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4"/>
  </p:notesMasterIdLst>
  <p:handoutMasterIdLst>
    <p:handoutMasterId r:id="rId115"/>
  </p:handoutMasterIdLst>
  <p:sldIdLst>
    <p:sldId id="259" r:id="rId2"/>
    <p:sldId id="548" r:id="rId3"/>
    <p:sldId id="565" r:id="rId4"/>
    <p:sldId id="834" r:id="rId5"/>
    <p:sldId id="538" r:id="rId6"/>
    <p:sldId id="549" r:id="rId7"/>
    <p:sldId id="550" r:id="rId8"/>
    <p:sldId id="551" r:id="rId9"/>
    <p:sldId id="571" r:id="rId10"/>
    <p:sldId id="842" r:id="rId11"/>
    <p:sldId id="572" r:id="rId12"/>
    <p:sldId id="568" r:id="rId13"/>
    <p:sldId id="552" r:id="rId14"/>
    <p:sldId id="843" r:id="rId15"/>
    <p:sldId id="652" r:id="rId16"/>
    <p:sldId id="844" r:id="rId17"/>
    <p:sldId id="845" r:id="rId18"/>
    <p:sldId id="653" r:id="rId19"/>
    <p:sldId id="575" r:id="rId20"/>
    <p:sldId id="576" r:id="rId21"/>
    <p:sldId id="577" r:id="rId22"/>
    <p:sldId id="578" r:id="rId23"/>
    <p:sldId id="601" r:id="rId24"/>
    <p:sldId id="579" r:id="rId25"/>
    <p:sldId id="602" r:id="rId26"/>
    <p:sldId id="846" r:id="rId27"/>
    <p:sldId id="573" r:id="rId28"/>
    <p:sldId id="848" r:id="rId29"/>
    <p:sldId id="847" r:id="rId30"/>
    <p:sldId id="840" r:id="rId31"/>
    <p:sldId id="584" r:id="rId32"/>
    <p:sldId id="585" r:id="rId33"/>
    <p:sldId id="604" r:id="rId34"/>
    <p:sldId id="586" r:id="rId35"/>
    <p:sldId id="603" r:id="rId36"/>
    <p:sldId id="587" r:id="rId37"/>
    <p:sldId id="588" r:id="rId38"/>
    <p:sldId id="654" r:id="rId39"/>
    <p:sldId id="657" r:id="rId40"/>
    <p:sldId id="658" r:id="rId41"/>
    <p:sldId id="659" r:id="rId42"/>
    <p:sldId id="660" r:id="rId43"/>
    <p:sldId id="655" r:id="rId44"/>
    <p:sldId id="661" r:id="rId45"/>
    <p:sldId id="662" r:id="rId46"/>
    <p:sldId id="664" r:id="rId47"/>
    <p:sldId id="663" r:id="rId48"/>
    <p:sldId id="665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9" r:id="rId59"/>
    <p:sldId id="574" r:id="rId60"/>
    <p:sldId id="676" r:id="rId61"/>
    <p:sldId id="569" r:id="rId62"/>
    <p:sldId id="554" r:id="rId63"/>
    <p:sldId id="605" r:id="rId64"/>
    <p:sldId id="607" r:id="rId65"/>
    <p:sldId id="608" r:id="rId66"/>
    <p:sldId id="609" r:id="rId67"/>
    <p:sldId id="610" r:id="rId68"/>
    <p:sldId id="611" r:id="rId69"/>
    <p:sldId id="618" r:id="rId70"/>
    <p:sldId id="619" r:id="rId71"/>
    <p:sldId id="620" r:id="rId72"/>
    <p:sldId id="621" r:id="rId73"/>
    <p:sldId id="622" r:id="rId74"/>
    <p:sldId id="623" r:id="rId75"/>
    <p:sldId id="624" r:id="rId76"/>
    <p:sldId id="612" r:id="rId77"/>
    <p:sldId id="613" r:id="rId78"/>
    <p:sldId id="614" r:id="rId79"/>
    <p:sldId id="615" r:id="rId80"/>
    <p:sldId id="616" r:id="rId81"/>
    <p:sldId id="617" r:id="rId82"/>
    <p:sldId id="606" r:id="rId83"/>
    <p:sldId id="626" r:id="rId84"/>
    <p:sldId id="627" r:id="rId85"/>
    <p:sldId id="628" r:id="rId86"/>
    <p:sldId id="629" r:id="rId87"/>
    <p:sldId id="630" r:id="rId88"/>
    <p:sldId id="631" r:id="rId89"/>
    <p:sldId id="640" r:id="rId90"/>
    <p:sldId id="632" r:id="rId91"/>
    <p:sldId id="633" r:id="rId92"/>
    <p:sldId id="634" r:id="rId93"/>
    <p:sldId id="556" r:id="rId94"/>
    <p:sldId id="635" r:id="rId95"/>
    <p:sldId id="636" r:id="rId96"/>
    <p:sldId id="637" r:id="rId97"/>
    <p:sldId id="638" r:id="rId98"/>
    <p:sldId id="639" r:id="rId99"/>
    <p:sldId id="542" r:id="rId100"/>
    <p:sldId id="564" r:id="rId101"/>
    <p:sldId id="684" r:id="rId102"/>
    <p:sldId id="841" r:id="rId103"/>
    <p:sldId id="685" r:id="rId104"/>
    <p:sldId id="686" r:id="rId105"/>
    <p:sldId id="687" r:id="rId106"/>
    <p:sldId id="688" r:id="rId107"/>
    <p:sldId id="790" r:id="rId108"/>
    <p:sldId id="787" r:id="rId109"/>
    <p:sldId id="691" r:id="rId110"/>
    <p:sldId id="788" r:id="rId111"/>
    <p:sldId id="693" r:id="rId112"/>
    <p:sldId id="566" r:id="rId1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275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9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except: A code runs with 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0561029" cy="3955524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altLang="ko-KR" sz="1800" dirty="0" err="1"/>
              <a:t>sExpression</a:t>
            </a:r>
            <a:r>
              <a:rPr lang="en-US" altLang="ko-KR" sz="1800" dirty="0"/>
              <a:t> = input("Enter an expression ...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try:                                               # 2+3, str(4)</a:t>
            </a:r>
          </a:p>
          <a:p>
            <a:pPr marL="36900" indent="0">
              <a:buNone/>
            </a:pPr>
            <a:r>
              <a:rPr lang="en-US" altLang="ko-KR" sz="1800" dirty="0"/>
              <a:t>    result = eval(</a:t>
            </a:r>
            <a:r>
              <a:rPr lang="en-US" altLang="ko-KR" sz="1800" dirty="0" err="1"/>
              <a:t>sExpression</a:t>
            </a:r>
            <a:r>
              <a:rPr lang="en-US" altLang="ko-KR" sz="1800" dirty="0"/>
              <a:t>)          </a:t>
            </a:r>
          </a:p>
          <a:p>
            <a:pPr marL="36900" indent="0">
              <a:buNone/>
            </a:pPr>
            <a:r>
              <a:rPr lang="en-US" altLang="ko-KR" sz="1800" dirty="0"/>
              <a:t>    print(result)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except </a:t>
            </a:r>
            <a:r>
              <a:rPr lang="en-US" altLang="ko-KR" sz="1800" dirty="0" err="1">
                <a:solidFill>
                  <a:srgbClr val="FFFF00"/>
                </a:solidFill>
              </a:rPr>
              <a:t>NameError</a:t>
            </a:r>
            <a:r>
              <a:rPr lang="en-US" altLang="ko-KR" sz="1800" dirty="0">
                <a:solidFill>
                  <a:srgbClr val="FFFF00"/>
                </a:solidFill>
              </a:rPr>
              <a:t>:                        # a+1, </a:t>
            </a:r>
            <a:r>
              <a:rPr lang="en-US" altLang="ko-KR" sz="1800" dirty="0" err="1">
                <a:solidFill>
                  <a:srgbClr val="FFFF00"/>
                </a:solidFill>
              </a:rPr>
              <a:t>myfunction</a:t>
            </a:r>
            <a:r>
              <a:rPr lang="en-US" altLang="ko-KR" sz="1800" dirty="0">
                <a:solidFill>
                  <a:srgbClr val="FFFF00"/>
                </a:solidFill>
              </a:rPr>
              <a:t>()</a:t>
            </a:r>
          </a:p>
          <a:p>
            <a:pPr marL="36900" indent="0">
              <a:buNone/>
            </a:pPr>
            <a:r>
              <a:rPr lang="en-US" altLang="ko-KR" sz="1800" dirty="0"/>
              <a:t>    print("Error: the expression includes undefined variables or is not valid.")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except Exception as e:                  # 10/0, a=1 (not expression</a:t>
            </a:r>
            <a:r>
              <a:rPr lang="ko-KR" altLang="en-US" sz="1800" dirty="0">
                <a:solidFill>
                  <a:srgbClr val="FFFF00"/>
                </a:solidFill>
              </a:rPr>
              <a:t> </a:t>
            </a:r>
            <a:r>
              <a:rPr lang="en-US" altLang="ko-KR" sz="1800" dirty="0">
                <a:solidFill>
                  <a:srgbClr val="FFFF00"/>
                </a:solidFill>
              </a:rPr>
              <a:t>but statement)</a:t>
            </a:r>
          </a:p>
          <a:p>
            <a:pPr marL="36900" indent="0">
              <a:buNone/>
            </a:pPr>
            <a:r>
              <a:rPr lang="en-US" altLang="ko-KR" sz="1800" dirty="0"/>
              <a:t>    print(</a:t>
            </a:r>
            <a:r>
              <a:rPr lang="en-US" altLang="ko-KR" sz="1800" dirty="0" err="1"/>
              <a:t>f"An</a:t>
            </a:r>
            <a:r>
              <a:rPr lang="en-US" altLang="ko-KR" sz="1800" dirty="0"/>
              <a:t> error occurred: {e}")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46892A-A0B8-2DB8-A448-EBAC3880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059" y="5130371"/>
            <a:ext cx="696421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eval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 평가할 수 있는 것이 표현식(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expression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표현식은 어떤 값을 계산하고 그 결과를 반환할 수 있는 코드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예를 들어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2 + 3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hello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upper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또는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sum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([1, 2, 3])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와 같은 것들이 표현식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반면에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=1"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과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대입문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statement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)은 값을 반환하지 않고, 변수에 값을 저장하는 동작을 수행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28" name="Picture 4" descr="플러스 코리아(Plus Korea)] 영화,&quot;흐르는 강물처럼&quot; (A River Runs Through It;1992년)">
            <a:extLst>
              <a:ext uri="{FF2B5EF4-FFF2-40B4-BE49-F238E27FC236}">
                <a16:creationId xmlns:a16="http://schemas.microsoft.com/office/drawing/2014/main" id="{9ACB32AF-FFA8-D3D3-1349-66186F36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99" y="379164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048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 of 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8F4CBF52-067E-67DA-37F2-E64D2566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772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Standard Library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A232DE4-9BB3-40AB-ACCA-C32B56453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9955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64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Standard Library</a:t>
            </a:r>
          </a:p>
          <a:p>
            <a:r>
              <a:rPr lang="en-US" altLang="ko-KR" dirty="0"/>
              <a:t>Built-in Functions</a:t>
            </a:r>
          </a:p>
          <a:p>
            <a:r>
              <a:rPr lang="en-US" altLang="ko-KR" dirty="0"/>
              <a:t>The sys Module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71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Standard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0537178" cy="46189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Python Standard Library contains a huge number of useful modules and is part of every standard Python installation.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It is important to become familiar with the Python Standard Library since many problems can be solved quickly if you are familiar with the range of things that these libraries can do.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You can find complete details for all of the modules in the Python Standard Library in the 'Library Reference' section of the documentation that comes with your Python installation.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69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</a:p>
          <a:p>
            <a:r>
              <a:rPr lang="en-US" altLang="ko-KR" b="1" u="sng" dirty="0"/>
              <a:t>Built-in Functions</a:t>
            </a:r>
          </a:p>
          <a:p>
            <a:r>
              <a:rPr lang="en-US" altLang="ko-KR" dirty="0"/>
              <a:t>The sys 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002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20267"/>
              </p:ext>
            </p:extLst>
          </p:nvPr>
        </p:nvGraphicFramePr>
        <p:xfrm>
          <a:off x="1083028" y="125523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018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58320"/>
              </p:ext>
            </p:extLst>
          </p:nvPr>
        </p:nvGraphicFramePr>
        <p:xfrm>
          <a:off x="1083027" y="1439789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abs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min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pow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format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range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round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268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29540"/>
              </p:ext>
            </p:extLst>
          </p:nvPr>
        </p:nvGraphicFramePr>
        <p:xfrm>
          <a:off x="1252260" y="149851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090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sum()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print(sum([1, 2, 3]))		# 6</a:t>
            </a:r>
          </a:p>
          <a:p>
            <a:pPr marL="0" indent="0">
              <a:buNone/>
            </a:pPr>
            <a:r>
              <a:rPr lang="en-US" altLang="ko-KR" dirty="0"/>
              <a:t>print(sum((1, 2, 3)))		# 6</a:t>
            </a:r>
          </a:p>
          <a:p>
            <a:pPr marL="0" indent="0">
              <a:buNone/>
            </a:pPr>
            <a:r>
              <a:rPr lang="en-US" altLang="ko-KR" dirty="0"/>
              <a:t>print(sum(set([1, 2, 3])))	# 6</a:t>
            </a:r>
          </a:p>
          <a:p>
            <a:pPr marL="0" indent="0">
              <a:buNone/>
            </a:pPr>
            <a:r>
              <a:rPr lang="en-US" altLang="ko-KR" dirty="0"/>
              <a:t>print(sum({1: "a", 2: "b"}))	#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6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sExpression</a:t>
            </a:r>
            <a:r>
              <a:rPr lang="en-US" altLang="ko-KR" dirty="0"/>
              <a:t> = input("Enter an expression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sExpression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dirty="0" err="1"/>
              <a:t>sExpression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52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90612" y="2060575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64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type()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ko-KR" dirty="0"/>
              <a:t>print(type(1))					</a:t>
            </a:r>
            <a:r>
              <a:rPr lang="en-US" altLang="ko-KR" dirty="0"/>
              <a:t>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print(type(1.0))				</a:t>
            </a:r>
            <a:r>
              <a:rPr lang="en-US" altLang="ko-KR" dirty="0"/>
              <a:t># &lt;class 'float'&gt;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print(type(True))				</a:t>
            </a:r>
            <a:r>
              <a:rPr lang="en-US" altLang="ko-KR" dirty="0"/>
              <a:t># &lt;class 'bool'&gt;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print(type("a"))				</a:t>
            </a:r>
            <a:r>
              <a:rPr lang="en-US" altLang="ko-KR" dirty="0"/>
              <a:t>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print(type([1, 2, 3]))			</a:t>
            </a:r>
            <a:r>
              <a:rPr lang="en-US" altLang="ko-KR" dirty="0"/>
              <a:t># &lt;class 'list'&gt;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print(type((1, 2, 3)))			</a:t>
            </a:r>
            <a:r>
              <a:rPr lang="en-US" altLang="ko-KR" dirty="0"/>
              <a:t># &lt;class 'tuple'&gt;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print(type(set([1, 2, 3])))		</a:t>
            </a:r>
            <a:r>
              <a:rPr lang="en-US" altLang="ko-KR" dirty="0"/>
              <a:t># &lt;class 'set'&gt;</a:t>
            </a:r>
          </a:p>
          <a:p>
            <a:pPr marL="0" indent="0">
              <a:buNone/>
            </a:pPr>
            <a:r>
              <a:rPr lang="en-US" altLang="ko-KR" dirty="0"/>
              <a:t>print(type({1: "a", 2: "b"}))		# 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61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1099344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dirty="0"/>
              <a:t>End of Python: Input and Output, Standard Library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2C8B8037-D337-D825-940E-83BF138A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b="1" u="sng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86188"/>
            <a:ext cx="10847569" cy="385559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You can open and use files for reading or writing by creating an object of the </a:t>
            </a:r>
            <a:r>
              <a:rPr lang="en-US" altLang="ko-KR" b="1" i="1" dirty="0">
                <a:solidFill>
                  <a:schemeClr val="tx1"/>
                </a:solidFill>
              </a:rPr>
              <a:t>file</a:t>
            </a:r>
            <a:r>
              <a:rPr lang="en-US" altLang="ko-KR" dirty="0"/>
              <a:t> class and using its </a:t>
            </a:r>
            <a:r>
              <a:rPr lang="en-US" altLang="ko-KR" b="1" i="1" dirty="0">
                <a:solidFill>
                  <a:schemeClr val="tx1"/>
                </a:solidFill>
              </a:rPr>
              <a:t>read</a:t>
            </a:r>
            <a:r>
              <a:rPr lang="en-US" altLang="ko-KR" dirty="0"/>
              <a:t>, </a:t>
            </a:r>
            <a:r>
              <a:rPr lang="en-US" altLang="ko-KR" b="1" i="1" dirty="0" err="1">
                <a:solidFill>
                  <a:schemeClr val="tx1"/>
                </a:solidFill>
              </a:rPr>
              <a:t>readline</a:t>
            </a:r>
            <a:r>
              <a:rPr lang="en-US" altLang="ko-KR" b="1" i="1" dirty="0"/>
              <a:t>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chemeClr val="tx1"/>
                </a:solidFill>
              </a:rPr>
              <a:t>write</a:t>
            </a:r>
            <a:r>
              <a:rPr lang="en-US" altLang="ko-KR" b="1" i="1" dirty="0"/>
              <a:t> </a:t>
            </a:r>
            <a:r>
              <a:rPr lang="en-US" altLang="ko-KR" dirty="0"/>
              <a:t>methods appropriately to read from or write to the file.</a:t>
            </a:r>
          </a:p>
          <a:p>
            <a:endParaRPr lang="en-US" altLang="ko-KR" dirty="0"/>
          </a:p>
          <a:p>
            <a:r>
              <a:rPr lang="en-US" altLang="ko-KR" dirty="0"/>
              <a:t>The ability to read or write to the file depends on the mode you have specified for the file opening.</a:t>
            </a:r>
          </a:p>
          <a:p>
            <a:endParaRPr lang="en-US" altLang="ko-KR" dirty="0"/>
          </a:p>
          <a:p>
            <a:r>
              <a:rPr lang="en-US" altLang="ko-KR" dirty="0"/>
              <a:t>When you are finished with the file, you call the </a:t>
            </a:r>
            <a:r>
              <a:rPr lang="en-US" altLang="ko-KR" b="1" i="1" dirty="0">
                <a:solidFill>
                  <a:schemeClr val="tx1"/>
                </a:solidFill>
              </a:rPr>
              <a:t>close</a:t>
            </a:r>
            <a:r>
              <a:rPr lang="en-US" altLang="ko-KR" b="1" i="1" dirty="0"/>
              <a:t> </a:t>
            </a:r>
            <a:r>
              <a:rPr lang="en-US" altLang="ko-KR" dirty="0"/>
              <a:t>method to tell Python that we are done using the file.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~ close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Difference between Buffer and Streams in Node.JS | Stackademic">
            <a:extLst>
              <a:ext uri="{FF2B5EF4-FFF2-40B4-BE49-F238E27FC236}">
                <a16:creationId xmlns:a16="http://schemas.microsoft.com/office/drawing/2014/main" id="{CE458F47-574C-31C9-78F3-2969F39C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43075"/>
            <a:ext cx="97536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5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3" y="1015067"/>
            <a:ext cx="11045125" cy="51795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FFFF00"/>
                </a:solidFill>
              </a:rPr>
              <a:t>open(</a:t>
            </a:r>
            <a:r>
              <a:rPr lang="en-US" altLang="ko-KR" sz="2000" dirty="0"/>
              <a:t>file, mode='r', buffering=-1, encoding=None, errors=None, newline=None, </a:t>
            </a:r>
          </a:p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             </a:t>
            </a:r>
            <a:r>
              <a:rPr lang="en-US" altLang="ko-KR" sz="2000" dirty="0" err="1"/>
              <a:t>closefd</a:t>
            </a:r>
            <a:r>
              <a:rPr lang="en-US" altLang="ko-KR" sz="2000" dirty="0"/>
              <a:t>=True, opener=None</a:t>
            </a:r>
            <a:r>
              <a:rPr lang="en-US" altLang="ko-KR" sz="2000" dirty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 marL="3690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close()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81260"/>
              </p:ext>
            </p:extLst>
          </p:nvPr>
        </p:nvGraphicFramePr>
        <p:xfrm>
          <a:off x="2131276" y="2096115"/>
          <a:ext cx="7163535" cy="3017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869">
                  <a:extLst>
                    <a:ext uri="{9D8B030D-6E8A-4147-A177-3AD203B41FA5}">
                      <a16:colId xmlns:a16="http://schemas.microsoft.com/office/drawing/2014/main" val="2261989759"/>
                    </a:ext>
                  </a:extLst>
                </a:gridCol>
                <a:gridCol w="6048666">
                  <a:extLst>
                    <a:ext uri="{9D8B030D-6E8A-4147-A177-3AD203B41FA5}">
                      <a16:colId xmlns:a16="http://schemas.microsoft.com/office/drawing/2014/main" val="2368440022"/>
                    </a:ext>
                  </a:extLst>
                </a:gridCol>
              </a:tblGrid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Meaning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40226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'r'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reading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43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'w'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truncating the file first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026032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'x'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exclusive creation, failing if the file already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97311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'a'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appending to the end of the file if it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86855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'b'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binary mode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13371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't'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text mode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71779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'+'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updating (reading and writing)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44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3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arguments of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221255"/>
            <a:ext cx="10353763" cy="3001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(a, b=2, *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, c=3, **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print("a:", a)                    # </a:t>
            </a:r>
            <a:r>
              <a:rPr lang="ko-KR" altLang="en-US" sz="1800" dirty="0"/>
              <a:t>일반 인자 </a:t>
            </a:r>
            <a:r>
              <a:rPr lang="en-US" altLang="ko-KR" sz="1800" dirty="0"/>
              <a:t>(Positional Arguments): </a:t>
            </a:r>
            <a:r>
              <a:rPr lang="ko-KR" altLang="en-US" sz="1800" dirty="0"/>
              <a:t>순서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print("b:", b)                    # </a:t>
            </a:r>
            <a:r>
              <a:rPr lang="ko-KR" altLang="en-US" sz="1800" dirty="0"/>
              <a:t>키워드 인자 </a:t>
            </a:r>
            <a:r>
              <a:rPr lang="en-US" altLang="ko-KR" sz="1800" dirty="0"/>
              <a:t>(Key Arguments): </a:t>
            </a:r>
            <a:r>
              <a:rPr lang="ko-KR" altLang="en-US" sz="1800" dirty="0"/>
              <a:t>순서 무시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:",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          # </a:t>
            </a:r>
            <a:r>
              <a:rPr lang="ko-KR" altLang="en-US" sz="1800" dirty="0"/>
              <a:t>가변 인자 </a:t>
            </a:r>
            <a:r>
              <a:rPr lang="en-US" altLang="ko-KR" sz="1800" dirty="0"/>
              <a:t>(Variable Arguments): tuple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print("c:",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:", 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)    # </a:t>
            </a:r>
            <a:r>
              <a:rPr lang="ko-KR" altLang="en-US" sz="1800" dirty="0"/>
              <a:t>가변 키워드 인자 </a:t>
            </a:r>
            <a:r>
              <a:rPr lang="en-US" altLang="ko-KR" sz="1800" dirty="0"/>
              <a:t>(Variable Key Arguments): </a:t>
            </a:r>
            <a:r>
              <a:rPr lang="en-US" altLang="ko-KR" sz="1800" dirty="0" err="1"/>
              <a:t>dict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ko-KR" sz="1800" dirty="0"/>
            </a:br>
            <a:r>
              <a:rPr lang="en-US" altLang="ko-KR" sz="1800" dirty="0" err="1"/>
              <a:t>func</a:t>
            </a:r>
            <a:r>
              <a:rPr lang="en-US" altLang="ko-KR" sz="1800" dirty="0"/>
              <a:t>(1, 4, 5, 6, c=7, d=8, e=9)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a: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b: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args</a:t>
            </a:r>
            <a:r>
              <a:rPr lang="en-US" altLang="ko-KR" sz="1800" dirty="0">
                <a:solidFill>
                  <a:srgbClr val="00B0F0"/>
                </a:solidFill>
              </a:rPr>
              <a:t>: (5,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c: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kwargs</a:t>
            </a:r>
            <a:r>
              <a:rPr lang="en-US" altLang="ko-KR" sz="1800" dirty="0">
                <a:solidFill>
                  <a:srgbClr val="00B0F0"/>
                </a:solidFill>
              </a:rPr>
              <a:t>: {'d': 8, 'e': 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흰색과 검은 색 카드 놀이">
            <a:extLst>
              <a:ext uri="{FF2B5EF4-FFF2-40B4-BE49-F238E27FC236}">
                <a16:creationId xmlns:a16="http://schemas.microsoft.com/office/drawing/2014/main" id="{1B015AB2-D0BD-0253-5467-E128AD48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60" y="1163323"/>
            <a:ext cx="2752165" cy="41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arguments of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3" y="1015067"/>
            <a:ext cx="10353763" cy="3001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(*joker1, **joker2):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:", joker1)           # </a:t>
            </a:r>
            <a:r>
              <a:rPr lang="ko-KR" altLang="en-US" sz="1800" dirty="0"/>
              <a:t>가변 인자 </a:t>
            </a:r>
            <a:r>
              <a:rPr lang="en-US" altLang="ko-KR" sz="1800" dirty="0"/>
              <a:t>(Variable Arguments): tuple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:", joker2)       # </a:t>
            </a:r>
            <a:r>
              <a:rPr lang="ko-KR" altLang="en-US" sz="1800" dirty="0"/>
              <a:t>가변 키워드 인자 </a:t>
            </a:r>
            <a:r>
              <a:rPr lang="en-US" altLang="ko-KR" sz="1800" dirty="0"/>
              <a:t>(Variable Key Arguments): </a:t>
            </a:r>
            <a:r>
              <a:rPr lang="en-US" altLang="ko-KR" sz="1800" dirty="0" err="1"/>
              <a:t>dict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ko-KR" sz="1800" dirty="0"/>
            </a:br>
            <a:r>
              <a:rPr lang="en-US" altLang="ko-KR" sz="1800" dirty="0" err="1"/>
              <a:t>func</a:t>
            </a:r>
            <a:r>
              <a:rPr lang="en-US" altLang="ko-KR" sz="1800" dirty="0"/>
              <a:t>(1, 4, 5, 6, c=7, d=8, e=9)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args</a:t>
            </a:r>
            <a:r>
              <a:rPr lang="en-US" altLang="ko-KR" sz="1800" dirty="0">
                <a:solidFill>
                  <a:srgbClr val="00B0F0"/>
                </a:solidFill>
              </a:rPr>
              <a:t>: (1, 4, 5,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kwargs</a:t>
            </a:r>
            <a:r>
              <a:rPr lang="en-US" altLang="ko-KR" sz="1800" dirty="0">
                <a:solidFill>
                  <a:srgbClr val="00B0F0"/>
                </a:solidFill>
              </a:rPr>
              <a:t>: {‘c’: 7, 'd': 8, 'e': 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(size=-1)</a:t>
            </a:r>
          </a:p>
          <a:p>
            <a:pPr lvl="1"/>
            <a:r>
              <a:rPr lang="en-US" altLang="ko-KR" dirty="0"/>
              <a:t>Read and return one line from the stream.</a:t>
            </a:r>
          </a:p>
          <a:p>
            <a:pPr lvl="1"/>
            <a:r>
              <a:rPr lang="en-US" altLang="ko-KR" dirty="0"/>
              <a:t>If size is specified, at most size bytes will be read.</a:t>
            </a:r>
          </a:p>
          <a:p>
            <a:r>
              <a:rPr lang="en-US" altLang="ko-KR" dirty="0" err="1"/>
              <a:t>readlines</a:t>
            </a:r>
            <a:r>
              <a:rPr lang="en-US" altLang="ko-KR" dirty="0"/>
              <a:t>(hint=-1)</a:t>
            </a:r>
          </a:p>
          <a:p>
            <a:pPr lvl="1"/>
            <a:r>
              <a:rPr lang="en-US" altLang="ko-KR" dirty="0"/>
              <a:t>Read and return a list of lines from the stream. </a:t>
            </a:r>
          </a:p>
          <a:p>
            <a:pPr lvl="1"/>
            <a:r>
              <a:rPr lang="en-US" altLang="ko-KR" dirty="0"/>
              <a:t>No more lines will be read if the total size (in bytes/characters) of all lines so far exceeds hint.</a:t>
            </a:r>
          </a:p>
          <a:p>
            <a:pPr lvl="1"/>
            <a:r>
              <a:rPr lang="en-US" altLang="ko-KR" dirty="0"/>
              <a:t>Note that it’s already possible to iterate on file objects using for line in file: ... without calling </a:t>
            </a:r>
            <a:r>
              <a:rPr lang="en-US" altLang="ko-KR" dirty="0" err="1"/>
              <a:t>file.readlines</a:t>
            </a:r>
            <a:r>
              <a:rPr lang="en-US" altLang="ko-KR" dirty="0"/>
              <a:t>().</a:t>
            </a:r>
          </a:p>
          <a:p>
            <a:r>
              <a:rPr lang="en-US" altLang="ko-KR" dirty="0"/>
              <a:t>read(size=-1)</a:t>
            </a:r>
          </a:p>
          <a:p>
            <a:pPr lvl="1"/>
            <a:r>
              <a:rPr lang="en-US" altLang="ko-KR" dirty="0"/>
              <a:t>Read up to size bytes from the object and return them. </a:t>
            </a:r>
          </a:p>
          <a:p>
            <a:pPr lvl="1"/>
            <a:r>
              <a:rPr lang="en-US" altLang="ko-KR" dirty="0"/>
              <a:t>If size is unspecified or -1, all bytes until EOF are returned.</a:t>
            </a:r>
          </a:p>
          <a:p>
            <a:r>
              <a:rPr lang="en-US" altLang="ko-KR" dirty="0"/>
              <a:t>write(b)</a:t>
            </a:r>
          </a:p>
          <a:p>
            <a:pPr lvl="1"/>
            <a:r>
              <a:rPr lang="en-US" altLang="ko-KR" dirty="0"/>
              <a:t>Write the given bytes-like object, b, to the underlying raw stream, and return the number of bytes written.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7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f = open(</a:t>
            </a:r>
            <a:r>
              <a:rPr lang="en-US" altLang="ko-KR" dirty="0" err="1"/>
              <a:t>sFileName</a:t>
            </a:r>
            <a:r>
              <a:rPr lang="en-US" altLang="ko-KR" dirty="0"/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Input and Output, Standard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E8B8F-94C7-4909-9226-F2DF07DE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0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278205" cy="4663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</a:t>
            </a:r>
            <a:r>
              <a:rPr lang="en-US" altLang="ko-KR" sz="2200" dirty="0"/>
              <a:t># Open for "</a:t>
            </a:r>
            <a:r>
              <a:rPr lang="en-US" altLang="ko-KR" sz="2200" dirty="0" err="1"/>
              <a:t>r"eading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  <a:r>
              <a:rPr lang="en-US" altLang="ko-KR" dirty="0"/>
              <a:t>	</a:t>
            </a:r>
            <a:r>
              <a:rPr lang="en-US" altLang="ko-KR" sz="2200" dirty="0"/>
              <a:t># If no mode is specified, "</a:t>
            </a:r>
            <a:r>
              <a:rPr lang="en-US" altLang="ko-KR" sz="2200" dirty="0" err="1"/>
              <a:t>r"ead</a:t>
            </a:r>
            <a:r>
              <a:rPr lang="en-US" altLang="ko-KR" sz="2200" dirty="0"/>
              <a:t> mode is assumed by default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							# Zero length indicates EOF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4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714695"/>
            <a:ext cx="6309126" cy="32096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open("poem.txt", </a:t>
            </a:r>
            <a:r>
              <a:rPr lang="en-US" altLang="ko-KR" dirty="0">
                <a:solidFill>
                  <a:srgbClr val="FFFF00"/>
                </a:solidFill>
                <a:effectLst/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str3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print(str1)</a:t>
            </a:r>
          </a:p>
          <a:p>
            <a:pPr marL="0" indent="0">
              <a:buNone/>
            </a:pPr>
            <a:r>
              <a:rPr lang="en-US" altLang="ko-KR" dirty="0"/>
              <a:t>print(str2)</a:t>
            </a:r>
          </a:p>
          <a:p>
            <a:pPr marL="0" indent="0">
              <a:buNone/>
            </a:pPr>
            <a:r>
              <a:rPr lang="en-US" altLang="ko-KR" dirty="0"/>
              <a:t>print(str3)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52419" y="1592948"/>
            <a:ext cx="2276727" cy="288540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저렇게 많은 별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 하나가 나를 내려다본다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많은 사람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그 별 하나를 쳐다본다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밤이 깊을수록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별은 밝음 속에서 사라지고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나는 어둠 속에서 사라진다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정다운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너 하나 나 하나는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어디서 무엇이 되어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다시 </a:t>
            </a:r>
            <a:r>
              <a:rPr lang="ko-KR" altLang="en-US" sz="1100" dirty="0" err="1"/>
              <a:t>만나랴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567509" y="10645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poem.txt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67509" y="1592948"/>
            <a:ext cx="2886884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That Arizona sky </a:t>
            </a:r>
            <a:r>
              <a:rPr lang="en-US" altLang="ko-KR" sz="1100" dirty="0" err="1"/>
              <a:t>burnin</a:t>
            </a:r>
            <a:r>
              <a:rPr lang="en-US" altLang="ko-KR" sz="1100" dirty="0"/>
              <a:t>' in your eyes</a:t>
            </a:r>
            <a:br>
              <a:rPr lang="en-US" altLang="ko-KR" sz="1100" dirty="0"/>
            </a:br>
            <a:r>
              <a:rPr lang="en-US" altLang="ko-KR" sz="1100" dirty="0"/>
              <a:t>You look at me and, babe, I </a:t>
            </a:r>
            <a:r>
              <a:rPr lang="en-US" altLang="ko-KR" sz="1100" dirty="0" err="1"/>
              <a:t>wanna</a:t>
            </a:r>
            <a:r>
              <a:rPr lang="en-US" altLang="ko-KR" sz="1100" dirty="0"/>
              <a:t> catch on fire</a:t>
            </a:r>
            <a:br>
              <a:rPr lang="en-US" altLang="ko-KR" sz="1100" dirty="0"/>
            </a:br>
            <a:r>
              <a:rPr lang="en-US" altLang="ko-KR" sz="1100" dirty="0"/>
              <a:t>It's buried in my soul like California gold</a:t>
            </a:r>
            <a:br>
              <a:rPr lang="en-US" altLang="ko-KR" sz="1100" dirty="0"/>
            </a:br>
            <a:r>
              <a:rPr lang="en-US" altLang="ko-KR" sz="1100" dirty="0"/>
              <a:t>You found the light in me that I couldn't find</a:t>
            </a:r>
          </a:p>
          <a:p>
            <a:r>
              <a:rPr lang="en-US" altLang="ko-KR" sz="1100" dirty="0"/>
              <a:t>So when I'm all choked up</a:t>
            </a:r>
            <a:br>
              <a:rPr lang="en-US" altLang="ko-KR" sz="1100" dirty="0"/>
            </a:br>
            <a:r>
              <a:rPr lang="en-US" altLang="ko-KR" sz="1100" dirty="0"/>
              <a:t>And I can't find the words</a:t>
            </a:r>
            <a:br>
              <a:rPr lang="en-US" altLang="ko-KR" sz="1100" dirty="0"/>
            </a:br>
            <a:r>
              <a:rPr lang="en-US" altLang="ko-KR" sz="1100" dirty="0"/>
              <a:t>Every time we say goodbye</a:t>
            </a:r>
            <a:br>
              <a:rPr lang="en-US" altLang="ko-KR" sz="1100" dirty="0"/>
            </a:br>
            <a:r>
              <a:rPr lang="en-US" altLang="ko-KR" sz="1100" dirty="0"/>
              <a:t>Baby, it hurts</a:t>
            </a:r>
            <a:br>
              <a:rPr lang="en-US" altLang="ko-KR" sz="1100" dirty="0"/>
            </a:br>
            <a:r>
              <a:rPr lang="en-US" altLang="ko-KR" sz="1100" dirty="0"/>
              <a:t>When the sun goes down</a:t>
            </a:r>
            <a:br>
              <a:rPr lang="en-US" altLang="ko-KR" sz="1100" dirty="0"/>
            </a:br>
            <a:r>
              <a:rPr lang="en-US" altLang="ko-KR" sz="1100" dirty="0"/>
              <a:t>And the band won't play</a:t>
            </a:r>
            <a:br>
              <a:rPr lang="en-US" altLang="ko-KR" sz="1100" dirty="0"/>
            </a:br>
            <a:r>
              <a:rPr lang="en-US" altLang="ko-KR" sz="1100" dirty="0"/>
              <a:t>I'll always remember us this way</a:t>
            </a:r>
          </a:p>
        </p:txBody>
      </p:sp>
    </p:spTree>
    <p:extLst>
      <p:ext uri="{BB962C8B-B14F-4D97-AF65-F5344CB8AC3E}">
        <p14:creationId xmlns:p14="http://schemas.microsoft.com/office/powerpoint/2010/main" val="144580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 &amp; String(character)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194" name="Picture 2" descr="많은 점성술 기호가 표시됩니다">
            <a:extLst>
              <a:ext uri="{FF2B5EF4-FFF2-40B4-BE49-F238E27FC236}">
                <a16:creationId xmlns:a16="http://schemas.microsoft.com/office/drawing/2014/main" id="{1CFA4066-F32C-F3BF-FD93-7255F86D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4" y="1023080"/>
            <a:ext cx="2386576" cy="31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흰색 셔츠와 파란색 데님 반바지를 입은 사람이 흑백 바닥에 서 있다">
            <a:extLst>
              <a:ext uri="{FF2B5EF4-FFF2-40B4-BE49-F238E27FC236}">
                <a16:creationId xmlns:a16="http://schemas.microsoft.com/office/drawing/2014/main" id="{B6C94932-7EC7-4BBC-F6B3-8507AF19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4" y="4321758"/>
            <a:ext cx="3306642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나는 어린 소녀입니다 나는 어린 소녀입니다 나는 어린 소녀입니다">
            <a:extLst>
              <a:ext uri="{FF2B5EF4-FFF2-40B4-BE49-F238E27FC236}">
                <a16:creationId xmlns:a16="http://schemas.microsoft.com/office/drawing/2014/main" id="{F636DB99-4B88-1FFE-E403-0CA96D80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98" y="1991541"/>
            <a:ext cx="4310222" cy="28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0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Encoding Method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75B32-9C8A-90FD-F5F7-3EE6E50A85B7}"/>
              </a:ext>
            </a:extLst>
          </p:cNvPr>
          <p:cNvSpPr txBox="1"/>
          <p:nvPr/>
        </p:nvSpPr>
        <p:spPr>
          <a:xfrm>
            <a:off x="636494" y="1077597"/>
            <a:ext cx="7279341" cy="418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ASCII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영문자에 국한된 오래된 인코딩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사람이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입력한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문자나 기호를 컴퓨터가 이해할 수 있는 신호로 만드는 것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decoding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그 반대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한 표준화된 부호체계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Unicode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전 세계 모든 문자를 포괄할 수 있도록 설계된 광범위한 문자 집합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UTF-8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Unicode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실질적인 구현 방식 중 하나로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네트워크와 파일 저장에서 널리 사용되며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다양한 길이의 바이트를 사용해 전 세계의 거의 모든 문자를 표현할</a:t>
            </a:r>
          </a:p>
        </p:txBody>
      </p:sp>
      <p:pic>
        <p:nvPicPr>
          <p:cNvPr id="5122" name="Picture 2" descr="나랏말싸미 - 위키백과, 우리 모두의 백과사전">
            <a:extLst>
              <a:ext uri="{FF2B5EF4-FFF2-40B4-BE49-F238E27FC236}">
                <a16:creationId xmlns:a16="http://schemas.microsoft.com/office/drawing/2014/main" id="{0EC15A28-39B8-9326-312A-AE8E21F0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44" y="1077597"/>
            <a:ext cx="2326962" cy="333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4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Encoding Method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 descr="ASCII Table">
            <a:extLst>
              <a:ext uri="{FF2B5EF4-FFF2-40B4-BE49-F238E27FC236}">
                <a16:creationId xmlns:a16="http://schemas.microsoft.com/office/drawing/2014/main" id="{C72BC3DF-91B5-24F9-0B7E-E6048714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1087038"/>
            <a:ext cx="7128796" cy="48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01EAB-DEBA-173A-1577-9E98580317A2}"/>
              </a:ext>
            </a:extLst>
          </p:cNvPr>
          <p:cNvSpPr txBox="1"/>
          <p:nvPr/>
        </p:nvSpPr>
        <p:spPr>
          <a:xfrm>
            <a:off x="8021498" y="1134533"/>
            <a:ext cx="3820878" cy="477053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char = 'a'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십진법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decimal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(char)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binary = bin(decimal)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16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hexadecimal = hex(decimal)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HTML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엔티티</a:t>
            </a:r>
          </a:p>
          <a:p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html_entity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f"&amp;#{decimal};"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십진법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{decimal}")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{binary}")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print(f"16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{hexadecimal}")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f"HTML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엔티티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html_entity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18D23-7416-6815-0FC8-E9A1AB5FA5AF}"/>
              </a:ext>
            </a:extLst>
          </p:cNvPr>
          <p:cNvSpPr/>
          <p:nvPr/>
        </p:nvSpPr>
        <p:spPr>
          <a:xfrm>
            <a:off x="5782238" y="1425388"/>
            <a:ext cx="1864656" cy="17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6191" y="1546913"/>
            <a:ext cx="4136377" cy="38891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sLine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1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4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75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015351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</a:t>
            </a:r>
            <a:r>
              <a:rPr lang="en-US" altLang="ko-KR" sz="1600" dirty="0"/>
              <a:t>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   </a:t>
            </a:r>
            <a:r>
              <a:rPr lang="en-US" altLang="ko-KR" sz="1600" dirty="0"/>
              <a:t># The '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' already has a newline since it is reading from a file.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79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0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["That Arizona sky </a:t>
            </a:r>
            <a:r>
              <a:rPr lang="en-US" altLang="ko-KR" dirty="0" err="1">
                <a:solidFill>
                  <a:srgbClr val="00B050"/>
                </a:solidFill>
              </a:rPr>
              <a:t>burnin</a:t>
            </a:r>
            <a:r>
              <a:rPr lang="en-US" altLang="ko-KR" dirty="0">
                <a:solidFill>
                  <a:srgbClr val="00B050"/>
                </a:solidFill>
              </a:rPr>
              <a:t>' in your eyes\n", 'You look at me and, babe, I </a:t>
            </a:r>
            <a:r>
              <a:rPr lang="en-US" altLang="ko-KR" dirty="0" err="1">
                <a:solidFill>
                  <a:srgbClr val="00B050"/>
                </a:solidFill>
              </a:rPr>
              <a:t>wanna</a:t>
            </a:r>
            <a:r>
              <a:rPr lang="en-US" altLang="ko-KR" dirty="0">
                <a:solidFill>
                  <a:srgbClr val="00B050"/>
                </a:solidFill>
              </a:rPr>
              <a:t> catch on fire\n', "It's buried in my soul like California gold\n", "You found the light in me that I couldn't find\n", "So when I'm all choked up\n", "And I can't find the words\n", 'Every time we say goodbye\n', 'Baby, it hurts\n', 'When the sun goes down\n', "And the band won't play\n", "I'll always remember us this way"]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8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sLine</a:t>
            </a:r>
            <a:r>
              <a:rPr lang="en-US" altLang="ko-KR" dirty="0"/>
              <a:t> in l: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682517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3372"/>
            <a:ext cx="10353762" cy="72425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Example: </a:t>
            </a:r>
            <a:r>
              <a:rPr lang="en-US" altLang="ko-KR" sz="4000" dirty="0" err="1"/>
              <a:t>readlines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f.readline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if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3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l = </a:t>
            </a:r>
            <a:r>
              <a:rPr lang="en-US" altLang="ko-KR" b="1" dirty="0" err="1">
                <a:solidFill>
                  <a:srgbClr val="0070C0"/>
                </a:solidFill>
              </a:rPr>
              <a:t>f.readlines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92D05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f.readline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if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5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8109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123520" y="1342966"/>
            <a:ext cx="4570473" cy="471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l =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l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620441" y="1342966"/>
            <a:ext cx="4570473" cy="4714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f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4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0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10990183" cy="5441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That Arizona sky </a:t>
            </a:r>
            <a:r>
              <a:rPr lang="en-US" altLang="ko-KR" sz="1500" dirty="0" err="1"/>
              <a:t>burnin</a:t>
            </a:r>
            <a:r>
              <a:rPr lang="en-US" altLang="ko-KR" sz="1500" dirty="0"/>
              <a:t>' in your eyes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look at me and, babe, I </a:t>
            </a:r>
            <a:r>
              <a:rPr lang="en-US" altLang="ko-KR" sz="1500" dirty="0" err="1"/>
              <a:t>wanna</a:t>
            </a:r>
            <a:r>
              <a:rPr lang="en-US" altLang="ko-KR" sz="1500" dirty="0"/>
              <a:t> catch on fire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It's buried in my soul like California gold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found the light in me that I couldn't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So when I'm all choked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I can't find the words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Every time we say goodbye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Baby, it hurts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When the sun goes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the band won't play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I'll always remember us this way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2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4"/>
            <a:ext cx="10730124" cy="48790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# 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sText.split</a:t>
            </a:r>
            <a:r>
              <a:rPr lang="en-US" altLang="ko-KR" dirty="0"/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["That Arizona sky </a:t>
            </a:r>
            <a:r>
              <a:rPr lang="en-US" altLang="ko-KR" dirty="0" err="1">
                <a:sym typeface="Wingdings" panose="05000000000000000000" pitchFamily="2" charset="2"/>
              </a:rPr>
              <a:t>burnin</a:t>
            </a:r>
            <a:r>
              <a:rPr lang="en-US" altLang="ko-KR" dirty="0">
                <a:sym typeface="Wingdings" panose="05000000000000000000" pitchFamily="2" charset="2"/>
              </a:rPr>
              <a:t>' in your eyes", 'You look at me and, babe, I </a:t>
            </a:r>
            <a:r>
              <a:rPr lang="en-US" altLang="ko-KR" dirty="0" err="1">
                <a:sym typeface="Wingdings" panose="05000000000000000000" pitchFamily="2" charset="2"/>
              </a:rPr>
              <a:t>wanna</a:t>
            </a:r>
            <a:r>
              <a:rPr lang="en-US" altLang="ko-KR" dirty="0">
                <a:sym typeface="Wingdings" panose="05000000000000000000" pitchFamily="2" charset="2"/>
              </a:rPr>
              <a:t> catch on fire', "It's buried in my soul like California gold", "You found the light in me that I couldn't find", "So when I'm all choked up", "And I can't find the words", 'Every time we say goodbye', 'Baby, it hurts', 'When the sun goes down', "And the band won't play", "I'll always remember us this way"]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7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sText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sText.split</a:t>
            </a:r>
            <a:r>
              <a:rPr lang="en-US" altLang="ko-KR" b="1" dirty="0">
                <a:solidFill>
                  <a:srgbClr val="FFFF0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3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0070C0"/>
                </a:solidFill>
              </a:rPr>
              <a:t>sText</a:t>
            </a:r>
            <a:r>
              <a:rPr lang="en-US" altLang="ko-KR" b="1" dirty="0">
                <a:solidFill>
                  <a:srgbClr val="0070C0"/>
                </a:solidFill>
              </a:rPr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f.read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l = </a:t>
            </a:r>
            <a:r>
              <a:rPr lang="en-US" altLang="ko-KR" b="1" dirty="0" err="1">
                <a:solidFill>
                  <a:srgbClr val="0070C0"/>
                </a:solidFill>
              </a:rPr>
              <a:t>sText.split</a:t>
            </a:r>
            <a:r>
              <a:rPr lang="en-US" altLang="ko-KR" b="1" dirty="0">
                <a:solidFill>
                  <a:srgbClr val="0070C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l = </a:t>
            </a:r>
            <a:r>
              <a:rPr lang="en-US" altLang="ko-KR" b="1" dirty="0" err="1">
                <a:solidFill>
                  <a:srgbClr val="0070C0"/>
                </a:solidFill>
              </a:rPr>
              <a:t>f.readlines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0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  <a:r>
              <a:rPr lang="en-US" altLang="ko-KR" dirty="0"/>
              <a:t>    # Open for "</a:t>
            </a:r>
            <a:r>
              <a:rPr lang="en-US" altLang="ko-KR" dirty="0" err="1"/>
              <a:t>w"riting</a:t>
            </a:r>
            <a:r>
              <a:rPr lang="en-US" altLang="ko-KR" dirty="0"/>
              <a:t> at current directory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8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4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7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90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3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sPoem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48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5"/>
            <a:ext cx="6535629" cy="4224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sZen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The Zen of Python</a:t>
            </a:r>
          </a:p>
          <a:p>
            <a:pPr marL="0" indent="0">
              <a:buNone/>
            </a:pPr>
            <a:r>
              <a:rPr lang="en-US" altLang="ko-KR" dirty="0"/>
              <a:t>Beautiful is better than ugly.</a:t>
            </a:r>
          </a:p>
          <a:p>
            <a:pPr marL="0" indent="0">
              <a:buNone/>
            </a:pPr>
            <a:r>
              <a:rPr lang="en-US" altLang="ko-KR" dirty="0"/>
              <a:t>Explicit is better than implicit.</a:t>
            </a:r>
          </a:p>
          <a:p>
            <a:pPr marL="0" indent="0">
              <a:buNone/>
            </a:pPr>
            <a:r>
              <a:rPr lang="en-US" altLang="ko-KR" dirty="0"/>
              <a:t>Simple is better than complex.</a:t>
            </a:r>
          </a:p>
          <a:p>
            <a:pPr marL="0" indent="0">
              <a:buNone/>
            </a:pPr>
            <a:r>
              <a:rPr lang="en-US" altLang="ko-KR" dirty="0"/>
              <a:t>Complex is better than complicated.'''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open("../../../zen.txt",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72168" y="3160283"/>
            <a:ext cx="5919832" cy="104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"data/images"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디렉토리 생성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상대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절대 주소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os.makedirs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(“./../data/images",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exist_ok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35566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633287"/>
            <a:ext cx="577295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You would want to take input from the user and then print some results back.</a:t>
            </a:r>
          </a:p>
          <a:p>
            <a:pPr lvl="1"/>
            <a:r>
              <a:rPr lang="en-US" altLang="ko-KR" dirty="0"/>
              <a:t>We can achieve this using the </a:t>
            </a:r>
            <a:r>
              <a:rPr lang="en-US" altLang="ko-KR" b="1" i="1" dirty="0">
                <a:solidFill>
                  <a:schemeClr val="tx1"/>
                </a:solidFill>
              </a:rPr>
              <a:t>input</a:t>
            </a:r>
            <a:r>
              <a:rPr lang="en-US" altLang="ko-KR" dirty="0"/>
              <a:t> function and </a:t>
            </a:r>
            <a:r>
              <a:rPr lang="en-US" altLang="ko-KR" b="1" i="1" dirty="0">
                <a:solidFill>
                  <a:schemeClr val="tx1"/>
                </a:solidFill>
              </a:rPr>
              <a:t>print</a:t>
            </a:r>
            <a:r>
              <a:rPr lang="en-US" altLang="ko-KR" dirty="0"/>
              <a:t> function respectively.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output, we can also use the various methods of the </a:t>
            </a:r>
            <a:r>
              <a:rPr lang="en-US" altLang="ko-KR" b="1" i="1" dirty="0" err="1">
                <a:solidFill>
                  <a:schemeClr val="tx1"/>
                </a:solidFill>
              </a:rPr>
              <a:t>str</a:t>
            </a:r>
            <a:r>
              <a:rPr lang="en-US" altLang="ko-KR" dirty="0"/>
              <a:t> (string) class.</a:t>
            </a:r>
          </a:p>
          <a:p>
            <a:pPr lvl="1"/>
            <a:r>
              <a:rPr lang="en-US" altLang="ko-KR" dirty="0"/>
              <a:t>For example, you can use the </a:t>
            </a:r>
            <a:r>
              <a:rPr lang="en-US" altLang="ko-KR" b="1" i="1" dirty="0" err="1">
                <a:solidFill>
                  <a:schemeClr val="tx1"/>
                </a:solidFill>
              </a:rPr>
              <a:t>rjust</a:t>
            </a:r>
            <a:r>
              <a:rPr lang="en-US" altLang="ko-KR" dirty="0"/>
              <a:t> method to get a string which is right justified to a specified width.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Another </a:t>
            </a:r>
            <a:r>
              <a:rPr lang="en-US" altLang="ko-KR" b="1" i="1" dirty="0">
                <a:solidFill>
                  <a:schemeClr val="tx1"/>
                </a:solidFill>
              </a:rPr>
              <a:t>common type of input/output is dealing with files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ability to create, read and write files is essential to many programs.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46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Prime Numbers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if n &lt;= 1:</a:t>
            </a:r>
          </a:p>
          <a:p>
            <a:pPr marL="0" indent="0">
              <a:buNone/>
            </a:pPr>
            <a:r>
              <a:rPr lang="en-US" altLang="ko-KR" dirty="0"/>
              <a:t>        return False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return False</a:t>
            </a:r>
          </a:p>
          <a:p>
            <a:pPr marL="0" indent="0">
              <a:buNone/>
            </a:pPr>
            <a:r>
              <a:rPr lang="en-US" altLang="ko-KR" dirty="0"/>
              <a:t>    return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open(“./data/prime.txt", "w")                 # </a:t>
            </a:r>
            <a:r>
              <a:rPr lang="ko-KR" altLang="en-US" b="1" dirty="0">
                <a:solidFill>
                  <a:srgbClr val="FFFF00"/>
                </a:solidFill>
              </a:rPr>
              <a:t>현재 폴더에서 위로 가서 </a:t>
            </a:r>
            <a:r>
              <a:rPr lang="en-US" altLang="ko-KR" b="1" dirty="0">
                <a:solidFill>
                  <a:srgbClr val="FFFF00"/>
                </a:solidFill>
              </a:rPr>
              <a:t>data </a:t>
            </a:r>
            <a:r>
              <a:rPr lang="ko-KR" altLang="en-US" b="1" dirty="0">
                <a:solidFill>
                  <a:srgbClr val="FFFF00"/>
                </a:solidFill>
              </a:rPr>
              <a:t>폴더</a:t>
            </a:r>
            <a:endParaRPr lang="en-US" altLang="ko-KR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for n in range(2, 10001):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("{0:5d}\</a:t>
            </a:r>
            <a:r>
              <a:rPr lang="en-US" altLang="ko-KR" b="1" dirty="0" err="1">
                <a:solidFill>
                  <a:srgbClr val="FFFF00"/>
                </a:solidFill>
              </a:rPr>
              <a:t>n".format</a:t>
            </a:r>
            <a:r>
              <a:rPr lang="en-US" altLang="ko-KR" b="1" dirty="0">
                <a:solidFill>
                  <a:srgbClr val="FFFF00"/>
                </a:solidFill>
              </a:rPr>
              <a:t>(n))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5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b="1" u="sng" dirty="0"/>
              <a:t>Pickle</a:t>
            </a:r>
            <a:endParaRPr lang="en-US" altLang="ko-KR" dirty="0"/>
          </a:p>
          <a:p>
            <a:r>
              <a:rPr lang="en-US" altLang="ko-KR" dirty="0"/>
              <a:t>Encoding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4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Pickle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provides a standard module called </a:t>
            </a:r>
            <a:r>
              <a:rPr lang="en-US" altLang="ko-KR" b="1" i="1" dirty="0"/>
              <a:t>pickle</a:t>
            </a:r>
            <a:r>
              <a:rPr lang="en-US" altLang="ko-KR" dirty="0"/>
              <a:t> which you can use to store any plain Python object in a file and then get it back later.</a:t>
            </a:r>
          </a:p>
          <a:p>
            <a:endParaRPr lang="en-US" altLang="ko-KR" dirty="0"/>
          </a:p>
          <a:p>
            <a:r>
              <a:rPr lang="en-US" altLang="ko-KR" dirty="0"/>
              <a:t>This is called storing the object persistently.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8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</a:t>
            </a:r>
            <a:r>
              <a:rPr lang="en-US" altLang="ko-KR" b="1" dirty="0" err="1">
                <a:solidFill>
                  <a:srgbClr val="FFFF00"/>
                </a:solidFill>
              </a:rPr>
              <a:t>sFileName</a:t>
            </a:r>
            <a:r>
              <a:rPr lang="en-US" altLang="ko-KR" b="1" dirty="0">
                <a:solidFill>
                  <a:srgbClr val="FFFF00"/>
                </a:solidFill>
              </a:rPr>
              <a:t>, "</a:t>
            </a:r>
            <a:r>
              <a:rPr lang="en-US" altLang="ko-KR" b="1" dirty="0" err="1">
                <a:solidFill>
                  <a:srgbClr val="FFFF00"/>
                </a:solidFill>
              </a:rPr>
              <a:t>wb</a:t>
            </a:r>
            <a:r>
              <a:rPr lang="en-US" altLang="ko-KR" b="1" dirty="0">
                <a:solidFill>
                  <a:srgbClr val="FFFF00"/>
                </a:solidFill>
              </a:rPr>
              <a:t>")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w"riting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36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  <a:r>
              <a:rPr lang="en-US" altLang="ko-KR" dirty="0"/>
              <a:t>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4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5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456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	</a:t>
            </a:r>
            <a:r>
              <a:rPr lang="en-US" altLang="ko-KR" dirty="0"/>
              <a:t>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0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from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reverse(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[::-1]              </a:t>
            </a:r>
            <a:r>
              <a:rPr lang="en-US" altLang="ko-KR" dirty="0">
                <a:solidFill>
                  <a:srgbClr val="FFFF00"/>
                </a:solidFill>
              </a:rPr>
              <a:t>#[1:], [1::]. [2:5], [-1:-4]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sText.upper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 == reverse(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sSomething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input("Enter text: ")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sSomething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print("Yes, it is a palindrome.")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print("No, it is not a palindrome.")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8985" y="2801983"/>
            <a:ext cx="36738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2400" dirty="0"/>
              <a:t>“level",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2400" dirty="0"/>
              <a:t>"SOS",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2400" dirty="0"/>
              <a:t>"rotator",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2400" dirty="0"/>
              <a:t>"nurses run"</a:t>
            </a:r>
            <a:endParaRPr lang="en-US" altLang="ko-KR" sz="2000" dirty="0">
              <a:latin typeface="+mn-ea"/>
            </a:endParaRP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+mn-ea"/>
              </a:rPr>
              <a:t>“Able was I ere I saw Elba”</a:t>
            </a:r>
            <a:endParaRPr lang="ko-KR" altLang="en-US" sz="2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08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50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4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06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06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04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import pickle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 = open(sFileName, "rb")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dData1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dData2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dDataN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f.close()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716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r"eading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dData1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10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68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an expression from the user. For example:</a:t>
            </a:r>
          </a:p>
          <a:p>
            <a:pPr lvl="2"/>
            <a:r>
              <a:rPr lang="en-US" altLang="ko-KR" dirty="0"/>
              <a:t>2 + 3</a:t>
            </a:r>
          </a:p>
          <a:p>
            <a:pPr lvl="1"/>
            <a:r>
              <a:rPr lang="en-US" altLang="ko-KR" dirty="0"/>
              <a:t>Evaluate the expression and print out the result. For example: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Refer to the Python Built-in Functions page: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https://docs.python.org/3/library/functions.html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33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98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 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9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34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584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14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25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684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14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b="1" u="sng" dirty="0"/>
              <a:t>Encoding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sExpression</a:t>
            </a:r>
            <a:r>
              <a:rPr lang="en-US" altLang="ko-KR" dirty="0"/>
              <a:t> = input("Enter an expression ...like 2+2 or abs(-3) 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eval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sExpression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7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88" y="1326414"/>
            <a:ext cx="7441347" cy="45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93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FF0000"/>
                </a:solidFill>
              </a:rPr>
              <a:t>utf-8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33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0070C0"/>
                </a:solidFill>
              </a:rPr>
              <a:t>ANSI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43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3"/>
            <a:ext cx="9600217" cy="38555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파일을 쓰기 모드</a:t>
            </a:r>
            <a:r>
              <a:rPr lang="en-US" altLang="ko-KR" dirty="0"/>
              <a:t>("w")</a:t>
            </a:r>
            <a:r>
              <a:rPr lang="ko-KR" altLang="en-US" dirty="0"/>
              <a:t>로 열고 텍스트 모드</a:t>
            </a:r>
            <a:r>
              <a:rPr lang="en-US" altLang="ko-KR" dirty="0"/>
              <a:t>("t")</a:t>
            </a:r>
            <a:r>
              <a:rPr lang="ko-KR" altLang="en-US" dirty="0"/>
              <a:t>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74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6" y="1127465"/>
            <a:ext cx="8356040" cy="30083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4618924"/>
            <a:ext cx="1001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</a:t>
            </a:r>
            <a:r>
              <a:rPr lang="en-US" altLang="ko-KR" b="1" i="1" dirty="0">
                <a:latin typeface="+mn-ea"/>
              </a:rPr>
              <a:t>encoding="utf-8"</a:t>
            </a:r>
            <a:r>
              <a:rPr lang="en-US" altLang="ko-KR" dirty="0">
                <a:latin typeface="+mn-ea"/>
              </a:rPr>
              <a:t> or </a:t>
            </a:r>
            <a:r>
              <a:rPr lang="en-US" altLang="ko-KR" b="1" i="1" dirty="0">
                <a:latin typeface="+mn-ea"/>
              </a:rPr>
              <a:t>encoding="</a:t>
            </a:r>
            <a:r>
              <a:rPr lang="en-US" altLang="ko-KR" b="1" i="1" dirty="0" err="1">
                <a:latin typeface="+mn-ea"/>
              </a:rPr>
              <a:t>euc-kr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dirty="0">
                <a:latin typeface="+mn-ea"/>
              </a:rPr>
              <a:t> for Korean, when </a:t>
            </a:r>
            <a:r>
              <a:rPr lang="en-US" altLang="ko-KR" b="1" i="1" dirty="0">
                <a:latin typeface="+mn-ea"/>
              </a:rPr>
              <a:t>encoding="ANSI"</a:t>
            </a:r>
            <a:r>
              <a:rPr lang="en-US" altLang="ko-KR" dirty="0">
                <a:latin typeface="+mn-ea"/>
              </a:rPr>
              <a:t> does not work.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wt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rt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24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</a:t>
            </a:r>
            <a:r>
              <a:rPr lang="en-US" altLang="ko-KR" b="1" dirty="0">
                <a:solidFill>
                  <a:srgbClr val="FFFF00"/>
                </a:solidFill>
              </a:rPr>
              <a:t>read</a:t>
            </a:r>
            <a:r>
              <a:rPr lang="en-US" altLang="ko-KR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38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9178161" cy="3771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u</a:t>
            </a:r>
            <a:r>
              <a:rPr lang="en-US" altLang="ko-KR" dirty="0" err="1"/>
              <a:t>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5044983"/>
            <a:ext cx="100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Unicode literals by putting a </a:t>
            </a:r>
            <a:r>
              <a:rPr lang="en-US" altLang="ko-KR" b="1" i="1" dirty="0">
                <a:latin typeface="+mn-ea"/>
              </a:rPr>
              <a:t>u</a:t>
            </a:r>
            <a:r>
              <a:rPr lang="en-US" altLang="ko-KR" dirty="0">
                <a:latin typeface="+mn-ea"/>
              </a:rPr>
              <a:t> before the string.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972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u"Hello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17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5118</TotalTime>
  <Words>7674</Words>
  <Application>Microsoft Office PowerPoint</Application>
  <PresentationFormat>와이드스크린</PresentationFormat>
  <Paragraphs>1517</Paragraphs>
  <Slides>112</Slides>
  <Notes>0</Notes>
  <HiddenSlides>27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19" baseType="lpstr">
      <vt:lpstr>바탕</vt:lpstr>
      <vt:lpstr>바탕</vt:lpstr>
      <vt:lpstr>Arial</vt:lpstr>
      <vt:lpstr>Calibri</vt:lpstr>
      <vt:lpstr>Wingdings</vt:lpstr>
      <vt:lpstr>Wingdings 2</vt:lpstr>
      <vt:lpstr>SlateVTI</vt:lpstr>
      <vt:lpstr>Python Programming Ⅰ</vt:lpstr>
      <vt:lpstr>Python: Input and Output, Standard Library</vt:lpstr>
      <vt:lpstr>Python: Input and Output</vt:lpstr>
      <vt:lpstr>Topic Structure</vt:lpstr>
      <vt:lpstr>Learning Objectives</vt:lpstr>
      <vt:lpstr>Input and Output</vt:lpstr>
      <vt:lpstr>Example: Input from User</vt:lpstr>
      <vt:lpstr>Example: Input and eval()</vt:lpstr>
      <vt:lpstr>Example: Input and eval()</vt:lpstr>
      <vt:lpstr>try except: A code runs with it</vt:lpstr>
      <vt:lpstr>Example: Input and eval()</vt:lpstr>
      <vt:lpstr>Learning Objectives</vt:lpstr>
      <vt:lpstr>Files</vt:lpstr>
      <vt:lpstr>open ~ close</vt:lpstr>
      <vt:lpstr>Syntax of I/O Functions</vt:lpstr>
      <vt:lpstr>Various arguments of Functions</vt:lpstr>
      <vt:lpstr>Various arguments of Functions</vt:lpstr>
      <vt:lpstr>Syntax of I/O Functions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Example: Control Flow in Reading from a File</vt:lpstr>
      <vt:lpstr>Numeric &amp; String(character)</vt:lpstr>
      <vt:lpstr>Character Encoding Method</vt:lpstr>
      <vt:lpstr>Character Encoding Method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read()</vt:lpstr>
      <vt:lpstr>Example: read()</vt:lpstr>
      <vt:lpstr>Example: read()</vt:lpstr>
      <vt:lpstr>Example: read()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Prime Numbers</vt:lpstr>
      <vt:lpstr>Learning Objectives</vt:lpstr>
      <vt:lpstr>Pickle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Learning Objectives</vt:lpstr>
      <vt:lpstr>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Summary</vt:lpstr>
      <vt:lpstr>End of Python: Input and Output</vt:lpstr>
      <vt:lpstr>Python: Standard Library</vt:lpstr>
      <vt:lpstr>Topic Structure</vt:lpstr>
      <vt:lpstr>Learning Objectives</vt:lpstr>
      <vt:lpstr>Standard Library</vt:lpstr>
      <vt:lpstr>Learning Objectives</vt:lpstr>
      <vt:lpstr>Built-in Functions</vt:lpstr>
      <vt:lpstr>Built-in Functions</vt:lpstr>
      <vt:lpstr>Built-in Functions</vt:lpstr>
      <vt:lpstr>Example: sum()</vt:lpstr>
      <vt:lpstr>Built-in Functions</vt:lpstr>
      <vt:lpstr>Example: type()</vt:lpstr>
      <vt:lpstr>End of Python: Input and Output, Standard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146</cp:revision>
  <dcterms:created xsi:type="dcterms:W3CDTF">2023-11-06T08:03:36Z</dcterms:created>
  <dcterms:modified xsi:type="dcterms:W3CDTF">2024-05-11T00:59:31Z</dcterms:modified>
</cp:coreProperties>
</file>