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3"/>
  </p:notesMasterIdLst>
  <p:handoutMasterIdLst>
    <p:handoutMasterId r:id="rId164"/>
  </p:handoutMasterIdLst>
  <p:sldIdLst>
    <p:sldId id="259" r:id="rId2"/>
    <p:sldId id="757" r:id="rId3"/>
    <p:sldId id="594" r:id="rId4"/>
    <p:sldId id="758" r:id="rId5"/>
    <p:sldId id="595" r:id="rId6"/>
    <p:sldId id="596" r:id="rId7"/>
    <p:sldId id="597" r:id="rId8"/>
    <p:sldId id="598" r:id="rId9"/>
    <p:sldId id="599" r:id="rId10"/>
    <p:sldId id="870" r:id="rId11"/>
    <p:sldId id="601" r:id="rId12"/>
    <p:sldId id="868" r:id="rId13"/>
    <p:sldId id="869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867" r:id="rId24"/>
    <p:sldId id="614" r:id="rId25"/>
    <p:sldId id="615" r:id="rId26"/>
    <p:sldId id="616" r:id="rId27"/>
    <p:sldId id="866" r:id="rId28"/>
    <p:sldId id="618" r:id="rId29"/>
    <p:sldId id="619" r:id="rId30"/>
    <p:sldId id="871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881" r:id="rId43"/>
    <p:sldId id="687" r:id="rId44"/>
    <p:sldId id="688" r:id="rId45"/>
    <p:sldId id="878" r:id="rId46"/>
    <p:sldId id="633" r:id="rId47"/>
    <p:sldId id="634" r:id="rId48"/>
    <p:sldId id="686" r:id="rId49"/>
    <p:sldId id="637" r:id="rId50"/>
    <p:sldId id="639" r:id="rId51"/>
    <p:sldId id="581" r:id="rId52"/>
    <p:sldId id="862" r:id="rId53"/>
    <p:sldId id="582" r:id="rId54"/>
    <p:sldId id="557" r:id="rId55"/>
    <p:sldId id="593" r:id="rId56"/>
    <p:sldId id="655" r:id="rId57"/>
    <p:sldId id="559" r:id="rId58"/>
    <p:sldId id="658" r:id="rId59"/>
    <p:sldId id="677" r:id="rId60"/>
    <p:sldId id="659" r:id="rId61"/>
    <p:sldId id="660" r:id="rId62"/>
    <p:sldId id="678" r:id="rId63"/>
    <p:sldId id="679" r:id="rId64"/>
    <p:sldId id="661" r:id="rId65"/>
    <p:sldId id="662" r:id="rId66"/>
    <p:sldId id="663" r:id="rId67"/>
    <p:sldId id="664" r:id="rId68"/>
    <p:sldId id="665" r:id="rId69"/>
    <p:sldId id="666" r:id="rId70"/>
    <p:sldId id="667" r:id="rId71"/>
    <p:sldId id="656" r:id="rId72"/>
    <p:sldId id="560" r:id="rId73"/>
    <p:sldId id="668" r:id="rId74"/>
    <p:sldId id="669" r:id="rId75"/>
    <p:sldId id="670" r:id="rId76"/>
    <p:sldId id="671" r:id="rId77"/>
    <p:sldId id="672" r:id="rId78"/>
    <p:sldId id="690" r:id="rId79"/>
    <p:sldId id="691" r:id="rId80"/>
    <p:sldId id="673" r:id="rId81"/>
    <p:sldId id="680" r:id="rId82"/>
    <p:sldId id="692" r:id="rId83"/>
    <p:sldId id="676" r:id="rId84"/>
    <p:sldId id="693" r:id="rId85"/>
    <p:sldId id="872" r:id="rId86"/>
    <p:sldId id="873" r:id="rId87"/>
    <p:sldId id="695" r:id="rId88"/>
    <p:sldId id="874" r:id="rId89"/>
    <p:sldId id="674" r:id="rId90"/>
    <p:sldId id="675" r:id="rId91"/>
    <p:sldId id="700" r:id="rId92"/>
    <p:sldId id="701" r:id="rId93"/>
    <p:sldId id="558" r:id="rId94"/>
    <p:sldId id="561" r:id="rId95"/>
    <p:sldId id="588" r:id="rId96"/>
    <p:sldId id="590" r:id="rId97"/>
    <p:sldId id="641" r:id="rId98"/>
    <p:sldId id="863" r:id="rId99"/>
    <p:sldId id="642" r:id="rId100"/>
    <p:sldId id="643" r:id="rId101"/>
    <p:sldId id="703" r:id="rId102"/>
    <p:sldId id="646" r:id="rId103"/>
    <p:sldId id="647" r:id="rId104"/>
    <p:sldId id="649" r:id="rId105"/>
    <p:sldId id="651" r:id="rId106"/>
    <p:sldId id="708" r:id="rId107"/>
    <p:sldId id="865" r:id="rId108"/>
    <p:sldId id="709" r:id="rId109"/>
    <p:sldId id="808" r:id="rId110"/>
    <p:sldId id="807" r:id="rId111"/>
    <p:sldId id="809" r:id="rId112"/>
    <p:sldId id="804" r:id="rId113"/>
    <p:sldId id="805" r:id="rId114"/>
    <p:sldId id="806" r:id="rId115"/>
    <p:sldId id="710" r:id="rId116"/>
    <p:sldId id="721" r:id="rId117"/>
    <p:sldId id="722" r:id="rId118"/>
    <p:sldId id="799" r:id="rId119"/>
    <p:sldId id="800" r:id="rId120"/>
    <p:sldId id="802" r:id="rId121"/>
    <p:sldId id="801" r:id="rId122"/>
    <p:sldId id="726" r:id="rId123"/>
    <p:sldId id="744" r:id="rId124"/>
    <p:sldId id="731" r:id="rId125"/>
    <p:sldId id="733" r:id="rId126"/>
    <p:sldId id="735" r:id="rId127"/>
    <p:sldId id="737" r:id="rId128"/>
    <p:sldId id="739" r:id="rId129"/>
    <p:sldId id="741" r:id="rId130"/>
    <p:sldId id="743" r:id="rId131"/>
    <p:sldId id="810" r:id="rId132"/>
    <p:sldId id="745" r:id="rId133"/>
    <p:sldId id="776" r:id="rId134"/>
    <p:sldId id="746" r:id="rId135"/>
    <p:sldId id="754" r:id="rId136"/>
    <p:sldId id="879" r:id="rId137"/>
    <p:sldId id="880" r:id="rId138"/>
    <p:sldId id="760" r:id="rId139"/>
    <p:sldId id="774" r:id="rId140"/>
    <p:sldId id="762" r:id="rId141"/>
    <p:sldId id="764" r:id="rId142"/>
    <p:sldId id="773" r:id="rId143"/>
    <p:sldId id="766" r:id="rId144"/>
    <p:sldId id="747" r:id="rId145"/>
    <p:sldId id="785" r:id="rId146"/>
    <p:sldId id="777" r:id="rId147"/>
    <p:sldId id="778" r:id="rId148"/>
    <p:sldId id="779" r:id="rId149"/>
    <p:sldId id="780" r:id="rId150"/>
    <p:sldId id="781" r:id="rId151"/>
    <p:sldId id="786" r:id="rId152"/>
    <p:sldId id="787" r:id="rId153"/>
    <p:sldId id="788" r:id="rId154"/>
    <p:sldId id="789" r:id="rId155"/>
    <p:sldId id="782" r:id="rId156"/>
    <p:sldId id="790" r:id="rId157"/>
    <p:sldId id="791" r:id="rId158"/>
    <p:sldId id="792" r:id="rId159"/>
    <p:sldId id="717" r:id="rId160"/>
    <p:sldId id="719" r:id="rId161"/>
    <p:sldId id="580" r:id="rId16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8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1261872"/>
          </a:xfrm>
        </p:spPr>
        <p:txBody>
          <a:bodyPr/>
          <a:lstStyle/>
          <a:p>
            <a:r>
              <a:rPr lang="en-US" altLang="ko-KR" dirty="0"/>
              <a:t>Dictionary: s[key] or </a:t>
            </a:r>
            <a:r>
              <a:rPr lang="en-US" altLang="ko-KR" dirty="0" err="1"/>
              <a:t>s.get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s["Larry"]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s.get</a:t>
            </a:r>
            <a:r>
              <a:rPr lang="en-US" altLang="ko-KR" b="1" dirty="0">
                <a:solidFill>
                  <a:srgbClr val="FF0000"/>
                </a:solidFill>
              </a:rPr>
              <a:t>("Larry")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798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Lists, tuples and strings are examples of </a:t>
            </a:r>
            <a:r>
              <a:rPr lang="en-US" altLang="ko-KR" b="1" i="1" dirty="0"/>
              <a:t>sequences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Major features of </a:t>
            </a:r>
            <a:r>
              <a:rPr lang="en-US" altLang="ko-KR" b="1" i="1" dirty="0"/>
              <a:t>sequences</a:t>
            </a:r>
          </a:p>
          <a:p>
            <a:pPr lvl="1"/>
            <a:r>
              <a:rPr lang="en-US" altLang="ko-KR" dirty="0"/>
              <a:t>Membership tests i.e. the </a:t>
            </a:r>
            <a:r>
              <a:rPr lang="en-US" altLang="ko-KR" b="1" i="1" dirty="0"/>
              <a:t>in</a:t>
            </a:r>
            <a:r>
              <a:rPr lang="en-US" altLang="ko-KR" dirty="0"/>
              <a:t> and </a:t>
            </a:r>
            <a:r>
              <a:rPr lang="en-US" altLang="ko-KR" b="1" i="1" dirty="0"/>
              <a:t>not in</a:t>
            </a:r>
            <a:r>
              <a:rPr lang="en-US" altLang="ko-KR" dirty="0"/>
              <a:t> expressions</a:t>
            </a:r>
          </a:p>
          <a:p>
            <a:pPr lvl="1"/>
            <a:r>
              <a:rPr lang="en-US" altLang="ko-KR" b="1" i="1" dirty="0"/>
              <a:t>Indexing operations</a:t>
            </a:r>
            <a:r>
              <a:rPr lang="en-US" altLang="ko-KR" dirty="0"/>
              <a:t>, which allow us to fetch a particular item in the sequence directly</a:t>
            </a:r>
          </a:p>
          <a:p>
            <a:pPr lvl="1"/>
            <a:r>
              <a:rPr lang="en-US" altLang="ko-KR" b="1" i="1" dirty="0"/>
              <a:t>Slicing operation</a:t>
            </a:r>
            <a:r>
              <a:rPr lang="en-US" altLang="ko-KR" dirty="0"/>
              <a:t>, which allows us to retrieve a slice of the sequence i.e. a part of the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4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Categories of Data Structures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45214"/>
              </p:ext>
            </p:extLst>
          </p:nvPr>
        </p:nvGraphicFramePr>
        <p:xfrm>
          <a:off x="1083027" y="1370156"/>
          <a:ext cx="10015297" cy="4117688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085467">
                  <a:extLst>
                    <a:ext uri="{9D8B030D-6E8A-4147-A177-3AD203B41FA5}">
                      <a16:colId xmlns:a16="http://schemas.microsoft.com/office/drawing/2014/main" val="964385488"/>
                    </a:ext>
                  </a:extLst>
                </a:gridCol>
                <a:gridCol w="3464915">
                  <a:extLst>
                    <a:ext uri="{9D8B030D-6E8A-4147-A177-3AD203B41FA5}">
                      <a16:colId xmlns:a16="http://schemas.microsoft.com/office/drawing/2014/main" val="3882682263"/>
                    </a:ext>
                  </a:extLst>
                </a:gridCol>
                <a:gridCol w="3464915">
                  <a:extLst>
                    <a:ext uri="{9D8B030D-6E8A-4147-A177-3AD203B41FA5}">
                      <a16:colId xmlns:a16="http://schemas.microsoft.com/office/drawing/2014/main" val="2701235375"/>
                    </a:ext>
                  </a:extLst>
                </a:gridCol>
              </a:tblGrid>
              <a:tr h="102942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Mutable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Immutable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304079"/>
                  </a:ext>
                </a:extLst>
              </a:tr>
              <a:tr h="102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Ordered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(sequence)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Tuple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948819"/>
                  </a:ext>
                </a:extLst>
              </a:tr>
              <a:tr h="102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Unordered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(set)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Immutable Set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535137"/>
                  </a:ext>
                </a:extLst>
              </a:tr>
              <a:tr h="102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Keyed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Dictionary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0616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779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 Sequence Operations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78028"/>
              </p:ext>
            </p:extLst>
          </p:nvPr>
        </p:nvGraphicFramePr>
        <p:xfrm>
          <a:off x="1083027" y="1370157"/>
          <a:ext cx="10642808" cy="46720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4751">
                  <a:extLst>
                    <a:ext uri="{9D8B030D-6E8A-4147-A177-3AD203B41FA5}">
                      <a16:colId xmlns:a16="http://schemas.microsoft.com/office/drawing/2014/main" val="184603334"/>
                    </a:ext>
                  </a:extLst>
                </a:gridCol>
                <a:gridCol w="8198057">
                  <a:extLst>
                    <a:ext uri="{9D8B030D-6E8A-4147-A177-3AD203B41FA5}">
                      <a16:colId xmlns:a16="http://schemas.microsoft.com/office/drawing/2014/main" val="1829495482"/>
                    </a:ext>
                  </a:extLst>
                </a:gridCol>
              </a:tblGrid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Operation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Result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2029840400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x in s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True if an item of s is equal to x, else False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443158672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x not in s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False if an item of s is equal to x, else True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2025470836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 + 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the concatenation of s and t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243964429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 * n or n * s</a:t>
                      </a:r>
                      <a:endParaRPr lang="pt-BR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equivalent to adding s to itself n times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1781290701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ith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item of s, origin 0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2898207795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s[i:j]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slice of s from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to j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711973372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i:j:k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slice of s from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to j with step k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1666191990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len(s)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length of s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862202630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min(s)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smallest item of s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538287084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max(s)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largest item of s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142758179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s.index(x[, i[, j]])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index of the first occurrence of x in s (at or after index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and before index j)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017619415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s.count(x)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total number of occurrences of x in s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176512311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790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Mutable Sequence Operations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702089"/>
              </p:ext>
            </p:extLst>
          </p:nvPr>
        </p:nvGraphicFramePr>
        <p:xfrm>
          <a:off x="1108542" y="1326778"/>
          <a:ext cx="10455929" cy="49137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8914">
                  <a:extLst>
                    <a:ext uri="{9D8B030D-6E8A-4147-A177-3AD203B41FA5}">
                      <a16:colId xmlns:a16="http://schemas.microsoft.com/office/drawing/2014/main" val="383030633"/>
                    </a:ext>
                  </a:extLst>
                </a:gridCol>
                <a:gridCol w="8087015">
                  <a:extLst>
                    <a:ext uri="{9D8B030D-6E8A-4147-A177-3AD203B41FA5}">
                      <a16:colId xmlns:a16="http://schemas.microsoft.com/office/drawing/2014/main" val="1461968888"/>
                    </a:ext>
                  </a:extLst>
                </a:gridCol>
              </a:tblGrid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Operation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Result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927390691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 x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item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of s is replaced by x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414345070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 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slice of s from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to j is replaced by the contents of the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iterable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t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2552634683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del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same as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 []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639918754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i:j:k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 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the elements of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i:j:k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are replaced by those of t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4220168532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del s[i:j:k]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removes the elements of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i:j:k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from the list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035270379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s.append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appends x to the end of the sequence (same as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(s):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(s)] = [x])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701362439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s.clear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removes all items from s (same as del s[:])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931811660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s.copy()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creates a shallow copy of s (same as s[:])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679942990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s.extend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(t) or s += t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extends s with the contents of t (for the most part the same as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(s):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(s)] = t)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1668678329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 *= n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updates s with its contents repeated n times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766690566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s.insert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, x)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inserts x into s at the index given by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(same as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i:i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 [x])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2781160195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s.pop([i])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retrieves the item at 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and also removes it from s</a:t>
                      </a:r>
                      <a:endParaRPr lang="en-US" sz="1800" b="0" i="1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330408847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s.remove(x)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remove the first item from s where s[</a:t>
                      </a:r>
                      <a:r>
                        <a:rPr lang="en-US" sz="18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] == x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914900363"/>
                  </a:ext>
                </a:extLst>
              </a:tr>
              <a:tr h="327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s.reverse()</a:t>
                      </a:r>
                      <a:endParaRPr lang="en-US" sz="18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reverses the items of s in place</a:t>
                      </a:r>
                      <a:endParaRPr lang="en-US" sz="18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73" marR="9973" marT="10319" marB="0" anchor="ctr"/>
                </a:tc>
                <a:extLst>
                  <a:ext uri="{0D108BD9-81ED-4DB2-BD59-A6C34878D82A}">
                    <a16:rowId xmlns:a16="http://schemas.microsoft.com/office/drawing/2014/main" val="317865737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46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Sequences</a:t>
            </a:r>
          </a:p>
          <a:p>
            <a:r>
              <a:rPr lang="en-US" altLang="ko-KR" dirty="0"/>
              <a:t>Categories of Data Structures</a:t>
            </a:r>
            <a:endParaRPr lang="ko-KR" altLang="en-US" dirty="0"/>
          </a:p>
          <a:p>
            <a:r>
              <a:rPr lang="en-US" altLang="ko-KR" dirty="0"/>
              <a:t>Common Sequence Operations</a:t>
            </a:r>
          </a:p>
          <a:p>
            <a:r>
              <a:rPr lang="en-US" altLang="ko-KR" dirty="0"/>
              <a:t>Mutable Sequence 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32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675349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Sequences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51CD57E3-0D72-70BA-73F7-FBDDB8D3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236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Comprehensions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871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12234"/>
              </p:ext>
            </p:extLst>
          </p:nvPr>
        </p:nvGraphicFramePr>
        <p:xfrm>
          <a:off x="585902" y="1173664"/>
          <a:ext cx="11009548" cy="48963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2387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5238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2387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2387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7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800" dirty="0"/>
                        <a:t>, tuple,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dictionary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75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3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3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3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26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Comprehensions</a:t>
            </a:r>
          </a:p>
          <a:p>
            <a:r>
              <a:rPr lang="en-US" altLang="ko-KR" dirty="0"/>
              <a:t>List Comprehensions (LC)</a:t>
            </a:r>
          </a:p>
          <a:p>
            <a:r>
              <a:rPr lang="en-US" altLang="ko-KR" dirty="0"/>
              <a:t>Set Comprehensions (SC)</a:t>
            </a:r>
          </a:p>
          <a:p>
            <a:r>
              <a:rPr lang="en-US" altLang="ko-KR" dirty="0"/>
              <a:t>Dictionary Comprehensions (DC)</a:t>
            </a:r>
          </a:p>
          <a:p>
            <a:r>
              <a:rPr lang="en-US" altLang="ko-KR" dirty="0"/>
              <a:t>Generator Expressions (GE)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4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Removing All Special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@#234"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>
                <a:solidFill>
                  <a:srgbClr val="FF0000"/>
                </a:solidFill>
              </a:rPr>
              <a:t>"".join(e for e in s if </a:t>
            </a:r>
            <a:r>
              <a:rPr lang="en-US" altLang="ko-KR" b="1" dirty="0" err="1">
                <a:solidFill>
                  <a:srgbClr val="FF0000"/>
                </a:solidFill>
              </a:rPr>
              <a:t>e.isalnum</a:t>
            </a:r>
            <a:r>
              <a:rPr lang="en-US" altLang="ko-KR" b="1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</a:p>
          <a:p>
            <a:pPr marL="0" indent="0">
              <a:buNone/>
            </a:pPr>
            <a:r>
              <a:rPr lang="en-US" altLang="ko-KR" dirty="0"/>
              <a:t># abc234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Dictionary: s.keys()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s.keys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29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Removing All Special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@#234"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print(s)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l = </a:t>
            </a:r>
            <a:r>
              <a:rPr lang="en-US" altLang="ko-KR" b="1" dirty="0">
                <a:solidFill>
                  <a:srgbClr val="FF0000"/>
                </a:solidFill>
              </a:rPr>
              <a:t>[e for e in s if </a:t>
            </a:r>
            <a:r>
              <a:rPr lang="en-US" altLang="ko-KR" b="1" dirty="0" err="1">
                <a:solidFill>
                  <a:srgbClr val="FF0000"/>
                </a:solidFill>
              </a:rPr>
              <a:t>e.isalnum</a:t>
            </a:r>
            <a:r>
              <a:rPr lang="en-US" altLang="ko-KR" b="1" dirty="0">
                <a:solidFill>
                  <a:srgbClr val="FF0000"/>
                </a:solidFill>
              </a:rPr>
              <a:t>()]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['a', 'b', 'c', '2', '3', '4']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t = </a:t>
            </a:r>
            <a:r>
              <a:rPr lang="en-US" altLang="ko-KR" b="1" dirty="0">
                <a:solidFill>
                  <a:srgbClr val="FF0000"/>
                </a:solidFill>
              </a:rPr>
              <a:t>"".join(l)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abc234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t = </a:t>
            </a:r>
            <a:r>
              <a:rPr lang="en-US" altLang="ko-KR" b="1" dirty="0">
                <a:solidFill>
                  <a:srgbClr val="FF0000"/>
                </a:solidFill>
              </a:rPr>
              <a:t>"".join(e for e in s if </a:t>
            </a:r>
            <a:r>
              <a:rPr lang="en-US" altLang="ko-KR" b="1" dirty="0" err="1">
                <a:solidFill>
                  <a:srgbClr val="FF0000"/>
                </a:solidFill>
              </a:rPr>
              <a:t>e.isalnum</a:t>
            </a:r>
            <a:r>
              <a:rPr lang="en-US" altLang="ko-KR" b="1" dirty="0">
                <a:solidFill>
                  <a:srgbClr val="FF0000"/>
                </a:solidFill>
              </a:rPr>
              <a:t>())</a:t>
            </a:r>
            <a:r>
              <a:rPr lang="en-US" altLang="ko-KR" dirty="0"/>
              <a:t>	# [] not necessary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abc234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43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Removing All Special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@#234"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print(s)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l = </a:t>
            </a:r>
            <a:r>
              <a:rPr lang="en-US" altLang="ko-KR" b="1" dirty="0">
                <a:solidFill>
                  <a:srgbClr val="FF0000"/>
                </a:solidFill>
              </a:rPr>
              <a:t>[e for e in s if </a:t>
            </a:r>
            <a:r>
              <a:rPr lang="en-US" altLang="ko-KR" b="1" dirty="0" err="1">
                <a:solidFill>
                  <a:srgbClr val="FF0000"/>
                </a:solidFill>
              </a:rPr>
              <a:t>e.isalnum</a:t>
            </a:r>
            <a:r>
              <a:rPr lang="en-US" altLang="ko-KR" b="1" dirty="0">
                <a:solidFill>
                  <a:srgbClr val="FF0000"/>
                </a:solidFill>
              </a:rPr>
              <a:t>()]</a:t>
            </a:r>
            <a:r>
              <a:rPr lang="en-US" altLang="ko-KR" dirty="0"/>
              <a:t>		# </a:t>
            </a:r>
            <a:r>
              <a:rPr lang="en-US" altLang="ko-KR" b="1" dirty="0">
                <a:solidFill>
                  <a:srgbClr val="FF0000"/>
                </a:solidFill>
              </a:rPr>
              <a:t>List Comprehension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['a', 'b', 'c', '2', '3', '4']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t = "".join(l)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abc234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t = "".join(e for e in s if </a:t>
            </a:r>
            <a:r>
              <a:rPr lang="en-US" altLang="ko-KR" dirty="0" err="1"/>
              <a:t>e.isalnum</a:t>
            </a:r>
            <a:r>
              <a:rPr lang="en-US" altLang="ko-KR" dirty="0"/>
              <a:t>())	# [] not necessary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abc234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595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Comprehensions?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data structures in Python like lists, sets, and dictionaries resemble the sets in Mathematics.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For example, a list [1, 2, 3] in Python resembles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1, 2, 3 </m:t>
                        </m:r>
                      </m:e>
                    </m:d>
                  </m:oMath>
                </a14:m>
                <a:r>
                  <a:rPr lang="en-US" altLang="ko-KR" dirty="0"/>
                  <a:t> in Mathematics.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In Mathematics, there are two common ways of describing, or specifying the members of a set: roster notation(</a:t>
                </a:r>
                <a:r>
                  <a:rPr lang="ko-KR" altLang="en-US" dirty="0" err="1"/>
                  <a:t>원소나열법</a:t>
                </a:r>
                <a:r>
                  <a:rPr lang="en-US" altLang="ko-KR" dirty="0"/>
                  <a:t>) and set builder notation(</a:t>
                </a:r>
                <a:r>
                  <a:rPr lang="ko-KR" altLang="en-US" dirty="0" err="1"/>
                  <a:t>조건제시법</a:t>
                </a:r>
                <a:r>
                  <a:rPr lang="en-US" altLang="ko-KR" dirty="0"/>
                  <a:t>).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874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Roster Notation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The Roster notation (or enumeration notation) method of defining a set consists of listing each member of the set.</a:t>
                </a:r>
              </a:p>
              <a:p>
                <a:r>
                  <a:rPr lang="en-US" altLang="ko-KR" dirty="0"/>
                  <a:t>More specifically, in roster notation, the set is denoted by enclosing the list of members in braces: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 1, 2, 3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 Python, the roster notation can be implemented easily using the lists, sets, and, sometimes, dictionaries:</a:t>
                </a:r>
              </a:p>
              <a:p>
                <a:pPr lvl="1"/>
                <a:r>
                  <a:rPr lang="en-US" altLang="ko-KR" dirty="0"/>
                  <a:t>A = [1, 2, 3]</a:t>
                </a:r>
              </a:p>
              <a:p>
                <a:pPr lvl="1"/>
                <a:r>
                  <a:rPr lang="en-US" altLang="ko-KR" dirty="0"/>
                  <a:t>B = set(["blue", "white", "red"])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r="-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22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Set-builder Notation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In set-builder notation, the set is specified as a subset of a larger set, where the subset is determined by a statement or condition involving the elements.</a:t>
                </a:r>
              </a:p>
              <a:p>
                <a:r>
                  <a:rPr lang="en-US" altLang="ko-KR" dirty="0"/>
                  <a:t>For example, a set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can be specified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≤19 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pPr lvl="1"/>
                <a:r>
                  <a:rPr lang="en-US" altLang="ko-KR" dirty="0"/>
                  <a:t>In this notation, the vertical bar ('|') means 'such that', and the description can be interpreted as "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the set of all numbers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such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 an integer in the range from 0 to 19 inclusive".</a:t>
                </a:r>
              </a:p>
              <a:p>
                <a:pPr lvl="1"/>
                <a:r>
                  <a:rPr lang="en-US" altLang="ko-KR" dirty="0"/>
                  <a:t>Sometimes the colon (':') is used instead of the vertical bar.</a:t>
                </a:r>
              </a:p>
              <a:p>
                <a:r>
                  <a:rPr lang="en-US" altLang="ko-KR" dirty="0"/>
                  <a:t>Now, a question is:</a:t>
                </a:r>
              </a:p>
              <a:p>
                <a:pPr lvl="1"/>
                <a:r>
                  <a:rPr lang="en-US" altLang="ko-KR" dirty="0"/>
                  <a:t>"Is there any way to describe the data structures in Python like lists, sets, and dictionaries using the set builder notation?"</a:t>
                </a:r>
              </a:p>
              <a:p>
                <a:r>
                  <a:rPr lang="en-US" altLang="ko-KR" dirty="0"/>
                  <a:t>And, the answer is:</a:t>
                </a:r>
              </a:p>
              <a:p>
                <a:pPr lvl="1"/>
                <a:r>
                  <a:rPr lang="en-US" altLang="ko-KR" dirty="0"/>
                  <a:t>'comprehension'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24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Comprehensions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Comprehensions</a:t>
            </a:r>
          </a:p>
          <a:p>
            <a:pPr lvl="1"/>
            <a:r>
              <a:rPr lang="en-US" altLang="ko-KR" dirty="0"/>
              <a:t>A list comprehension is a syntactic construct for creating a list based on existing lists.</a:t>
            </a:r>
          </a:p>
          <a:p>
            <a:pPr lvl="1"/>
            <a:r>
              <a:rPr lang="en-US" altLang="ko-KR" dirty="0"/>
              <a:t>It follows the form of the mathematical set-builder notation (set comprehension) as distinct from the use of map and filter functions.</a:t>
            </a:r>
          </a:p>
          <a:p>
            <a:r>
              <a:rPr lang="en-US" altLang="ko-KR" dirty="0"/>
              <a:t>Types of Comprehensions</a:t>
            </a:r>
          </a:p>
          <a:p>
            <a:pPr lvl="1"/>
            <a:r>
              <a:rPr lang="en-US" altLang="ko-KR" dirty="0"/>
              <a:t>List Comprehensions (LC)</a:t>
            </a:r>
          </a:p>
          <a:p>
            <a:pPr lvl="1"/>
            <a:r>
              <a:rPr lang="en-US" altLang="ko-KR" dirty="0"/>
              <a:t>Set Comprehensions (SC)</a:t>
            </a:r>
          </a:p>
          <a:p>
            <a:pPr lvl="1"/>
            <a:r>
              <a:rPr lang="en-US" altLang="ko-KR" dirty="0"/>
              <a:t>Dictionary Comprehensions (DC)</a:t>
            </a:r>
          </a:p>
          <a:p>
            <a:pPr lvl="1"/>
            <a:r>
              <a:rPr lang="en-US" altLang="ko-KR" dirty="0"/>
              <a:t>Generator Expressions (GE)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00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Set-builder Notation in Mathematics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2∙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</m:t>
                                                        </m:r>
                                                        <m:r>
                                                          <a:rPr lang="en-US" altLang="ko-KR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i="1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represents an input set.</a:t>
                </a:r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 the variable representing members of the input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dirty="0"/>
                  <a:t> is a predicate expression acting as a filter on members of the input set.</a:t>
                </a:r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2∙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 an output expression producing members of the new set from members of the input set that satisfy the predicate expression.</a:t>
                </a:r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{ }</m:t>
                    </m:r>
                  </m:oMath>
                </a14:m>
                <a:r>
                  <a:rPr lang="en-US" altLang="ko-KR" dirty="0"/>
                  <a:t>, the braces, indicate that the result is a set.</a:t>
                </a:r>
              </a:p>
              <a:p>
                <a:pPr marL="457200" indent="-216000">
                  <a:buNone/>
                </a:pP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>, the vertical bar, is read as "SUCH THAT".</a:t>
                </a:r>
              </a:p>
              <a:p>
                <a:pPr marL="457200" indent="-216000">
                  <a:buNone/>
                </a:pPr>
                <a:r>
                  <a:rPr lang="en-US" altLang="ko-KR" dirty="0"/>
                  <a:t>Commas separate the predicates and can be read as "AND".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32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742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59999" y="4564650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06209" y="1380983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 flipH="1">
            <a:off x="1840019" y="1597007"/>
            <a:ext cx="1146210" cy="29676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328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83632" y="4564651"/>
            <a:ext cx="288032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1411" y="1363051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 flipH="1">
            <a:off x="2927648" y="1579075"/>
            <a:ext cx="2323783" cy="29855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0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2753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s.keys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s.keys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45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41186" y="4573614"/>
            <a:ext cx="288032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61486" y="1318228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2"/>
            <a:endCxn id="11" idx="0"/>
          </p:cNvCxnSpPr>
          <p:nvPr/>
        </p:nvCxnSpPr>
        <p:spPr>
          <a:xfrm flipH="1">
            <a:off x="3485202" y="1534252"/>
            <a:ext cx="3556304" cy="30393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346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844283-F07E-432A-A326-73315CA1E1CF}"/>
              </a:ext>
            </a:extLst>
          </p:cNvPr>
          <p:cNvSpPr/>
          <p:nvPr/>
        </p:nvSpPr>
        <p:spPr>
          <a:xfrm>
            <a:off x="1857945" y="4528790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16B265-937F-4193-AEA2-07C050D0D6E6}"/>
              </a:ext>
            </a:extLst>
          </p:cNvPr>
          <p:cNvSpPr/>
          <p:nvPr/>
        </p:nvSpPr>
        <p:spPr>
          <a:xfrm>
            <a:off x="2797246" y="1407877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F35C59-7FDF-48CF-BAA4-A51889C870A3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2037965" y="1623901"/>
            <a:ext cx="939301" cy="29048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0CC572-512E-4475-92F3-8DA636AAA623}"/>
              </a:ext>
            </a:extLst>
          </p:cNvPr>
          <p:cNvSpPr/>
          <p:nvPr/>
        </p:nvSpPr>
        <p:spPr>
          <a:xfrm>
            <a:off x="2765705" y="4528790"/>
            <a:ext cx="288032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9171E1-17D6-44D6-9BB4-E044781A48E0}"/>
              </a:ext>
            </a:extLst>
          </p:cNvPr>
          <p:cNvSpPr/>
          <p:nvPr/>
        </p:nvSpPr>
        <p:spPr>
          <a:xfrm>
            <a:off x="5080384" y="1407877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DE8962-7EE0-45AA-8C09-436163C71781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2909721" y="1623901"/>
            <a:ext cx="2350683" cy="29048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E5BBF-9D8C-4EDB-8D4D-355330F5226B}"/>
              </a:ext>
            </a:extLst>
          </p:cNvPr>
          <p:cNvSpPr/>
          <p:nvPr/>
        </p:nvSpPr>
        <p:spPr>
          <a:xfrm>
            <a:off x="3350152" y="4528790"/>
            <a:ext cx="288032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DAFD9F-9F58-4920-8247-67B7F99D91EC}"/>
              </a:ext>
            </a:extLst>
          </p:cNvPr>
          <p:cNvSpPr/>
          <p:nvPr/>
        </p:nvSpPr>
        <p:spPr>
          <a:xfrm>
            <a:off x="6834599" y="1407877"/>
            <a:ext cx="360040" cy="2160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0FAD11-3D0D-45C5-90F2-99AAC6A19FBA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3494168" y="1623901"/>
            <a:ext cx="3520451" cy="29048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88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Set-builder Notation in Mathematics vs. List Comprehensions in Python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={</m:t>
                                  </m:r>
                                </m:e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2∙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              </m:t>
                                      </m:r>
                                    </m:e>
                                  </m:groupCh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        </m:t>
                                            </m:r>
                                          </m:e>
                                        </m:groupCh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</m:e>
                                            <m:e>
                                              <m:groupChr>
                                                <m:groupChrPr>
                                                  <m:chr m:val="⏟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  <m:r>
                                                    <a:rPr lang="en-US" altLang="ko-KR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</m:groupCh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</m:e>
                                                  <m:e>
                                                    <m:groupChr>
                                                      <m:groupChrPr>
                                                        <m:chr m:val="⏟"/>
                                                        <m:ctrlPr>
                                                          <a:rPr lang="en-US" altLang="ko-K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groupChrPr>
                                                      <m:e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altLang="ko-KR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≥3   </m:t>
                                                        </m:r>
                                                      </m:e>
                                                    </m:groupCh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}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______</m:t>
                                  </m:r>
                                </m:e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𝑒𝑥𝑝𝑟𝑒𝑠𝑠𝑖𝑜𝑛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</m:e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𝑣𝑎𝑟𝑖𝑎𝑏𝑙𝑒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𝑠𝑒𝑡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𝑝𝑟𝑒𝑑𝑖𝑐𝑎𝑡𝑒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>
                                                        <a:latin typeface="Cambria Math" panose="02040503050406030204" pitchFamily="18" charset="0"/>
                                                      </a:rPr>
                                                      <m:t>_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 = [1, 2, 3, 4, 5, 6]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L = [2 * x for x in S if x ** 2 &gt;= 3]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print(L)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 [4, 6, 8, 10, 12]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07124" y="4555686"/>
            <a:ext cx="1224136" cy="216024"/>
          </a:xfrm>
          <a:prstGeom prst="rect">
            <a:avLst/>
          </a:prstGeom>
          <a:noFill/>
          <a:ln w="38100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5446" y="1345123"/>
            <a:ext cx="720080" cy="216024"/>
          </a:xfrm>
          <a:prstGeom prst="rect">
            <a:avLst/>
          </a:prstGeom>
          <a:noFill/>
          <a:ln w="38100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2"/>
            <a:endCxn id="8" idx="0"/>
          </p:cNvCxnSpPr>
          <p:nvPr/>
        </p:nvCxnSpPr>
        <p:spPr>
          <a:xfrm flipH="1">
            <a:off x="4519192" y="1561147"/>
            <a:ext cx="4246294" cy="2994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219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Comprehensions</a:t>
            </a:r>
          </a:p>
          <a:p>
            <a:r>
              <a:rPr lang="en-US" altLang="ko-KR" b="1" u="sng" dirty="0"/>
              <a:t>List Comprehensions (LC)</a:t>
            </a:r>
          </a:p>
          <a:p>
            <a:r>
              <a:rPr lang="en-US" altLang="ko-KR" dirty="0"/>
              <a:t>Set Comprehensions (SC)</a:t>
            </a:r>
          </a:p>
          <a:p>
            <a:r>
              <a:rPr lang="en-US" altLang="ko-KR" dirty="0"/>
              <a:t>Dictionary Comprehensions (DC)</a:t>
            </a:r>
          </a:p>
          <a:p>
            <a:r>
              <a:rPr lang="en-US" altLang="ko-KR" dirty="0"/>
              <a:t>Generator Expressions (GE)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42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[x ** 2 for x in S1]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[x ** 2 if x &gt;= 3 else "NA" for x in S1]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[1, 4, 9, 16, 25]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nl-NL" altLang="ko-KR" dirty="0"/>
              <a:t>['NA', 'NA', 9, 16, 25]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62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[x ** 2 for x in S1 if x &gt;= 3]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[x ** 2 if x &gt;= 3 else "NA" for x in S1 if x &gt;= 3]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[9, 16, 25]</a:t>
            </a:r>
          </a:p>
          <a:p>
            <a:pPr marL="0" indent="0">
              <a:buNone/>
            </a:pPr>
            <a:r>
              <a:rPr lang="en-US" altLang="ko-KR" dirty="0"/>
              <a:t># [9, 16, 25]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57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[x ** 2 for x in S1 if x &gt;= 3 if x &lt; 5]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[x ** 2 if x &gt;= 3 else "NA" for x in S1 if x &gt;= 3 if x &lt; 5]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[9, 16]</a:t>
            </a:r>
          </a:p>
          <a:p>
            <a:pPr marL="0" indent="0">
              <a:buNone/>
            </a:pPr>
            <a:r>
              <a:rPr lang="en-US" altLang="ko-KR" dirty="0"/>
              <a:t># [9, 16]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742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</a:t>
            </a:r>
            <a:r>
              <a:rPr lang="en-US" altLang="ko-KR" dirty="0" err="1"/>
              <a:t>str</a:t>
            </a:r>
            <a:r>
              <a:rPr lang="en-US" altLang="ko-KR" dirty="0"/>
              <a:t>(x1 ** 2) + x2 for x1 in S1 for x2 in S2]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[str(x1 ** 2) + x2 if x1 &gt;= 3 else "NA" for x1 in S1 for x2 in S2]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['1A', '1B', '1C', '1D', '1E', '4A', '4B', '4C', '4D', '4E', '9A', '9B', '9C', '9D', '9E', '16A', '16B', '16C', '16D', '16E', '25A', '25B', '25C', '25D', '25E']</a:t>
            </a:r>
          </a:p>
          <a:p>
            <a:pPr marL="0" indent="0">
              <a:buNone/>
            </a:pPr>
            <a:r>
              <a:rPr lang="en-US" altLang="ko-KR" dirty="0"/>
              <a:t># ['NA', 'NA', 'NA', 'NA', 'NA', 'NA', 'NA', 'NA', 'NA', 'NA', '9A', '9B', '9C', '9D', '9E', '16A', '16B', '16C', '16D', '16E', '25A', '25B', '25C', '25D', '25E']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29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</a:t>
            </a:r>
            <a:r>
              <a:rPr lang="en-US" altLang="ko-KR" dirty="0" err="1"/>
              <a:t>str</a:t>
            </a:r>
            <a:r>
              <a:rPr lang="en-US" altLang="ko-KR" dirty="0"/>
              <a:t>(x1 ** 2) + x2 for x1 in S1 if x1 &gt;= 3 for x2 in S2]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[str(x1 ** 2) + x2 if x1 &gt;= 3 else "NA" for x1 in S1 if x1 &gt;= 3 for x2 in S2]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['9A', '9B', '9C', '9D', '9E', '16A', '16B', '16C', '16D', '16E', '25A', '25B', '25C', '25D', '25E']</a:t>
            </a:r>
          </a:p>
          <a:p>
            <a:pPr marL="0" indent="0">
              <a:buNone/>
            </a:pPr>
            <a:r>
              <a:rPr lang="en-US" altLang="ko-KR" dirty="0"/>
              <a:t># ['9A', '9B', '9C', '9D', '9E', '16A', '16B', '16C', '16D', '16E', '25A', '25B', '25C', '25D', '25E']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960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[str(x1 ** 2) + x2 for x1 in S1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[str(x1 ** 2) + x2 if x1 &gt;= 3 else "NA" for x1 in S1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['1A', '1B', '1C', '4A', '4B', '4C', '9A', '9B', '9C', '16A', '16B', '16C', '25A', '25B', '25C']</a:t>
            </a:r>
          </a:p>
          <a:p>
            <a:pPr marL="0" indent="0">
              <a:buNone/>
            </a:pPr>
            <a:r>
              <a:rPr lang="en-US" altLang="ko-KR" dirty="0"/>
              <a:t># ['NA', 'NA', 'NA', 'NA', 'NA', 'NA', '9A', '9B', '9C', '16A', '16B', '16C', '25A', '25B', '25C']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s.keys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s.keys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FF00"/>
                </a:solidFill>
              </a:rPr>
              <a:t>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94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[str(x1 ** 2) + x2 for x1 in S1 if x1 &gt;= 3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[str(x1 ** 2) + x2 if x1 &gt;= 3 else "NA" for x1 in S1 if x1 &gt;= 3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['9A', '9B', '9C', '16A', '16B', '16C', '25A', '25B', '25C']</a:t>
            </a:r>
          </a:p>
          <a:p>
            <a:pPr marL="0" indent="0">
              <a:buNone/>
            </a:pPr>
            <a:r>
              <a:rPr lang="en-US" altLang="ko-KR" dirty="0"/>
              <a:t># ['9A', '9B', '9C', '16A', '16B', '16C', '25A', '25B', '25C']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811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Removing All Special Characters (revisited)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668605" cy="49147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"</a:t>
            </a:r>
            <a:r>
              <a:rPr lang="en-US" altLang="ko-KR" dirty="0" err="1"/>
              <a:t>abc</a:t>
            </a:r>
            <a:r>
              <a:rPr lang="en-US" altLang="ko-KR" dirty="0"/>
              <a:t>@#234"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b="1" dirty="0">
                <a:solidFill>
                  <a:srgbClr val="FF0000"/>
                </a:solidFill>
              </a:rPr>
              <a:t>[e for e in s if </a:t>
            </a:r>
            <a:r>
              <a:rPr lang="en-US" altLang="ko-KR" b="1" dirty="0" err="1">
                <a:solidFill>
                  <a:srgbClr val="FF0000"/>
                </a:solidFill>
              </a:rPr>
              <a:t>e.isalnum</a:t>
            </a:r>
            <a:r>
              <a:rPr lang="en-US" altLang="ko-KR" b="1" dirty="0">
                <a:solidFill>
                  <a:srgbClr val="FF0000"/>
                </a:solidFill>
              </a:rPr>
              <a:t>()]</a:t>
            </a:r>
            <a:r>
              <a:rPr lang="en-US" altLang="ko-KR" dirty="0"/>
              <a:t>		# </a:t>
            </a:r>
            <a:r>
              <a:rPr lang="en-US" altLang="ko-KR" b="1" dirty="0">
                <a:solidFill>
                  <a:srgbClr val="FF0000"/>
                </a:solidFill>
              </a:rPr>
              <a:t>List Comprehension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r>
              <a:rPr lang="en-US" altLang="ko-KR" dirty="0"/>
              <a:t># ['a', 'b', 'c', '2', '3', '4']</a:t>
            </a:r>
          </a:p>
          <a:p>
            <a:pPr marL="0" indent="0">
              <a:buNone/>
            </a:pPr>
            <a:r>
              <a:rPr lang="en-US" altLang="ko-KR" dirty="0"/>
              <a:t>t = "".join(l)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</a:p>
          <a:p>
            <a:pPr marL="0" indent="0">
              <a:buNone/>
            </a:pPr>
            <a:r>
              <a:rPr lang="en-US" altLang="ko-KR" dirty="0"/>
              <a:t># abc234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 = "".join(e for e in s if </a:t>
            </a:r>
            <a:r>
              <a:rPr lang="en-US" altLang="ko-KR" dirty="0" err="1"/>
              <a:t>e.isalnum</a:t>
            </a:r>
            <a:r>
              <a:rPr lang="en-US" altLang="ko-KR" dirty="0"/>
              <a:t>())	# [] not necessary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</a:p>
          <a:p>
            <a:pPr marL="0" indent="0">
              <a:buNone/>
            </a:pPr>
            <a:r>
              <a:rPr lang="en-US" altLang="ko-KR" dirty="0"/>
              <a:t># abc234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940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Comprehensions</a:t>
            </a:r>
          </a:p>
          <a:p>
            <a:r>
              <a:rPr lang="en-US" altLang="ko-KR" dirty="0"/>
              <a:t>List Comprehensions (LC)</a:t>
            </a:r>
          </a:p>
          <a:p>
            <a:r>
              <a:rPr lang="en-US" altLang="ko-KR" b="1" u="sng" dirty="0"/>
              <a:t>Set Comprehensions (SC)</a:t>
            </a:r>
          </a:p>
          <a:p>
            <a:r>
              <a:rPr lang="en-US" altLang="ko-KR" dirty="0"/>
              <a:t>Dictionary Comprehensions (DC)</a:t>
            </a:r>
          </a:p>
          <a:p>
            <a:r>
              <a:rPr lang="en-US" altLang="ko-KR" dirty="0"/>
              <a:t>Generator Expressions (GE)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47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Set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{x ** 2 for x in S1}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{x ** 2 if x &gt;= 3 else "NA" for x in S1}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{1, 4, 9, 16, 25}</a:t>
            </a:r>
          </a:p>
          <a:p>
            <a:pPr marL="0" indent="0">
              <a:buNone/>
            </a:pPr>
            <a:r>
              <a:rPr lang="en-US" altLang="ko-KR" dirty="0"/>
              <a:t># {16, 9, 'NA', 25}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cf. List Comprehensions</a:t>
            </a:r>
          </a:p>
          <a:p>
            <a:pPr marL="0" indent="0">
              <a:buNone/>
            </a:pPr>
            <a:r>
              <a:rPr lang="en-US" altLang="ko-KR" dirty="0"/>
              <a:t># [1, 4, 9, 16, 25]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nl-NL" altLang="ko-KR" dirty="0"/>
              <a:t>[</a:t>
            </a:r>
            <a:r>
              <a:rPr lang="nl-NL" altLang="ko-KR" b="1" dirty="0">
                <a:solidFill>
                  <a:srgbClr val="FF0000"/>
                </a:solidFill>
              </a:rPr>
              <a:t>'NA'</a:t>
            </a:r>
            <a:r>
              <a:rPr lang="nl-NL" altLang="ko-KR" dirty="0"/>
              <a:t>, </a:t>
            </a:r>
            <a:r>
              <a:rPr lang="nl-NL" altLang="ko-KR" b="1" dirty="0">
                <a:solidFill>
                  <a:srgbClr val="FF0000"/>
                </a:solidFill>
              </a:rPr>
              <a:t>'NA'</a:t>
            </a:r>
            <a:r>
              <a:rPr lang="nl-NL" altLang="ko-KR" dirty="0"/>
              <a:t>, 9, 16, 25]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91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Comprehensions</a:t>
            </a:r>
          </a:p>
          <a:p>
            <a:r>
              <a:rPr lang="en-US" altLang="ko-KR" dirty="0"/>
              <a:t>List Comprehensions (LC)</a:t>
            </a:r>
          </a:p>
          <a:p>
            <a:r>
              <a:rPr lang="en-US" altLang="ko-KR" dirty="0"/>
              <a:t>Set Comprehensions (SC)</a:t>
            </a:r>
          </a:p>
          <a:p>
            <a:r>
              <a:rPr lang="en-US" altLang="ko-KR" b="1" u="sng" dirty="0"/>
              <a:t>Dictionary Comprehensions (DC)</a:t>
            </a:r>
          </a:p>
          <a:p>
            <a:r>
              <a:rPr lang="en-US" altLang="ko-KR" dirty="0"/>
              <a:t>Generator Expressions (GE)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889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{</a:t>
            </a:r>
            <a:r>
              <a:rPr lang="en-US" altLang="ko-KR" dirty="0" err="1"/>
              <a:t>str</a:t>
            </a:r>
            <a:r>
              <a:rPr lang="en-US" altLang="ko-KR" dirty="0"/>
              <a:t>(x): x ** 2 for x in S1}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{str(x): x ** 2 if x &gt;= 3 else "NA" for x in S1}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{'1': 1, '2': 4, '3': 9, '4': 16, '5': 25}</a:t>
            </a:r>
          </a:p>
          <a:p>
            <a:pPr marL="0" indent="0">
              <a:buNone/>
            </a:pPr>
            <a:r>
              <a:rPr lang="en-US" altLang="ko-KR" dirty="0"/>
              <a:t># {'1': 'NA', '2': 'NA', '3': 9, '4': 16, '5': 25}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521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{</a:t>
            </a:r>
            <a:r>
              <a:rPr lang="en-US" altLang="ko-KR" dirty="0" err="1"/>
              <a:t>str</a:t>
            </a:r>
            <a:r>
              <a:rPr lang="en-US" altLang="ko-KR" dirty="0"/>
              <a:t>(x): x ** 2 for x in S1 if x &gt;= 3}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{str(x): x ** 2 if x &gt;= 3 else "NA" for x in S1 if x &gt;= 3}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{'3': 9, '4': 16, '5': 25}</a:t>
            </a:r>
          </a:p>
          <a:p>
            <a:pPr marL="0" indent="0">
              <a:buNone/>
            </a:pPr>
            <a:r>
              <a:rPr lang="en-US" altLang="ko-KR" dirty="0"/>
              <a:t># {'3': 9, '4': 16, '5': 25}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34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L1 = {</a:t>
            </a:r>
            <a:r>
              <a:rPr lang="en-US" altLang="ko-KR" dirty="0" err="1"/>
              <a:t>str</a:t>
            </a:r>
            <a:r>
              <a:rPr lang="en-US" altLang="ko-KR" dirty="0"/>
              <a:t>(x): x ** 2 for x in S1 if x &gt;= 3 if x &lt; 5}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{str(x): x ** 2 if x &gt;= 3 else "NA" for x in S1 if x &gt;= 3 if x &lt; 5}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{'3': 9, '4': 16}</a:t>
            </a:r>
          </a:p>
          <a:p>
            <a:pPr marL="0" indent="0">
              <a:buNone/>
            </a:pPr>
            <a:r>
              <a:rPr lang="en-US" altLang="ko-KR" dirty="0"/>
              <a:t># {'3': 9, '4': 16}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912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{</a:t>
            </a:r>
            <a:r>
              <a:rPr lang="en-US" altLang="ko-KR" dirty="0" err="1"/>
              <a:t>str</a:t>
            </a:r>
            <a:r>
              <a:rPr lang="en-US" altLang="ko-KR" dirty="0"/>
              <a:t>(x1): </a:t>
            </a:r>
            <a:r>
              <a:rPr lang="en-US" altLang="ko-KR" dirty="0" err="1"/>
              <a:t>str</a:t>
            </a:r>
            <a:r>
              <a:rPr lang="en-US" altLang="ko-KR" dirty="0"/>
              <a:t>(x1 ** 2) + x2 for x1 in S1 for x2 in S2}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{str(x1): str(x1 ** 2) + x2 if x1 &gt;= 3 else "NA" for x1 in S1 for x2 in S2}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{'1': '1E', '2': '4E', '3': '9E', '4': '16E', '5': '25E'}</a:t>
            </a:r>
          </a:p>
          <a:p>
            <a:pPr marL="0" indent="0">
              <a:buNone/>
            </a:pPr>
            <a:r>
              <a:rPr lang="en-US" altLang="ko-KR" dirty="0"/>
              <a:t># {'1': 'NA', '2': 'NA', '3': '9E', '4': '16E', '5': '25E'}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cf. List Comprehensions</a:t>
            </a:r>
          </a:p>
          <a:p>
            <a:pPr marL="0" indent="0">
              <a:buNone/>
            </a:pPr>
            <a:r>
              <a:rPr lang="en-US" altLang="ko-KR" dirty="0"/>
              <a:t># ['1A', '1B', '1C', '1D', </a:t>
            </a:r>
            <a:r>
              <a:rPr lang="en-US" altLang="ko-KR" b="1" dirty="0">
                <a:solidFill>
                  <a:srgbClr val="FF0000"/>
                </a:solidFill>
              </a:rPr>
              <a:t>'1E'</a:t>
            </a:r>
            <a:r>
              <a:rPr lang="en-US" altLang="ko-KR" dirty="0"/>
              <a:t>, '4A', '4B', '4C', '4D', </a:t>
            </a:r>
            <a:r>
              <a:rPr lang="en-US" altLang="ko-KR" b="1" dirty="0">
                <a:solidFill>
                  <a:srgbClr val="FF0000"/>
                </a:solidFill>
              </a:rPr>
              <a:t>'4E'</a:t>
            </a:r>
            <a:r>
              <a:rPr lang="en-US" altLang="ko-KR" dirty="0"/>
              <a:t>, '9A', '9B', '9C', '9D', </a:t>
            </a:r>
            <a:r>
              <a:rPr lang="en-US" altLang="ko-KR" b="1" dirty="0">
                <a:solidFill>
                  <a:srgbClr val="FF0000"/>
                </a:solidFill>
              </a:rPr>
              <a:t>'9E'</a:t>
            </a:r>
            <a:r>
              <a:rPr lang="en-US" altLang="ko-KR" dirty="0"/>
              <a:t>, '16A', '16B', '16C', </a:t>
            </a:r>
            <a:r>
              <a:rPr lang="en-US" altLang="ko-KR" b="1" dirty="0">
                <a:solidFill>
                  <a:srgbClr val="FF0000"/>
                </a:solidFill>
              </a:rPr>
              <a:t>'16D'</a:t>
            </a:r>
            <a:r>
              <a:rPr lang="en-US" altLang="ko-KR" dirty="0"/>
              <a:t>, '16E', '25A', '25B', '25C', '25D', </a:t>
            </a:r>
            <a:r>
              <a:rPr lang="en-US" altLang="ko-KR" b="1" dirty="0">
                <a:solidFill>
                  <a:srgbClr val="FF0000"/>
                </a:solidFill>
              </a:rPr>
              <a:t>'25E'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['NA', 'NA', 'NA', 'NA', </a:t>
            </a:r>
            <a:r>
              <a:rPr lang="en-US" altLang="ko-KR" b="1" dirty="0">
                <a:solidFill>
                  <a:srgbClr val="FF0000"/>
                </a:solidFill>
              </a:rPr>
              <a:t>'NA'</a:t>
            </a:r>
            <a:r>
              <a:rPr lang="en-US" altLang="ko-KR" dirty="0"/>
              <a:t>, 'NA', 'NA', 'NA', 'NA', </a:t>
            </a:r>
            <a:r>
              <a:rPr lang="en-US" altLang="ko-KR" b="1" dirty="0">
                <a:solidFill>
                  <a:srgbClr val="FF0000"/>
                </a:solidFill>
              </a:rPr>
              <a:t>'NA'</a:t>
            </a:r>
            <a:r>
              <a:rPr lang="en-US" altLang="ko-KR" dirty="0"/>
              <a:t>, '9A', '9B', '9C', '9D', </a:t>
            </a:r>
            <a:r>
              <a:rPr lang="en-US" altLang="ko-KR" b="1" dirty="0">
                <a:solidFill>
                  <a:srgbClr val="FF0000"/>
                </a:solidFill>
              </a:rPr>
              <a:t>'9E'</a:t>
            </a:r>
            <a:r>
              <a:rPr lang="en-US" altLang="ko-KR" dirty="0"/>
              <a:t>, '16A', '16B', '16C', '16D', </a:t>
            </a:r>
            <a:r>
              <a:rPr lang="en-US" altLang="ko-KR" b="1" dirty="0">
                <a:solidFill>
                  <a:srgbClr val="FF0000"/>
                </a:solidFill>
              </a:rPr>
              <a:t>'16E'</a:t>
            </a:r>
            <a:r>
              <a:rPr lang="en-US" altLang="ko-KR" dirty="0"/>
              <a:t>, '25A', '25B', '25C', '25D', </a:t>
            </a:r>
            <a:r>
              <a:rPr lang="en-US" altLang="ko-KR" b="1" dirty="0">
                <a:solidFill>
                  <a:srgbClr val="FF0000"/>
                </a:solidFill>
              </a:rPr>
              <a:t>'25E'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84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2900" dirty="0"/>
              <a:t>S1 = [1, 2, 3, 4, 5]</a:t>
            </a:r>
          </a:p>
          <a:p>
            <a:pPr marL="0" indent="0">
              <a:buNone/>
            </a:pPr>
            <a:r>
              <a:rPr lang="en-US" altLang="ko-KR" sz="2900" dirty="0"/>
              <a:t>S2 = ["A", "B", "C", "D", "E"]</a:t>
            </a:r>
          </a:p>
          <a:p>
            <a:pPr marL="0" indent="0">
              <a:buNone/>
            </a:pPr>
            <a:r>
              <a:rPr lang="en-US" altLang="ko-KR" sz="2900" dirty="0"/>
              <a:t>L1 = {</a:t>
            </a:r>
            <a:r>
              <a:rPr lang="en-US" altLang="ko-KR" sz="2900" dirty="0" err="1"/>
              <a:t>str</a:t>
            </a:r>
            <a:r>
              <a:rPr lang="en-US" altLang="ko-KR" sz="2900" dirty="0"/>
              <a:t>(x1) + </a:t>
            </a:r>
            <a:r>
              <a:rPr lang="en-US" altLang="ko-KR" sz="2900" dirty="0" err="1"/>
              <a:t>str</a:t>
            </a:r>
            <a:r>
              <a:rPr lang="en-US" altLang="ko-KR" sz="2900" dirty="0"/>
              <a:t>(x2): </a:t>
            </a:r>
            <a:r>
              <a:rPr lang="en-US" altLang="ko-KR" sz="2900" dirty="0" err="1"/>
              <a:t>str</a:t>
            </a:r>
            <a:r>
              <a:rPr lang="en-US" altLang="ko-KR" sz="2900" dirty="0"/>
              <a:t>(x1 ** 2) + x2 for x1 in S1 for x2 in S2}</a:t>
            </a:r>
          </a:p>
          <a:p>
            <a:pPr marL="0" indent="0">
              <a:buNone/>
            </a:pPr>
            <a:r>
              <a:rPr lang="en-US" altLang="ko-KR" sz="2900" dirty="0"/>
              <a:t>print(L1)</a:t>
            </a:r>
          </a:p>
          <a:p>
            <a:pPr marL="0" indent="0">
              <a:buNone/>
            </a:pPr>
            <a:r>
              <a:rPr lang="en-US" altLang="ko-KR" sz="2900" dirty="0"/>
              <a:t>L2 = {str(x1) + str(x2): str(x1 ** 2) + x2 if x1 &gt;= 3 else "NA" for x1 in S1 for x2 in S2}</a:t>
            </a:r>
          </a:p>
          <a:p>
            <a:pPr marL="0" indent="0">
              <a:buNone/>
            </a:pPr>
            <a:r>
              <a:rPr lang="en-US" altLang="ko-KR" sz="2900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{'1A': '1A', '1B': '1B', '1C': '1C', '1D': '1D', '1E': '1E', '2A': '4A', '2B': '4B', '2C': '4C', '2D': '4D', '2E': '4E', '3A': '9A', '3B': '9B', '3C': '9C', '3D': '9D', '3E': '9E', '4A': '16A', '4B': '16B', '4C': '16C', '4D': '16D', '4E': '16E', '5A': '25A', '5B': '25B', '5C': '25C', '5D': '25D', '5E': '25E'}</a:t>
            </a:r>
          </a:p>
          <a:p>
            <a:pPr marL="0" indent="0">
              <a:buNone/>
            </a:pPr>
            <a:r>
              <a:rPr lang="en-US" altLang="ko-KR" dirty="0"/>
              <a:t># {'1A': 'NA', '1B': 'NA', '1C': 'NA', '1D': 'NA', '1E': 'NA', '2A': 'NA', '2B': 'NA', '2C': 'NA', '2D': 'NA', '2E': 'NA', '3A': '9A', '3B': '9B', '3C': '9C', '3D': '9D', '3E': '9E', '4A': '16A', '4B': '16B', '4C': '16C', '4D': '16D', '4E': '16E', '5A': '25A', '5B': '25B', '5C': '25C', '5D': '25D', '5E': '25E'}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cf. List Comprehensions</a:t>
            </a:r>
          </a:p>
          <a:p>
            <a:pPr marL="0" indent="0">
              <a:buNone/>
            </a:pPr>
            <a:r>
              <a:rPr lang="en-US" altLang="ko-KR" dirty="0"/>
              <a:t># ['1A', '1B', '1C', '1D', '1E', '4A', '4B', '4C', '4D', '4E', '9A', '9B', '9C', '9D', '9E', '16A', '16B', '16C', '16D', '16E', '25A', '25B', '25C', '25D', '25E']</a:t>
            </a:r>
          </a:p>
          <a:p>
            <a:pPr marL="0" indent="0">
              <a:buNone/>
            </a:pPr>
            <a:r>
              <a:rPr lang="en-US" altLang="ko-KR" dirty="0"/>
              <a:t># ['NA', 'NA', 'NA', 'NA', 'NA', 'NA', 'NA', 'NA', 'NA', 'NA', '9A', '9B', '9C', '9D', '9E', '16A', '16B', '16C', '16D', '16E', '25A', '25B', '25C', '25D', '25E']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Ordering </a:t>
            </a:r>
            <a:r>
              <a:rPr lang="en-US" altLang="ko-KR" dirty="0" err="1"/>
              <a:t>s.keys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141959" y="1064711"/>
            <a:ext cx="7163405" cy="4950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lsKey</a:t>
            </a:r>
            <a:r>
              <a:rPr lang="en-US" altLang="ko-KR" dirty="0"/>
              <a:t> = list(</a:t>
            </a:r>
            <a:r>
              <a:rPr lang="en-US" altLang="ko-KR" dirty="0" err="1"/>
              <a:t>s.keys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lsKey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lsKey.</a:t>
            </a:r>
            <a:r>
              <a:rPr lang="en-US" altLang="ko-KR" b="1" dirty="0" err="1">
                <a:solidFill>
                  <a:srgbClr val="FF0000"/>
                </a:solidFill>
              </a:rPr>
              <a:t>sort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lsKey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 in </a:t>
            </a:r>
            <a:r>
              <a:rPr lang="en-US" altLang="ko-KR" dirty="0" err="1"/>
              <a:t>lsKey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print(s[</a:t>
            </a:r>
            <a:r>
              <a:rPr lang="en-US" altLang="ko-KR" dirty="0" err="1"/>
              <a:t>sKey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144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{</a:t>
            </a:r>
            <a:r>
              <a:rPr lang="en-US" altLang="ko-KR" dirty="0" err="1"/>
              <a:t>str</a:t>
            </a:r>
            <a:r>
              <a:rPr lang="en-US" altLang="ko-KR" dirty="0"/>
              <a:t>(x1) + </a:t>
            </a:r>
            <a:r>
              <a:rPr lang="en-US" altLang="ko-KR" dirty="0" err="1"/>
              <a:t>str</a:t>
            </a:r>
            <a:r>
              <a:rPr lang="en-US" altLang="ko-KR" dirty="0"/>
              <a:t>(x2): </a:t>
            </a:r>
            <a:r>
              <a:rPr lang="en-US" altLang="ko-KR" dirty="0" err="1"/>
              <a:t>str</a:t>
            </a:r>
            <a:r>
              <a:rPr lang="en-US" altLang="ko-KR" dirty="0"/>
              <a:t>(x1 ** 2) + x2 for x1 in S1 if x1 &gt;= 3 for x2 in S2}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{str(x1) + str(x2): str(x1 ** 2) + x2 if x1 &gt;= 3 else "NA" for x1 in S1 if x1 &gt;= 3 for x2 in S2}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{'3A': '9A', '3B': '9B', '3C': '9C', '3D': '9D', '3E': '9E', '4A': '16A', '4B': '16B', '4C': '16C', '4D': '16D', '4E': '16E', '5A': '25A', '5B': '25B', '5C': '25C', '5D': '25D', '5E': '25E'}</a:t>
            </a:r>
          </a:p>
          <a:p>
            <a:pPr marL="0" indent="0">
              <a:buNone/>
            </a:pPr>
            <a:r>
              <a:rPr lang="en-US" altLang="ko-KR" dirty="0"/>
              <a:t># {'3A': '9A', '3B': '9B', '3C': '9C', '3D': '9D', '3E': '9E', '4A': '16A', '4B': '16B', '4C': '16C', '4D': '16D', '4E': '16E', '5A': '25A', '5B': '25B', '5C': '25C', '5D': '25D', '5E': '25E'}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95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{str(x1) + str(x2): str(x1 ** 2) + x2 for x1 in S1 for x2 in S2 if x2 &lt;= "C"}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{str(x1) + str(x2): str(x1 ** 2) + x2 if x1 &gt;= 3 else "NA" for x1 in S1 for x2 in S2 if x2 &lt;= "C"}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{'1A': '1A', '1B': '1B', '1C': '1C', '2A': '4A', '2B': '4B', '2C': '4C', '3A': '9A', '3B': '9B', '3C': '9C', '4A': '16A', '4B': '16B', '4C': '16C', '5A': '25A', '5B': '25B', '5C': '25C'}</a:t>
            </a:r>
          </a:p>
          <a:p>
            <a:pPr marL="0" indent="0">
              <a:buNone/>
            </a:pPr>
            <a:r>
              <a:rPr lang="en-US" altLang="ko-KR" dirty="0"/>
              <a:t># {'1A': 'NA', '1B': 'NA', '1C': 'NA', '2A': 'NA', '2B': 'NA', '2C': 'NA', '3A': '9A', '3B': '9B', '3C': '9C', '4A': '16A', '4B': '16B', '4C': '16C', '5A': '25A', '5B': '25B', '5C': '25C'}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27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Variations of Dictionary Comprehensions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{k: v1 for x1 in S1 if p11 for x2 in S2 if p21}</a:t>
                </a:r>
              </a:p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k: v1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p0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else</a:t>
                </a:r>
                <a:r>
                  <a:rPr lang="en-US" altLang="ko-KR" dirty="0"/>
                  <a:t> v2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for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x1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in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S1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p11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p12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p1M1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for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x2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in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S2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p21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p22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p2M2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xN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altLang="ko-KR" dirty="0"/>
                  <a:t> SN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pN1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pN2 … 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pNMN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}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{k: v1 if p0 else v2 for x1 in S1 if p11 for x2 in S2 if p21}</a:t>
                </a:r>
              </a:p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k: v1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p0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else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v2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for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x1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 in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S1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p11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p12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p1M1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for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x2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in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S2 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p21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p22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p2M2 …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xN</a:t>
                </a:r>
                <a:r>
                  <a:rPr lang="en-US" altLang="ko-KR" dirty="0"/>
                  <a:t>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altLang="ko-KR" dirty="0"/>
                  <a:t> SN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pN1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pN2 …  </a:t>
                </a:r>
                <a:r>
                  <a:rPr lang="en-US" altLang="ko-KR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pNMN</a:t>
                </a:r>
                <a:r>
                  <a:rPr lang="en-US" altLang="ko-KR" b="1" i="1" dirty="0">
                    <a:solidFill>
                      <a:srgbClr val="FF0000"/>
                    </a:solidFill>
                  </a:rPr>
                  <a:t>}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555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Dictionary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{str(x1) + str(x2): str(x1 ** 2) + x2 for x1 in S1 if x1 &gt;= 3 for x2 in S2 if x2 &lt;= "C"}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r>
              <a:rPr lang="en-US" altLang="ko-KR" dirty="0"/>
              <a:t>L2 = {str(x1) + str(x2): str(x1 ** 2) + x2 if x1 &gt;= 3 else "NA" for x1 in S1 if x1 &gt;= 3 for x2 in S2 if x2 &lt;= "C"}</a:t>
            </a:r>
          </a:p>
          <a:p>
            <a:pPr marL="0" indent="0">
              <a:buNone/>
            </a:pPr>
            <a:r>
              <a:rPr lang="en-US" altLang="ko-KR" dirty="0"/>
              <a:t>print(L2)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{'3A': '9A', '3B': '9B', '3C': '9C', '4A': '16A', '4B': '16B', '4C': '16C', '5A': '25A', '5B': '25B', '5C': '25C'}</a:t>
            </a:r>
          </a:p>
          <a:p>
            <a:pPr marL="0" indent="0">
              <a:buNone/>
            </a:pPr>
            <a:r>
              <a:rPr lang="en-US" altLang="ko-KR" dirty="0"/>
              <a:t># {'3A': '9A', '3B': '9B', '3C': '9C', '4A': '16A', '4B': '16B', '4C': '16C', '5A': '25A', '5B': '25B', '5C': '25C'}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326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Comprehensions</a:t>
            </a:r>
          </a:p>
          <a:p>
            <a:r>
              <a:rPr lang="en-US" altLang="ko-KR" dirty="0"/>
              <a:t>List Comprehensions (LC)</a:t>
            </a:r>
          </a:p>
          <a:p>
            <a:r>
              <a:rPr lang="en-US" altLang="ko-KR" dirty="0"/>
              <a:t>Set Comprehensions (SC)</a:t>
            </a:r>
          </a:p>
          <a:p>
            <a:r>
              <a:rPr lang="en-US" altLang="ko-KR" dirty="0"/>
              <a:t>Dictionary Comprehensions (DC)</a:t>
            </a:r>
          </a:p>
          <a:p>
            <a:r>
              <a:rPr lang="en-US" altLang="ko-KR" b="1" u="sng" dirty="0"/>
              <a:t>Generator Expressions (GE)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897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Steps in Using Generator Expressions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Define a generator expression</a:t>
            </a:r>
          </a:p>
          <a:p>
            <a:pPr lvl="1"/>
            <a:r>
              <a:rPr lang="en-US" altLang="ko-KR" dirty="0"/>
              <a:t>Syntax: refer to the previous slides</a:t>
            </a:r>
          </a:p>
          <a:p>
            <a:r>
              <a:rPr lang="en-US" altLang="ko-KR" dirty="0"/>
              <a:t>Step 2) Repeat calling the generator expression</a:t>
            </a:r>
          </a:p>
          <a:p>
            <a:pPr lvl="1"/>
            <a:r>
              <a:rPr lang="en-US" altLang="ko-KR" dirty="0"/>
              <a:t>Syntax: </a:t>
            </a:r>
            <a:r>
              <a:rPr lang="en-US" altLang="ko-KR" b="1" i="1" dirty="0">
                <a:solidFill>
                  <a:srgbClr val="FF0000"/>
                </a:solidFill>
              </a:rPr>
              <a:t>next(</a:t>
            </a:r>
            <a:r>
              <a:rPr lang="en-US" altLang="ko-KR" dirty="0"/>
              <a:t>generator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35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print(next(</a:t>
            </a:r>
            <a:r>
              <a:rPr lang="en-US" altLang="ko-KR" dirty="0" err="1"/>
              <a:t>gXX</a:t>
            </a:r>
            <a:r>
              <a:rPr lang="en-US" altLang="ko-KR" dirty="0"/>
              <a:t>))	# x: 0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print(next(</a:t>
            </a:r>
            <a:r>
              <a:rPr lang="en-US" altLang="ko-KR" dirty="0" err="1"/>
              <a:t>gXX</a:t>
            </a:r>
            <a:r>
              <a:rPr lang="en-US" altLang="ko-KR" dirty="0"/>
              <a:t>))	# x: 1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print(next(</a:t>
            </a:r>
            <a:r>
              <a:rPr lang="en-US" altLang="ko-KR" dirty="0" err="1"/>
              <a:t>gXX</a:t>
            </a:r>
            <a:r>
              <a:rPr lang="en-US" altLang="ko-KR" dirty="0"/>
              <a:t>))	# x: 2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print(next(</a:t>
            </a:r>
            <a:r>
              <a:rPr lang="en-US" altLang="ko-KR" dirty="0" err="1"/>
              <a:t>gXX</a:t>
            </a:r>
            <a:r>
              <a:rPr lang="en-US" altLang="ko-KR" dirty="0"/>
              <a:t>))	# x: 3 </a:t>
            </a:r>
            <a:r>
              <a:rPr lang="en-US" altLang="ko-KR" dirty="0">
                <a:sym typeface="Wingdings" panose="05000000000000000000" pitchFamily="2" charset="2"/>
              </a:rPr>
              <a:t> 9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3485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&lt;generator object &lt;</a:t>
            </a:r>
            <a:r>
              <a:rPr lang="en-US" altLang="ko-KR" dirty="0" err="1"/>
              <a:t>genexpr</a:t>
            </a:r>
            <a:r>
              <a:rPr lang="en-US" altLang="ko-KR" dirty="0"/>
              <a:t>&gt; at 0x000001F5945D15F0&gt;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4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9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16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25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36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49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64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# 81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3981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		# </a:t>
            </a:r>
            <a:r>
              <a:rPr lang="en-US" altLang="ko-KR" b="1" dirty="0">
                <a:solidFill>
                  <a:srgbClr val="FF0000"/>
                </a:solidFill>
              </a:rPr>
              <a:t>ERROR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700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ERROR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Dictionary: </a:t>
            </a:r>
            <a:r>
              <a:rPr lang="en-US" altLang="ko-KR" dirty="0" err="1"/>
              <a:t>s.values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s.values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0171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print(next(</a:t>
            </a:r>
            <a:r>
              <a:rPr lang="en-US" altLang="ko-KR" dirty="0" err="1"/>
              <a:t>gXX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ERROR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257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Generator Expressions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(str(x1 ** 2) + x2 for x1 in S1 for x2 in S2 if x2 &lt;= "C")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en-US" altLang="ko-KR" dirty="0"/>
              <a:t>):		# </a:t>
            </a:r>
            <a:r>
              <a:rPr lang="en-US" altLang="ko-KR" b="1" dirty="0">
                <a:solidFill>
                  <a:srgbClr val="FF0000"/>
                </a:solidFill>
              </a:rPr>
              <a:t>25?</a:t>
            </a:r>
          </a:p>
          <a:p>
            <a:pPr marL="0" indent="0">
              <a:buNone/>
            </a:pPr>
            <a:r>
              <a:rPr lang="en-US" altLang="ko-KR" dirty="0"/>
              <a:t>    print(next(L1))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30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cf. 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[str(x1 ** 2) + x2 for x1 in S1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['1A', '1B', '1C', '4A', '4B', '4C', '9A', '9B', '9C', '16A', '16B', '16C', '25A', '25B', '25C']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366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Generator Expressions vs.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[str(x1 ** 2) + x2 for x1 in S1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(str(x1 ** 2) + x2 for x1 in S1 for x2 in S2 if x2 &lt;= "C")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en-US" altLang="ko-KR" dirty="0"/>
              <a:t>):	# </a:t>
            </a:r>
            <a:r>
              <a:rPr lang="en-US" altLang="ko-KR" b="1" dirty="0">
                <a:solidFill>
                  <a:srgbClr val="FF0000"/>
                </a:solidFill>
              </a:rPr>
              <a:t>25?</a:t>
            </a:r>
          </a:p>
          <a:p>
            <a:pPr marL="0" indent="0">
              <a:buNone/>
            </a:pPr>
            <a:r>
              <a:rPr lang="en-US" altLang="ko-KR" dirty="0"/>
              <a:t>    print(next(L1))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68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Generator Expressions vs.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[str(x1 ** 2) + x2 for x1 in S1 for x2 in S2 if x2 &lt;= "C"]</a:t>
            </a:r>
          </a:p>
          <a:p>
            <a:pPr marL="0" indent="0">
              <a:buNone/>
            </a:pPr>
            <a:r>
              <a:rPr lang="en-US" altLang="ko-KR" dirty="0"/>
              <a:t>print(L1)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S1 = [1, 2, 3, 4, 5]</a:t>
            </a:r>
          </a:p>
          <a:p>
            <a:pPr marL="0" indent="0">
              <a:buNone/>
            </a:pPr>
            <a:r>
              <a:rPr lang="en-US" altLang="ko-KR" dirty="0"/>
              <a:t>S2 = ["A", "B", "C", "D", "E"]</a:t>
            </a:r>
          </a:p>
          <a:p>
            <a:pPr marL="0" indent="0">
              <a:buNone/>
            </a:pPr>
            <a:r>
              <a:rPr lang="en-US" altLang="ko-KR" dirty="0"/>
              <a:t>L1 = (str(x1 ** 2) + x2 for x1 in S1 for x2 in S2 if x2 &lt;= "C")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en-US" altLang="ko-KR" dirty="0"/>
              <a:t>):	# </a:t>
            </a:r>
            <a:r>
              <a:rPr lang="en-US" altLang="ko-KR" b="1" dirty="0">
                <a:solidFill>
                  <a:srgbClr val="FF0000"/>
                </a:solidFill>
              </a:rPr>
              <a:t>25?</a:t>
            </a:r>
          </a:p>
          <a:p>
            <a:pPr marL="0" indent="0">
              <a:buNone/>
            </a:pPr>
            <a:r>
              <a:rPr lang="en-US" altLang="ko-KR" dirty="0"/>
              <a:t>    print(next(L1))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11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Generator Expressions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gXX</a:t>
            </a:r>
            <a:r>
              <a:rPr lang="en-US" altLang="ko-KR" dirty="0"/>
              <a:t> = (x ** 2 for x in range(10))</a:t>
            </a:r>
          </a:p>
          <a:p>
            <a:pPr marL="0" indent="0">
              <a:buNone/>
            </a:pPr>
            <a:r>
              <a:rPr lang="en-US" altLang="ko-KR" dirty="0"/>
              <a:t>SS = sum(</a:t>
            </a:r>
            <a:r>
              <a:rPr lang="en-US" altLang="ko-KR" dirty="0" err="1"/>
              <a:t>gXX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print(SS)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285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006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cf. Example: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 = [x ** 2 for x in range(10)]</a:t>
            </a:r>
          </a:p>
          <a:p>
            <a:pPr marL="0" indent="0">
              <a:buNone/>
            </a:pPr>
            <a:r>
              <a:rPr lang="en-US" altLang="ko-KR" dirty="0"/>
              <a:t>SS = sum(L)</a:t>
            </a:r>
          </a:p>
          <a:p>
            <a:pPr marL="0" indent="0">
              <a:buNone/>
            </a:pPr>
            <a:r>
              <a:rPr lang="en-US" altLang="ko-KR" dirty="0"/>
              <a:t>print(SS)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285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98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Generator Expressions vs.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L = [x ** 2 for x in range(10)]</a:t>
            </a:r>
          </a:p>
          <a:p>
            <a:pPr marL="0" indent="0">
              <a:buNone/>
            </a:pPr>
            <a:r>
              <a:rPr lang="en-US" altLang="ko-KR" sz="1800" dirty="0"/>
              <a:t>SS = sum(L)</a:t>
            </a:r>
          </a:p>
          <a:p>
            <a:pPr marL="0" indent="0">
              <a:buNone/>
            </a:pPr>
            <a:r>
              <a:rPr lang="en-US" altLang="ko-KR" sz="1800" dirty="0"/>
              <a:t>print(SS)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285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gXX</a:t>
            </a:r>
            <a:r>
              <a:rPr lang="en-US" altLang="ko-KR" sz="1800" dirty="0"/>
              <a:t> = (x ** 2 for x in range(10))</a:t>
            </a:r>
          </a:p>
          <a:p>
            <a:pPr marL="0" indent="0">
              <a:buNone/>
            </a:pPr>
            <a:r>
              <a:rPr lang="en-US" altLang="ko-KR" sz="1800" dirty="0"/>
              <a:t>SS = sum(</a:t>
            </a:r>
            <a:r>
              <a:rPr lang="en-US" altLang="ko-KR" sz="1800" dirty="0" err="1"/>
              <a:t>gXX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print(SS)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285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6656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Generator Expressions vs. List Comprehensions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L = [x ** 2 for x in range(10)]</a:t>
            </a:r>
          </a:p>
          <a:p>
            <a:pPr marL="0" indent="0">
              <a:buNone/>
            </a:pPr>
            <a:r>
              <a:rPr lang="en-US" altLang="ko-KR" sz="1800" dirty="0"/>
              <a:t>SS = sum(L)</a:t>
            </a:r>
          </a:p>
          <a:p>
            <a:pPr marL="0" indent="0">
              <a:buNone/>
            </a:pPr>
            <a:r>
              <a:rPr lang="en-US" altLang="ko-KR" sz="1800" dirty="0"/>
              <a:t>print(SS)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285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66FF3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gXX</a:t>
            </a:r>
            <a:r>
              <a:rPr lang="en-US" altLang="ko-KR" sz="1800" dirty="0"/>
              <a:t> = (x ** 2 for x in range(10))</a:t>
            </a:r>
          </a:p>
          <a:p>
            <a:pPr marL="0" indent="0">
              <a:buNone/>
            </a:pPr>
            <a:r>
              <a:rPr lang="en-US" altLang="ko-KR" sz="1800" dirty="0"/>
              <a:t>SS = sum(</a:t>
            </a:r>
            <a:r>
              <a:rPr lang="en-US" altLang="ko-KR" sz="1800" dirty="0" err="1"/>
              <a:t>gXX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print(SS)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285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8926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Comprehensions</a:t>
            </a:r>
          </a:p>
          <a:p>
            <a:r>
              <a:rPr lang="en-US" altLang="ko-KR"/>
              <a:t>List Comprehensions (LC)</a:t>
            </a:r>
          </a:p>
          <a:p>
            <a:r>
              <a:rPr lang="en-US" altLang="ko-KR"/>
              <a:t>Set Comprehensions (SC)</a:t>
            </a:r>
          </a:p>
          <a:p>
            <a:r>
              <a:rPr lang="en-US" altLang="ko-KR"/>
              <a:t>Dictionary Comprehensions (DC)</a:t>
            </a:r>
          </a:p>
          <a:p>
            <a:r>
              <a:rPr lang="en-US" altLang="ko-KR"/>
              <a:t>Generator Expressions (GE)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s.values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lsValue</a:t>
            </a:r>
            <a:r>
              <a:rPr lang="en-US" altLang="ko-KR" dirty="0"/>
              <a:t> = list(</a:t>
            </a:r>
            <a:r>
              <a:rPr lang="en-US" altLang="ko-KR" dirty="0" err="1"/>
              <a:t>s.values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 err="1"/>
              <a:t>lsValue.</a:t>
            </a:r>
            <a:r>
              <a:rPr lang="en-US" altLang="ko-KR" b="1" dirty="0" err="1">
                <a:solidFill>
                  <a:srgbClr val="FF0000"/>
                </a:solidFill>
              </a:rPr>
              <a:t>sort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22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879871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Comprehensions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E526D5A9-8287-8408-895F-33DD718E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441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879871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Python: Data Structures</a:t>
            </a:r>
            <a:br>
              <a:rPr lang="en-US" altLang="ko-KR" dirty="0"/>
            </a:br>
            <a:r>
              <a:rPr lang="en-US" altLang="ko-KR" dirty="0"/>
              <a:t>Dictionaries, Sets, Sequences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79796D27-7677-AF67-A4F4-7AA3E37F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2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Dictionary: s.items()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s.items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s.items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sKey</a:t>
            </a:r>
            <a:r>
              <a:rPr lang="en-US" altLang="ko-KR" dirty="0"/>
              <a:t>, </a:t>
            </a:r>
            <a:r>
              <a:rPr lang="en-US" altLang="ko-KR" dirty="0" err="1"/>
              <a:t>sValue</a:t>
            </a:r>
            <a:r>
              <a:rPr lang="en-US" altLang="ko-KR" dirty="0"/>
              <a:t> in </a:t>
            </a:r>
            <a:r>
              <a:rPr lang="en-US" altLang="ko-KR" b="1" dirty="0" err="1">
                <a:solidFill>
                  <a:srgbClr val="FF0000"/>
                </a:solidFill>
              </a:rPr>
              <a:t>s.items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sKey</a:t>
            </a:r>
            <a:r>
              <a:rPr lang="en-US" altLang="ko-KR" dirty="0"/>
              <a:t>, </a:t>
            </a:r>
            <a:r>
              <a:rPr lang="en-US" altLang="ko-KR" dirty="0" err="1"/>
              <a:t>sValue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1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s.items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 err="1"/>
              <a:t>s.items</a:t>
            </a:r>
            <a:r>
              <a:rPr lang="en-US" altLang="ko-KR" dirty="0"/>
              <a:t>()))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4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Python: Data Structures</a:t>
            </a:r>
            <a:br>
              <a:rPr lang="en-US" altLang="ko-KR" dirty="0"/>
            </a:br>
            <a:r>
              <a:rPr lang="en-US" altLang="ko-KR" dirty="0"/>
              <a:t>Dictionaries, Sets, Sequences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665C03A-BAB0-448E-9BAF-24FEA4DA2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4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if "a"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s:</a:t>
            </a:r>
          </a:p>
          <a:p>
            <a:pPr marL="0" indent="0">
              <a:buNone/>
            </a:pPr>
            <a:r>
              <a:rPr lang="en-US" altLang="ko-KR" dirty="0"/>
              <a:t>    print("exist")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exist")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6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Dictionary: x not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if "a" </a:t>
            </a:r>
            <a:r>
              <a:rPr lang="en-US" altLang="ko-KR" b="1" dirty="0">
                <a:solidFill>
                  <a:srgbClr val="FF0000"/>
                </a:solidFill>
              </a:rPr>
              <a:t>not in</a:t>
            </a:r>
            <a:r>
              <a:rPr lang="en-US" altLang="ko-KR" dirty="0"/>
              <a:t> s:</a:t>
            </a:r>
          </a:p>
          <a:p>
            <a:pPr marL="0" indent="0">
              <a:buNone/>
            </a:pPr>
            <a:r>
              <a:rPr lang="en-US" altLang="ko-KR" dirty="0"/>
              <a:t>    print("not exist")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print("exist")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print(s["a"])</a:t>
            </a:r>
            <a:r>
              <a:rPr lang="en-US" altLang="ko-KR" dirty="0"/>
              <a:t>		# ERROR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61872"/>
          </a:xfrm>
        </p:spPr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print(s["a"])</a:t>
            </a:r>
            <a:r>
              <a:rPr lang="en-US" altLang="ko-KR" dirty="0"/>
              <a:t>		# ERROR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if "a" in s: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print(s["a"])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6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353065" y="1077010"/>
            <a:ext cx="7889547" cy="537757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name to query ... 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'quit':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print(s[</a:t>
            </a:r>
            <a:r>
              <a:rPr lang="en-US" altLang="ko-KR" dirty="0" err="1"/>
              <a:t>sKey</a:t>
            </a:r>
            <a:r>
              <a:rPr lang="en-US" altLang="ko-KR" dirty="0"/>
              <a:t>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print("no data")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9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Concatenation of Dictionaries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4" y="1127464"/>
            <a:ext cx="10569993" cy="49057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fr-FR" altLang="ko-KR" dirty="0"/>
              <a:t>t = {</a:t>
            </a:r>
          </a:p>
          <a:p>
            <a:pPr marL="0" indent="0">
              <a:buNone/>
            </a:pPr>
            <a:r>
              <a:rPr lang="fr-FR" altLang="ko-KR" dirty="0"/>
              <a:t>    "cho":  "ancestor9@gmail.com",</a:t>
            </a:r>
          </a:p>
          <a:p>
            <a:pPr marL="0" indent="0">
              <a:buNone/>
            </a:pPr>
            <a:r>
              <a:rPr lang="fr-FR" altLang="ko-KR" dirty="0"/>
              <a:t>    "Kim": "kim@hotmail.com",</a:t>
            </a:r>
          </a:p>
          <a:p>
            <a:pPr marL="0" indent="0">
              <a:buNone/>
            </a:pPr>
            <a:r>
              <a:rPr lang="fr-FR" altLang="ko-KR" dirty="0"/>
              <a:t>    "Hong": "hong@hanmail.net"</a:t>
            </a:r>
          </a:p>
          <a:p>
            <a:pPr marL="0" indent="0">
              <a:buNone/>
            </a:pPr>
            <a:r>
              <a:rPr lang="fr-FR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= s + t         </a:t>
            </a:r>
            <a:r>
              <a:rPr lang="en-US" altLang="ko-KR" dirty="0"/>
              <a:t>	# ERROR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Concatenation of Dictionaries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913795" y="1127464"/>
            <a:ext cx="10632746" cy="5210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fr-FR" altLang="ko-KR" dirty="0"/>
              <a:t>t = {</a:t>
            </a:r>
          </a:p>
          <a:p>
            <a:pPr marL="0" indent="0">
              <a:buNone/>
            </a:pPr>
            <a:r>
              <a:rPr lang="fr-FR" altLang="ko-KR" dirty="0"/>
              <a:t>    "Song": "yusong@gmail.com",</a:t>
            </a:r>
          </a:p>
          <a:p>
            <a:pPr marL="0" indent="0">
              <a:buNone/>
            </a:pPr>
            <a:r>
              <a:rPr lang="fr-FR" altLang="ko-KR" dirty="0"/>
              <a:t>    "Kim": "kim@hotmail.com",</a:t>
            </a:r>
          </a:p>
          <a:p>
            <a:pPr marL="0" indent="0">
              <a:buNone/>
            </a:pPr>
            <a:r>
              <a:rPr lang="fr-FR" altLang="ko-KR" dirty="0"/>
              <a:t>    "Hong": "hong@hanmail.net"</a:t>
            </a:r>
          </a:p>
          <a:p>
            <a:pPr marL="0" indent="0">
              <a:buNone/>
            </a:pPr>
            <a:r>
              <a:rPr lang="fr-FR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dict</a:t>
            </a:r>
            <a:r>
              <a:rPr lang="en-US" altLang="ko-KR" b="1" dirty="0">
                <a:solidFill>
                  <a:srgbClr val="FFFF00"/>
                </a:solidFill>
              </a:rPr>
              <a:t>(list(</a:t>
            </a:r>
            <a:r>
              <a:rPr lang="en-US" altLang="ko-KR" b="1" dirty="0" err="1">
                <a:solidFill>
                  <a:srgbClr val="FFFF00"/>
                </a:solidFill>
              </a:rPr>
              <a:t>s.items</a:t>
            </a:r>
            <a:r>
              <a:rPr lang="en-US" altLang="ko-KR" b="1" dirty="0">
                <a:solidFill>
                  <a:srgbClr val="FFFF00"/>
                </a:solidFill>
              </a:rPr>
              <a:t>()) + list(</a:t>
            </a:r>
            <a:r>
              <a:rPr lang="en-US" altLang="ko-KR" b="1" dirty="0" err="1">
                <a:solidFill>
                  <a:srgbClr val="FFFF00"/>
                </a:solidFill>
              </a:rPr>
              <a:t>t.items</a:t>
            </a:r>
            <a:r>
              <a:rPr lang="en-US" altLang="ko-KR" b="1" dirty="0">
                <a:solidFill>
                  <a:srgbClr val="FFFF00"/>
                </a:solidFill>
              </a:rPr>
              <a:t>()))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92996" y="615555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2753"/>
            <a:ext cx="10353762" cy="80682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Example: Concatenation of Dictionaries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833114" y="1242798"/>
            <a:ext cx="4705518" cy="50953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fr-FR" altLang="ko-KR" dirty="0"/>
              <a:t>t = {</a:t>
            </a:r>
          </a:p>
          <a:p>
            <a:pPr marL="0" indent="0">
              <a:buNone/>
            </a:pPr>
            <a:r>
              <a:rPr lang="fr-FR" altLang="ko-KR" dirty="0"/>
              <a:t>    "Song": "yusong@gmail.com",</a:t>
            </a:r>
          </a:p>
          <a:p>
            <a:pPr marL="0" indent="0">
              <a:buNone/>
            </a:pPr>
            <a:r>
              <a:rPr lang="fr-FR" altLang="ko-KR" dirty="0"/>
              <a:t>    "Kim": "kim@hotmail.com",</a:t>
            </a:r>
          </a:p>
          <a:p>
            <a:pPr marL="0" indent="0">
              <a:buNone/>
            </a:pPr>
            <a:r>
              <a:rPr lang="fr-FR" altLang="ko-KR" dirty="0"/>
              <a:t>    "Hong": "hong@hanmail.net"</a:t>
            </a:r>
          </a:p>
          <a:p>
            <a:pPr marL="0" indent="0">
              <a:buNone/>
            </a:pPr>
            <a:r>
              <a:rPr lang="fr-FR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dict</a:t>
            </a:r>
            <a:r>
              <a:rPr lang="en-US" altLang="ko-KR" b="1" dirty="0">
                <a:solidFill>
                  <a:srgbClr val="FFFF00"/>
                </a:solidFill>
              </a:rPr>
              <a:t>(list(</a:t>
            </a:r>
            <a:r>
              <a:rPr lang="en-US" altLang="ko-KR" b="1" dirty="0" err="1">
                <a:solidFill>
                  <a:srgbClr val="FFFF00"/>
                </a:solidFill>
              </a:rPr>
              <a:t>s.items</a:t>
            </a:r>
            <a:r>
              <a:rPr lang="en-US" altLang="ko-KR" b="1" dirty="0">
                <a:solidFill>
                  <a:srgbClr val="FFFF00"/>
                </a:solidFill>
              </a:rPr>
              <a:t>()) + list(</a:t>
            </a:r>
            <a:r>
              <a:rPr lang="en-US" altLang="ko-KR" b="1" dirty="0" err="1">
                <a:solidFill>
                  <a:srgbClr val="FFFF00"/>
                </a:solidFill>
              </a:rPr>
              <a:t>t.items</a:t>
            </a:r>
            <a:r>
              <a:rPr lang="en-US" altLang="ko-KR" b="1" dirty="0">
                <a:solidFill>
                  <a:srgbClr val="FFFF00"/>
                </a:solidFill>
              </a:rPr>
              <a:t>()))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0035" y="1242799"/>
            <a:ext cx="4705518" cy="5095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fr-FR" altLang="ko-KR" dirty="0"/>
              <a:t>t = {</a:t>
            </a:r>
          </a:p>
          <a:p>
            <a:pPr marL="0" indent="0">
              <a:buNone/>
            </a:pPr>
            <a:r>
              <a:rPr lang="fr-FR" altLang="ko-KR" dirty="0"/>
              <a:t>    "Song": "yusong@gmail.com",</a:t>
            </a:r>
          </a:p>
          <a:p>
            <a:pPr marL="0" indent="0">
              <a:buNone/>
            </a:pPr>
            <a:r>
              <a:rPr lang="fr-FR" altLang="ko-KR" dirty="0"/>
              <a:t>    "Kim": "kim@hotmail.com",</a:t>
            </a:r>
          </a:p>
          <a:p>
            <a:pPr marL="0" indent="0">
              <a:buNone/>
            </a:pPr>
            <a:r>
              <a:rPr lang="fr-FR" altLang="ko-KR" dirty="0"/>
              <a:t>    "Hong": "hong@hanmail.net"</a:t>
            </a:r>
          </a:p>
          <a:p>
            <a:pPr marL="0" indent="0">
              <a:buNone/>
            </a:pPr>
            <a:r>
              <a:rPr lang="fr-FR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= s + t</a:t>
            </a:r>
            <a:r>
              <a:rPr lang="en-US" altLang="ko-KR" dirty="0"/>
              <a:t>	# ERROR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Dictionary: Adding s to Itself n Times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s3 = s * 3</a:t>
            </a:r>
            <a:r>
              <a:rPr lang="en-US" altLang="ko-KR" dirty="0"/>
              <a:t>	# ERROR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print(s3)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55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Dictionary: Adding s to Itself n Times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s3 = </a:t>
            </a:r>
            <a:r>
              <a:rPr lang="en-US" altLang="ko-KR" b="1" dirty="0" err="1">
                <a:solidFill>
                  <a:srgbClr val="FFFF00"/>
                </a:solidFill>
              </a:rPr>
              <a:t>dict</a:t>
            </a:r>
            <a:r>
              <a:rPr lang="en-US" altLang="ko-KR" b="1" dirty="0">
                <a:solidFill>
                  <a:srgbClr val="FFFF00"/>
                </a:solidFill>
              </a:rPr>
              <a:t>(list(</a:t>
            </a:r>
            <a:r>
              <a:rPr lang="en-US" altLang="ko-KR" b="1" dirty="0" err="1">
                <a:solidFill>
                  <a:srgbClr val="FFFF00"/>
                </a:solidFill>
              </a:rPr>
              <a:t>s.items</a:t>
            </a:r>
            <a:r>
              <a:rPr lang="en-US" altLang="ko-KR" b="1" dirty="0">
                <a:solidFill>
                  <a:srgbClr val="FFFF00"/>
                </a:solidFill>
              </a:rPr>
              <a:t>()) * 3)</a:t>
            </a:r>
            <a:r>
              <a:rPr lang="en-US" altLang="ko-KR" dirty="0"/>
              <a:t>	# non-sense</a:t>
            </a:r>
          </a:p>
          <a:p>
            <a:pPr marL="0" indent="0">
              <a:buNone/>
            </a:pPr>
            <a:r>
              <a:rPr lang="en-US" altLang="ko-KR" dirty="0"/>
              <a:t>print(s3)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5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Dictionaries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64F0965-5FE3-4017-AB0D-5B9919527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{      ,       ,        ,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79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71717"/>
            <a:ext cx="10353762" cy="6813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Dictionary: </a:t>
            </a:r>
            <a:r>
              <a:rPr lang="en-US" altLang="ko-KR" dirty="0" err="1"/>
              <a:t>len</a:t>
            </a:r>
            <a:r>
              <a:rPr lang="en-US" altLang="ko-KR" dirty="0"/>
              <a:t>(s), min(s), max(s)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913795" y="1272987"/>
            <a:ext cx="5055143" cy="44261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4: "swaroop@swaroopch.com",</a:t>
            </a:r>
          </a:p>
          <a:p>
            <a:pPr marL="0" indent="0">
              <a:buNone/>
            </a:pPr>
            <a:r>
              <a:rPr lang="en-US" altLang="ko-KR" dirty="0"/>
              <a:t>    1: "larry@wall.org",</a:t>
            </a:r>
          </a:p>
          <a:p>
            <a:pPr marL="0" indent="0">
              <a:buNone/>
            </a:pPr>
            <a:r>
              <a:rPr lang="en-US" altLang="ko-KR" dirty="0"/>
              <a:t>    2: "matz@ruby-lang.org",</a:t>
            </a:r>
          </a:p>
          <a:p>
            <a:pPr marL="0" indent="0">
              <a:buNone/>
            </a:pPr>
            <a:r>
              <a:rPr lang="en-US" altLang="ko-KR" dirty="0"/>
              <a:t>    3: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Numerical order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410716" y="1272987"/>
            <a:ext cx="5055143" cy="4426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min(s)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0000"/>
                </a:solidFill>
              </a:rPr>
              <a:t>max(s)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Lexicographical order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Dictionaries</a:t>
            </a:r>
          </a:p>
          <a:p>
            <a:r>
              <a:rPr lang="en-US" altLang="ko-KR" dirty="0"/>
              <a:t>Getting Elements from a Dictionary</a:t>
            </a:r>
          </a:p>
          <a:p>
            <a:r>
              <a:rPr lang="en-US" altLang="ko-KR" b="1" u="sng" dirty="0"/>
              <a:t>Changing Elements in a Dictionary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8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Dictionary: s[key] = x</a:t>
            </a:r>
            <a:br>
              <a:rPr lang="en-US" altLang="ko-KR" dirty="0"/>
            </a:br>
            <a:r>
              <a:rPr lang="en-US" altLang="ko-KR" dirty="0"/>
              <a:t>(value of s[key] is replaced by x)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s["Swaroop"] = “ancestor9@gmail.com"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9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Dictionary: s[key] = x</a:t>
            </a:r>
            <a:br>
              <a:rPr lang="en-US" altLang="ko-KR" dirty="0"/>
            </a:br>
            <a:r>
              <a:rPr lang="en-US" altLang="ko-KR" dirty="0"/>
              <a:t>(new (key, value) pair is added)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s["Zo"] = "ancestor9@gmail.com"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0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Example: Adding Items to a Dictionary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4"/>
            <a:ext cx="10803076" cy="5103007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sValue</a:t>
            </a:r>
            <a:r>
              <a:rPr lang="en-US" altLang="ko-KR" dirty="0"/>
              <a:t> = input("Type his/her e-mail address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s[</a:t>
            </a:r>
            <a:r>
              <a:rPr lang="en-US" altLang="ko-KR" dirty="0" err="1"/>
              <a:t>sKey</a:t>
            </a:r>
            <a:r>
              <a:rPr lang="en-US" altLang="ko-KR" dirty="0"/>
              <a:t>] = </a:t>
            </a:r>
            <a:r>
              <a:rPr lang="en-US" altLang="ko-KR" dirty="0" err="1"/>
              <a:t>sValue</a:t>
            </a:r>
            <a:endParaRPr lang="en-US" altLang="ko-KR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print("Added")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0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Dictionary: del s[key]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del s["Swaroop"]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Removing Items from a Dictionary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4"/>
            <a:ext cx="7127546" cy="5300230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del s[</a:t>
            </a:r>
            <a:r>
              <a:rPr lang="en-US" altLang="ko-KR" dirty="0" err="1"/>
              <a:t>sKey</a:t>
            </a:r>
            <a:r>
              <a:rPr lang="en-US" altLang="ko-KR" dirty="0"/>
              <a:t>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print("Removed")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8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Dictionary: </a:t>
            </a:r>
            <a:r>
              <a:rPr lang="en-US" altLang="ko-KR" dirty="0" err="1"/>
              <a:t>s.clear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(removes all items from s)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s.clear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6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Dictionary: </a:t>
            </a:r>
            <a:r>
              <a:rPr lang="en-US" altLang="ko-KR" dirty="0" err="1"/>
              <a:t>s.copy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(creates a shallow copy of s)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 err="1">
                <a:solidFill>
                  <a:srgbClr val="FF0000"/>
                </a:solidFill>
              </a:rPr>
              <a:t>s.copy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print(t)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Dictionary: </a:t>
            </a:r>
            <a:r>
              <a:rPr lang="en-US" altLang="ko-KR" sz="3200" dirty="0" err="1"/>
              <a:t>s.pop</a:t>
            </a:r>
            <a:r>
              <a:rPr lang="en-US" altLang="ko-KR" sz="3200" dirty="0"/>
              <a:t>(key)</a:t>
            </a:r>
            <a:br>
              <a:rPr lang="en-US" altLang="ko-KR" sz="3200" dirty="0"/>
            </a:br>
            <a:r>
              <a:rPr lang="en-US" altLang="ko-KR" sz="2200" dirty="0"/>
              <a:t>(retrieves the value of s[key] and also removes it from s)</a:t>
            </a:r>
            <a:endParaRPr lang="ko-KR" altLang="en-US" sz="22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sValue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s.pop</a:t>
            </a:r>
            <a:r>
              <a:rPr lang="en-US" altLang="ko-KR" b="1" dirty="0">
                <a:solidFill>
                  <a:srgbClr val="FF0000"/>
                </a:solidFill>
              </a:rPr>
              <a:t>("Swaroop")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77247"/>
              </p:ext>
            </p:extLst>
          </p:nvPr>
        </p:nvGraphicFramePr>
        <p:xfrm>
          <a:off x="609600" y="1165412"/>
          <a:ext cx="11035552" cy="5012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888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5888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888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888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34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dictionary</a:t>
                      </a:r>
                      <a:r>
                        <a:rPr lang="en-US" altLang="ko-KR" sz="1800" dirty="0"/>
                        <a:t>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34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mutable operations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37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37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37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Removing Items from a Dictionary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4"/>
            <a:ext cx="10507240" cy="4896818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sValue</a:t>
            </a:r>
            <a:r>
              <a:rPr lang="en-US" altLang="ko-KR" dirty="0"/>
              <a:t> = </a:t>
            </a:r>
            <a:r>
              <a:rPr lang="en-US" altLang="ko-KR" dirty="0" err="1"/>
              <a:t>s.pop</a:t>
            </a:r>
            <a:r>
              <a:rPr lang="en-US" altLang="ko-KR" dirty="0"/>
              <a:t>(</a:t>
            </a:r>
            <a:r>
              <a:rPr lang="en-US" altLang="ko-KR" dirty="0" err="1"/>
              <a:t>sKey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print("Removed", </a:t>
            </a:r>
            <a:r>
              <a:rPr lang="en-US" altLang="ko-KR" dirty="0" err="1"/>
              <a:t>sKey</a:t>
            </a:r>
            <a:r>
              <a:rPr lang="en-US" altLang="ko-KR" dirty="0"/>
              <a:t>, </a:t>
            </a:r>
            <a:r>
              <a:rPr lang="en-US" altLang="ko-KR" dirty="0" err="1"/>
              <a:t>sValue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43437"/>
            <a:ext cx="10353762" cy="717177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Example: Removing Items from a Dictionary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9119" y="1559859"/>
            <a:ext cx="4851516" cy="466818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sValue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s.pop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print("Removed", 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  <a:r>
              <a:rPr lang="en-US" altLang="ko-KR" b="1" dirty="0" err="1">
                <a:solidFill>
                  <a:srgbClr val="FFFF00"/>
                </a:solidFill>
              </a:rPr>
              <a:t>sValue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6040" y="1559859"/>
            <a:ext cx="4851516" cy="4668181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del 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print("Removed")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91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43437"/>
            <a:ext cx="10353762" cy="717177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Example: Removing Items from a Dictionary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9119" y="1559859"/>
            <a:ext cx="4851516" cy="4668180"/>
          </a:xfrm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sValue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s.pop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print("Removed", 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  <a:r>
              <a:rPr lang="en-US" altLang="ko-KR" b="1" dirty="0" err="1">
                <a:solidFill>
                  <a:srgbClr val="FFFF00"/>
                </a:solidFill>
              </a:rPr>
              <a:t>sValue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6040" y="1559859"/>
            <a:ext cx="4851516" cy="4668181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s =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"Swaroop": "swaroop@swaroopch.com",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"Larry": "larry@wall.org",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"Matsumoto": "matz@ruby-lang.org",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"Spammer": "spammer@hotmail.com"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sKey</a:t>
            </a:r>
            <a:r>
              <a:rPr lang="en-US" altLang="ko-KR" dirty="0"/>
              <a:t> = input("Type a name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sKey</a:t>
            </a:r>
            <a:r>
              <a:rPr lang="en-US" altLang="ko-KR" dirty="0"/>
              <a:t>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sKey</a:t>
            </a:r>
            <a:r>
              <a:rPr lang="en-US" altLang="ko-KR" dirty="0"/>
              <a:t> in 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del s[</a:t>
            </a:r>
            <a:r>
              <a:rPr lang="en-US" altLang="ko-KR" b="1" dirty="0" err="1">
                <a:solidFill>
                  <a:srgbClr val="FFFF00"/>
                </a:solidFill>
              </a:rPr>
              <a:t>sKey</a:t>
            </a:r>
            <a:r>
              <a:rPr lang="en-US" altLang="ko-KR" b="1" dirty="0">
                <a:solidFill>
                  <a:srgbClr val="FFFF00"/>
                </a:solidFill>
              </a:rPr>
              <a:t>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print("Removed")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print("Nothing to remove")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2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Text Mining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cleanses the statement below by removing all special characters except spaces.</a:t>
            </a:r>
          </a:p>
          <a:p>
            <a:pPr lvl="1"/>
            <a:r>
              <a:rPr lang="en-US" altLang="ko-KR" dirty="0"/>
              <a:t>counts the numbers of the words '</a:t>
            </a:r>
            <a:r>
              <a:rPr lang="ko-KR" altLang="en-US" dirty="0"/>
              <a:t>분산</a:t>
            </a:r>
            <a:r>
              <a:rPr lang="en-US" altLang="ko-KR" dirty="0"/>
              <a:t>', '</a:t>
            </a:r>
            <a:r>
              <a:rPr lang="ko-KR" altLang="en-US" dirty="0"/>
              <a:t>표준편차</a:t>
            </a:r>
            <a:r>
              <a:rPr lang="en-US" altLang="ko-KR" dirty="0"/>
              <a:t>', '</a:t>
            </a:r>
            <a:r>
              <a:rPr lang="ko-KR" altLang="en-US" dirty="0"/>
              <a:t>변수</a:t>
            </a:r>
            <a:r>
              <a:rPr lang="en-US" altLang="ko-KR" dirty="0"/>
              <a:t>' and adds the pair (word, count) to a dictionary.</a:t>
            </a:r>
          </a:p>
          <a:p>
            <a:pPr lvl="1"/>
            <a:r>
              <a:rPr lang="en-US" altLang="ko-KR" dirty="0"/>
              <a:t>prints out the dictionary.</a:t>
            </a:r>
          </a:p>
          <a:p>
            <a:pPr lvl="1"/>
            <a:endParaRPr lang="en-US" altLang="ko-KR" dirty="0"/>
          </a:p>
          <a:p>
            <a:pPr marL="320040" lvl="1" indent="0">
              <a:buNone/>
            </a:pPr>
            <a:r>
              <a:rPr lang="ko-KR" altLang="en-US" dirty="0"/>
              <a:t>어떤 실수의 제곱은 </a:t>
            </a:r>
            <a:r>
              <a:rPr lang="en-US" altLang="ko-KR" dirty="0"/>
              <a:t>0 </a:t>
            </a:r>
            <a:r>
              <a:rPr lang="ko-KR" altLang="en-US" dirty="0"/>
              <a:t>이상이므로 만약 분산이 존재한다면 그 값은 음수가 될 수 없다</a:t>
            </a:r>
            <a:r>
              <a:rPr lang="en-US" altLang="ko-KR" dirty="0"/>
              <a:t>. </a:t>
            </a:r>
            <a:r>
              <a:rPr lang="ko-KR" altLang="en-US" dirty="0"/>
              <a:t>분산의 단위는 확률변수를 나타내는 데 사용된 단위의 제곱이 되어야 한다</a:t>
            </a:r>
            <a:r>
              <a:rPr lang="en-US" altLang="ko-KR" dirty="0"/>
              <a:t>. </a:t>
            </a:r>
            <a:r>
              <a:rPr lang="ko-KR" altLang="en-US" dirty="0"/>
              <a:t>예를 들면 센티미터로 잰 높이 집단의 분산은 제곱센티미터가 될 것이다</a:t>
            </a:r>
            <a:r>
              <a:rPr lang="en-US" altLang="ko-KR" dirty="0"/>
              <a:t>. </a:t>
            </a:r>
            <a:r>
              <a:rPr lang="ko-KR" altLang="en-US" dirty="0"/>
              <a:t>이것은 여러 가지 불편을 유발하므로 많은 통계학자들은 집단과 같은 단위를 사용하는 표준편차를 주로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Text Mining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s = "</a:t>
            </a:r>
            <a:r>
              <a:rPr lang="ko-KR" altLang="en-US" sz="2000" dirty="0"/>
              <a:t>어떤 실수의 제곱은 </a:t>
            </a:r>
            <a:r>
              <a:rPr lang="en-US" altLang="ko-KR" sz="2000" dirty="0"/>
              <a:t>0 </a:t>
            </a:r>
            <a:r>
              <a:rPr lang="ko-KR" altLang="en-US" sz="2000" dirty="0"/>
              <a:t>이상이므로 만약 분산이 존재한다면 그 값은 음수가 될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분산의 단위는 확률변수를 나타내는 데 사용된 단위의 제곱이 되어야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들면 센티미터로 잰 높이 집단의 분산은 </a:t>
            </a:r>
            <a:r>
              <a:rPr lang="ko-KR" altLang="en-US" sz="2000" dirty="0" err="1"/>
              <a:t>제곱센티미터가</a:t>
            </a:r>
            <a:r>
              <a:rPr lang="ko-KR" altLang="en-US" sz="2000" dirty="0"/>
              <a:t> 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이것은 여러 가지 불편을 유발하므로 많은 통계학자들은 집단과 같은 단위를 사용하는 표준편차를 주로 쓴다</a:t>
            </a:r>
            <a:r>
              <a:rPr lang="en-US" altLang="ko-KR" sz="2000" dirty="0"/>
              <a:t>."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"".join(e for e in s if </a:t>
            </a:r>
            <a:r>
              <a:rPr lang="en-US" altLang="ko-KR" sz="2000" dirty="0" err="1"/>
              <a:t>e.isalnum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e.isspace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sCleansed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dsiWord</a:t>
            </a:r>
            <a:r>
              <a:rPr lang="en-US" altLang="ko-KR" sz="2000" dirty="0"/>
              <a:t> = {}</a:t>
            </a:r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sWord</a:t>
            </a:r>
            <a:r>
              <a:rPr lang="en-US" altLang="ko-KR" sz="2000" dirty="0"/>
              <a:t> in ['</a:t>
            </a:r>
            <a:r>
              <a:rPr lang="ko-KR" altLang="en-US" sz="2000" dirty="0"/>
              <a:t>분산</a:t>
            </a:r>
            <a:r>
              <a:rPr lang="en-US" altLang="ko-KR" sz="2000" dirty="0"/>
              <a:t>', '</a:t>
            </a:r>
            <a:r>
              <a:rPr lang="ko-KR" altLang="en-US" sz="2000" dirty="0"/>
              <a:t>표준편차</a:t>
            </a:r>
            <a:r>
              <a:rPr lang="en-US" altLang="ko-KR" sz="2000" dirty="0"/>
              <a:t>', '</a:t>
            </a:r>
            <a:r>
              <a:rPr lang="ko-KR" altLang="en-US" sz="2000" dirty="0"/>
              <a:t>변수</a:t>
            </a:r>
            <a:r>
              <a:rPr lang="en-US" altLang="ko-KR" sz="2000" dirty="0"/>
              <a:t>']:</a:t>
            </a:r>
          </a:p>
          <a:p>
            <a:pPr marL="0" indent="0">
              <a:buNone/>
            </a:pPr>
            <a:r>
              <a:rPr lang="en-US" altLang="ko-KR" sz="2000" dirty="0"/>
              <a:t>    n = </a:t>
            </a:r>
            <a:r>
              <a:rPr lang="en-US" altLang="ko-KR" sz="2000" dirty="0" err="1"/>
              <a:t>sCleansed.count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sWord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dsiWord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sWord</a:t>
            </a:r>
            <a:r>
              <a:rPr lang="en-US" altLang="ko-KR" sz="2000" dirty="0"/>
              <a:t>] = n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dsiWord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Chavrusa: Text Mining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cleanses the statement below by removing all special characters except spaces.</a:t>
            </a:r>
          </a:p>
          <a:p>
            <a:pPr lvl="1"/>
            <a:r>
              <a:rPr lang="en-US" altLang="ko-KR" dirty="0"/>
              <a:t>counts the numbers of the words '</a:t>
            </a:r>
            <a:r>
              <a:rPr lang="ko-KR" altLang="en-US" dirty="0"/>
              <a:t>제곱</a:t>
            </a:r>
            <a:r>
              <a:rPr lang="en-US" altLang="ko-KR" dirty="0"/>
              <a:t>', '</a:t>
            </a:r>
            <a:r>
              <a:rPr lang="ko-KR" altLang="en-US" dirty="0"/>
              <a:t>음수</a:t>
            </a:r>
            <a:r>
              <a:rPr lang="en-US" altLang="ko-KR" dirty="0"/>
              <a:t>', '</a:t>
            </a:r>
            <a:r>
              <a:rPr lang="ko-KR" altLang="en-US" dirty="0"/>
              <a:t>미터</a:t>
            </a:r>
            <a:r>
              <a:rPr lang="en-US" altLang="ko-KR" dirty="0"/>
              <a:t>', '</a:t>
            </a:r>
            <a:r>
              <a:rPr lang="ko-KR" altLang="en-US" dirty="0"/>
              <a:t>통계</a:t>
            </a:r>
            <a:r>
              <a:rPr lang="en-US" altLang="ko-KR" dirty="0"/>
              <a:t>' and adds the pair (word, count) to a dictionary.</a:t>
            </a:r>
          </a:p>
          <a:p>
            <a:pPr lvl="1"/>
            <a:r>
              <a:rPr lang="en-US" altLang="ko-KR" dirty="0"/>
              <a:t>prints out the dictionary.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어떤 실수의 제곱은 </a:t>
            </a:r>
            <a:r>
              <a:rPr lang="en-US" altLang="ko-KR" dirty="0"/>
              <a:t>0 </a:t>
            </a:r>
            <a:r>
              <a:rPr lang="ko-KR" altLang="en-US" dirty="0"/>
              <a:t>이상이므로 만약 분산이 존재한다면 그 값은 음수가 될 수 없다</a:t>
            </a:r>
            <a:r>
              <a:rPr lang="en-US" altLang="ko-KR" dirty="0"/>
              <a:t>. </a:t>
            </a:r>
            <a:r>
              <a:rPr lang="ko-KR" altLang="en-US" dirty="0"/>
              <a:t>분산의 단위는 확률변수를 나타내는 데 사용된 단위의 제곱이 되어야 한다</a:t>
            </a:r>
            <a:r>
              <a:rPr lang="en-US" altLang="ko-KR" dirty="0"/>
              <a:t>. </a:t>
            </a:r>
            <a:r>
              <a:rPr lang="ko-KR" altLang="en-US" dirty="0"/>
              <a:t>예를 들면 센티미터로 잰 높이 집단의 분산은 제곱센티미터가 될 것이다</a:t>
            </a:r>
            <a:r>
              <a:rPr lang="en-US" altLang="ko-KR" dirty="0"/>
              <a:t>. </a:t>
            </a:r>
            <a:r>
              <a:rPr lang="ko-KR" altLang="en-US" dirty="0"/>
              <a:t>이것은 여러 가지 불편을 유발하므로 많은 통계학자들은 집단과 같은 단위를 사용하는 표준편차를 주로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4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 dictionary which contains the SIDs (as keys) and names (as values) of your team members.</a:t>
            </a:r>
          </a:p>
          <a:p>
            <a:pPr lvl="1"/>
            <a:r>
              <a:rPr lang="en-US" altLang="ko-KR" dirty="0"/>
              <a:t>Print out the dictionary.</a:t>
            </a:r>
          </a:p>
          <a:p>
            <a:pPr lvl="1"/>
            <a:r>
              <a:rPr lang="en-US" altLang="ko-KR" dirty="0"/>
              <a:t>Assume that a new member named 'Song' (SID = 2018232999) has joined your team, and add him/her to the dictionary.</a:t>
            </a:r>
          </a:p>
          <a:p>
            <a:pPr lvl="1"/>
            <a:r>
              <a:rPr lang="en-US" altLang="ko-KR" dirty="0"/>
              <a:t>Print out the dictionary again.</a:t>
            </a:r>
          </a:p>
          <a:p>
            <a:pPr lvl="1"/>
            <a:r>
              <a:rPr lang="en-US" altLang="ko-KR" dirty="0"/>
              <a:t>Fetch your name using your SID as the key and print it out.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5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 dictionary which contains the SIDs (as keys) and names (as values) of your team members.</a:t>
            </a:r>
          </a:p>
          <a:p>
            <a:pPr lvl="1"/>
            <a:r>
              <a:rPr lang="en-US" altLang="ko-KR" dirty="0"/>
              <a:t>Input a string,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sSID</a:t>
            </a:r>
            <a:r>
              <a:rPr lang="en-US" altLang="ko-KR" dirty="0"/>
              <a:t>, from the user.</a:t>
            </a:r>
          </a:p>
          <a:p>
            <a:pPr lvl="1"/>
            <a:r>
              <a:rPr lang="en-US" altLang="ko-KR" dirty="0"/>
              <a:t>Fetch the corresponding name using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sSID</a:t>
            </a:r>
            <a:r>
              <a:rPr lang="en-US" altLang="ko-KR" dirty="0"/>
              <a:t> as the key and print it out.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4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Step 1) makes a dictionary which contains the SIDs (as keys) and names (as values) of your team members.</a:t>
            </a:r>
          </a:p>
          <a:p>
            <a:pPr lvl="1"/>
            <a:r>
              <a:rPr lang="en-US" altLang="ko-KR" dirty="0"/>
              <a:t>Step 2) inputs a string,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sSID</a:t>
            </a:r>
            <a:r>
              <a:rPr lang="en-US" altLang="ko-KR" dirty="0"/>
              <a:t>, from the user.</a:t>
            </a:r>
          </a:p>
          <a:p>
            <a:pPr lvl="1"/>
            <a:r>
              <a:rPr lang="en-US" altLang="ko-KR" dirty="0"/>
              <a:t>Step 3) terminates the program if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sSID</a:t>
            </a:r>
            <a:r>
              <a:rPr lang="en-US" altLang="ko-KR" dirty="0"/>
              <a:t> is equal to 'quit'.</a:t>
            </a:r>
          </a:p>
          <a:p>
            <a:pPr lvl="1"/>
            <a:r>
              <a:rPr lang="en-US" altLang="ko-KR" dirty="0"/>
              <a:t>Step 4) fetches the corresponding name using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sSID</a:t>
            </a:r>
            <a:r>
              <a:rPr lang="en-US" altLang="ko-KR" dirty="0"/>
              <a:t> as the key and print it out.</a:t>
            </a:r>
          </a:p>
          <a:p>
            <a:pPr lvl="1"/>
            <a:r>
              <a:rPr lang="en-US" altLang="ko-KR" dirty="0"/>
              <a:t>Step 5) goes to the Step 2).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85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Dictionaries</a:t>
            </a:r>
          </a:p>
          <a:p>
            <a:r>
              <a:rPr lang="en-US" altLang="ko-KR" dirty="0"/>
              <a:t>Getting Elements from a Dictionary</a:t>
            </a:r>
          </a:p>
          <a:p>
            <a:r>
              <a:rPr lang="en-US" altLang="ko-KR" dirty="0"/>
              <a:t>Changing Elements in a Dictionary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Dictionaries</a:t>
            </a:r>
          </a:p>
          <a:p>
            <a:r>
              <a:rPr lang="en-US" altLang="ko-KR" dirty="0"/>
              <a:t>Getting Elements from a Dictionary</a:t>
            </a:r>
          </a:p>
          <a:p>
            <a:r>
              <a:rPr lang="en-US" altLang="ko-KR" dirty="0"/>
              <a:t>Changing Elements in a Dictionary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84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451973" y="763700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Dictionaries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F9536A68-FD44-EB9D-6B8B-89B90B2B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1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Sets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{   ,   ,   ,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13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90959"/>
              </p:ext>
            </p:extLst>
          </p:nvPr>
        </p:nvGraphicFramePr>
        <p:xfrm>
          <a:off x="752146" y="1210235"/>
          <a:ext cx="11108160" cy="49680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7704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77040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77040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77040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8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mutable operations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7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7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7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3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Sets</a:t>
            </a:r>
          </a:p>
          <a:p>
            <a:r>
              <a:rPr lang="en-US" altLang="ko-KR" dirty="0"/>
              <a:t>Getting Elements from a Set</a:t>
            </a:r>
          </a:p>
          <a:p>
            <a:r>
              <a:rPr lang="en-US" altLang="ko-KR" dirty="0"/>
              <a:t>Changing Elements in a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01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Sets</a:t>
            </a:r>
            <a:r>
              <a:rPr lang="en-US" altLang="ko-KR" dirty="0"/>
              <a:t> are unordered collections of simple objects.</a:t>
            </a:r>
          </a:p>
          <a:p>
            <a:endParaRPr lang="en-US" altLang="ko-KR" dirty="0"/>
          </a:p>
          <a:p>
            <a:r>
              <a:rPr lang="en-US" altLang="ko-KR" dirty="0"/>
              <a:t>These are used when </a:t>
            </a:r>
            <a:r>
              <a:rPr lang="en-US" altLang="ko-KR" b="1" dirty="0"/>
              <a:t>the existence of an object in a collection is more important</a:t>
            </a:r>
            <a:r>
              <a:rPr lang="en-US" altLang="ko-KR" dirty="0"/>
              <a:t> than the order or how many times it occurs.</a:t>
            </a:r>
          </a:p>
          <a:p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b="1" i="1" dirty="0"/>
              <a:t>sets</a:t>
            </a:r>
            <a:r>
              <a:rPr lang="en-US" altLang="ko-KR" dirty="0"/>
              <a:t>, you can test for membership, whether it is a subset of another </a:t>
            </a:r>
            <a:r>
              <a:rPr lang="en-US" altLang="ko-KR" b="1" i="1" dirty="0"/>
              <a:t>set</a:t>
            </a:r>
            <a:r>
              <a:rPr lang="en-US" altLang="ko-KR" dirty="0"/>
              <a:t>, find the intersection between two </a:t>
            </a:r>
            <a:r>
              <a:rPr lang="en-US" altLang="ko-KR" b="1" i="1" dirty="0"/>
              <a:t>sets</a:t>
            </a:r>
            <a:r>
              <a:rPr lang="en-US" altLang="ko-KR" dirty="0"/>
              <a:t>, and so 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69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827664" cy="36226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’, '</a:t>
            </a:r>
            <a:r>
              <a:rPr lang="en-US" altLang="ko-KR" dirty="0" err="1"/>
              <a:t>india</a:t>
            </a:r>
            <a:r>
              <a:rPr lang="en-US" altLang="ko-KR" dirty="0"/>
              <a:t>’]):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’, '</a:t>
            </a:r>
            <a:r>
              <a:rPr lang="en-US" altLang="ko-KR" dirty="0" err="1"/>
              <a:t>india</a:t>
            </a:r>
            <a:r>
              <a:rPr lang="en-US" altLang="ko-KR" dirty="0"/>
              <a:t>’])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8472599" y="2060524"/>
            <a:ext cx="3244272" cy="3622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russia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india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brazil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95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Sets</a:t>
            </a:r>
          </a:p>
          <a:p>
            <a:r>
              <a:rPr lang="en-US" altLang="ko-KR" b="1" u="sng" dirty="0"/>
              <a:t>Getting Elements from a Set</a:t>
            </a:r>
          </a:p>
          <a:p>
            <a:r>
              <a:rPr lang="en-US" altLang="ko-KR" dirty="0"/>
              <a:t>Changing Elements in a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94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 Set Operations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39634"/>
              </p:ext>
            </p:extLst>
          </p:nvPr>
        </p:nvGraphicFramePr>
        <p:xfrm>
          <a:off x="1075441" y="1308848"/>
          <a:ext cx="10192115" cy="46273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8295">
                  <a:extLst>
                    <a:ext uri="{9D8B030D-6E8A-4147-A177-3AD203B41FA5}">
                      <a16:colId xmlns:a16="http://schemas.microsoft.com/office/drawing/2014/main" val="401642404"/>
                    </a:ext>
                  </a:extLst>
                </a:gridCol>
                <a:gridCol w="1670292">
                  <a:extLst>
                    <a:ext uri="{9D8B030D-6E8A-4147-A177-3AD203B41FA5}">
                      <a16:colId xmlns:a16="http://schemas.microsoft.com/office/drawing/2014/main" val="791854482"/>
                    </a:ext>
                  </a:extLst>
                </a:gridCol>
                <a:gridCol w="5773528">
                  <a:extLst>
                    <a:ext uri="{9D8B030D-6E8A-4147-A177-3AD203B41FA5}">
                      <a16:colId xmlns:a16="http://schemas.microsoft.com/office/drawing/2014/main" val="3422639083"/>
                    </a:ext>
                  </a:extLst>
                </a:gridCol>
              </a:tblGrid>
              <a:tr h="420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Operation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Equivalent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Result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918533380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len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(s)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 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number of elements in set s (cardinality)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20666699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x in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 </a:t>
                      </a:r>
                      <a:endParaRPr lang="ko-KR" alt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test x for membership in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867190347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x not in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 </a:t>
                      </a:r>
                      <a:endParaRPr lang="ko-KR" alt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test x for non-membership in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718921279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s.issubset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&lt;= 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test whether every element in s is in 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992004525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s.issuperset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&gt;= 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test whether every element in t is in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411998754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s.union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| 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new set with elements from both s and 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147058788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s.intersection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&amp; 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new set with elements common to s and 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408658498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s.difference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- 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new set with elements in s but not in t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390348918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s.symmetric_difference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(t)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 ^ t</a:t>
                      </a:r>
                      <a:endParaRPr 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new set with elements in either s or t but not both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2653936594"/>
                  </a:ext>
                </a:extLst>
              </a:tr>
              <a:tr h="42067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s.copy</a:t>
                      </a:r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()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 </a:t>
                      </a:r>
                      <a:endParaRPr lang="ko-KR" altLang="en-US" sz="180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new set with a shallow copy of s</a:t>
                      </a:r>
                      <a:endParaRPr lang="en-US" sz="1800" dirty="0">
                        <a:solidFill>
                          <a:schemeClr val="tx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16826877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19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4])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39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len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set([1, 2, 4])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(s)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b="1" dirty="0">
                <a:solidFill>
                  <a:srgbClr val="FF0000"/>
                </a:solidFill>
              </a:rPr>
              <a:t>s[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  # ERROR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s = set([1, 2, 4])</a:t>
            </a:r>
          </a:p>
          <a:p>
            <a:pPr marL="0" indent="0">
              <a:buNone/>
            </a:pPr>
            <a:r>
              <a:rPr lang="en-US" altLang="ko-KR"/>
              <a:t>for i in s:</a:t>
            </a:r>
          </a:p>
          <a:p>
            <a:pPr marL="0" indent="0">
              <a:buNone/>
            </a:pPr>
            <a:r>
              <a:rPr lang="en-US" altLang="ko-KR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785146" cy="466373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 </a:t>
            </a:r>
            <a:r>
              <a:rPr lang="en-US" altLang="ko-KR" sz="2000" b="1" i="1" dirty="0"/>
              <a:t>dictionary</a:t>
            </a:r>
            <a:r>
              <a:rPr lang="en-US" altLang="ko-KR" sz="2000" dirty="0"/>
              <a:t> is like an address-book where you can find the address or contact details of a person by knowing only his/her name i.e. we associate keys (name) with values (details).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can use only immutable objects (like strings) for the keys of a </a:t>
            </a:r>
            <a:r>
              <a:rPr lang="en-US" altLang="ko-KR" sz="2000" b="1" i="1" dirty="0"/>
              <a:t>dictionary</a:t>
            </a:r>
            <a:r>
              <a:rPr lang="en-US" altLang="ko-KR" sz="2000" dirty="0"/>
              <a:t> but you can use either immutable or mutable objects for the values of the </a:t>
            </a:r>
            <a:r>
              <a:rPr lang="en-US" altLang="ko-KR" sz="2000" b="1" i="1" dirty="0"/>
              <a:t>dictionary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Pairs of keys and values are specified in a </a:t>
            </a:r>
            <a:r>
              <a:rPr lang="en-US" altLang="ko-KR" sz="2000" b="1" i="1" dirty="0"/>
              <a:t>dictionary</a:t>
            </a:r>
            <a:r>
              <a:rPr lang="en-US" altLang="ko-KR" sz="2000" dirty="0"/>
              <a:t> by using the notation d = </a:t>
            </a:r>
            <a:r>
              <a:rPr lang="en-US" altLang="ko-KR" sz="2000" b="1" dirty="0"/>
              <a:t>{ key1 : value1, key2 : value2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Remember that key-value pairs in a </a:t>
            </a:r>
            <a:r>
              <a:rPr lang="en-US" altLang="ko-KR" sz="2000" b="1" i="1" dirty="0"/>
              <a:t>dictionary </a:t>
            </a:r>
            <a:r>
              <a:rPr lang="en-US" altLang="ko-KR" sz="2000" dirty="0"/>
              <a:t>are not ordered in any manner.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69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Set: x in s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3794" y="1289950"/>
            <a:ext cx="10353762" cy="46637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int(input("Type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set([13, 14, 15, 16, 17, 18, 19])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x not in 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iAge</a:t>
            </a:r>
            <a:r>
              <a:rPr lang="en-US" altLang="ko-KR" dirty="0"/>
              <a:t> = int(input("Type your age ... "))</a:t>
            </a:r>
          </a:p>
          <a:p>
            <a:pPr marL="0" indent="0">
              <a:buNone/>
            </a:pPr>
            <a:r>
              <a:rPr lang="en-US" altLang="ko-KR" dirty="0" err="1"/>
              <a:t>siAge</a:t>
            </a:r>
            <a:r>
              <a:rPr lang="en-US" altLang="ko-KR" dirty="0"/>
              <a:t> = set([13, 14, 15, 16, 17, 18, 19])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iAge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not in</a:t>
            </a:r>
            <a:r>
              <a:rPr lang="en-US" altLang="ko-KR" dirty="0"/>
              <a:t> </a:t>
            </a:r>
            <a:r>
              <a:rPr lang="en-US" altLang="ko-KR" dirty="0" err="1"/>
              <a:t>siAge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print("not teenager")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print("teenager")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6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print("It is a fruit.")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79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x in s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your item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print("It is a fruit.")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print("It is not a fruit.")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18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s.issubset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set([3, 1, 4, 2, 5])</a:t>
            </a:r>
          </a:p>
          <a:p>
            <a:pPr marL="0" indent="0">
              <a:buNone/>
            </a:pPr>
            <a:r>
              <a:rPr lang="en-US" altLang="ko-KR" dirty="0"/>
              <a:t>t = set([1, 2, 3, 4, 5, 6, 7, 8])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s.issubset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21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s.issuperset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set([3, 1, 4, 2, 5])</a:t>
            </a:r>
          </a:p>
          <a:p>
            <a:pPr marL="0" indent="0">
              <a:buNone/>
            </a:pPr>
            <a:r>
              <a:rPr lang="en-US" altLang="ko-KR" dirty="0"/>
              <a:t>t = set([1, 2, 3, 4, 5, 6, 7, 8])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t.issuperset</a:t>
            </a:r>
            <a:r>
              <a:rPr lang="en-US" altLang="ko-KR" b="1" dirty="0">
                <a:solidFill>
                  <a:srgbClr val="FF0000"/>
                </a:solidFill>
              </a:rPr>
              <a:t>(s)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s.union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s.union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		# {16, 1, 2, 3, 11, 14}</a:t>
            </a:r>
          </a:p>
          <a:p>
            <a:pPr marL="0" indent="0">
              <a:buNone/>
            </a:pPr>
            <a:r>
              <a:rPr lang="en-US" altLang="ko-KR" dirty="0" err="1"/>
              <a:t>sts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s.union</a:t>
            </a:r>
            <a:r>
              <a:rPr lang="en-US" altLang="ko-KR" b="1" dirty="0">
                <a:solidFill>
                  <a:srgbClr val="FFFF00"/>
                </a:solidFill>
              </a:rPr>
              <a:t>(t).union(s)</a:t>
            </a:r>
            <a:r>
              <a:rPr lang="en-US" altLang="ko-KR" dirty="0"/>
              <a:t>	# non-sense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sts</a:t>
            </a:r>
            <a:r>
              <a:rPr lang="en-US" altLang="ko-KR" dirty="0"/>
              <a:t>)					# {1, 2, 3, 11, 14, 16}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04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s.intersection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s.intersection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					# {2}</a:t>
            </a:r>
          </a:p>
          <a:p>
            <a:pPr marL="0" indent="0">
              <a:buNone/>
            </a:pPr>
            <a:r>
              <a:rPr lang="en-US" altLang="ko-KR" dirty="0" err="1"/>
              <a:t>sts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s.intersection</a:t>
            </a:r>
            <a:r>
              <a:rPr lang="en-US" altLang="ko-KR" b="1" dirty="0">
                <a:solidFill>
                  <a:srgbClr val="FFFF00"/>
                </a:solidFill>
              </a:rPr>
              <a:t>(t).intersection(s)</a:t>
            </a:r>
            <a:r>
              <a:rPr lang="en-US" altLang="ko-KR" b="1" dirty="0">
                <a:solidFill>
                  <a:srgbClr val="7030A0"/>
                </a:solidFill>
              </a:rPr>
              <a:t>	</a:t>
            </a:r>
            <a:r>
              <a:rPr lang="en-US" altLang="ko-KR" dirty="0"/>
              <a:t># non-sense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sts</a:t>
            </a:r>
            <a:r>
              <a:rPr lang="en-US" altLang="ko-KR" dirty="0"/>
              <a:t>)								# {2}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3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s.difference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s.difference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# {1,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9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s.symmetric_difference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s.symmetric_difference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</a:t>
            </a:r>
            <a:r>
              <a:rPr lang="en-US" altLang="ko-KR" dirty="0"/>
              <a:t>)			# {1, 3, 11, 14, 16} = (s – t) U (t – 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Sequence: Dictionary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'Swaroop':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'Larry': 'larry@wall.org',</a:t>
            </a:r>
          </a:p>
          <a:p>
            <a:pPr marL="0" indent="0">
              <a:buNone/>
            </a:pPr>
            <a:r>
              <a:rPr lang="en-US" altLang="ko-KR" dirty="0"/>
              <a:t>    'Matsumoto':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'Spammer': 'spammer@hotmail.com'</a:t>
            </a:r>
          </a:p>
          <a:p>
            <a:pPr marL="0" indent="0">
              <a:buNone/>
            </a:pPr>
            <a:r>
              <a:rPr lang="en-US" altLang="ko-KR" dirty="0"/>
              <a:t>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A7759D9-A8E9-4069-B106-690431519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'Swaroop':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'Larry': 'larry@wall.org',</a:t>
            </a:r>
          </a:p>
          <a:p>
            <a:pPr marL="0" indent="0">
              <a:buNone/>
            </a:pPr>
            <a:r>
              <a:rPr lang="en-US" altLang="ko-KR" dirty="0"/>
              <a:t>    'Matsumoto':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'Spammer': 'spammer@hotmail.com'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8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s.copy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print(s)			# {1, 2, 3}</a:t>
            </a:r>
          </a:p>
          <a:p>
            <a:pPr marL="0" indent="0">
              <a:buNone/>
            </a:pPr>
            <a:r>
              <a:rPr lang="en-US" altLang="ko-KR" dirty="0"/>
              <a:t>t = </a:t>
            </a:r>
            <a:r>
              <a:rPr lang="en-US" altLang="ko-KR" b="1" dirty="0" err="1">
                <a:solidFill>
                  <a:srgbClr val="FF0000"/>
                </a:solidFill>
              </a:rPr>
              <a:t>s.copy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print(t)			# {1, 2,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10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Sets</a:t>
            </a:r>
          </a:p>
          <a:p>
            <a:r>
              <a:rPr lang="en-US" altLang="ko-KR" dirty="0"/>
              <a:t>Getting Elements from a Set</a:t>
            </a:r>
          </a:p>
          <a:p>
            <a:r>
              <a:rPr lang="en-US" altLang="ko-KR" b="1" u="sng" dirty="0"/>
              <a:t>Changing Elements in a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80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Mutable Set Operations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18822"/>
              </p:ext>
            </p:extLst>
          </p:nvPr>
        </p:nvGraphicFramePr>
        <p:xfrm>
          <a:off x="743219" y="1379119"/>
          <a:ext cx="10705562" cy="42327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3063">
                  <a:extLst>
                    <a:ext uri="{9D8B030D-6E8A-4147-A177-3AD203B41FA5}">
                      <a16:colId xmlns:a16="http://schemas.microsoft.com/office/drawing/2014/main" val="612381143"/>
                    </a:ext>
                  </a:extLst>
                </a:gridCol>
                <a:gridCol w="1308505">
                  <a:extLst>
                    <a:ext uri="{9D8B030D-6E8A-4147-A177-3AD203B41FA5}">
                      <a16:colId xmlns:a16="http://schemas.microsoft.com/office/drawing/2014/main" val="1812981314"/>
                    </a:ext>
                  </a:extLst>
                </a:gridCol>
                <a:gridCol w="5893994">
                  <a:extLst>
                    <a:ext uri="{9D8B030D-6E8A-4147-A177-3AD203B41FA5}">
                      <a16:colId xmlns:a16="http://schemas.microsoft.com/office/drawing/2014/main" val="2943686494"/>
                    </a:ext>
                  </a:extLst>
                </a:gridCol>
              </a:tblGrid>
              <a:tr h="396220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Equivalent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Result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739367521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s.update</a:t>
                      </a:r>
                      <a:r>
                        <a:rPr lang="en-US" sz="1800" dirty="0"/>
                        <a:t>(t)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 |= 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set s with elements added from 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2521962934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s.intersection_update</a:t>
                      </a:r>
                      <a:r>
                        <a:rPr lang="en-US" sz="1800" dirty="0"/>
                        <a:t>(t)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 &amp;= 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set s keeping only elements also found in t</a:t>
                      </a:r>
                      <a:endParaRPr 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188305692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s.difference_update</a:t>
                      </a:r>
                      <a:r>
                        <a:rPr lang="en-US" sz="1800" dirty="0"/>
                        <a:t>(t)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 -= t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set s after removing elements found in t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434212897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s.symmetric_difference_update</a:t>
                      </a:r>
                      <a:r>
                        <a:rPr lang="en-US" sz="1800" dirty="0"/>
                        <a:t>(t)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 ^= t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set s with elements from s or t but not both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05138720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s.add</a:t>
                      </a:r>
                      <a:r>
                        <a:rPr lang="en-US" sz="1800" dirty="0"/>
                        <a:t>(x)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 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element x to set s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3298512290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s.remove</a:t>
                      </a:r>
                      <a:r>
                        <a:rPr lang="en-US" sz="1800" dirty="0"/>
                        <a:t>(x)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 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 x from set s; raises </a:t>
                      </a:r>
                      <a:r>
                        <a:rPr lang="en-US" sz="1800" dirty="0" err="1"/>
                        <a:t>KeyError</a:t>
                      </a:r>
                      <a:r>
                        <a:rPr lang="en-US" sz="1800" dirty="0"/>
                        <a:t> if not present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2716114442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s.discard</a:t>
                      </a:r>
                      <a:r>
                        <a:rPr lang="en-US" sz="1800" dirty="0"/>
                        <a:t>(x)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 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x from set s if present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926262461"/>
                  </a:ext>
                </a:extLst>
              </a:tr>
              <a:tr h="66680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s.pop</a:t>
                      </a:r>
                      <a:r>
                        <a:rPr lang="en-US" sz="1800" dirty="0"/>
                        <a:t>()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 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 and return an arbitrary element from s; raises </a:t>
                      </a:r>
                      <a:r>
                        <a:rPr lang="en-US" sz="1800" dirty="0" err="1"/>
                        <a:t>KeyError</a:t>
                      </a:r>
                      <a:r>
                        <a:rPr lang="en-US" sz="1800" dirty="0"/>
                        <a:t> if empty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047334370"/>
                  </a:ext>
                </a:extLst>
              </a:tr>
              <a:tr h="39622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s.clear</a:t>
                      </a:r>
                      <a:r>
                        <a:rPr lang="en-US" sz="1800" dirty="0"/>
                        <a:t>()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 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 all elements from set s</a:t>
                      </a:r>
                      <a:endParaRPr lang="en-US" sz="1800" dirty="0">
                        <a:latin typeface="+mn-ea"/>
                        <a:ea typeface="+mn-ea"/>
                      </a:endParaRPr>
                    </a:p>
                  </a:txBody>
                  <a:tcPr marL="95742" marR="95742" marT="49530" marB="49530" anchor="ctr"/>
                </a:tc>
                <a:extLst>
                  <a:ext uri="{0D108BD9-81ED-4DB2-BD59-A6C34878D82A}">
                    <a16:rowId xmlns:a16="http://schemas.microsoft.com/office/drawing/2014/main" val="12855541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5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s.update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s.update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print(s)			# {16, 1, 2, 3, 11, 14}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42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Set: s.intersection_update(t)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s.intersection_update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print(s)			# {2}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6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Set: s.difference_update(t)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s.difference_update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print(s)			# {1,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745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Set: </a:t>
            </a:r>
            <a:r>
              <a:rPr lang="en-US" altLang="ko-KR" sz="3200" dirty="0" err="1"/>
              <a:t>s.symmetric_difference_update</a:t>
            </a:r>
            <a:r>
              <a:rPr lang="en-US" altLang="ko-KR" sz="3200" dirty="0"/>
              <a:t>(t)</a:t>
            </a:r>
            <a:endParaRPr lang="ko-KR" altLang="en-US" sz="32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t = set([11, 2, 14, 16])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s.symmetric_difference_update</a:t>
            </a:r>
            <a:r>
              <a:rPr lang="en-US" altLang="ko-KR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altLang="ko-KR" dirty="0"/>
              <a:t>print(s)			# {1, 3, 11, 14, 16}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60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s.add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s.add</a:t>
            </a:r>
            <a:r>
              <a:rPr lang="en-US" altLang="ko-KR" b="1" dirty="0">
                <a:solidFill>
                  <a:srgbClr val="FF0000"/>
                </a:solidFill>
              </a:rPr>
              <a:t>("A")</a:t>
            </a:r>
          </a:p>
          <a:p>
            <a:pPr marL="0" indent="0">
              <a:buNone/>
            </a:pPr>
            <a:r>
              <a:rPr lang="en-US" altLang="ko-KR" dirty="0"/>
              <a:t>print(s)			# {1, 2, 3, 'A'}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016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s.add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ssFruit.add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186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s.add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print("Already registered as a fruit")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ssFruit.add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Sequence: Dictionary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'Swaroop':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'Larry': 'larry@wall.org',</a:t>
            </a:r>
          </a:p>
          <a:p>
            <a:pPr marL="0" indent="0">
              <a:buNone/>
            </a:pPr>
            <a:r>
              <a:rPr lang="en-US" altLang="ko-KR" dirty="0"/>
              <a:t>    'Matsumoto':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'Spammer': 'spammer@hotmail.com'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r>
              <a:rPr lang="en-US" altLang="ko-KR" b="1" dirty="0">
                <a:solidFill>
                  <a:srgbClr val="FF0000"/>
                </a:solidFill>
              </a:rPr>
              <a:t>.items()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9D9732-883B-4AEC-A357-31C95AA0A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{</a:t>
            </a:r>
          </a:p>
          <a:p>
            <a:pPr marL="0" indent="0">
              <a:buNone/>
            </a:pPr>
            <a:r>
              <a:rPr lang="en-US" altLang="ko-KR" dirty="0"/>
              <a:t>    'Swaroop':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'Larry': 'larry@wall.org',</a:t>
            </a:r>
          </a:p>
          <a:p>
            <a:pPr marL="0" indent="0">
              <a:buNone/>
            </a:pPr>
            <a:r>
              <a:rPr lang="en-US" altLang="ko-KR" dirty="0"/>
              <a:t>    'Matsumoto':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'Spammer': 'spammer@hotmail.com'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</a:t>
            </a:r>
            <a:r>
              <a:rPr lang="en-US" altLang="ko-KR" dirty="0" err="1"/>
              <a:t>s</a:t>
            </a:r>
            <a:r>
              <a:rPr lang="en-US" altLang="ko-KR" b="1" dirty="0" err="1">
                <a:solidFill>
                  <a:srgbClr val="FF0000"/>
                </a:solidFill>
              </a:rPr>
              <a:t>.items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715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Set: s.remove(x)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s.remove</a:t>
            </a:r>
            <a:r>
              <a:rPr lang="en-US" altLang="ko-KR" b="1" dirty="0">
                <a:solidFill>
                  <a:srgbClr val="FF0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altLang="ko-KR" dirty="0"/>
              <a:t>print(s)			# {1,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8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Set: </a:t>
            </a:r>
            <a:r>
              <a:rPr lang="en-US" altLang="ko-KR" sz="4400" dirty="0" err="1"/>
              <a:t>s.remove</a:t>
            </a:r>
            <a:r>
              <a:rPr lang="en-US" altLang="ko-KR" sz="4400" dirty="0"/>
              <a:t>(x)</a:t>
            </a:r>
            <a:endParaRPr lang="ko-KR" altLang="en-US" sz="4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s.remove</a:t>
            </a:r>
            <a:r>
              <a:rPr lang="en-US" altLang="ko-KR" b="1" dirty="0">
                <a:solidFill>
                  <a:srgbClr val="FF0000"/>
                </a:solidFill>
              </a:rPr>
              <a:t>(5)</a:t>
            </a:r>
            <a:r>
              <a:rPr lang="en-US" altLang="ko-KR" dirty="0"/>
              <a:t>	# ERROR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if 5 in s: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s.remove</a:t>
            </a:r>
            <a:r>
              <a:rPr lang="en-US" altLang="ko-KR" b="1" dirty="0">
                <a:solidFill>
                  <a:srgbClr val="0070C0"/>
                </a:solidFill>
              </a:rPr>
              <a:t>(5)</a:t>
            </a:r>
          </a:p>
          <a:p>
            <a:pPr marL="0" indent="0">
              <a:buNone/>
            </a:pPr>
            <a:r>
              <a:rPr lang="en-US" altLang="ko-KR" dirty="0"/>
              <a:t>print(s)	# {1, 2,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947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s.remove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ssFruit.remove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1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Set: </a:t>
            </a:r>
            <a:r>
              <a:rPr lang="en-US" altLang="ko-KR" dirty="0" err="1"/>
              <a:t>s.discard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s.discard</a:t>
            </a:r>
            <a:r>
              <a:rPr lang="en-US" altLang="ko-KR" b="1" dirty="0">
                <a:solidFill>
                  <a:srgbClr val="FF0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altLang="ko-KR" dirty="0"/>
              <a:t>print(s)		# {1, 3}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s.discard</a:t>
            </a:r>
            <a:r>
              <a:rPr lang="en-US" altLang="ko-KR" b="1" dirty="0">
                <a:solidFill>
                  <a:srgbClr val="0070C0"/>
                </a:solidFill>
              </a:rPr>
              <a:t>(5)</a:t>
            </a:r>
            <a:r>
              <a:rPr lang="en-US" altLang="ko-KR" dirty="0"/>
              <a:t>	# No ERROR</a:t>
            </a:r>
          </a:p>
          <a:p>
            <a:pPr marL="0" indent="0">
              <a:buNone/>
            </a:pPr>
            <a:r>
              <a:rPr lang="en-US" altLang="ko-KR" dirty="0"/>
              <a:t>print(s)		# {1, 2, 3}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58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s.discard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ssFruit.discard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02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s.discard</a:t>
            </a:r>
            <a:r>
              <a:rPr lang="en-US" altLang="ko-KR" dirty="0"/>
              <a:t>(x) vs. </a:t>
            </a:r>
            <a:r>
              <a:rPr lang="en-US" altLang="ko-KR" dirty="0" err="1"/>
              <a:t>s.remove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815185" y="2022662"/>
            <a:ext cx="5377872" cy="3257549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</a:t>
            </a:r>
            <a:r>
              <a:rPr lang="en-US" altLang="ko-KR" b="1" dirty="0" err="1">
                <a:solidFill>
                  <a:srgbClr val="0070C0"/>
                </a:solidFill>
              </a:rPr>
              <a:t>discard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12106" y="2022663"/>
            <a:ext cx="5377872" cy="325755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</a:t>
            </a:r>
            <a:r>
              <a:rPr lang="en-US" altLang="ko-KR" b="1" dirty="0" err="1">
                <a:solidFill>
                  <a:srgbClr val="0070C0"/>
                </a:solidFill>
              </a:rPr>
              <a:t>remove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02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Example: s.discard(x) vs. s.remove(x)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</a:t>
            </a:r>
            <a:r>
              <a:rPr lang="en-US" altLang="ko-KR" b="1" dirty="0" err="1">
                <a:solidFill>
                  <a:srgbClr val="0070C0"/>
                </a:solidFill>
              </a:rPr>
              <a:t>discard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sItem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</a:t>
            </a:r>
            <a:r>
              <a:rPr lang="en-US" altLang="ko-KR" b="1" dirty="0" err="1">
                <a:solidFill>
                  <a:srgbClr val="0070C0"/>
                </a:solidFill>
              </a:rPr>
              <a:t>remove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print("unknown item")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580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s.discard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ssFruit.discard</a:t>
            </a:r>
            <a:r>
              <a:rPr lang="en-US" altLang="ko-KR" dirty="0"/>
              <a:t>(</a:t>
            </a:r>
            <a:r>
              <a:rPr lang="en-US" altLang="ko-KR" dirty="0" err="1"/>
              <a:t>sItem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45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s.discard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1"/>
          </p:nvPr>
        </p:nvSpPr>
        <p:spPr>
          <a:xfrm>
            <a:off x="555207" y="2076452"/>
            <a:ext cx="5422695" cy="2809312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ssFruit.discard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5" cy="2809313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set(["apple", "mango", "carrot", "banana"])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sItem</a:t>
            </a:r>
            <a:r>
              <a:rPr lang="en-US" altLang="ko-KR" dirty="0"/>
              <a:t> = input("Type an item to remove ...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sItem</a:t>
            </a:r>
            <a:r>
              <a:rPr lang="en-US" altLang="ko-KR" dirty="0"/>
              <a:t> == 'quit':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elif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ssFruit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ssFruit.discard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sItem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print("unknown item")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204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Set: s.pop()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print(s)			 # {1, 2, 3}</a:t>
            </a:r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b="1" dirty="0" err="1">
                <a:solidFill>
                  <a:srgbClr val="FF0000"/>
                </a:solidFill>
              </a:rPr>
              <a:t>s.pop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			 # {2, 3}</a:t>
            </a:r>
          </a:p>
          <a:p>
            <a:pPr marL="0" indent="0">
              <a:buNone/>
            </a:pPr>
            <a:r>
              <a:rPr lang="en-US" altLang="ko-KR" dirty="0"/>
              <a:t>print(x)			 #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Dictionaries</a:t>
            </a:r>
          </a:p>
          <a:p>
            <a:r>
              <a:rPr lang="en-US" altLang="ko-KR" b="1" u="sng" dirty="0"/>
              <a:t>Getting Elements from a Dictionary</a:t>
            </a:r>
          </a:p>
          <a:p>
            <a:r>
              <a:rPr lang="en-US" altLang="ko-KR" dirty="0"/>
              <a:t>Changing Elements in a Dictionary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99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Set: s.clear()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 = set([1, 2, 3])</a:t>
            </a:r>
          </a:p>
          <a:p>
            <a:pPr marL="0" indent="0">
              <a:buNone/>
            </a:pPr>
            <a:r>
              <a:rPr lang="en-US" altLang="ko-KR" dirty="0"/>
              <a:t>print(s)			# {1, 2, 3}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s.clear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print(s)			# set()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21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s.add</a:t>
            </a:r>
            <a:r>
              <a:rPr lang="en-US" altLang="ko-KR" dirty="0"/>
              <a:t>(x), </a:t>
            </a:r>
            <a:r>
              <a:rPr lang="en-US" altLang="ko-KR" dirty="0" err="1"/>
              <a:t>s.clear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set([])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sFruit</a:t>
            </a:r>
            <a:r>
              <a:rPr lang="en-US" altLang="ko-KR" dirty="0"/>
              <a:t> = input("Type a fruit name to add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sFruit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== "clear":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sFruit</a:t>
            </a:r>
            <a:r>
              <a:rPr lang="en-US" altLang="ko-KR" dirty="0"/>
              <a:t>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print("Already registered as a fruit")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ssFruit.add</a:t>
            </a:r>
            <a:r>
              <a:rPr lang="en-US" altLang="ko-KR" dirty="0"/>
              <a:t>(</a:t>
            </a:r>
            <a:r>
              <a:rPr lang="en-US" altLang="ko-KR" dirty="0" err="1"/>
              <a:t>sFruit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86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s.add</a:t>
            </a:r>
            <a:r>
              <a:rPr lang="en-US" altLang="ko-KR" dirty="0"/>
              <a:t>(x), </a:t>
            </a:r>
            <a:r>
              <a:rPr lang="en-US" altLang="ko-KR" dirty="0" err="1"/>
              <a:t>s.clear</a:t>
            </a:r>
            <a:r>
              <a:rPr lang="en-US" altLang="ko-KR" dirty="0"/>
              <a:t>(), and </a:t>
            </a:r>
            <a:r>
              <a:rPr lang="en-US" altLang="ko-KR" dirty="0" err="1"/>
              <a:t>str.split</a:t>
            </a:r>
            <a:r>
              <a:rPr lang="en-US" altLang="ko-KR" dirty="0"/>
              <a:t> (NO sort())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3794" y="1127464"/>
            <a:ext cx="10668606" cy="5004396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dirty="0" err="1"/>
              <a:t>ssFruit</a:t>
            </a:r>
            <a:r>
              <a:rPr lang="en-US" altLang="ko-KR" dirty="0"/>
              <a:t> = set([])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while True: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ssFruit</a:t>
            </a:r>
            <a:r>
              <a:rPr lang="en-US" altLang="ko-KR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sCommand</a:t>
            </a:r>
            <a:r>
              <a:rPr lang="en-US" altLang="ko-KR" dirty="0"/>
              <a:t> = input("&gt;&gt;&gt; ")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lCommand</a:t>
            </a:r>
            <a:r>
              <a:rPr lang="en-US" altLang="ko-KR" dirty="0"/>
              <a:t> = </a:t>
            </a:r>
            <a:r>
              <a:rPr lang="en-US" altLang="ko-KR" dirty="0" err="1"/>
              <a:t>sCommand.strip</a:t>
            </a:r>
            <a:r>
              <a:rPr lang="en-US" altLang="ko-KR" dirty="0"/>
              <a:t>().split()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lCommand</a:t>
            </a:r>
            <a:r>
              <a:rPr lang="en-US" altLang="ko-KR" dirty="0"/>
              <a:t>[0] == "quit":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break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"clear":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ssFruit.clear</a:t>
            </a:r>
            <a:r>
              <a:rPr lang="en-US" altLang="ko-KR" dirty="0"/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lCommand</a:t>
            </a:r>
            <a:r>
              <a:rPr lang="en-US" altLang="ko-KR" dirty="0"/>
              <a:t>[0] == "add":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)):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ssFruit</a:t>
            </a:r>
            <a:r>
              <a:rPr lang="en-US" altLang="ko-KR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    print("Already registered as a fruit:", 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ssFruit.add</a:t>
            </a:r>
            <a:r>
              <a:rPr lang="en-US" altLang="ko-KR" dirty="0"/>
              <a:t>(</a:t>
            </a:r>
            <a:r>
              <a:rPr lang="en-US" altLang="ko-KR" dirty="0" err="1"/>
              <a:t>lCommand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else: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dirty="0"/>
              <a:t>        print("Unknown command", </a:t>
            </a:r>
            <a:r>
              <a:rPr lang="en-US" altLang="ko-KR" dirty="0" err="1"/>
              <a:t>lCommand</a:t>
            </a:r>
            <a:r>
              <a:rPr lang="en-US" altLang="ko-KR" dirty="0"/>
              <a:t>[0])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0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ssBRI</a:t>
            </a:r>
            <a:r>
              <a:rPr lang="en-US" altLang="ko-KR" dirty="0"/>
              <a:t> =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en-US" altLang="ko-KR" dirty="0" err="1"/>
              <a:t>india</a:t>
            </a:r>
            <a:r>
              <a:rPr lang="en-US" altLang="ko-KR" dirty="0"/>
              <a:t>' in </a:t>
            </a:r>
            <a:r>
              <a:rPr lang="en-US" altLang="ko-KR" dirty="0" err="1"/>
              <a:t>ssBRI</a:t>
            </a:r>
            <a:r>
              <a:rPr lang="en-US" altLang="ko-KR" dirty="0"/>
              <a:t>)			# True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en-US" altLang="ko-KR" dirty="0" err="1"/>
              <a:t>usa</a:t>
            </a:r>
            <a:r>
              <a:rPr lang="en-US" altLang="ko-KR" dirty="0"/>
              <a:t>' in </a:t>
            </a:r>
            <a:r>
              <a:rPr lang="en-US" altLang="ko-KR" dirty="0" err="1"/>
              <a:t>ssBRI</a:t>
            </a:r>
            <a:r>
              <a:rPr lang="en-US" altLang="ko-KR" dirty="0"/>
              <a:t>)			# False</a:t>
            </a:r>
          </a:p>
          <a:p>
            <a:pPr marL="0" indent="0">
              <a:buNone/>
            </a:pPr>
            <a:r>
              <a:rPr lang="en-US" altLang="ko-KR" dirty="0" err="1"/>
              <a:t>ssBRIC</a:t>
            </a:r>
            <a:r>
              <a:rPr lang="en-US" altLang="ko-KR" dirty="0"/>
              <a:t> = </a:t>
            </a:r>
            <a:r>
              <a:rPr lang="en-US" altLang="ko-KR" dirty="0" err="1"/>
              <a:t>ssBRI.copy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ssBRIC.add</a:t>
            </a:r>
            <a:r>
              <a:rPr lang="en-US" altLang="ko-KR" dirty="0"/>
              <a:t>('</a:t>
            </a:r>
            <a:r>
              <a:rPr lang="en-US" altLang="ko-KR" dirty="0" err="1"/>
              <a:t>china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ssBRIC.issuperset</a:t>
            </a:r>
            <a:r>
              <a:rPr lang="en-US" altLang="ko-KR" dirty="0"/>
              <a:t>(</a:t>
            </a:r>
            <a:r>
              <a:rPr lang="en-US" altLang="ko-KR" dirty="0" err="1"/>
              <a:t>ssBRI</a:t>
            </a:r>
            <a:r>
              <a:rPr lang="en-US" altLang="ko-KR" dirty="0"/>
              <a:t>))	# True</a:t>
            </a:r>
          </a:p>
          <a:p>
            <a:pPr marL="0" indent="0">
              <a:buNone/>
            </a:pPr>
            <a:r>
              <a:rPr lang="en-US" altLang="ko-KR" dirty="0" err="1"/>
              <a:t>ssBRI.remove</a:t>
            </a:r>
            <a:r>
              <a:rPr lang="en-US" altLang="ko-KR" dirty="0"/>
              <a:t>('</a:t>
            </a:r>
            <a:r>
              <a:rPr lang="en-US" altLang="ko-KR" dirty="0" err="1"/>
              <a:t>russia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ssBRI</a:t>
            </a:r>
            <a:r>
              <a:rPr lang="en-US" altLang="ko-KR" dirty="0"/>
              <a:t> &amp; </a:t>
            </a:r>
            <a:r>
              <a:rPr lang="en-US" altLang="ko-KR" dirty="0" err="1"/>
              <a:t>ssBRIC</a:t>
            </a:r>
            <a:r>
              <a:rPr lang="en-US" altLang="ko-KR" dirty="0"/>
              <a:t>)			# OR </a:t>
            </a:r>
            <a:r>
              <a:rPr lang="en-US" altLang="ko-KR" dirty="0" err="1"/>
              <a:t>ssBRI.intersection</a:t>
            </a:r>
            <a:r>
              <a:rPr lang="en-US" altLang="ko-KR" dirty="0"/>
              <a:t>(</a:t>
            </a:r>
            <a:r>
              <a:rPr lang="en-US" altLang="ko-KR" dirty="0" err="1"/>
              <a:t>ssBRIC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		# {'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630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 set which contains the names of your team members.</a:t>
            </a:r>
          </a:p>
          <a:p>
            <a:pPr lvl="1"/>
            <a:r>
              <a:rPr lang="en-US" altLang="ko-KR" dirty="0"/>
              <a:t>Sort the set.</a:t>
            </a:r>
          </a:p>
          <a:p>
            <a:pPr lvl="2"/>
            <a:r>
              <a:rPr lang="en-US" altLang="ko-KR" dirty="0"/>
              <a:t>Does it work? If not, skip this job.</a:t>
            </a:r>
          </a:p>
          <a:p>
            <a:pPr lvl="1"/>
            <a:r>
              <a:rPr lang="en-US" altLang="ko-KR" dirty="0"/>
              <a:t>Print out the set.</a:t>
            </a:r>
          </a:p>
          <a:p>
            <a:pPr lvl="1"/>
            <a:r>
              <a:rPr lang="en-US" altLang="ko-KR" dirty="0"/>
              <a:t>Assume that a new member named 'Song' has joined your team, and add his/her name to the set above.</a:t>
            </a:r>
          </a:p>
          <a:p>
            <a:pPr lvl="1"/>
            <a:r>
              <a:rPr lang="en-US" altLang="ko-KR" dirty="0"/>
              <a:t>Check if the set includes the name 'Song'.</a:t>
            </a:r>
          </a:p>
          <a:p>
            <a:pPr lvl="1"/>
            <a:r>
              <a:rPr lang="en-US" altLang="ko-KR" dirty="0"/>
              <a:t>Assume that the member named 'Song' has left your team, and remove his/her name from the set.</a:t>
            </a:r>
          </a:p>
          <a:p>
            <a:pPr lvl="1"/>
            <a:r>
              <a:rPr lang="en-US" altLang="ko-KR" dirty="0"/>
              <a:t>Check if the set still includes the name 'Song'.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137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Sets</a:t>
            </a:r>
          </a:p>
          <a:p>
            <a:r>
              <a:rPr lang="en-US" altLang="ko-KR" dirty="0"/>
              <a:t>Getting Elements from a Set</a:t>
            </a:r>
          </a:p>
          <a:p>
            <a:r>
              <a:rPr lang="en-US" altLang="ko-KR" dirty="0"/>
              <a:t>Changing Elements in a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89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879871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Sets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BB591825-2F60-0C64-40CD-F899F9B1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29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Sequences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167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225466"/>
              </p:ext>
            </p:extLst>
          </p:nvPr>
        </p:nvGraphicFramePr>
        <p:xfrm>
          <a:off x="636493" y="1075766"/>
          <a:ext cx="11107272" cy="51024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768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7681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7681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7681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3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47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tuple</a:t>
                      </a:r>
                      <a:r>
                        <a:rPr lang="en-US" altLang="ko-KR" sz="1800" dirty="0"/>
                        <a:t>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47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mutable operations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55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55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55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068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Sequences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4911</TotalTime>
  <Words>13337</Words>
  <Application>Microsoft Office PowerPoint</Application>
  <PresentationFormat>와이드스크린</PresentationFormat>
  <Paragraphs>1779</Paragraphs>
  <Slides>161</Slides>
  <Notes>0</Notes>
  <HiddenSlides>34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7" baseType="lpstr">
      <vt:lpstr>Batang</vt:lpstr>
      <vt:lpstr>Calibri</vt:lpstr>
      <vt:lpstr>Cambria Math</vt:lpstr>
      <vt:lpstr>Wingdings</vt:lpstr>
      <vt:lpstr>Wingdings 2</vt:lpstr>
      <vt:lpstr>SlateVTI</vt:lpstr>
      <vt:lpstr>Python Programming Ⅰ</vt:lpstr>
      <vt:lpstr>Python: Data Structures Dictionaries, Sets, Sequences</vt:lpstr>
      <vt:lpstr>Python: Dictionaries</vt:lpstr>
      <vt:lpstr>Topic Structure</vt:lpstr>
      <vt:lpstr>Learning Objectives</vt:lpstr>
      <vt:lpstr>Dictionary</vt:lpstr>
      <vt:lpstr>Sequence: Dictionary</vt:lpstr>
      <vt:lpstr>Sequence: Dictionary</vt:lpstr>
      <vt:lpstr>Learning Objectives</vt:lpstr>
      <vt:lpstr>Dictionary: s[key] or s.get(key)</vt:lpstr>
      <vt:lpstr>Dictionary: s.keys()</vt:lpstr>
      <vt:lpstr>Example: s.keys()</vt:lpstr>
      <vt:lpstr>Example: s.keys()</vt:lpstr>
      <vt:lpstr>Example: Ordering s.keys()</vt:lpstr>
      <vt:lpstr>Dictionary: s.values()</vt:lpstr>
      <vt:lpstr>Example: s.values()</vt:lpstr>
      <vt:lpstr>Dictionary: s.items()</vt:lpstr>
      <vt:lpstr>Example: s.items()</vt:lpstr>
      <vt:lpstr>Example: s.items()</vt:lpstr>
      <vt:lpstr>Dictionary: x in s</vt:lpstr>
      <vt:lpstr>Dictionary: x not in s</vt:lpstr>
      <vt:lpstr>Example: x in s</vt:lpstr>
      <vt:lpstr>Example: x in s</vt:lpstr>
      <vt:lpstr>Example: x in s</vt:lpstr>
      <vt:lpstr>Example: Concatenation of Dictionaries</vt:lpstr>
      <vt:lpstr>Example: Concatenation of Dictionaries</vt:lpstr>
      <vt:lpstr>Example: Concatenation of Dictionaries</vt:lpstr>
      <vt:lpstr>Dictionary: Adding s to Itself n Times</vt:lpstr>
      <vt:lpstr>Dictionary: Adding s to Itself n Times</vt:lpstr>
      <vt:lpstr>Dictionary: len(s), min(s), max(s)</vt:lpstr>
      <vt:lpstr>Learning Objectives</vt:lpstr>
      <vt:lpstr>Dictionary: s[key] = x (value of s[key] is replaced by x)</vt:lpstr>
      <vt:lpstr>Dictionary: s[key] = x (new (key, value) pair is added)</vt:lpstr>
      <vt:lpstr>Example: Adding Items to a Dictionary</vt:lpstr>
      <vt:lpstr>Dictionary: del s[key]</vt:lpstr>
      <vt:lpstr>Example: Removing Items from a Dictionary</vt:lpstr>
      <vt:lpstr>Dictionary: s.clear() (removes all items from s)</vt:lpstr>
      <vt:lpstr>Dictionary: s.copy() (creates a shallow copy of s)</vt:lpstr>
      <vt:lpstr>Dictionary: s.pop(key) (retrieves the value of s[key] and also removes it from s)</vt:lpstr>
      <vt:lpstr>Example: Removing Items from a Dictionary</vt:lpstr>
      <vt:lpstr>Example: Removing Items from a Dictionary</vt:lpstr>
      <vt:lpstr>Example: Removing Items from a Dictionary</vt:lpstr>
      <vt:lpstr>Example: Text Mining</vt:lpstr>
      <vt:lpstr>Example: Text Mining</vt:lpstr>
      <vt:lpstr>Chavrusa: Text Mining</vt:lpstr>
      <vt:lpstr>Practice: Dictionary</vt:lpstr>
      <vt:lpstr>Practice: Dictionary</vt:lpstr>
      <vt:lpstr>Practice: Dictionary</vt:lpstr>
      <vt:lpstr>Summary</vt:lpstr>
      <vt:lpstr>End of Python: Dictionaries</vt:lpstr>
      <vt:lpstr>Python: Sets</vt:lpstr>
      <vt:lpstr>Topic Structure</vt:lpstr>
      <vt:lpstr>Learning Objectives</vt:lpstr>
      <vt:lpstr>Set</vt:lpstr>
      <vt:lpstr>Sequence: Set</vt:lpstr>
      <vt:lpstr>Learning Objectives</vt:lpstr>
      <vt:lpstr>Common Set Operations</vt:lpstr>
      <vt:lpstr>Set: len(s)</vt:lpstr>
      <vt:lpstr>Example: len(s)</vt:lpstr>
      <vt:lpstr>Set: x in s</vt:lpstr>
      <vt:lpstr>Set: x not in s</vt:lpstr>
      <vt:lpstr>Example: x in s</vt:lpstr>
      <vt:lpstr>Example: x in s</vt:lpstr>
      <vt:lpstr>Set: s.issubset(t)</vt:lpstr>
      <vt:lpstr>Set: s.issuperset(t)</vt:lpstr>
      <vt:lpstr>Set: s.union(t)</vt:lpstr>
      <vt:lpstr>Set: s.intersection(t)</vt:lpstr>
      <vt:lpstr>Set: s.difference(t)</vt:lpstr>
      <vt:lpstr>Set: s.symmetric_difference(t)</vt:lpstr>
      <vt:lpstr>Set: s.copy()</vt:lpstr>
      <vt:lpstr>Learning Objectives</vt:lpstr>
      <vt:lpstr>Mutable Set Operations</vt:lpstr>
      <vt:lpstr>Set: s.update(t)</vt:lpstr>
      <vt:lpstr>Set: s.intersection_update(t)</vt:lpstr>
      <vt:lpstr>Set: s.difference_update(t)</vt:lpstr>
      <vt:lpstr>Set: s.symmetric_difference_update(t)</vt:lpstr>
      <vt:lpstr>Set: s.add(x)</vt:lpstr>
      <vt:lpstr>Example: s.add(x)</vt:lpstr>
      <vt:lpstr>Example: s.add(x)</vt:lpstr>
      <vt:lpstr>Set: s.remove(x)</vt:lpstr>
      <vt:lpstr>Set: s.remove(x)</vt:lpstr>
      <vt:lpstr>Example: s.remove(x)</vt:lpstr>
      <vt:lpstr>Set: s.discard(x)</vt:lpstr>
      <vt:lpstr>Example: s.discard(x)</vt:lpstr>
      <vt:lpstr>Example: s.discard(x) vs. s.remove(x)</vt:lpstr>
      <vt:lpstr>Example: s.discard(x) vs. s.remove(x)</vt:lpstr>
      <vt:lpstr>Example: s.discard(x)</vt:lpstr>
      <vt:lpstr>Example: s.discard(x)</vt:lpstr>
      <vt:lpstr>Set: s.pop()</vt:lpstr>
      <vt:lpstr>Set: s.clear()</vt:lpstr>
      <vt:lpstr>Example: s.add(x), s.clear()</vt:lpstr>
      <vt:lpstr>Example: s.add(x), s.clear(), and str.split (NO sort())</vt:lpstr>
      <vt:lpstr>Example: set</vt:lpstr>
      <vt:lpstr>Practice: set</vt:lpstr>
      <vt:lpstr>Summary</vt:lpstr>
      <vt:lpstr>End of Python: Sets</vt:lpstr>
      <vt:lpstr>Python: Sequences</vt:lpstr>
      <vt:lpstr>Topic Structure</vt:lpstr>
      <vt:lpstr>Learning Objectives</vt:lpstr>
      <vt:lpstr>Sequence</vt:lpstr>
      <vt:lpstr>Categories of Data Structures</vt:lpstr>
      <vt:lpstr>Common Sequence Operations</vt:lpstr>
      <vt:lpstr>Mutable Sequence Operations</vt:lpstr>
      <vt:lpstr>Summary</vt:lpstr>
      <vt:lpstr>End of Python: Sequences</vt:lpstr>
      <vt:lpstr>Python: Comprehensions</vt:lpstr>
      <vt:lpstr>Topic Structure</vt:lpstr>
      <vt:lpstr>Learning Objectives</vt:lpstr>
      <vt:lpstr>Example: Removing All Special Characters</vt:lpstr>
      <vt:lpstr>Example: Removing All Special Characters</vt:lpstr>
      <vt:lpstr>Example: Removing All Special Characters</vt:lpstr>
      <vt:lpstr>Why Comprehensions?</vt:lpstr>
      <vt:lpstr>Roster Notation</vt:lpstr>
      <vt:lpstr>Set-builder Notation</vt:lpstr>
      <vt:lpstr>Comprehensions</vt:lpstr>
      <vt:lpstr>Example: Set-builder Notation in Mathematics</vt:lpstr>
      <vt:lpstr>Set-builder Notation in Mathematics vs. List Comprehensions in Python</vt:lpstr>
      <vt:lpstr>Set-builder Notation in Mathematics vs. List Comprehensions in Python</vt:lpstr>
      <vt:lpstr>Set-builder Notation in Mathematics vs. List Comprehensions in Python</vt:lpstr>
      <vt:lpstr>Set-builder Notation in Mathematics vs. List Comprehensions in Python</vt:lpstr>
      <vt:lpstr>Set-builder Notation in Mathematics vs. List Comprehensions in Python</vt:lpstr>
      <vt:lpstr>Set-builder Notation in Mathematics vs. List Comprehensions in Python</vt:lpstr>
      <vt:lpstr>Learning Objectives</vt:lpstr>
      <vt:lpstr>Example: List Comprehensions</vt:lpstr>
      <vt:lpstr>Example: List Comprehensions</vt:lpstr>
      <vt:lpstr>Example: List Comprehensions</vt:lpstr>
      <vt:lpstr>Example: List Comprehensions</vt:lpstr>
      <vt:lpstr>Example: List Comprehensions</vt:lpstr>
      <vt:lpstr>Example: List Comprehensions</vt:lpstr>
      <vt:lpstr>Example: List Comprehensions</vt:lpstr>
      <vt:lpstr>Example: Removing All Special Characters (revisited)</vt:lpstr>
      <vt:lpstr>Learning Objectives</vt:lpstr>
      <vt:lpstr>Example: Set Comprehensions</vt:lpstr>
      <vt:lpstr>Learning Objectives</vt:lpstr>
      <vt:lpstr>Example: Dictionary Comprehensions</vt:lpstr>
      <vt:lpstr>Example: Dictionary Comprehensions</vt:lpstr>
      <vt:lpstr>Example: Dictionary Comprehensions</vt:lpstr>
      <vt:lpstr>Example: Dictionary Comprehensions</vt:lpstr>
      <vt:lpstr>Example: Dictionary Comprehensions</vt:lpstr>
      <vt:lpstr>Example: Dictionary Comprehensions</vt:lpstr>
      <vt:lpstr>Example: Dictionary Comprehensions</vt:lpstr>
      <vt:lpstr>Variations of Dictionary Comprehensions</vt:lpstr>
      <vt:lpstr>Example: Dictionary Comprehensions</vt:lpstr>
      <vt:lpstr>Learning Objectives</vt:lpstr>
      <vt:lpstr>Steps in Using Generator Expressions </vt:lpstr>
      <vt:lpstr>Example: Generator Expressions</vt:lpstr>
      <vt:lpstr>Example: Generator Expressions</vt:lpstr>
      <vt:lpstr>Example: Generator Expressions</vt:lpstr>
      <vt:lpstr>Example: Generator Expressions</vt:lpstr>
      <vt:lpstr>Example: Generator Expressions</vt:lpstr>
      <vt:lpstr>Example: Generator Expressions</vt:lpstr>
      <vt:lpstr>cf. Example: List Comprehensions</vt:lpstr>
      <vt:lpstr>Generator Expressions vs. List Comprehensions</vt:lpstr>
      <vt:lpstr>Generator Expressions vs. List Comprehensions</vt:lpstr>
      <vt:lpstr>Example: Generator Expressions</vt:lpstr>
      <vt:lpstr>cf. Example: List Comprehensions</vt:lpstr>
      <vt:lpstr>Generator Expressions vs. List Comprehensions</vt:lpstr>
      <vt:lpstr>Generator Expressions vs. List Comprehensions</vt:lpstr>
      <vt:lpstr>Summary</vt:lpstr>
      <vt:lpstr>End of Python: Comprehensions</vt:lpstr>
      <vt:lpstr>Python: Data Structures Dictionaries, Sets,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130</cp:revision>
  <dcterms:created xsi:type="dcterms:W3CDTF">2023-11-06T08:03:36Z</dcterms:created>
  <dcterms:modified xsi:type="dcterms:W3CDTF">2024-04-15T15:33:26Z</dcterms:modified>
</cp:coreProperties>
</file>