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35"/>
  </p:notesMasterIdLst>
  <p:handoutMasterIdLst>
    <p:handoutMasterId r:id="rId136"/>
  </p:handoutMasterIdLst>
  <p:sldIdLst>
    <p:sldId id="259" r:id="rId2"/>
    <p:sldId id="557" r:id="rId3"/>
    <p:sldId id="757" r:id="rId4"/>
    <p:sldId id="718" r:id="rId5"/>
    <p:sldId id="758" r:id="rId6"/>
    <p:sldId id="564" r:id="rId7"/>
    <p:sldId id="568" r:id="rId8"/>
    <p:sldId id="570" r:id="rId9"/>
    <p:sldId id="550" r:id="rId10"/>
    <p:sldId id="574" r:id="rId11"/>
    <p:sldId id="575" r:id="rId12"/>
    <p:sldId id="576" r:id="rId13"/>
    <p:sldId id="577" r:id="rId14"/>
    <p:sldId id="619" r:id="rId15"/>
    <p:sldId id="578" r:id="rId16"/>
    <p:sldId id="581" r:id="rId17"/>
    <p:sldId id="719" r:id="rId18"/>
    <p:sldId id="552" r:id="rId19"/>
    <p:sldId id="668" r:id="rId20"/>
    <p:sldId id="669" r:id="rId21"/>
    <p:sldId id="670" r:id="rId22"/>
    <p:sldId id="671" r:id="rId23"/>
    <p:sldId id="730" r:id="rId24"/>
    <p:sldId id="672" r:id="rId25"/>
    <p:sldId id="724" r:id="rId26"/>
    <p:sldId id="596" r:id="rId27"/>
    <p:sldId id="580" r:id="rId28"/>
    <p:sldId id="582" r:id="rId29"/>
    <p:sldId id="583" r:id="rId30"/>
    <p:sldId id="584" r:id="rId31"/>
    <p:sldId id="277" r:id="rId32"/>
    <p:sldId id="605" r:id="rId33"/>
    <p:sldId id="585" r:id="rId34"/>
    <p:sldId id="586" r:id="rId35"/>
    <p:sldId id="588" r:id="rId36"/>
    <p:sldId id="590" r:id="rId37"/>
    <p:sldId id="589" r:id="rId38"/>
    <p:sldId id="587" r:id="rId39"/>
    <p:sldId id="591" r:id="rId40"/>
    <p:sldId id="720" r:id="rId41"/>
    <p:sldId id="551" r:id="rId42"/>
    <p:sldId id="673" r:id="rId43"/>
    <p:sldId id="674" r:id="rId44"/>
    <p:sldId id="675" r:id="rId45"/>
    <p:sldId id="676" r:id="rId46"/>
    <p:sldId id="731" r:id="rId47"/>
    <p:sldId id="677" r:id="rId48"/>
    <p:sldId id="678" r:id="rId49"/>
    <p:sldId id="725" r:id="rId50"/>
    <p:sldId id="597" r:id="rId51"/>
    <p:sldId id="592" r:id="rId52"/>
    <p:sldId id="562" r:id="rId53"/>
    <p:sldId id="595" r:id="rId54"/>
    <p:sldId id="593" r:id="rId55"/>
    <p:sldId id="594" r:id="rId56"/>
    <p:sldId id="600" r:id="rId57"/>
    <p:sldId id="599" r:id="rId58"/>
    <p:sldId id="601" r:id="rId59"/>
    <p:sldId id="602" r:id="rId60"/>
    <p:sldId id="603" r:id="rId61"/>
    <p:sldId id="332" r:id="rId62"/>
    <p:sldId id="604" r:id="rId63"/>
    <p:sldId id="759" r:id="rId64"/>
    <p:sldId id="721" r:id="rId65"/>
    <p:sldId id="561" r:id="rId66"/>
    <p:sldId id="679" r:id="rId67"/>
    <p:sldId id="680" r:id="rId68"/>
    <p:sldId id="681" r:id="rId69"/>
    <p:sldId id="682" r:id="rId70"/>
    <p:sldId id="732" r:id="rId71"/>
    <p:sldId id="683" r:id="rId72"/>
    <p:sldId id="684" r:id="rId73"/>
    <p:sldId id="685" r:id="rId74"/>
    <p:sldId id="733" r:id="rId75"/>
    <p:sldId id="686" r:id="rId76"/>
    <p:sldId id="687" r:id="rId77"/>
    <p:sldId id="688" r:id="rId78"/>
    <p:sldId id="726" r:id="rId79"/>
    <p:sldId id="598" r:id="rId80"/>
    <p:sldId id="609" r:id="rId81"/>
    <p:sldId id="610" r:id="rId82"/>
    <p:sldId id="762" r:id="rId83"/>
    <p:sldId id="763" r:id="rId84"/>
    <p:sldId id="764" r:id="rId85"/>
    <p:sldId id="554" r:id="rId86"/>
    <p:sldId id="615" r:id="rId87"/>
    <p:sldId id="614" r:id="rId88"/>
    <p:sldId id="611" r:id="rId89"/>
    <p:sldId id="613" r:id="rId90"/>
    <p:sldId id="612" r:id="rId91"/>
    <p:sldId id="616" r:id="rId92"/>
    <p:sldId id="553" r:id="rId93"/>
    <p:sldId id="617" r:id="rId94"/>
    <p:sldId id="618" r:id="rId95"/>
    <p:sldId id="722" r:id="rId96"/>
    <p:sldId id="716" r:id="rId97"/>
    <p:sldId id="689" r:id="rId98"/>
    <p:sldId id="690" r:id="rId99"/>
    <p:sldId id="734" r:id="rId100"/>
    <p:sldId id="691" r:id="rId101"/>
    <p:sldId id="692" r:id="rId102"/>
    <p:sldId id="693" r:id="rId103"/>
    <p:sldId id="694" r:id="rId104"/>
    <p:sldId id="695" r:id="rId105"/>
    <p:sldId id="735" r:id="rId106"/>
    <p:sldId id="696" r:id="rId107"/>
    <p:sldId id="697" r:id="rId108"/>
    <p:sldId id="698" r:id="rId109"/>
    <p:sldId id="736" r:id="rId110"/>
    <p:sldId id="699" r:id="rId111"/>
    <p:sldId id="700" r:id="rId112"/>
    <p:sldId id="701" r:id="rId113"/>
    <p:sldId id="727" r:id="rId114"/>
    <p:sldId id="723" r:id="rId115"/>
    <p:sldId id="717" r:id="rId116"/>
    <p:sldId id="703" r:id="rId117"/>
    <p:sldId id="704" r:id="rId118"/>
    <p:sldId id="737" r:id="rId119"/>
    <p:sldId id="705" r:id="rId120"/>
    <p:sldId id="706" r:id="rId121"/>
    <p:sldId id="707" r:id="rId122"/>
    <p:sldId id="708" r:id="rId123"/>
    <p:sldId id="738" r:id="rId124"/>
    <p:sldId id="709" r:id="rId125"/>
    <p:sldId id="710" r:id="rId126"/>
    <p:sldId id="711" r:id="rId127"/>
    <p:sldId id="712" r:id="rId128"/>
    <p:sldId id="739" r:id="rId129"/>
    <p:sldId id="713" r:id="rId130"/>
    <p:sldId id="714" r:id="rId131"/>
    <p:sldId id="728" r:id="rId132"/>
    <p:sldId id="542" r:id="rId133"/>
    <p:sldId id="556" r:id="rId13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941" autoAdjust="0"/>
    <p:restoredTop sz="94660"/>
  </p:normalViewPr>
  <p:slideViewPr>
    <p:cSldViewPr snapToGrid="0">
      <p:cViewPr>
        <p:scale>
          <a:sx n="75" d="100"/>
          <a:sy n="75" d="100"/>
        </p:scale>
        <p:origin x="1301" y="274"/>
      </p:cViewPr>
      <p:guideLst/>
    </p:cSldViewPr>
  </p:slideViewPr>
  <p:notesTextViewPr>
    <p:cViewPr>
      <p:scale>
        <a:sx n="3" d="2"/>
        <a:sy n="3" d="2"/>
      </p:scale>
      <p:origin x="0" y="0"/>
    </p:cViewPr>
  </p:notesTextViewPr>
  <p:sorterViewPr>
    <p:cViewPr varScale="1">
      <p:scale>
        <a:sx n="1" d="1"/>
        <a:sy n="1" d="1"/>
      </p:scale>
      <p:origin x="0" y="-43666"/>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2024-03-21</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2024-03-21</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a:t>송용욱입니다</a:t>
            </a:r>
            <a:r>
              <a:rPr lang="en-US" altLang="ko-KR" dirty="0"/>
              <a:t>.</a:t>
            </a:r>
          </a:p>
          <a:p>
            <a:r>
              <a:rPr lang="ko-KR" altLang="en-US" dirty="0"/>
              <a:t>이 동영상에서는 </a:t>
            </a:r>
            <a:r>
              <a:rPr lang="en-US" altLang="ko-KR" dirty="0"/>
              <a:t>~</a:t>
            </a:r>
            <a:r>
              <a:rPr lang="ko-KR" altLang="en-US" dirty="0"/>
              <a:t>을 주제로 배워 보겠습니다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2</a:t>
            </a:fld>
            <a:endParaRPr lang="en-GB" altLang="ko-KR"/>
          </a:p>
        </p:txBody>
      </p:sp>
    </p:spTree>
    <p:extLst>
      <p:ext uri="{BB962C8B-B14F-4D97-AF65-F5344CB8AC3E}">
        <p14:creationId xmlns:p14="http://schemas.microsoft.com/office/powerpoint/2010/main" val="167726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4D35D36-97C6-4877-B830-725A86B4B5C1}" type="slidenum">
              <a:rPr lang="ko-KR" altLang="en-GB" smtClean="0"/>
              <a:pPr>
                <a:defRPr/>
              </a:pPr>
              <a:t>16</a:t>
            </a:fld>
            <a:endParaRPr lang="en-GB" altLang="ko-KR"/>
          </a:p>
        </p:txBody>
      </p:sp>
    </p:spTree>
    <p:extLst>
      <p:ext uri="{BB962C8B-B14F-4D97-AF65-F5344CB8AC3E}">
        <p14:creationId xmlns:p14="http://schemas.microsoft.com/office/powerpoint/2010/main" val="15734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87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7" name="Google Shape;105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504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이상으로 </a:t>
            </a:r>
            <a:r>
              <a:rPr lang="en-US" altLang="ko-KR" dirty="0"/>
              <a:t>~</a:t>
            </a:r>
            <a:r>
              <a:rPr lang="ko-KR" altLang="en-US" dirty="0"/>
              <a:t>에 대한 강의를 마치도록 하겠습니다</a:t>
            </a:r>
            <a:r>
              <a:rPr lang="en-US" altLang="ko-KR" dirty="0"/>
              <a:t>.</a:t>
            </a:r>
          </a:p>
          <a:p>
            <a:r>
              <a:rPr lang="ko-KR" altLang="en-US" dirty="0"/>
              <a:t>감사합니다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133</a:t>
            </a:fld>
            <a:endParaRPr lang="en-GB" altLang="ko-KR"/>
          </a:p>
        </p:txBody>
      </p:sp>
    </p:spTree>
    <p:extLst>
      <p:ext uri="{BB962C8B-B14F-4D97-AF65-F5344CB8AC3E}">
        <p14:creationId xmlns:p14="http://schemas.microsoft.com/office/powerpoint/2010/main" val="2229515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2024-03-21</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2024-03-21</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2024-03-21</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2024-03-21</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2024-03-21</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2024-03-21</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2024-03-21</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Body_mass_index"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3</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Syntax of </a:t>
            </a:r>
            <a:r>
              <a:rPr lang="en-US" altLang="ko-KR" b="1" i="1" dirty="0"/>
              <a:t>if</a:t>
            </a:r>
            <a:r>
              <a:rPr lang="en-US" altLang="ko-KR" dirty="0"/>
              <a:t> Statement</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839787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3499534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40533142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13821716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1195799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28117034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12374043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1519922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22861972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2503326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309507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498828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36137724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32400133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19333851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38068663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7418836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115</a:t>
            </a:fld>
            <a:endParaRPr lang="en-US" dirty="0"/>
          </a:p>
        </p:txBody>
      </p:sp>
    </p:spTree>
    <p:extLst>
      <p:ext uri="{BB962C8B-B14F-4D97-AF65-F5344CB8AC3E}">
        <p14:creationId xmlns:p14="http://schemas.microsoft.com/office/powerpoint/2010/main" val="20836475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860822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39942212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28754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126131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382486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120</a:t>
            </a:fld>
            <a:endParaRPr lang="en-US" dirty="0"/>
          </a:p>
        </p:txBody>
      </p:sp>
    </p:spTree>
    <p:extLst>
      <p:ext uri="{BB962C8B-B14F-4D97-AF65-F5344CB8AC3E}">
        <p14:creationId xmlns:p14="http://schemas.microsoft.com/office/powerpoint/2010/main" val="10317732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32903174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9634514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18532087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1799986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1865768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16142456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37936555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2008395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56078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646734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30050905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31619170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a:t>Control Flow</a:t>
            </a:r>
          </a:p>
          <a:p>
            <a:r>
              <a:rPr lang="en-US" altLang="ko-KR"/>
              <a:t>if statement</a:t>
            </a:r>
          </a:p>
          <a:p>
            <a:pPr lvl="1"/>
            <a:r>
              <a:rPr lang="en-US" altLang="ko-KR"/>
              <a:t>if</a:t>
            </a:r>
          </a:p>
          <a:p>
            <a:pPr lvl="1"/>
            <a:r>
              <a:rPr lang="en-US" altLang="ko-KR"/>
              <a:t>if-else</a:t>
            </a:r>
          </a:p>
          <a:p>
            <a:pPr lvl="1"/>
            <a:r>
              <a:rPr lang="en-US" altLang="ko-KR"/>
              <a:t>if-elif-else</a:t>
            </a:r>
          </a:p>
          <a:p>
            <a:pPr lvl="1"/>
            <a:r>
              <a:rPr lang="en-US" altLang="ko-KR"/>
              <a:t>if-elif-elif-else</a:t>
            </a:r>
          </a:p>
          <a:p>
            <a:pPr lvl="1"/>
            <a:r>
              <a:rPr lang="en-US" altLang="ko-KR"/>
              <a:t>if-elif-elif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 Python: Control Flow</a:t>
            </a:r>
            <a:br>
              <a:rPr lang="en-US" altLang="ko-KR" dirty="0"/>
            </a:br>
            <a:r>
              <a:rPr lang="en-US" altLang="ko-KR" b="1" i="1" dirty="0"/>
              <a:t>if</a:t>
            </a:r>
            <a:r>
              <a:rPr lang="en-US" altLang="ko-KR" dirty="0"/>
              <a:t> Statement</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2" name="Picture 2" descr="낮 동안 바다 근처의 노란색과 검은 색 도로 표지판">
            <a:extLst>
              <a:ext uri="{FF2B5EF4-FFF2-40B4-BE49-F238E27FC236}">
                <a16:creationId xmlns:a16="http://schemas.microsoft.com/office/drawing/2014/main" id="{435D0B09-EBA3-2027-380F-732B8C13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291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9189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9830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10" name="내용 개체 틀 9"/>
          <p:cNvSpPr>
            <a:spLocks noGrp="1"/>
          </p:cNvSpPr>
          <p:nvPr>
            <p:ph sz="half" idx="1"/>
          </p:nvPr>
        </p:nvSpPr>
        <p:spPr>
          <a:xfrm>
            <a:off x="913795" y="2076450"/>
            <a:ext cx="6228685" cy="3622671"/>
          </a:xfrm>
        </p:spPr>
        <p:txBody>
          <a:bodyPr>
            <a:normAutofit fontScale="92500" lnSpcReduction="20000"/>
          </a:bodyPr>
          <a:lstStyle/>
          <a:p>
            <a:pPr>
              <a:lnSpc>
                <a:spcPct val="170000"/>
              </a:lnSpc>
            </a:pPr>
            <a:r>
              <a:rPr lang="en-US" altLang="ko-KR" sz="1800" dirty="0"/>
              <a:t>Leading whitespace (spaces and tabs; indentation) at the beginning of the logical line is used to determine the indentation level of the logical line, which in turn is used to determine the grouping of statements.</a:t>
            </a:r>
          </a:p>
          <a:p>
            <a:pPr>
              <a:lnSpc>
                <a:spcPct val="170000"/>
              </a:lnSpc>
            </a:pPr>
            <a:r>
              <a:rPr lang="en-US" altLang="ko-KR" sz="1800" dirty="0"/>
              <a:t>This means that statements which go together must have the same indentation.</a:t>
            </a:r>
          </a:p>
          <a:p>
            <a:pPr>
              <a:lnSpc>
                <a:spcPct val="170000"/>
              </a:lnSpc>
            </a:pPr>
            <a:r>
              <a:rPr lang="en-US" altLang="ko-KR" sz="1800" dirty="0"/>
              <a:t>Each such set of statements is called a block.</a:t>
            </a:r>
            <a:endParaRPr lang="ko-KR" altLang="en-US" sz="1800" dirty="0"/>
          </a:p>
        </p:txBody>
      </p:sp>
      <p:sp>
        <p:nvSpPr>
          <p:cNvPr id="6" name="내용 개체 틀 5"/>
          <p:cNvSpPr>
            <a:spLocks noGrp="1"/>
          </p:cNvSpPr>
          <p:nvPr>
            <p:ph sz="half" idx="2"/>
          </p:nvPr>
        </p:nvSpPr>
        <p:spPr>
          <a:xfrm>
            <a:off x="8402077" y="2076451"/>
            <a:ext cx="2580884" cy="3622672"/>
          </a:xfrm>
        </p:spPr>
        <p:txBody>
          <a:bodyPr>
            <a:normAutofit fontScale="92500" lnSpcReduction="20000"/>
          </a:bodyPr>
          <a:lstStyle/>
          <a:p>
            <a:pPr marL="0" indent="0">
              <a:buNone/>
            </a:pPr>
            <a:r>
              <a:rPr lang="en-US" altLang="ko-KR" sz="2000" dirty="0"/>
              <a:t>if expression1:</a:t>
            </a:r>
          </a:p>
          <a:p>
            <a:pPr marL="0" indent="0">
              <a:buNone/>
            </a:pPr>
            <a:r>
              <a:rPr lang="en-US" altLang="ko-KR" sz="2000" dirty="0"/>
              <a:t>    statements1</a:t>
            </a:r>
          </a:p>
          <a:p>
            <a:pPr marL="0" indent="0">
              <a:buNone/>
            </a:pPr>
            <a:r>
              <a:rPr lang="en-US" altLang="ko-KR" sz="2000" dirty="0" err="1"/>
              <a:t>elif</a:t>
            </a:r>
            <a:r>
              <a:rPr lang="en-US" altLang="ko-KR" sz="2000" dirty="0"/>
              <a:t> expression2:</a:t>
            </a:r>
          </a:p>
          <a:p>
            <a:pPr marL="0" indent="0">
              <a:buNone/>
            </a:pPr>
            <a:r>
              <a:rPr lang="en-US" altLang="ko-KR" sz="2000" dirty="0"/>
              <a:t>    statements2</a:t>
            </a:r>
          </a:p>
          <a:p>
            <a:pPr marL="0" indent="0">
              <a:buNone/>
            </a:pPr>
            <a:r>
              <a:rPr lang="en-US" altLang="ko-KR" sz="2000" dirty="0" err="1"/>
              <a:t>elif</a:t>
            </a:r>
            <a:r>
              <a:rPr lang="en-US" altLang="ko-KR" sz="2000" dirty="0"/>
              <a:t> expression3:</a:t>
            </a:r>
          </a:p>
          <a:p>
            <a:pPr marL="0" indent="0">
              <a:buNone/>
            </a:pPr>
            <a:r>
              <a:rPr lang="en-US" altLang="ko-KR" sz="2000" dirty="0"/>
              <a:t>    statements3</a:t>
            </a:r>
          </a:p>
          <a:p>
            <a:pPr marL="0" indent="0">
              <a:buNone/>
            </a:pPr>
            <a:r>
              <a:rPr lang="en-US" altLang="ko-KR" sz="2000" dirty="0"/>
              <a:t>…</a:t>
            </a:r>
          </a:p>
          <a:p>
            <a:pPr marL="0" indent="0">
              <a:buNone/>
            </a:pPr>
            <a:r>
              <a:rPr lang="en-US" altLang="ko-KR" sz="2000" dirty="0"/>
              <a:t>else:</a:t>
            </a:r>
          </a:p>
          <a:p>
            <a:pPr marL="0" indent="0">
              <a:buNone/>
            </a:pPr>
            <a:r>
              <a:rPr lang="en-US" altLang="ko-KR" sz="2000" dirty="0"/>
              <a:t>    </a:t>
            </a:r>
            <a:r>
              <a:rPr lang="en-US" altLang="ko-KR" sz="2000" dirty="0" err="1"/>
              <a:t>statementsN</a:t>
            </a:r>
            <a:endParaRPr lang="ko-KR" altLang="en-US" sz="2000"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5" name="직사각형 14"/>
          <p:cNvSpPr/>
          <p:nvPr/>
        </p:nvSpPr>
        <p:spPr>
          <a:xfrm>
            <a:off x="8482578" y="249911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8482578" y="3333725"/>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8482578" y="4124037"/>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8482578" y="529104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8753088" y="2499112"/>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8753088" y="3333725"/>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8753088" y="4124037"/>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8753088" y="5284549"/>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8119093" y="596018"/>
            <a:ext cx="1734726"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Indentation</a:t>
            </a:r>
            <a:endParaRPr lang="ko-KR" altLang="en-US" dirty="0">
              <a:solidFill>
                <a:schemeClr val="tx1"/>
              </a:solidFill>
              <a:latin typeface="Arial" panose="020B0604020202020204" pitchFamily="34" charset="0"/>
              <a:cs typeface="Arial" panose="020B0604020202020204" pitchFamily="34" charset="0"/>
            </a:endParaRPr>
          </a:p>
        </p:txBody>
      </p:sp>
      <p:sp>
        <p:nvSpPr>
          <p:cNvPr id="24" name="직사각형 23"/>
          <p:cNvSpPr/>
          <p:nvPr/>
        </p:nvSpPr>
        <p:spPr>
          <a:xfrm>
            <a:off x="8119093" y="973641"/>
            <a:ext cx="1734726"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Block</a:t>
            </a:r>
            <a:endParaRPr lang="ko-KR"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27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b="1" u="sng"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209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248541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13437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a:t>Flow Diagram: </a:t>
            </a:r>
            <a:r>
              <a:rPr lang="en-US" altLang="ko-KR" b="1" i="1"/>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2" name="TextBox 11"/>
          <p:cNvSpPr txBox="1"/>
          <p:nvPr/>
        </p:nvSpPr>
        <p:spPr>
          <a:xfrm>
            <a:off x="6198013" y="213437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346051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19826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09870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151030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283645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16259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099619" y="2818596"/>
            <a:ext cx="3126619"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808649" y="2821347"/>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Tree>
    <p:extLst>
      <p:ext uri="{BB962C8B-B14F-4D97-AF65-F5344CB8AC3E}">
        <p14:creationId xmlns:p14="http://schemas.microsoft.com/office/powerpoint/2010/main" val="26260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961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Control Flow</a:t>
            </a:r>
            <a:br>
              <a:rPr lang="en-US" altLang="ko-KR" dirty="0"/>
            </a:br>
            <a:r>
              <a:rPr lang="en-US" altLang="ko-KR" b="1" i="1" dirty="0"/>
              <a:t>if</a:t>
            </a:r>
            <a:r>
              <a:rPr lang="en-US" altLang="ko-KR" dirty="0"/>
              <a:t> Statement</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85820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056515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55872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8545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19881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5942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4267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315597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212082" y="3507009"/>
            <a:ext cx="2100458"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570961" y="3507009"/>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20" name="직사각형 19"/>
          <p:cNvSpPr/>
          <p:nvPr/>
        </p:nvSpPr>
        <p:spPr>
          <a:xfrm>
            <a:off x="1087696" y="413107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581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10</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319863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Indentation</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n = 10</a:t>
            </a:r>
          </a:p>
          <a:p>
            <a:pPr marL="0" indent="0">
              <a:buNone/>
            </a:pPr>
            <a:r>
              <a:rPr lang="en-US" altLang="ko-KR" dirty="0"/>
              <a:t>if n % 2 == 0:</a:t>
            </a:r>
          </a:p>
          <a:p>
            <a:pPr marL="0" indent="0">
              <a:buNone/>
            </a:pPr>
            <a:r>
              <a:rPr lang="en-US" altLang="ko-KR" dirty="0"/>
              <a:t>print(f"{n} is even.")</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print(f"{n} is even.")</a:t>
            </a:r>
          </a:p>
          <a:p>
            <a:pPr marL="0" indent="0">
              <a:buNone/>
            </a:pPr>
            <a:r>
              <a:rPr lang="en-US" altLang="ko-KR" dirty="0">
                <a:solidFill>
                  <a:srgbClr val="FF0000"/>
                </a:solidFill>
              </a:rPr>
              <a:t>^</a:t>
            </a:r>
          </a:p>
          <a:p>
            <a:pPr marL="0" indent="0">
              <a:buNone/>
            </a:pPr>
            <a:r>
              <a:rPr lang="en-US" altLang="ko-KR" dirty="0" err="1">
                <a:solidFill>
                  <a:srgbClr val="FF0000"/>
                </a:solidFill>
              </a:rPr>
              <a:t>IndentationError</a:t>
            </a:r>
            <a:r>
              <a:rPr lang="en-US" altLang="ko-KR" dirty="0">
                <a:solidFill>
                  <a:srgbClr val="FF0000"/>
                </a:solidFill>
              </a:rPr>
              <a:t>: expected an indented block</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05611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4353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190220023"/>
              </p:ext>
            </p:extLst>
          </p:nvPr>
        </p:nvGraphicFramePr>
        <p:xfrm>
          <a:off x="1083028" y="1370157"/>
          <a:ext cx="10489212" cy="4389120"/>
        </p:xfrm>
        <a:graphic>
          <a:graphicData uri="http://schemas.openxmlformats.org/drawingml/2006/table">
            <a:tbl>
              <a:tblPr firstRow="1" bandRow="1">
                <a:tableStyleId>{3B4B98B0-60AC-42C2-AFA5-B58CD77FA1E5}</a:tableStyleId>
              </a:tblPr>
              <a:tblGrid>
                <a:gridCol w="2622303">
                  <a:extLst>
                    <a:ext uri="{9D8B030D-6E8A-4147-A177-3AD203B41FA5}">
                      <a16:colId xmlns:a16="http://schemas.microsoft.com/office/drawing/2014/main" val="1292183571"/>
                    </a:ext>
                  </a:extLst>
                </a:gridCol>
                <a:gridCol w="2622303">
                  <a:extLst>
                    <a:ext uri="{9D8B030D-6E8A-4147-A177-3AD203B41FA5}">
                      <a16:colId xmlns:a16="http://schemas.microsoft.com/office/drawing/2014/main" val="713938405"/>
                    </a:ext>
                  </a:extLst>
                </a:gridCol>
                <a:gridCol w="2622303">
                  <a:extLst>
                    <a:ext uri="{9D8B030D-6E8A-4147-A177-3AD203B41FA5}">
                      <a16:colId xmlns:a16="http://schemas.microsoft.com/office/drawing/2014/main" val="349712780"/>
                    </a:ext>
                  </a:extLst>
                </a:gridCol>
                <a:gridCol w="2622303">
                  <a:extLst>
                    <a:ext uri="{9D8B030D-6E8A-4147-A177-3AD203B41FA5}">
                      <a16:colId xmlns:a16="http://schemas.microsoft.com/office/drawing/2014/main" val="782521234"/>
                    </a:ext>
                  </a:extLst>
                </a:gridCol>
              </a:tblGrid>
              <a:tr h="35497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603454">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603454">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851935">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851935">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dirty="0"/>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851935">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Digression: input(prompt)</a:t>
            </a:r>
            <a:endParaRPr lang="ko-KR" altLang="en-US"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print("You typed: ", </a:t>
            </a:r>
            <a:r>
              <a:rPr lang="en-US" altLang="ko-KR" dirty="0" err="1"/>
              <a:t>sAge</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566007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2</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Going Dutch</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173908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rmAutofit fontScale="90000"/>
          </a:bodyPr>
          <a:lstStyle/>
          <a:p>
            <a:r>
              <a:rPr lang="en-US" altLang="ko-KR" dirty="0"/>
              <a:t>Quiz</a:t>
            </a:r>
            <a:r>
              <a:rPr lang="ko-KR" altLang="en-US" dirty="0"/>
              <a:t> </a:t>
            </a:r>
            <a:r>
              <a:rPr lang="en-US" altLang="ko-KR" dirty="0"/>
              <a:t>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11" name="그림 10">
            <a:extLst>
              <a:ext uri="{FF2B5EF4-FFF2-40B4-BE49-F238E27FC236}">
                <a16:creationId xmlns:a16="http://schemas.microsoft.com/office/drawing/2014/main" id="{3D3791CF-620A-FDC0-E5AE-EC3820E95D47}"/>
              </a:ext>
            </a:extLst>
          </p:cNvPr>
          <p:cNvPicPr>
            <a:picLocks noChangeAspect="1"/>
          </p:cNvPicPr>
          <p:nvPr/>
        </p:nvPicPr>
        <p:blipFill>
          <a:blip r:embed="rId2"/>
          <a:stretch>
            <a:fillRect/>
          </a:stretch>
        </p:blipFill>
        <p:spPr>
          <a:xfrm>
            <a:off x="1435966" y="1356180"/>
            <a:ext cx="9320068" cy="4145639"/>
          </a:xfrm>
          <a:prstGeom prst="rect">
            <a:avLst/>
          </a:prstGeom>
        </p:spPr>
      </p:pic>
    </p:spTree>
    <p:extLst>
      <p:ext uri="{BB962C8B-B14F-4D97-AF65-F5344CB8AC3E}">
        <p14:creationId xmlns:p14="http://schemas.microsoft.com/office/powerpoint/2010/main" val="1006651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if </a:t>
            </a:r>
            <a:r>
              <a:rPr lang="en-US" altLang="ko-KR" dirty="0" err="1"/>
              <a:t>sAge</a:t>
            </a:r>
            <a:r>
              <a:rPr lang="en-US" altLang="ko-KR" dirty="0"/>
              <a:t> &gt;= 18:</a:t>
            </a:r>
          </a:p>
          <a:p>
            <a:pPr marL="0" indent="0">
              <a:buNone/>
            </a:pPr>
            <a:r>
              <a:rPr lang="en-US" altLang="ko-KR" dirty="0"/>
              <a:t>    print("You have the right to vote.")</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if </a:t>
            </a:r>
            <a:r>
              <a:rPr lang="en-US" altLang="ko-KR" dirty="0" err="1">
                <a:solidFill>
                  <a:srgbClr val="FF0000"/>
                </a:solidFill>
              </a:rPr>
              <a:t>sAge</a:t>
            </a:r>
            <a:r>
              <a:rPr lang="en-US" altLang="ko-KR" dirty="0">
                <a:solidFill>
                  <a:srgbClr val="FF0000"/>
                </a:solidFill>
              </a:rPr>
              <a:t> &gt;= 18:</a:t>
            </a:r>
          </a:p>
          <a:p>
            <a:pPr marL="0" indent="0">
              <a:buNone/>
            </a:pPr>
            <a:r>
              <a:rPr lang="en-US" altLang="ko-KR" dirty="0" err="1">
                <a:solidFill>
                  <a:srgbClr val="FF0000"/>
                </a:solidFill>
              </a:rPr>
              <a:t>TypeError</a:t>
            </a:r>
            <a:r>
              <a:rPr lang="en-US" altLang="ko-KR" dirty="0">
                <a:solidFill>
                  <a:srgbClr val="FF0000"/>
                </a:solidFill>
              </a:rPr>
              <a:t>: '&gt;=' not supported between instances of '</a:t>
            </a:r>
            <a:r>
              <a:rPr lang="en-US" altLang="ko-KR" dirty="0" err="1">
                <a:solidFill>
                  <a:srgbClr val="FF0000"/>
                </a:solidFill>
              </a:rPr>
              <a:t>str</a:t>
            </a:r>
            <a:r>
              <a:rPr lang="en-US" altLang="ko-KR" dirty="0">
                <a:solidFill>
                  <a:srgbClr val="FF0000"/>
                </a:solidFill>
              </a:rPr>
              <a:t>' and '</a:t>
            </a:r>
            <a:r>
              <a:rPr lang="en-US" altLang="ko-KR" dirty="0" err="1">
                <a:solidFill>
                  <a:srgbClr val="FF0000"/>
                </a:solidFill>
              </a:rPr>
              <a:t>int</a:t>
            </a:r>
            <a:r>
              <a:rPr lang="en-US" altLang="ko-KR" dirty="0">
                <a:solidFill>
                  <a:srgbClr val="FF0000"/>
                </a:solidFill>
              </a:rPr>
              <a:t>'</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18513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a:xfrm>
            <a:off x="913794" y="1127464"/>
            <a:ext cx="10749885" cy="5070136"/>
          </a:xfrm>
        </p:spPr>
        <p:txBody>
          <a:bodyPr>
            <a:normAutofit/>
          </a:bodyPr>
          <a:lstStyle/>
          <a:p>
            <a:pPr marL="0" indent="0">
              <a:buNone/>
            </a:pPr>
            <a:r>
              <a:rPr lang="en-US" altLang="ko-KR" sz="1800" dirty="0" err="1"/>
              <a:t>sAge</a:t>
            </a:r>
            <a:r>
              <a:rPr lang="en-US" altLang="ko-KR" sz="1800" dirty="0"/>
              <a:t> = input("Type your age ... ")</a:t>
            </a:r>
          </a:p>
          <a:p>
            <a:pPr marL="0" indent="0">
              <a:buNone/>
            </a:pPr>
            <a:r>
              <a:rPr lang="en-US" altLang="ko-KR" sz="1800" dirty="0"/>
              <a:t>if </a:t>
            </a:r>
            <a:r>
              <a:rPr lang="en-US" altLang="ko-KR" sz="1800" dirty="0" err="1"/>
              <a:t>sAge</a:t>
            </a:r>
            <a:r>
              <a:rPr lang="en-US" altLang="ko-KR" sz="1800" dirty="0"/>
              <a:t> &gt;= "18":</a:t>
            </a:r>
          </a:p>
          <a:p>
            <a:pPr marL="0" indent="0">
              <a:buNone/>
            </a:pPr>
            <a:r>
              <a:rPr lang="en-US" altLang="ko-KR" sz="1800" dirty="0"/>
              <a:t>    print("You have the right to vote.")</a:t>
            </a:r>
          </a:p>
          <a:p>
            <a:pPr marL="0" indent="0">
              <a:buNone/>
            </a:pPr>
            <a:r>
              <a:rPr lang="en-US" altLang="ko-KR" sz="1800" dirty="0"/>
              <a:t>&gt;&gt;&gt;</a:t>
            </a:r>
          </a:p>
          <a:p>
            <a:pPr marL="0" indent="0">
              <a:buNone/>
            </a:pPr>
            <a:r>
              <a:rPr lang="en-US" altLang="ko-KR" sz="1800" dirty="0"/>
              <a:t>Type your age ... 23</a:t>
            </a:r>
          </a:p>
          <a:p>
            <a:pPr marL="0" indent="0">
              <a:buNone/>
            </a:pPr>
            <a:r>
              <a:rPr lang="en-US" altLang="ko-KR" sz="1800" dirty="0"/>
              <a:t>You have the right to vote.</a:t>
            </a:r>
          </a:p>
          <a:p>
            <a:pPr marL="0" indent="0">
              <a:buNone/>
            </a:pPr>
            <a:r>
              <a:rPr lang="en-US" altLang="ko-KR" sz="1800" dirty="0"/>
              <a:t>&gt;&gt;&gt;</a:t>
            </a:r>
          </a:p>
          <a:p>
            <a:pPr marL="0" indent="0">
              <a:buNone/>
            </a:pPr>
            <a:r>
              <a:rPr lang="en-US" altLang="ko-KR" sz="1800" dirty="0"/>
              <a:t>Type your age ... 1</a:t>
            </a:r>
          </a:p>
          <a:p>
            <a:pPr marL="0" indent="0">
              <a:buNone/>
            </a:pPr>
            <a:r>
              <a:rPr lang="en-US" altLang="ko-KR" sz="1800" dirty="0">
                <a:solidFill>
                  <a:srgbClr val="FF0000"/>
                </a:solidFill>
              </a:rPr>
              <a:t>&gt;&gt;&gt;</a:t>
            </a:r>
          </a:p>
          <a:p>
            <a:pPr marL="0" indent="0">
              <a:buNone/>
            </a:pPr>
            <a:r>
              <a:rPr lang="en-US" altLang="ko-KR" sz="1800" dirty="0">
                <a:solidFill>
                  <a:srgbClr val="FF0000"/>
                </a:solidFill>
              </a:rPr>
              <a:t>Type your age ... 6</a:t>
            </a:r>
          </a:p>
          <a:p>
            <a:pPr marL="0" indent="0">
              <a:buNone/>
            </a:pPr>
            <a:r>
              <a:rPr lang="en-US" altLang="ko-KR" sz="1800" dirty="0">
                <a:solidFill>
                  <a:srgbClr val="FF0000"/>
                </a:solidFill>
              </a:rPr>
              <a:t>You have the right to vote.		</a:t>
            </a:r>
            <a:r>
              <a:rPr lang="en-US" altLang="ko-KR" sz="1800" dirty="0">
                <a:solidFill>
                  <a:srgbClr val="FF0000"/>
                </a:solidFill>
                <a:sym typeface="Wingdings" panose="05000000000000000000" pitchFamily="2" charset="2"/>
              </a:rPr>
              <a:t> </a:t>
            </a:r>
            <a:r>
              <a:rPr lang="en-US" altLang="ko-KR" sz="1800" dirty="0">
                <a:solidFill>
                  <a:srgbClr val="FF0000"/>
                </a:solidFill>
              </a:rPr>
              <a:t>Lexicographical Order</a:t>
            </a:r>
            <a:endParaRPr lang="ko-KR" altLang="en-US" sz="1800"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104521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b="1" dirty="0" err="1">
                <a:solidFill>
                  <a:srgbClr val="FFFF00"/>
                </a:solidFill>
              </a:rPr>
              <a:t>sAge</a:t>
            </a:r>
            <a:r>
              <a:rPr lang="en-US" altLang="ko-KR" b="1" dirty="0">
                <a:solidFill>
                  <a:srgbClr val="FFFF00"/>
                </a:solidFill>
              </a:rPr>
              <a:t> = input("Type your age ... ")</a:t>
            </a:r>
          </a:p>
          <a:p>
            <a:pPr marL="0" indent="0">
              <a:buNone/>
            </a:pPr>
            <a:r>
              <a:rPr lang="en-US" altLang="ko-KR" b="1" dirty="0">
                <a:solidFill>
                  <a:srgbClr val="FFFF00"/>
                </a:solidFill>
              </a:rPr>
              <a:t>print("You typed: {</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f"You</a:t>
            </a:r>
            <a:r>
              <a:rPr lang="en-US" altLang="ko-KR" b="1" dirty="0">
                <a:solidFill>
                  <a:srgbClr val="FFFF00"/>
                </a:solidFill>
              </a:rPr>
              <a:t> typed: {</a:t>
            </a:r>
            <a:r>
              <a:rPr lang="en-US" altLang="ko-KR" b="1" dirty="0" err="1">
                <a:solidFill>
                  <a:srgbClr val="FFFF00"/>
                </a:solidFill>
              </a:rPr>
              <a:t>sAge</a:t>
            </a:r>
            <a:r>
              <a:rPr lang="en-US" altLang="ko-KR" b="1" dirty="0">
                <a:solidFill>
                  <a:srgbClr val="FFFF00"/>
                </a:solidFill>
              </a:rPr>
              <a:t>}, has a data type {type(</a:t>
            </a:r>
            <a:r>
              <a:rPr lang="en-US" altLang="ko-KR" b="1" dirty="0" err="1">
                <a:solidFill>
                  <a:srgbClr val="FFFF00"/>
                </a:solidFill>
              </a:rPr>
              <a:t>sAge</a:t>
            </a:r>
            <a:r>
              <a:rPr lang="en-US" altLang="ko-KR" b="1" dirty="0">
                <a:solidFill>
                  <a:srgbClr val="FFFF00"/>
                </a:solidFill>
              </a:rPr>
              <a:t>)}")</a:t>
            </a:r>
          </a:p>
          <a:p>
            <a:pPr marL="0" indent="0">
              <a:buNone/>
            </a:pPr>
            <a:br>
              <a:rPr lang="en-US" altLang="ko-KR" b="1" dirty="0">
                <a:solidFill>
                  <a:srgbClr val="FFFF00"/>
                </a:solidFill>
              </a:rPr>
            </a:br>
            <a:r>
              <a:rPr lang="en-US" altLang="ko-KR" b="1" dirty="0" err="1">
                <a:solidFill>
                  <a:srgbClr val="FFFF00"/>
                </a:solidFill>
              </a:rPr>
              <a:t>iAge</a:t>
            </a:r>
            <a:r>
              <a:rPr lang="en-US" altLang="ko-KR" b="1" dirty="0">
                <a:solidFill>
                  <a:srgbClr val="FFFF00"/>
                </a:solidFill>
              </a:rPr>
              <a:t> = int(</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f"Converted</a:t>
            </a:r>
            <a:r>
              <a:rPr lang="en-US" altLang="ko-KR" b="1" dirty="0">
                <a:solidFill>
                  <a:srgbClr val="FFFF00"/>
                </a:solidFill>
              </a:rPr>
              <a:t>: {</a:t>
            </a:r>
            <a:r>
              <a:rPr lang="en-US" altLang="ko-KR" b="1" dirty="0" err="1">
                <a:solidFill>
                  <a:srgbClr val="FFFF00"/>
                </a:solidFill>
              </a:rPr>
              <a:t>iAge</a:t>
            </a:r>
            <a:r>
              <a:rPr lang="en-US" altLang="ko-KR" b="1" dirty="0">
                <a:solidFill>
                  <a:srgbClr val="FFFF00"/>
                </a:solidFill>
              </a:rPr>
              <a:t>}, has a data type {type(</a:t>
            </a:r>
            <a:r>
              <a:rPr lang="en-US" altLang="ko-KR" b="1" dirty="0" err="1">
                <a:solidFill>
                  <a:srgbClr val="FFFF00"/>
                </a:solidFill>
              </a:rPr>
              <a:t>iAge</a:t>
            </a:r>
            <a:r>
              <a:rPr lang="en-US" altLang="ko-KR" b="1" dirty="0">
                <a:solidFill>
                  <a:srgbClr val="FFFF00"/>
                </a:solidFill>
              </a:rPr>
              <a:t>)}")</a:t>
            </a:r>
          </a:p>
          <a:p>
            <a:pPr marL="0" indent="0">
              <a:buNone/>
            </a:pPr>
            <a:endParaRPr lang="en-US" altLang="ko-KR" b="1" dirty="0">
              <a:solidFill>
                <a:srgbClr val="FFFF00"/>
              </a:solidFill>
            </a:endParaRPr>
          </a:p>
          <a:p>
            <a:pPr marL="0" indent="0">
              <a:buNone/>
            </a:pPr>
            <a:r>
              <a:rPr lang="en-US" altLang="ko-KR" b="1" dirty="0">
                <a:solidFill>
                  <a:srgbClr val="FFFF00"/>
                </a:solidFill>
              </a:rPr>
              <a:t>&gt;&gt;&gt;</a:t>
            </a:r>
          </a:p>
          <a:p>
            <a:pPr marL="0" indent="0">
              <a:buNone/>
            </a:pPr>
            <a:r>
              <a:rPr lang="en-US" altLang="ko-KR" b="1" dirty="0">
                <a:solidFill>
                  <a:srgbClr val="FFFF00"/>
                </a:solidFill>
              </a:rPr>
              <a:t>Type your age ... 23</a:t>
            </a:r>
          </a:p>
          <a:p>
            <a:pPr marL="0" indent="0">
              <a:buNone/>
            </a:pPr>
            <a:r>
              <a:rPr lang="en-US" altLang="ko-KR" b="1" dirty="0">
                <a:solidFill>
                  <a:srgbClr val="FFFF00"/>
                </a:solidFill>
              </a:rPr>
              <a:t>You typed: {</a:t>
            </a:r>
            <a:r>
              <a:rPr lang="en-US" altLang="ko-KR" b="1" dirty="0" err="1">
                <a:solidFill>
                  <a:srgbClr val="FFFF00"/>
                </a:solidFill>
              </a:rPr>
              <a:t>sAge</a:t>
            </a:r>
            <a:r>
              <a:rPr lang="en-US" altLang="ko-KR" b="1" dirty="0">
                <a:solidFill>
                  <a:srgbClr val="FFFF00"/>
                </a:solidFill>
              </a:rPr>
              <a:t>} You typed: 23, has a data type &lt;class 'str’&gt; </a:t>
            </a:r>
          </a:p>
          <a:p>
            <a:pPr marL="0" indent="0">
              <a:buNone/>
            </a:pPr>
            <a:r>
              <a:rPr lang="en-US" altLang="ko-KR" b="1" dirty="0">
                <a:solidFill>
                  <a:srgbClr val="FFFF00"/>
                </a:solidFill>
              </a:rPr>
              <a:t>Converted: 23, has a data type &lt;class 'int'&gt;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68611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print("You typed: {0:d}".format(</a:t>
            </a:r>
            <a:r>
              <a:rPr lang="en-US" altLang="ko-KR" dirty="0" err="1"/>
              <a:t>sAge</a:t>
            </a:r>
            <a:r>
              <a:rPr lang="en-US" altLang="ko-KR" dirty="0"/>
              <a:t>))</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print("You typed: {0:d}".format(</a:t>
            </a:r>
            <a:r>
              <a:rPr lang="en-US" altLang="ko-KR" dirty="0" err="1">
                <a:solidFill>
                  <a:srgbClr val="FF0000"/>
                </a:solidFill>
              </a:rPr>
              <a:t>sAge</a:t>
            </a:r>
            <a:r>
              <a:rPr lang="en-US" altLang="ko-KR" dirty="0">
                <a:solidFill>
                  <a:srgbClr val="FF0000"/>
                </a:solidFill>
              </a:rPr>
              <a:t>))</a:t>
            </a:r>
          </a:p>
          <a:p>
            <a:pPr marL="0" indent="0">
              <a:buNone/>
            </a:pPr>
            <a:r>
              <a:rPr lang="en-US" altLang="ko-KR" dirty="0" err="1">
                <a:solidFill>
                  <a:srgbClr val="FF0000"/>
                </a:solidFill>
              </a:rPr>
              <a:t>ValueError</a:t>
            </a:r>
            <a:r>
              <a:rPr lang="en-US" altLang="ko-KR" dirty="0">
                <a:solidFill>
                  <a:srgbClr val="FF0000"/>
                </a:solidFill>
              </a:rPr>
              <a:t>: Unknown format code 'd' for object of type '</a:t>
            </a:r>
            <a:r>
              <a:rPr lang="en-US" altLang="ko-KR" dirty="0" err="1">
                <a:solidFill>
                  <a:srgbClr val="FF0000"/>
                </a:solidFill>
              </a:rPr>
              <a:t>str</a:t>
            </a:r>
            <a:r>
              <a:rPr lang="en-US" altLang="ko-KR" dirty="0">
                <a:solidFill>
                  <a:srgbClr val="FF0000"/>
                </a:solidFill>
              </a:rPr>
              <a: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46465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float( )</a:t>
            </a:r>
            <a:endParaRPr lang="ko-KR" altLang="en-US" dirty="0"/>
          </a:p>
        </p:txBody>
      </p:sp>
      <p:sp>
        <p:nvSpPr>
          <p:cNvPr id="4" name="내용 개체 틀 3"/>
          <p:cNvSpPr>
            <a:spLocks noGrp="1"/>
          </p:cNvSpPr>
          <p:nvPr>
            <p:ph idx="1"/>
          </p:nvPr>
        </p:nvSpPr>
        <p:spPr/>
        <p:txBody>
          <a:bodyPr>
            <a:normAutofit fontScale="77500" lnSpcReduction="20000"/>
          </a:bodyPr>
          <a:lstStyle/>
          <a:p>
            <a:pPr marL="0" indent="0">
              <a:buNone/>
            </a:pPr>
            <a:r>
              <a:rPr lang="en-US" altLang="ko-KR" dirty="0"/>
              <a:t>s = input("Type a number ... ")</a:t>
            </a:r>
          </a:p>
          <a:p>
            <a:pPr marL="0" indent="0">
              <a:buNone/>
            </a:pPr>
            <a:r>
              <a:rPr lang="en-US" altLang="ko-KR" dirty="0"/>
              <a:t>f = float(s)</a:t>
            </a:r>
          </a:p>
          <a:p>
            <a:pPr marL="0" indent="0">
              <a:buNone/>
            </a:pPr>
            <a:r>
              <a:rPr lang="en-US" altLang="ko-KR" dirty="0"/>
              <a:t>d = round(f)</a:t>
            </a:r>
          </a:p>
          <a:p>
            <a:pPr marL="0" indent="0">
              <a:buNone/>
            </a:pPr>
            <a:r>
              <a:rPr lang="en-US" altLang="ko-KR" dirty="0"/>
              <a:t>print("Round of {0:f} is {1:d}.".format(f, d))</a:t>
            </a:r>
          </a:p>
          <a:p>
            <a:pPr marL="0" indent="0">
              <a:buNone/>
            </a:pPr>
            <a:endParaRPr lang="en-US" altLang="ko-KR" dirty="0"/>
          </a:p>
          <a:p>
            <a:pPr marL="0" indent="0">
              <a:buNone/>
            </a:pPr>
            <a:r>
              <a:rPr lang="en-US" altLang="ko-KR" dirty="0"/>
              <a:t>&gt;&gt;&gt;</a:t>
            </a:r>
          </a:p>
          <a:p>
            <a:pPr marL="0" indent="0">
              <a:buNone/>
            </a:pPr>
            <a:r>
              <a:rPr lang="en-US" altLang="ko-KR" dirty="0"/>
              <a:t>Type a number ... 1.5</a:t>
            </a:r>
          </a:p>
          <a:p>
            <a:pPr marL="0" indent="0">
              <a:buNone/>
            </a:pPr>
            <a:r>
              <a:rPr lang="en-US" altLang="ko-KR" dirty="0"/>
              <a:t>Round of 1.500000 is 2.</a:t>
            </a:r>
          </a:p>
          <a:p>
            <a:pPr marL="0" indent="0">
              <a:buNone/>
            </a:pPr>
            <a:endParaRPr lang="en-US" altLang="ko-KR" dirty="0"/>
          </a:p>
          <a:p>
            <a:pPr marL="0" indent="0">
              <a:buNone/>
            </a:pPr>
            <a:r>
              <a:rPr lang="en-US" altLang="ko-KR" dirty="0">
                <a:solidFill>
                  <a:srgbClr val="00B0F0"/>
                </a:solidFill>
              </a:rPr>
              <a:t>&gt;&gt;&gt;</a:t>
            </a:r>
          </a:p>
          <a:p>
            <a:pPr marL="0" indent="0">
              <a:buNone/>
            </a:pPr>
            <a:r>
              <a:rPr lang="en-US" altLang="ko-KR" dirty="0">
                <a:solidFill>
                  <a:srgbClr val="00B0F0"/>
                </a:solidFill>
              </a:rPr>
              <a:t>Type a number ... 2.5</a:t>
            </a:r>
          </a:p>
          <a:p>
            <a:pPr marL="0" indent="0">
              <a:buNone/>
            </a:pPr>
            <a:r>
              <a:rPr lang="en-US" altLang="ko-KR" dirty="0">
                <a:solidFill>
                  <a:srgbClr val="00B0F0"/>
                </a:solidFill>
              </a:rPr>
              <a:t>Round of 2.500000 is 2.		</a:t>
            </a:r>
            <a:r>
              <a:rPr lang="en-US" altLang="ko-KR" dirty="0">
                <a:solidFill>
                  <a:srgbClr val="00B0F0"/>
                </a:solidFill>
                <a:sym typeface="Wingdings" panose="05000000000000000000" pitchFamily="2" charset="2"/>
              </a:rPr>
              <a:t> Round half to even</a:t>
            </a:r>
            <a:endParaRPr lang="en-US" altLang="ko-KR" dirty="0">
              <a:solidFill>
                <a:srgbClr val="00B0F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065210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10" name="내용 개체 틀 9"/>
          <p:cNvSpPr>
            <a:spLocks noGrp="1"/>
          </p:cNvSpPr>
          <p:nvPr>
            <p:ph idx="1"/>
          </p:nvPr>
        </p:nvSpPr>
        <p:spPr/>
        <p:txBody>
          <a:bodyPr>
            <a:normAutofit fontScale="77500" lnSpcReduction="20000"/>
          </a:bodyPr>
          <a:lstStyle/>
          <a:p>
            <a:pPr marL="0" indent="0">
              <a:buNone/>
            </a:pPr>
            <a:r>
              <a:rPr lang="en-US" altLang="ko-KR" dirty="0" err="1"/>
              <a:t>sAge</a:t>
            </a:r>
            <a:r>
              <a:rPr lang="en-US" altLang="ko-KR" dirty="0"/>
              <a:t> = input("Type your age ... ")</a:t>
            </a:r>
          </a:p>
          <a:p>
            <a:pPr marL="0" indent="0">
              <a:buNone/>
            </a:pPr>
            <a:r>
              <a:rPr lang="en-US" altLang="ko-KR" dirty="0" err="1"/>
              <a:t>iAge</a:t>
            </a:r>
            <a:r>
              <a:rPr lang="en-US" altLang="ko-KR" dirty="0"/>
              <a:t> = </a:t>
            </a:r>
            <a:r>
              <a:rPr lang="en-US" altLang="ko-KR" dirty="0" err="1"/>
              <a:t>int</a:t>
            </a:r>
            <a:r>
              <a:rPr lang="en-US" altLang="ko-KR" dirty="0"/>
              <a:t>(</a:t>
            </a:r>
            <a:r>
              <a:rPr lang="en-US" altLang="ko-KR" dirty="0" err="1"/>
              <a:t>sAge</a:t>
            </a:r>
            <a:r>
              <a:rPr lang="en-US" altLang="ko-KR" dirty="0"/>
              <a:t>)</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&gt;&gt;&gt;</a:t>
            </a:r>
          </a:p>
          <a:p>
            <a:pPr marL="0" indent="0">
              <a:buNone/>
            </a:pPr>
            <a:r>
              <a:rPr lang="en-US" altLang="ko-KR" dirty="0"/>
              <a:t>Type your age ... 23</a:t>
            </a:r>
          </a:p>
          <a:p>
            <a:pPr marL="0" indent="0">
              <a:buNone/>
            </a:pPr>
            <a:r>
              <a:rPr lang="en-US" altLang="ko-KR" dirty="0"/>
              <a:t>You have the right to vote.</a:t>
            </a:r>
          </a:p>
          <a:p>
            <a:pPr marL="0" indent="0">
              <a:buNone/>
            </a:pPr>
            <a:r>
              <a:rPr lang="en-US" altLang="ko-KR" dirty="0"/>
              <a:t>&gt;&gt;&gt;</a:t>
            </a:r>
          </a:p>
          <a:p>
            <a:pPr marL="0" indent="0">
              <a:buNone/>
            </a:pPr>
            <a:r>
              <a:rPr lang="en-US" altLang="ko-KR" dirty="0"/>
              <a:t>Type your age ... 1</a:t>
            </a:r>
          </a:p>
          <a:p>
            <a:pPr marL="0" indent="0">
              <a:buNone/>
            </a:pPr>
            <a:r>
              <a:rPr lang="en-US" altLang="ko-KR" dirty="0">
                <a:solidFill>
                  <a:srgbClr val="00B0F0"/>
                </a:solidFill>
              </a:rPr>
              <a:t>&gt;&gt;&gt;</a:t>
            </a:r>
          </a:p>
          <a:p>
            <a:pPr marL="0" indent="0">
              <a:buNone/>
            </a:pPr>
            <a:r>
              <a:rPr lang="en-US" altLang="ko-KR" dirty="0">
                <a:solidFill>
                  <a:srgbClr val="00B0F0"/>
                </a:solidFill>
              </a:rPr>
              <a:t>Type your age ... 6</a:t>
            </a:r>
          </a:p>
          <a:p>
            <a:pPr marL="0" indent="0">
              <a:buNone/>
            </a:pPr>
            <a:r>
              <a:rPr lang="en-US" altLang="ko-KR" dirty="0">
                <a:solidFill>
                  <a:srgbClr val="00B0F0"/>
                </a:solidFill>
              </a:rPr>
              <a:t>				</a:t>
            </a:r>
            <a:r>
              <a:rPr lang="en-US" altLang="ko-KR" dirty="0">
                <a:solidFill>
                  <a:srgbClr val="00B0F0"/>
                </a:solidFill>
                <a:sym typeface="Wingdings" panose="05000000000000000000" pitchFamily="2" charset="2"/>
              </a:rPr>
              <a:t></a:t>
            </a:r>
            <a:r>
              <a:rPr lang="en-US" altLang="ko-KR" dirty="0">
                <a:solidFill>
                  <a:srgbClr val="00B0F0"/>
                </a:solidFill>
              </a:rPr>
              <a:t> Numeric Order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85451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s = input("Type a number ... ")</a:t>
            </a:r>
          </a:p>
          <a:p>
            <a:pPr marL="0" indent="0">
              <a:buNone/>
            </a:pPr>
            <a:r>
              <a:rPr lang="en-US" altLang="ko-KR" dirty="0"/>
              <a:t>n = </a:t>
            </a:r>
            <a:r>
              <a:rPr lang="en-US" altLang="ko-KR" dirty="0" err="1"/>
              <a:t>int</a:t>
            </a:r>
            <a:r>
              <a:rPr lang="en-US" altLang="ko-KR" dirty="0"/>
              <a:t>(s)</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en-US" altLang="ko-KR" dirty="0"/>
          </a:p>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89221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82330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b="1" u="sng"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172304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Flow Diagram: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22927" y="3507009"/>
            <a:ext cx="265874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5028900" y="3507009"/>
            <a:ext cx="2283640" cy="359009"/>
          </a:xfrm>
          <a:prstGeom prst="rect">
            <a:avLst/>
          </a:prstGeom>
          <a:noFill/>
        </p:spPr>
        <p:txBody>
          <a:bodyPr wrap="square" rtlCol="0">
            <a:spAutoFit/>
          </a:bodyPr>
          <a:lstStyle/>
          <a:p>
            <a:r>
              <a:rPr lang="en-US" altLang="ko-KR" sz="1733" dirty="0"/>
              <a:t>If expression is true</a:t>
            </a:r>
            <a:endParaRPr lang="ko-KR" altLang="en-US" sz="1733" dirty="0"/>
          </a:p>
        </p:txBody>
      </p:sp>
    </p:spTree>
    <p:extLst>
      <p:ext uri="{BB962C8B-B14F-4D97-AF65-F5344CB8AC3E}">
        <p14:creationId xmlns:p14="http://schemas.microsoft.com/office/powerpoint/2010/main" val="2275362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246895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218211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661840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26970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420463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561223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485609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7367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a:t>
            </a:r>
            <a:endParaRPr lang="ko-KR" altLang="en-US" dirty="0"/>
          </a:p>
        </p:txBody>
      </p:sp>
      <p:sp>
        <p:nvSpPr>
          <p:cNvPr id="5" name="내용 개체 틀 4"/>
          <p:cNvSpPr>
            <a:spLocks noGrp="1"/>
          </p:cNvSpPr>
          <p:nvPr>
            <p:ph idx="1"/>
          </p:nvPr>
        </p:nvSpPr>
        <p:spPr/>
        <p:txBody>
          <a:bodyPr>
            <a:normAutofit/>
          </a:bodyPr>
          <a:lstStyle/>
          <a:p>
            <a:r>
              <a:rPr lang="en-US" altLang="ko-KR" sz="2000" dirty="0"/>
              <a:t>A series of statements are executed by Python in exact top-down order.</a:t>
            </a:r>
          </a:p>
          <a:p>
            <a:r>
              <a:rPr lang="en-US" altLang="ko-KR" sz="2000" dirty="0"/>
              <a:t>What if you wanted to change the flow of how it works?</a:t>
            </a:r>
          </a:p>
          <a:p>
            <a:r>
              <a:rPr lang="en-US" altLang="ko-KR" sz="2000" dirty="0"/>
              <a:t>For example, you want the program to take some decisions and do different things depending on different situations, such as printing 'Good Morning' or 'Good Evening' depending on the time of the day?</a:t>
            </a:r>
          </a:p>
          <a:p>
            <a:pPr lvl="1"/>
            <a:r>
              <a:rPr lang="en-US" altLang="ko-KR" sz="2000" dirty="0"/>
              <a:t>This is achieved using control flow statements.</a:t>
            </a:r>
          </a:p>
          <a:p>
            <a:r>
              <a:rPr lang="en-US" altLang="ko-KR" sz="2000" dirty="0"/>
              <a:t>There are three control flow statements in Python - </a:t>
            </a:r>
            <a:r>
              <a:rPr lang="en-US" altLang="ko-KR" sz="2000" b="1" i="1" dirty="0"/>
              <a:t>if</a:t>
            </a:r>
            <a:r>
              <a:rPr lang="en-US" altLang="ko-KR" sz="2000" dirty="0"/>
              <a:t>, </a:t>
            </a:r>
            <a:r>
              <a:rPr lang="en-US" altLang="ko-KR" sz="2000" b="1" i="1" dirty="0"/>
              <a:t>for </a:t>
            </a:r>
            <a:r>
              <a:rPr lang="en-US" altLang="ko-KR" sz="2000" dirty="0"/>
              <a:t>and </a:t>
            </a:r>
            <a:r>
              <a:rPr lang="en-US" altLang="ko-KR" sz="2000" b="1" i="1" dirty="0"/>
              <a:t>while</a:t>
            </a:r>
            <a:r>
              <a:rPr lang="en-US" altLang="ko-KR" sz="2000" dirty="0"/>
              <a:t>.</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2818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50</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15908" y="3489002"/>
            <a:ext cx="302450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4949849" y="3524860"/>
            <a:ext cx="3024501"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20" name="직사각형 19"/>
          <p:cNvSpPr/>
          <p:nvPr/>
        </p:nvSpPr>
        <p:spPr>
          <a:xfrm>
            <a:off x="1199456" y="371703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199456" y="445923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27134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11</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print(f"{n} is odd.")</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16114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if-else</a:t>
            </a:r>
            <a:endParaRPr lang="ko-KR" altLang="en-US" b="1" i="1" dirty="0"/>
          </a:p>
        </p:txBody>
      </p:sp>
      <p:sp>
        <p:nvSpPr>
          <p:cNvPr id="3" name="내용 개체 틀 2"/>
          <p:cNvSpPr>
            <a:spLocks noGrp="1"/>
          </p:cNvSpPr>
          <p:nvPr>
            <p:ph sz="half" idx="1"/>
          </p:nvPr>
        </p:nvSpPr>
        <p:spPr>
          <a:xfrm>
            <a:off x="913795" y="2076450"/>
            <a:ext cx="6832385" cy="3622671"/>
          </a:xfrm>
        </p:spPr>
        <p:txBody>
          <a:bodyPr>
            <a:normAutofit/>
          </a:bodyPr>
          <a:lstStyle/>
          <a:p>
            <a:r>
              <a:rPr lang="en-US" altLang="ko-KR" sz="1800" dirty="0"/>
              <a:t>Make a Python program which:</a:t>
            </a:r>
          </a:p>
          <a:p>
            <a:pPr lvl="1"/>
            <a:r>
              <a:rPr lang="en-US" altLang="ko-KR" sz="1800" dirty="0"/>
              <a:t>Step 1) inputs an integer, n.</a:t>
            </a:r>
          </a:p>
          <a:p>
            <a:pPr lvl="1"/>
            <a:r>
              <a:rPr lang="en-US" altLang="ko-KR" sz="1800" dirty="0"/>
              <a:t>Step 2) prints out whether n is odd or even.</a:t>
            </a:r>
          </a:p>
        </p:txBody>
      </p:sp>
      <p:sp>
        <p:nvSpPr>
          <p:cNvPr id="14" name="슬라이드 번호 개체 틀 13"/>
          <p:cNvSpPr>
            <a:spLocks noGrp="1"/>
          </p:cNvSpPr>
          <p:nvPr>
            <p:ph type="sldNum" sz="quarter" idx="12"/>
          </p:nvPr>
        </p:nvSpPr>
        <p:spPr/>
        <p:txBody>
          <a:bodyPr/>
          <a:lstStyle/>
          <a:p>
            <a:fld id="{D57F1E4F-1CFF-5643-939E-217C01CDF565}" type="slidenum">
              <a:rPr lang="en-US" smtClean="0"/>
              <a:pPr/>
              <a:t>52</a:t>
            </a:fld>
            <a:endParaRPr lang="en-US" dirty="0"/>
          </a:p>
        </p:txBody>
      </p:sp>
      <p:grpSp>
        <p:nvGrpSpPr>
          <p:cNvPr id="15" name="그룹 14">
            <a:extLst>
              <a:ext uri="{FF2B5EF4-FFF2-40B4-BE49-F238E27FC236}">
                <a16:creationId xmlns:a16="http://schemas.microsoft.com/office/drawing/2014/main" id="{125CDC37-A900-1EDB-F77A-EFC6E2C20D87}"/>
              </a:ext>
            </a:extLst>
          </p:cNvPr>
          <p:cNvGrpSpPr/>
          <p:nvPr/>
        </p:nvGrpSpPr>
        <p:grpSpPr>
          <a:xfrm>
            <a:off x="6867768" y="1871472"/>
            <a:ext cx="4623191" cy="4235258"/>
            <a:chOff x="6888089" y="2102855"/>
            <a:chExt cx="3588398" cy="3432381"/>
          </a:xfrm>
        </p:grpSpPr>
        <p:sp>
          <p:nvSpPr>
            <p:cNvPr id="4" name="타원 3"/>
            <p:cNvSpPr/>
            <p:nvPr/>
          </p:nvSpPr>
          <p:spPr bwMode="auto">
            <a:xfrm>
              <a:off x="7746184"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sp>
          <p:nvSpPr>
            <p:cNvPr id="5" name="도넛 4"/>
            <p:cNvSpPr/>
            <p:nvPr/>
          </p:nvSpPr>
          <p:spPr bwMode="auto">
            <a:xfrm>
              <a:off x="7746184" y="522320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cxnSp>
          <p:nvCxnSpPr>
            <p:cNvPr id="6" name="직선 화살표 연결선 5"/>
            <p:cNvCxnSpPr>
              <a:stCxn id="8" idx="2"/>
              <a:endCxn id="20" idx="0"/>
            </p:cNvCxnSpPr>
            <p:nvPr/>
          </p:nvCxnSpPr>
          <p:spPr bwMode="auto">
            <a:xfrm>
              <a:off x="7902199" y="4013471"/>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7" name="TextBox 6"/>
            <p:cNvSpPr txBox="1"/>
            <p:nvPr/>
          </p:nvSpPr>
          <p:spPr>
            <a:xfrm>
              <a:off x="9620603" y="4013469"/>
              <a:ext cx="780087" cy="324261"/>
            </a:xfrm>
            <a:prstGeom prst="rect">
              <a:avLst/>
            </a:prstGeom>
            <a:noFill/>
          </p:spPr>
          <p:txBody>
            <a:bodyPr wrap="square" rtlCol="0">
              <a:spAutoFit/>
            </a:bodyPr>
            <a:lstStyle/>
            <a:p>
              <a:r>
                <a:rPr lang="en-US" altLang="ko-KR" sz="2000" dirty="0"/>
                <a:t>False</a:t>
              </a:r>
              <a:endParaRPr lang="ko-KR" altLang="en-US" sz="2000" dirty="0"/>
            </a:p>
          </p:txBody>
        </p:sp>
        <p:sp>
          <p:nvSpPr>
            <p:cNvPr id="8" name="TextBox 7"/>
            <p:cNvSpPr txBox="1"/>
            <p:nvPr/>
          </p:nvSpPr>
          <p:spPr>
            <a:xfrm>
              <a:off x="6888089" y="3585017"/>
              <a:ext cx="2028225" cy="428452"/>
            </a:xfrm>
            <a:prstGeom prst="diamond">
              <a:avLst/>
            </a:prstGeom>
            <a:noFill/>
            <a:ln>
              <a:solidFill>
                <a:schemeClr val="tx1"/>
              </a:solidFill>
            </a:ln>
          </p:spPr>
          <p:txBody>
            <a:bodyPr wrap="square" rtlCol="0" anchor="ctr" anchorCtr="0">
              <a:noAutofit/>
            </a:bodyPr>
            <a:lstStyle/>
            <a:p>
              <a:pPr algn="ctr"/>
              <a:endParaRPr lang="ko-KR" altLang="en-US" sz="2000" dirty="0"/>
            </a:p>
          </p:txBody>
        </p:sp>
        <p:sp>
          <p:nvSpPr>
            <p:cNvPr id="9" name="TextBox 8"/>
            <p:cNvSpPr txBox="1"/>
            <p:nvPr/>
          </p:nvSpPr>
          <p:spPr>
            <a:xfrm>
              <a:off x="6888089" y="3585017"/>
              <a:ext cx="2028225" cy="428452"/>
            </a:xfrm>
            <a:prstGeom prst="rect">
              <a:avLst/>
            </a:prstGeom>
            <a:noFill/>
            <a:ln>
              <a:noFill/>
            </a:ln>
          </p:spPr>
          <p:txBody>
            <a:bodyPr wrap="square" rtlCol="0" anchor="ctr" anchorCtr="0">
              <a:noAutofit/>
            </a:bodyPr>
            <a:lstStyle/>
            <a:p>
              <a:pPr algn="ctr"/>
              <a:r>
                <a:rPr lang="en-US" altLang="ko-KR" sz="2000" dirty="0"/>
                <a:t>n % 2 == 0</a:t>
              </a:r>
            </a:p>
          </p:txBody>
        </p:sp>
        <p:sp>
          <p:nvSpPr>
            <p:cNvPr id="10" name="TextBox 9"/>
            <p:cNvSpPr txBox="1"/>
            <p:nvPr/>
          </p:nvSpPr>
          <p:spPr>
            <a:xfrm>
              <a:off x="6888089" y="3038956"/>
              <a:ext cx="2028225" cy="266806"/>
            </a:xfrm>
            <a:prstGeom prst="rect">
              <a:avLst/>
            </a:prstGeom>
            <a:noFill/>
            <a:ln>
              <a:solidFill>
                <a:schemeClr val="tx1"/>
              </a:solidFill>
            </a:ln>
          </p:spPr>
          <p:txBody>
            <a:bodyPr wrap="square" rtlCol="0" anchor="ctr" anchorCtr="0">
              <a:noAutofit/>
            </a:bodyPr>
            <a:lstStyle/>
            <a:p>
              <a:pPr algn="ctr"/>
              <a:r>
                <a:rPr lang="en-US" altLang="ko-KR" sz="2000" dirty="0"/>
                <a:t>n = </a:t>
              </a:r>
              <a:r>
                <a:rPr lang="en-US" altLang="ko-KR" sz="2000" dirty="0" err="1"/>
                <a:t>int</a:t>
              </a:r>
              <a:r>
                <a:rPr lang="en-US" altLang="ko-KR" sz="2000" dirty="0"/>
                <a:t>(input())</a:t>
              </a:r>
              <a:endParaRPr lang="ko-KR" altLang="en-US" sz="2000" dirty="0"/>
            </a:p>
          </p:txBody>
        </p:sp>
        <p:sp>
          <p:nvSpPr>
            <p:cNvPr id="11" name="TextBox 10"/>
            <p:cNvSpPr txBox="1"/>
            <p:nvPr/>
          </p:nvSpPr>
          <p:spPr>
            <a:xfrm>
              <a:off x="8448262" y="4817372"/>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odd')</a:t>
              </a:r>
              <a:endParaRPr lang="ko-KR" altLang="en-US" sz="2000" dirty="0"/>
            </a:p>
          </p:txBody>
        </p:sp>
        <p:cxnSp>
          <p:nvCxnSpPr>
            <p:cNvPr id="12" name="직선 화살표 연결선 11"/>
            <p:cNvCxnSpPr>
              <a:stCxn id="4" idx="4"/>
              <a:endCxn id="10" idx="0"/>
            </p:cNvCxnSpPr>
            <p:nvPr/>
          </p:nvCxnSpPr>
          <p:spPr bwMode="auto">
            <a:xfrm>
              <a:off x="7902199" y="2414890"/>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10" idx="2"/>
              <a:endCxn id="9" idx="0"/>
            </p:cNvCxnSpPr>
            <p:nvPr/>
          </p:nvCxnSpPr>
          <p:spPr bwMode="auto">
            <a:xfrm>
              <a:off x="7902199" y="3305764"/>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9" name="TextBox 18"/>
            <p:cNvSpPr txBox="1"/>
            <p:nvPr/>
          </p:nvSpPr>
          <p:spPr>
            <a:xfrm>
              <a:off x="8085631" y="3980442"/>
              <a:ext cx="780087" cy="324261"/>
            </a:xfrm>
            <a:prstGeom prst="rect">
              <a:avLst/>
            </a:prstGeom>
            <a:noFill/>
          </p:spPr>
          <p:txBody>
            <a:bodyPr wrap="square" rtlCol="0">
              <a:spAutoFit/>
            </a:bodyPr>
            <a:lstStyle/>
            <a:p>
              <a:r>
                <a:rPr lang="en-US" altLang="ko-KR" sz="2000" dirty="0"/>
                <a:t>True</a:t>
              </a:r>
              <a:endParaRPr lang="ko-KR" altLang="en-US" sz="2000" dirty="0"/>
            </a:p>
          </p:txBody>
        </p:sp>
        <p:sp>
          <p:nvSpPr>
            <p:cNvPr id="20" name="TextBox 19"/>
            <p:cNvSpPr txBox="1"/>
            <p:nvPr/>
          </p:nvSpPr>
          <p:spPr>
            <a:xfrm>
              <a:off x="6888089" y="4332324"/>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even')</a:t>
              </a:r>
              <a:endParaRPr lang="ko-KR" altLang="en-US" sz="2000" dirty="0"/>
            </a:p>
          </p:txBody>
        </p:sp>
        <p:cxnSp>
          <p:nvCxnSpPr>
            <p:cNvPr id="22" name="꺾인 연결선 21"/>
            <p:cNvCxnSpPr>
              <a:stCxn id="9" idx="3"/>
              <a:endCxn id="11" idx="0"/>
            </p:cNvCxnSpPr>
            <p:nvPr/>
          </p:nvCxnSpPr>
          <p:spPr bwMode="auto">
            <a:xfrm>
              <a:off x="8916314" y="3799246"/>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11" idx="2"/>
              <a:endCxn id="5" idx="6"/>
            </p:cNvCxnSpPr>
            <p:nvPr/>
          </p:nvCxnSpPr>
          <p:spPr bwMode="auto">
            <a:xfrm rot="5400000">
              <a:off x="8612777" y="4529619"/>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직선 화살표 연결선 25"/>
            <p:cNvCxnSpPr>
              <a:stCxn id="20" idx="2"/>
              <a:endCxn id="5" idx="0"/>
            </p:cNvCxnSpPr>
            <p:nvPr/>
          </p:nvCxnSpPr>
          <p:spPr bwMode="auto">
            <a:xfrm>
              <a:off x="7902199" y="4599132"/>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938191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print("{n} is odd.")</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6118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7413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10" name="내용 개체 틀 9"/>
          <p:cNvSpPr>
            <a:spLocks noGrp="1"/>
          </p:cNvSpPr>
          <p:nvPr>
            <p:ph idx="1"/>
          </p:nvPr>
        </p:nvSpPr>
        <p:spPr/>
        <p:txBody>
          <a:bodyPr>
            <a:normAutofit/>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423653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121</a:t>
            </a:r>
          </a:p>
          <a:p>
            <a:pPr marL="0" indent="0">
              <a:buNone/>
            </a:pPr>
            <a:r>
              <a:rPr lang="en-US" altLang="ko-KR" dirty="0"/>
              <a:t>d = 11</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493183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int(input("Type a numerator ... "))</a:t>
            </a:r>
          </a:p>
          <a:p>
            <a:pPr marL="0" indent="0">
              <a:buNone/>
            </a:pPr>
            <a:r>
              <a:rPr lang="en-US" altLang="ko-KR" dirty="0"/>
              <a:t>d = int(input("Type a denominator ... "))</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610172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not a teenager.")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68079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&gt; </a:t>
            </a:r>
            <a:r>
              <a:rPr lang="en-US" altLang="ko-KR" dirty="0" err="1"/>
              <a:t>iAge</a:t>
            </a:r>
            <a:r>
              <a:rPr lang="en-US" altLang="ko-KR" dirty="0"/>
              <a:t> or </a:t>
            </a:r>
            <a:r>
              <a:rPr lang="en-US" altLang="ko-KR" dirty="0" err="1"/>
              <a:t>iAge</a:t>
            </a:r>
            <a:r>
              <a:rPr lang="en-US" altLang="ko-KR" dirty="0"/>
              <a:t> &gt; 19:</a:t>
            </a:r>
          </a:p>
          <a:p>
            <a:pPr marL="0" indent="0">
              <a:buNone/>
            </a:pPr>
            <a:r>
              <a:rPr lang="en-US" altLang="ko-KR" dirty="0"/>
              <a:t>    print("You are not a teenager.")</a:t>
            </a:r>
          </a:p>
          <a:p>
            <a:pPr marL="0" indent="0">
              <a:buNone/>
            </a:pPr>
            <a:r>
              <a:rPr lang="en-US" altLang="ko-KR" dirty="0"/>
              <a:t>else:</a:t>
            </a:r>
          </a:p>
          <a:p>
            <a:pPr marL="0" indent="0">
              <a:buNone/>
            </a:pPr>
            <a:r>
              <a:rPr lang="en-US" altLang="ko-KR" dirty="0"/>
              <a:t>    print("You are a teenager.")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69354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Categories of Control Flow</a:t>
            </a:r>
            <a:endParaRPr lang="ko-KR" altLang="en-US" dirty="0"/>
          </a:p>
        </p:txBody>
      </p:sp>
      <p:sp>
        <p:nvSpPr>
          <p:cNvPr id="4" name="내용 개체 틀 3"/>
          <p:cNvSpPr>
            <a:spLocks noGrp="1"/>
          </p:cNvSpPr>
          <p:nvPr>
            <p:ph idx="1"/>
          </p:nvPr>
        </p:nvSpPr>
        <p:spPr/>
        <p:txBody>
          <a:bodyPr/>
          <a:lstStyle/>
          <a:p>
            <a:r>
              <a:rPr lang="en-US" altLang="ko-KR" dirty="0"/>
              <a:t>Sequence</a:t>
            </a:r>
          </a:p>
          <a:p>
            <a:pPr lvl="1"/>
            <a:r>
              <a:rPr lang="en-US" altLang="ko-KR" dirty="0"/>
              <a:t>Left-to-right, and top-down</a:t>
            </a:r>
          </a:p>
          <a:p>
            <a:r>
              <a:rPr lang="en-US" altLang="ko-KR" dirty="0"/>
              <a:t>Division</a:t>
            </a:r>
          </a:p>
          <a:p>
            <a:pPr lvl="1"/>
            <a:r>
              <a:rPr lang="en-US" altLang="ko-KR" b="1" i="1" dirty="0"/>
              <a:t>if</a:t>
            </a:r>
          </a:p>
          <a:p>
            <a:r>
              <a:rPr lang="en-US" altLang="ko-KR" dirty="0"/>
              <a:t>Repetition</a:t>
            </a:r>
          </a:p>
          <a:p>
            <a:pPr lvl="1"/>
            <a:r>
              <a:rPr lang="en-US" altLang="ko-KR" b="1" i="1" dirty="0"/>
              <a:t>while</a:t>
            </a:r>
            <a:r>
              <a:rPr lang="en-US" altLang="ko-KR" dirty="0"/>
              <a:t>, </a:t>
            </a:r>
            <a:r>
              <a:rPr lang="en-US" altLang="ko-KR" b="1" i="1" dirty="0"/>
              <a:t>for</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63214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r>
                  <a:rPr lang="en-US" altLang="ko-KR" dirty="0"/>
                  <a:t>Calculate:</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1</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2</a:t>
                </a:r>
              </a:p>
              <a:p>
                <a:pPr lvl="1"/>
                <a14:m>
                  <m:oMath xmlns:m="http://schemas.openxmlformats.org/officeDocument/2006/math">
                    <m:r>
                      <a:rPr lang="en-US" altLang="ko-KR" dirty="0" smtClean="0">
                        <a:latin typeface="Cambria Math" panose="02040503050406030204" pitchFamily="18" charset="0"/>
                      </a:rPr>
                      <m:t>𝑦</m:t>
                    </m:r>
                    <m:r>
                      <a:rPr lang="en-US" altLang="ko-KR" dirty="0" smtClean="0">
                        <a:latin typeface="Cambria Math" panose="02040503050406030204" pitchFamily="18" charset="0"/>
                      </a:rPr>
                      <m:t> = </m:t>
                    </m:r>
                    <m:d>
                      <m:dPr>
                        <m:begChr m:val="{"/>
                        <m:endChr m:val=""/>
                        <m:ctrlPr>
                          <a:rPr lang="en-US" altLang="ko-KR" i="1" dirty="0" smtClean="0">
                            <a:latin typeface="Cambria Math" panose="02040503050406030204" pitchFamily="18" charset="0"/>
                          </a:rPr>
                        </m:ctrlPr>
                      </m:dPr>
                      <m:e>
                        <m:m>
                          <m:mPr>
                            <m:mcs>
                              <m:mc>
                                <m:mcPr>
                                  <m:count m:val="2"/>
                                  <m:mcJc m:val="center"/>
                                </m:mcPr>
                              </m:mc>
                            </m:mcs>
                            <m:ctrlPr>
                              <a:rPr lang="en-US" altLang="ko-KR" i="1" dirty="0" smtClean="0">
                                <a:latin typeface="Cambria Math" panose="02040503050406030204" pitchFamily="18" charset="0"/>
                              </a:rPr>
                            </m:ctrlPr>
                          </m:mPr>
                          <m:mr>
                            <m:e>
                              <m:r>
                                <a:rPr lang="en-US" altLang="ko-KR" i="1">
                                  <a:latin typeface="Cambria Math" panose="02040503050406030204" pitchFamily="18" charset="0"/>
                                </a:rPr>
                                <m:t>−</m:t>
                              </m:r>
                              <m:sSup>
                                <m:sSupPr>
                                  <m:ctrlPr>
                                    <a:rPr lang="en-US" altLang="ko-KR" i="1" dirty="0" smtClean="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𝑜𝑑𝑑</m:t>
                              </m:r>
                            </m:e>
                          </m:mr>
                          <m:mr>
                            <m:e>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𝑒𝑣𝑒𝑛</m:t>
                              </m:r>
                            </m:e>
                          </m:mr>
                        </m:m>
                      </m:e>
                    </m:d>
                    <m:r>
                      <a:rPr lang="en-US" altLang="ko-KR" dirty="0" smtClean="0">
                        <a:latin typeface="Cambria Math" panose="02040503050406030204" pitchFamily="18" charset="0"/>
                      </a:rPr>
                      <m:t> </m:t>
                    </m:r>
                  </m:oMath>
                </a14:m>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sz="quarter" idx="1"/>
              </p:nvPr>
            </p:nvSpPr>
            <p:spPr>
              <a:blipFill>
                <a:blip r:embed="rId2"/>
                <a:stretch>
                  <a:fillRect l="-784" t="-1200"/>
                </a:stretch>
              </a:blipFill>
            </p:spPr>
            <p:txBody>
              <a:bodyPr/>
              <a:lstStyle/>
              <a:p>
                <a:r>
                  <a:rPr lang="ko-KR" altLang="en-US">
                    <a:noFill/>
                  </a:rPr>
                  <a:t> </a:t>
                </a:r>
              </a:p>
            </p:txBody>
          </p:sp>
        </mc:Fallback>
      </mc:AlternateContent>
      <p:sp>
        <p:nvSpPr>
          <p:cNvPr id="3" name="슬라이드 번호 개체 틀 2"/>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519484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1059" name="Google Shape;1059;p77" descr="박수 보드 길가 제이콥과 라이언"/>
          <p:cNvPicPr preferRelativeResize="0"/>
          <p:nvPr/>
        </p:nvPicPr>
        <p:blipFill rotWithShape="1">
          <a:blip r:embed="rId3">
            <a:alphaModFix/>
          </a:blip>
          <a:srcRect/>
          <a:stretch/>
        </p:blipFill>
        <p:spPr>
          <a:xfrm>
            <a:off x="2302031" y="1273761"/>
            <a:ext cx="7045118" cy="4762500"/>
          </a:xfrm>
          <a:prstGeom prst="rect">
            <a:avLst/>
          </a:prstGeom>
          <a:noFill/>
          <a:ln>
            <a:noFill/>
          </a:ln>
        </p:spPr>
      </p:pic>
      <p:sp>
        <p:nvSpPr>
          <p:cNvPr id="1060" name="Google Shape;1060;p77"/>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200"/>
              <a:buFont typeface="Batang"/>
              <a:buNone/>
            </a:pPr>
            <a:r>
              <a:rPr lang="en-US" b="1" dirty="0">
                <a:solidFill>
                  <a:srgbClr val="FFFF00"/>
                </a:solidFill>
              </a:rPr>
              <a:t>Q&amp;A start</a:t>
            </a:r>
            <a:endParaRPr b="1" dirty="0">
              <a:solidFill>
                <a:srgbClr val="FFFF00"/>
              </a:solidFill>
            </a:endParaRPr>
          </a:p>
        </p:txBody>
      </p:sp>
      <p:sp>
        <p:nvSpPr>
          <p:cNvPr id="1061" name="Google Shape;1061;p77"/>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34641" y="154762"/>
            <a:ext cx="10353762" cy="581152"/>
          </a:xfrm>
        </p:spPr>
        <p:txBody>
          <a:bodyPr>
            <a:normAutofit fontScale="90000"/>
          </a:bodyPr>
          <a:lstStyle/>
          <a:p>
            <a:r>
              <a:rPr lang="en-US" altLang="ko-KR" sz="4000" dirty="0"/>
              <a:t>Example: if-else</a:t>
            </a:r>
            <a:endParaRPr lang="ko-KR" altLang="en-US" sz="4000" dirty="0"/>
          </a:p>
        </p:txBody>
      </p:sp>
      <p:sp>
        <p:nvSpPr>
          <p:cNvPr id="4" name="내용 개체 틀 3"/>
          <p:cNvSpPr>
            <a:spLocks noGrp="1"/>
          </p:cNvSpPr>
          <p:nvPr>
            <p:ph sz="half" idx="1"/>
          </p:nvPr>
        </p:nvSpPr>
        <p:spPr>
          <a:xfrm>
            <a:off x="954681" y="849376"/>
            <a:ext cx="4856841" cy="3622671"/>
          </a:xfrm>
        </p:spPr>
        <p:txBody>
          <a:bodyPr>
            <a:noAutofit/>
          </a:bodyPr>
          <a:lstStyle/>
          <a:p>
            <a:pPr marL="0" indent="0">
              <a:lnSpc>
                <a:spcPct val="100000"/>
              </a:lnSpc>
              <a:buNone/>
            </a:pPr>
            <a:r>
              <a:rPr lang="en-US" altLang="ko-KR" sz="1800" dirty="0">
                <a:solidFill>
                  <a:srgbClr val="FFFF00"/>
                </a:solidFill>
              </a:rPr>
              <a:t># Solution 1</a:t>
            </a:r>
            <a:endParaRPr lang="pt-BR" altLang="ko-KR" sz="1800" dirty="0">
              <a:solidFill>
                <a:srgbClr val="FFFF00"/>
              </a:solidFill>
            </a:endParaRPr>
          </a:p>
          <a:p>
            <a:pPr marL="0" indent="0">
              <a:lnSpc>
                <a:spcPct val="100000"/>
              </a:lnSpc>
              <a:buNone/>
            </a:pPr>
            <a:r>
              <a:rPr lang="pt-BR" altLang="ko-KR" sz="1800" dirty="0"/>
              <a:t>x = 2</a:t>
            </a:r>
          </a:p>
          <a:p>
            <a:pPr marL="0" indent="0">
              <a:lnSpc>
                <a:spcPct val="100000"/>
              </a:lnSpc>
              <a:buNone/>
            </a:pPr>
            <a:r>
              <a:rPr lang="pt-BR" altLang="ko-KR" sz="1800" dirty="0"/>
              <a:t>n = 1</a:t>
            </a:r>
          </a:p>
          <a:p>
            <a:pPr marL="0" indent="0">
              <a:lnSpc>
                <a:spcPct val="100000"/>
              </a:lnSpc>
              <a:buNone/>
            </a:pPr>
            <a:r>
              <a:rPr lang="pt-BR" altLang="ko-KR" sz="1800" dirty="0"/>
              <a:t>y = ((-1) ** n) * (x ** (2 * n + 1))</a:t>
            </a:r>
          </a:p>
          <a:p>
            <a:pPr marL="0" indent="0">
              <a:lnSpc>
                <a:spcPct val="100000"/>
              </a:lnSpc>
              <a:buNone/>
            </a:pPr>
            <a:r>
              <a:rPr lang="pt-BR" altLang="ko-KR" sz="1800" dirty="0"/>
              <a:t>print(y)</a:t>
            </a:r>
          </a:p>
          <a:p>
            <a:pPr marL="0" indent="0">
              <a:lnSpc>
                <a:spcPct val="100000"/>
              </a:lnSpc>
              <a:buNone/>
            </a:pPr>
            <a:endParaRPr lang="en-US" altLang="ko-KR" sz="1800" dirty="0"/>
          </a:p>
          <a:p>
            <a:pPr marL="0" indent="0">
              <a:lnSpc>
                <a:spcPct val="100000"/>
              </a:lnSpc>
              <a:buNone/>
            </a:pPr>
            <a:r>
              <a:rPr lang="en-US" altLang="ko-KR" sz="1800" dirty="0">
                <a:solidFill>
                  <a:srgbClr val="00B0F0"/>
                </a:solidFill>
              </a:rPr>
              <a:t># Solution 2</a:t>
            </a:r>
            <a:endParaRPr lang="pt-BR" altLang="ko-KR" sz="1800" dirty="0">
              <a:solidFill>
                <a:srgbClr val="00B0F0"/>
              </a:solidFill>
            </a:endParaRPr>
          </a:p>
          <a:p>
            <a:pPr marL="0" indent="0">
              <a:lnSpc>
                <a:spcPct val="100000"/>
              </a:lnSpc>
              <a:buNone/>
            </a:pPr>
            <a:r>
              <a:rPr lang="es-ES" altLang="ko-KR" sz="1800" dirty="0"/>
              <a:t>x = 2</a:t>
            </a:r>
          </a:p>
          <a:p>
            <a:pPr marL="0" indent="0">
              <a:lnSpc>
                <a:spcPct val="100000"/>
              </a:lnSpc>
              <a:buNone/>
            </a:pPr>
            <a:r>
              <a:rPr lang="es-ES" altLang="ko-KR" sz="1800" dirty="0"/>
              <a:t>n = 1</a:t>
            </a:r>
          </a:p>
          <a:p>
            <a:pPr marL="0" indent="0">
              <a:lnSpc>
                <a:spcPct val="100000"/>
              </a:lnSpc>
              <a:buNone/>
            </a:pPr>
            <a:r>
              <a:rPr lang="es-ES" altLang="ko-KR" sz="1800" dirty="0"/>
              <a:t>if n % 2 == 1:</a:t>
            </a:r>
          </a:p>
          <a:p>
            <a:pPr marL="0" indent="0">
              <a:lnSpc>
                <a:spcPct val="100000"/>
              </a:lnSpc>
              <a:buNone/>
            </a:pPr>
            <a:r>
              <a:rPr lang="es-ES" altLang="ko-KR" sz="1800" dirty="0"/>
              <a:t>    y = -(x ** (2 * n + 1))</a:t>
            </a:r>
          </a:p>
          <a:p>
            <a:pPr marL="0" indent="0">
              <a:lnSpc>
                <a:spcPct val="100000"/>
              </a:lnSpc>
              <a:buNone/>
            </a:pPr>
            <a:r>
              <a:rPr lang="es-ES" altLang="ko-KR" sz="1800" dirty="0"/>
              <a:t>else:</a:t>
            </a:r>
          </a:p>
          <a:p>
            <a:pPr marL="0" indent="0">
              <a:lnSpc>
                <a:spcPct val="100000"/>
              </a:lnSpc>
              <a:buNone/>
            </a:pPr>
            <a:r>
              <a:rPr lang="es-ES" altLang="ko-KR" sz="1800" dirty="0"/>
              <a:t>    y = x ** (2 * n + 1)</a:t>
            </a:r>
          </a:p>
          <a:p>
            <a:pPr marL="0" indent="0">
              <a:lnSpc>
                <a:spcPct val="100000"/>
              </a:lnSpc>
              <a:buNone/>
            </a:pPr>
            <a:r>
              <a:rPr lang="es-ES" altLang="ko-KR" sz="1800" dirty="0"/>
              <a:t>print(y)</a:t>
            </a:r>
            <a:endParaRPr lang="ko-KR" altLang="en-US" sz="1800" dirty="0"/>
          </a:p>
        </p:txBody>
      </p:sp>
      <mc:AlternateContent xmlns:mc="http://schemas.openxmlformats.org/markup-compatibility/2006">
        <mc:Choice xmlns:a14="http://schemas.microsoft.com/office/drawing/2010/main" Requires="a14">
          <p:sp>
            <p:nvSpPr>
              <p:cNvPr id="6" name="내용 개체 틀 5"/>
              <p:cNvSpPr>
                <a:spLocks noGrp="1"/>
              </p:cNvSpPr>
              <p:nvPr>
                <p:ph sz="half" idx="2"/>
              </p:nvPr>
            </p:nvSpPr>
            <p:spPr>
              <a:xfrm>
                <a:off x="6410715" y="1060451"/>
                <a:ext cx="4856841" cy="3622672"/>
              </a:xfrm>
            </p:spPr>
            <p:txBody>
              <a:bodyPr>
                <a:noAutofit/>
              </a:bodyPr>
              <a:lstStyle/>
              <a:p>
                <a:r>
                  <a:rPr lang="en-US" altLang="ko-KR" sz="1800" dirty="0">
                    <a:solidFill>
                      <a:srgbClr val="FFFF00"/>
                    </a:solidFill>
                  </a:rPr>
                  <a:t>Solution 1</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a:latin typeface="Cambria Math" panose="02040503050406030204" pitchFamily="18" charset="0"/>
                        </a:rPr>
                        <m:t>𝑦</m:t>
                      </m:r>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d>
                            <m:dPr>
                              <m:ctrlPr>
                                <a:rPr lang="en-US" altLang="ko-KR" sz="1800" i="1">
                                  <a:latin typeface="Cambria Math" panose="02040503050406030204" pitchFamily="18" charset="0"/>
                                </a:rPr>
                              </m:ctrlPr>
                            </m:dPr>
                            <m:e>
                              <m:r>
                                <a:rPr lang="en-US" altLang="ko-KR" sz="1800">
                                  <a:latin typeface="Cambria Math" panose="02040503050406030204" pitchFamily="18" charset="0"/>
                                </a:rPr>
                                <m:t>−1</m:t>
                              </m:r>
                            </m:e>
                          </m:d>
                        </m:e>
                        <m:sup>
                          <m:r>
                            <a:rPr lang="en-US" altLang="ko-KR" sz="1800">
                              <a:latin typeface="Cambria Math" panose="02040503050406030204" pitchFamily="18" charset="0"/>
                            </a:rPr>
                            <m:t>𝑛</m:t>
                          </m:r>
                        </m:sup>
                      </m:sSup>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oMath>
                  </m:oMathPara>
                </a14:m>
                <a:endParaRPr lang="en-US" altLang="ko-KR" sz="1800" dirty="0"/>
              </a:p>
              <a:p>
                <a:pPr marL="36900" indent="0">
                  <a:buNone/>
                </a:pPr>
                <a:endParaRPr lang="en-US" altLang="ko-KR" sz="1800" dirty="0"/>
              </a:p>
              <a:p>
                <a:endParaRPr lang="en-US" altLang="ko-KR" sz="1800" dirty="0"/>
              </a:p>
              <a:p>
                <a:r>
                  <a:rPr lang="en-US" altLang="ko-KR" sz="1800" dirty="0">
                    <a:solidFill>
                      <a:srgbClr val="00B0F0"/>
                    </a:solidFill>
                  </a:rPr>
                  <a:t>Solution 2</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dirty="0">
                          <a:latin typeface="Cambria Math" panose="02040503050406030204" pitchFamily="18" charset="0"/>
                        </a:rPr>
                        <m:t>𝑦</m:t>
                      </m:r>
                      <m:r>
                        <a:rPr lang="en-US" altLang="ko-KR" sz="1800" dirty="0">
                          <a:latin typeface="Cambria Math" panose="02040503050406030204" pitchFamily="18" charset="0"/>
                        </a:rPr>
                        <m:t> = </m:t>
                      </m:r>
                      <m:d>
                        <m:dPr>
                          <m:begChr m:val="{"/>
                          <m:endChr m:val=""/>
                          <m:ctrlPr>
                            <a:rPr lang="en-US" altLang="ko-KR" sz="1800" i="1" dirty="0">
                              <a:latin typeface="Cambria Math" panose="02040503050406030204" pitchFamily="18" charset="0"/>
                            </a:rPr>
                          </m:ctrlPr>
                        </m:dPr>
                        <m:e>
                          <m:m>
                            <m:mPr>
                              <m:mcs>
                                <m:mc>
                                  <m:mcPr>
                                    <m:count m:val="2"/>
                                    <m:mcJc m:val="center"/>
                                  </m:mcPr>
                                </m:mc>
                              </m:mcs>
                              <m:ctrlPr>
                                <a:rPr lang="en-US" altLang="ko-KR" sz="1800" i="1" dirty="0">
                                  <a:latin typeface="Cambria Math" panose="02040503050406030204" pitchFamily="18" charset="0"/>
                                </a:rPr>
                              </m:ctrlPr>
                            </m:mPr>
                            <m:mr>
                              <m:e>
                                <m:r>
                                  <a:rPr lang="en-US" altLang="ko-KR" sz="1800">
                                    <a:latin typeface="Cambria Math" panose="02040503050406030204" pitchFamily="18" charset="0"/>
                                  </a:rPr>
                                  <m:t>−</m:t>
                                </m:r>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𝑜𝑑𝑑</m:t>
                                </m:r>
                              </m:e>
                            </m:mr>
                            <m:mr>
                              <m:e>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𝑒𝑣𝑒𝑛</m:t>
                                </m:r>
                              </m:e>
                            </m:mr>
                          </m:m>
                        </m:e>
                      </m:d>
                      <m:r>
                        <a:rPr lang="en-US" altLang="ko-KR" sz="1800" dirty="0">
                          <a:latin typeface="Cambria Math" panose="02040503050406030204" pitchFamily="18" charset="0"/>
                        </a:rPr>
                        <m:t> </m:t>
                      </m:r>
                    </m:oMath>
                  </m:oMathPara>
                </a14:m>
                <a:endParaRPr lang="ko-KR" altLang="en-US" sz="1800" dirty="0"/>
              </a:p>
            </p:txBody>
          </p:sp>
        </mc:Choice>
        <mc:Fallback>
          <p:sp>
            <p:nvSpPr>
              <p:cNvPr id="6" name="내용 개체 틀 5"/>
              <p:cNvSpPr>
                <a:spLocks noGrp="1" noRot="1" noChangeAspect="1" noMove="1" noResize="1" noEditPoints="1" noAdjustHandles="1" noChangeArrowheads="1" noChangeShapeType="1" noTextEdit="1"/>
              </p:cNvSpPr>
              <p:nvPr>
                <p:ph sz="half" idx="2"/>
              </p:nvPr>
            </p:nvSpPr>
            <p:spPr>
              <a:xfrm>
                <a:off x="6410715" y="1060451"/>
                <a:ext cx="4856841" cy="3622672"/>
              </a:xfrm>
              <a:blipFill>
                <a:blip r:embed="rId2"/>
                <a:stretch>
                  <a:fillRect/>
                </a:stretch>
              </a:blipFill>
            </p:spPr>
            <p:txBody>
              <a:bodyPr/>
              <a:lstStyle/>
              <a:p>
                <a:r>
                  <a:rPr lang="ko-KR" altLang="en-US">
                    <a:noFill/>
                  </a:rPr>
                  <a:t> </a:t>
                </a:r>
              </a:p>
            </p:txBody>
          </p:sp>
        </mc:Fallback>
      </mc:AlternateContent>
      <p:sp>
        <p:nvSpPr>
          <p:cNvPr id="10" name="슬라이드 번호 개체 틀 9"/>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557980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3200" dirty="0"/>
              <a:t>Which solution is better? Why?</a:t>
            </a:r>
            <a:endParaRPr lang="ko-KR" altLang="en-US" sz="3200" dirty="0"/>
          </a:p>
        </p:txBody>
      </p:sp>
      <p:sp>
        <p:nvSpPr>
          <p:cNvPr id="6" name="내용 개체 틀 5"/>
          <p:cNvSpPr>
            <a:spLocks noGrp="1"/>
          </p:cNvSpPr>
          <p:nvPr>
            <p:ph sz="half" idx="1"/>
          </p:nvPr>
        </p:nvSpPr>
        <p:spPr>
          <a:xfrm>
            <a:off x="730914" y="1231266"/>
            <a:ext cx="6055965" cy="4691376"/>
          </a:xfrm>
        </p:spPr>
        <p:txBody>
          <a:bodyPr>
            <a:normAutofit/>
          </a:bodyPr>
          <a:lstStyle/>
          <a:p>
            <a:pPr marL="0" indent="0">
              <a:buNone/>
            </a:pPr>
            <a:r>
              <a:rPr lang="en-US" altLang="ko-KR" sz="1500" dirty="0">
                <a:solidFill>
                  <a:srgbClr val="FFFF00"/>
                </a:solidFill>
              </a:rPr>
              <a:t># Solution 1</a:t>
            </a:r>
            <a:endParaRPr lang="pt-BR" altLang="ko-KR" sz="1500" dirty="0">
              <a:solidFill>
                <a:srgbClr val="FFFF00"/>
              </a:solidFill>
            </a:endParaRPr>
          </a:p>
          <a:p>
            <a:pPr marL="0" indent="0">
              <a:buNone/>
            </a:pPr>
            <a:r>
              <a:rPr lang="fr-FR" altLang="ko-KR" sz="1500" dirty="0"/>
              <a:t>import time</a:t>
            </a:r>
          </a:p>
          <a:p>
            <a:pPr marL="0" indent="0">
              <a:buNone/>
            </a:pPr>
            <a:r>
              <a:rPr lang="fr-FR" altLang="ko-KR" sz="1500" dirty="0"/>
              <a:t>x = 2</a:t>
            </a:r>
          </a:p>
          <a:p>
            <a:pPr marL="0" indent="0">
              <a:buNone/>
            </a:pPr>
            <a:r>
              <a:rPr lang="fr-FR" altLang="ko-KR" sz="1500" dirty="0"/>
              <a:t>n = 1</a:t>
            </a:r>
          </a:p>
          <a:p>
            <a:pPr marL="0" indent="0">
              <a:buNone/>
            </a:pPr>
            <a:r>
              <a:rPr lang="fr-FR" altLang="ko-KR" sz="1500" dirty="0"/>
              <a:t>t1 = time.time()</a:t>
            </a:r>
          </a:p>
          <a:p>
            <a:pPr marL="0" indent="0">
              <a:buNone/>
            </a:pPr>
            <a:r>
              <a:rPr lang="fr-FR" altLang="ko-KR" sz="1500" dirty="0"/>
              <a:t>for i in range(1, 10000000):</a:t>
            </a:r>
          </a:p>
          <a:p>
            <a:pPr marL="0" indent="0">
              <a:buNone/>
            </a:pPr>
            <a:r>
              <a:rPr lang="fr-FR" altLang="ko-KR" sz="1500" dirty="0"/>
              <a:t>    y = ((-1) ** i) * (x ** (2 * n + 1))</a:t>
            </a:r>
          </a:p>
          <a:p>
            <a:pPr marL="0" indent="0">
              <a:buNone/>
            </a:pPr>
            <a:r>
              <a:rPr lang="fr-FR" altLang="ko-KR" sz="1500" dirty="0"/>
              <a:t>t2 = time.time()</a:t>
            </a:r>
          </a:p>
          <a:p>
            <a:pPr marL="0" indent="0">
              <a:buNone/>
            </a:pPr>
            <a:r>
              <a:rPr lang="fr-FR" altLang="ko-KR" sz="1500" dirty="0"/>
              <a:t>print(y)</a:t>
            </a:r>
          </a:p>
          <a:p>
            <a:pPr marL="0" indent="0">
              <a:buNone/>
            </a:pPr>
            <a:r>
              <a:rPr lang="fr-FR" altLang="ko-KR" sz="1500" dirty="0"/>
              <a:t>print(t2 - t1)</a:t>
            </a:r>
            <a:endParaRPr lang="ko-KR" altLang="en-US" sz="1500" dirty="0"/>
          </a:p>
        </p:txBody>
      </p:sp>
      <p:sp>
        <p:nvSpPr>
          <p:cNvPr id="7" name="내용 개체 틀 6"/>
          <p:cNvSpPr>
            <a:spLocks noGrp="1"/>
          </p:cNvSpPr>
          <p:nvPr>
            <p:ph sz="half" idx="2"/>
          </p:nvPr>
        </p:nvSpPr>
        <p:spPr>
          <a:xfrm>
            <a:off x="6248156" y="1231265"/>
            <a:ext cx="5862564" cy="4395469"/>
          </a:xfrm>
        </p:spPr>
        <p:txBody>
          <a:bodyPr>
            <a:noAutofit/>
          </a:bodyPr>
          <a:lstStyle/>
          <a:p>
            <a:pPr marL="0" indent="0">
              <a:buNone/>
            </a:pPr>
            <a:r>
              <a:rPr lang="en-US" altLang="ko-KR" sz="1400" dirty="0">
                <a:solidFill>
                  <a:srgbClr val="FFFF00"/>
                </a:solidFill>
              </a:rPr>
              <a:t># Solution 2</a:t>
            </a:r>
            <a:endParaRPr lang="pt-BR" altLang="ko-KR" sz="1400" dirty="0">
              <a:solidFill>
                <a:srgbClr val="FFFF00"/>
              </a:solidFill>
            </a:endParaRPr>
          </a:p>
          <a:p>
            <a:pPr marL="0" indent="0">
              <a:buNone/>
            </a:pPr>
            <a:r>
              <a:rPr lang="en-US" altLang="ko-KR" sz="1400" dirty="0"/>
              <a:t>import time</a:t>
            </a:r>
          </a:p>
          <a:p>
            <a:pPr marL="0" indent="0">
              <a:buNone/>
            </a:pPr>
            <a:r>
              <a:rPr lang="en-US" altLang="ko-KR" sz="1400" dirty="0"/>
              <a:t>x = 2</a:t>
            </a:r>
          </a:p>
          <a:p>
            <a:pPr marL="0" indent="0">
              <a:buNone/>
            </a:pPr>
            <a:r>
              <a:rPr lang="en-US" altLang="ko-KR" sz="1400" dirty="0"/>
              <a:t>n = 1</a:t>
            </a:r>
          </a:p>
          <a:p>
            <a:pPr marL="0" indent="0">
              <a:buNone/>
            </a:pPr>
            <a:r>
              <a:rPr lang="en-US" altLang="ko-KR" sz="1400" dirty="0"/>
              <a:t>t1 = </a:t>
            </a:r>
            <a:r>
              <a:rPr lang="en-US" altLang="ko-KR" sz="1400" dirty="0" err="1"/>
              <a:t>time.time</a:t>
            </a:r>
            <a:r>
              <a:rPr lang="en-US" altLang="ko-KR" sz="1400" dirty="0"/>
              <a:t>()</a:t>
            </a:r>
          </a:p>
          <a:p>
            <a:pPr marL="0" indent="0">
              <a:buNone/>
            </a:pPr>
            <a:r>
              <a:rPr lang="en-US" altLang="ko-KR" sz="1400" dirty="0"/>
              <a:t>for </a:t>
            </a:r>
            <a:r>
              <a:rPr lang="en-US" altLang="ko-KR" sz="1400" dirty="0" err="1"/>
              <a:t>i</a:t>
            </a:r>
            <a:r>
              <a:rPr lang="en-US" altLang="ko-KR" sz="1400" dirty="0"/>
              <a:t> in range(1, 10000000):</a:t>
            </a:r>
          </a:p>
          <a:p>
            <a:pPr marL="0" indent="0">
              <a:buNone/>
            </a:pPr>
            <a:r>
              <a:rPr lang="en-US" altLang="ko-KR" sz="1400" dirty="0"/>
              <a:t>    if n % 2 == 1:</a:t>
            </a:r>
          </a:p>
          <a:p>
            <a:pPr marL="0" indent="0">
              <a:buNone/>
            </a:pPr>
            <a:r>
              <a:rPr lang="en-US" altLang="ko-KR" sz="1400" dirty="0"/>
              <a:t>        y = -(x ** (2 * n + 1))</a:t>
            </a:r>
          </a:p>
          <a:p>
            <a:pPr marL="0" indent="0">
              <a:buNone/>
            </a:pPr>
            <a:r>
              <a:rPr lang="en-US" altLang="ko-KR" sz="1400" dirty="0"/>
              <a:t>    else:</a:t>
            </a:r>
          </a:p>
          <a:p>
            <a:pPr marL="0" indent="0">
              <a:buNone/>
            </a:pPr>
            <a:r>
              <a:rPr lang="en-US" altLang="ko-KR" sz="1400" dirty="0"/>
              <a:t>        y = x ** (2 * n + 1)</a:t>
            </a:r>
          </a:p>
          <a:p>
            <a:pPr marL="0" indent="0">
              <a:buNone/>
            </a:pPr>
            <a:r>
              <a:rPr lang="en-US" altLang="ko-KR" sz="1400" dirty="0"/>
              <a:t>t2 = </a:t>
            </a:r>
            <a:r>
              <a:rPr lang="en-US" altLang="ko-KR" sz="1400" dirty="0" err="1"/>
              <a:t>time.time</a:t>
            </a:r>
            <a:r>
              <a:rPr lang="en-US" altLang="ko-KR" sz="1400" dirty="0"/>
              <a:t>()</a:t>
            </a:r>
          </a:p>
          <a:p>
            <a:pPr marL="0" indent="0">
              <a:buNone/>
            </a:pPr>
            <a:r>
              <a:rPr lang="en-US" altLang="ko-KR" sz="1400" dirty="0"/>
              <a:t>print(y)</a:t>
            </a:r>
          </a:p>
          <a:p>
            <a:pPr marL="0" indent="0">
              <a:buNone/>
            </a:pPr>
            <a:r>
              <a:rPr lang="en-US" altLang="ko-KR" sz="1400" dirty="0"/>
              <a:t>print(t2 - t1)</a:t>
            </a:r>
            <a:endParaRPr lang="ko-KR" altLang="en-US" sz="14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63</a:t>
            </a:fld>
            <a:endParaRPr lang="en-US" dirty="0"/>
          </a:p>
        </p:txBody>
      </p:sp>
      <p:pic>
        <p:nvPicPr>
          <p:cNvPr id="4" name="그림 3">
            <a:extLst>
              <a:ext uri="{FF2B5EF4-FFF2-40B4-BE49-F238E27FC236}">
                <a16:creationId xmlns:a16="http://schemas.microsoft.com/office/drawing/2014/main" id="{2604B152-5ABE-43AA-5ED7-27ACE0408911}"/>
              </a:ext>
            </a:extLst>
          </p:cNvPr>
          <p:cNvPicPr>
            <a:picLocks noChangeAspect="1"/>
          </p:cNvPicPr>
          <p:nvPr/>
        </p:nvPicPr>
        <p:blipFill>
          <a:blip r:embed="rId2"/>
          <a:stretch>
            <a:fillRect/>
          </a:stretch>
        </p:blipFill>
        <p:spPr>
          <a:xfrm>
            <a:off x="9390207" y="123868"/>
            <a:ext cx="2710353" cy="1817286"/>
          </a:xfrm>
          <a:prstGeom prst="rect">
            <a:avLst/>
          </a:prstGeom>
        </p:spPr>
      </p:pic>
    </p:spTree>
    <p:extLst>
      <p:ext uri="{BB962C8B-B14F-4D97-AF65-F5344CB8AC3E}">
        <p14:creationId xmlns:p14="http://schemas.microsoft.com/office/powerpoint/2010/main" val="2212205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b="1" i="1" dirty="0"/>
              <a:t>if-</a:t>
            </a:r>
            <a:r>
              <a:rPr lang="en-US" altLang="ko-KR" b="1" i="1" dirty="0" err="1"/>
              <a:t>elif</a:t>
            </a:r>
            <a:r>
              <a:rPr lang="en-US" altLang="ko-KR" b="1" i="1"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63754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Flow Diagram: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65</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45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4050330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552233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33354001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77793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Division</a:t>
            </a:r>
            <a:endParaRPr lang="ko-KR" altLang="en-US" dirty="0"/>
          </a:p>
        </p:txBody>
      </p:sp>
      <p:sp>
        <p:nvSpPr>
          <p:cNvPr id="7" name="내용 개체 틀 6"/>
          <p:cNvSpPr>
            <a:spLocks noGrp="1"/>
          </p:cNvSpPr>
          <p:nvPr>
            <p:ph idx="1"/>
          </p:nvPr>
        </p:nvSpPr>
        <p:spPr/>
        <p:txBody>
          <a:bodyPr/>
          <a:lstStyle/>
          <a:p>
            <a:r>
              <a:rPr lang="en-US" altLang="ko-KR" dirty="0"/>
              <a:t>Conditionally,</a:t>
            </a:r>
          </a:p>
          <a:p>
            <a:pPr lvl="1"/>
            <a:r>
              <a:rPr lang="en-US" altLang="ko-KR" dirty="0"/>
              <a:t>Do something</a:t>
            </a:r>
          </a:p>
          <a:p>
            <a:pPr lvl="1"/>
            <a:r>
              <a:rPr lang="en-US" altLang="ko-KR" dirty="0"/>
              <a:t>Or, do something else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156485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21489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231625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33133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093727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417495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10345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3929616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916973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32907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79</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199456" y="278092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1199456" y="350100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199456" y="429309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1199456" y="537321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85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b="1" u="sng"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19279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7" name="내용 개체 틀 6"/>
          <p:cNvSpPr>
            <a:spLocks noGrp="1"/>
          </p:cNvSpPr>
          <p:nvPr>
            <p:ph idx="1"/>
          </p:nvPr>
        </p:nvSpPr>
        <p:spPr/>
        <p:txBody>
          <a:bodyPr>
            <a:normAutofit fontScale="92500" lnSpcReduction="20000"/>
          </a:bodyPr>
          <a:lstStyle/>
          <a:p>
            <a:pPr marL="0" indent="0">
              <a:buNone/>
            </a:pPr>
            <a:r>
              <a:rPr lang="en-US" altLang="ko-KR" dirty="0"/>
              <a:t>n = int(input("Type a number ... "))</a:t>
            </a:r>
          </a:p>
          <a:p>
            <a:pPr marL="0" indent="0">
              <a:buNone/>
            </a:pPr>
            <a:r>
              <a:rPr lang="en-US" altLang="ko-KR" dirty="0"/>
              <a:t>if n % 3 == 0:</a:t>
            </a:r>
          </a:p>
          <a:p>
            <a:pPr marL="0" indent="0">
              <a:buNone/>
            </a:pPr>
            <a:r>
              <a:rPr lang="en-US" altLang="ko-KR" dirty="0"/>
              <a:t>    print("The remainder is 0.")</a:t>
            </a:r>
          </a:p>
          <a:p>
            <a:pPr marL="0" indent="0">
              <a:buNone/>
            </a:pPr>
            <a:r>
              <a:rPr lang="en-US" altLang="ko-KR" dirty="0" err="1"/>
              <a:t>elif</a:t>
            </a:r>
            <a:r>
              <a:rPr lang="en-US" altLang="ko-KR" dirty="0"/>
              <a:t> n % 3 == 1:</a:t>
            </a:r>
          </a:p>
          <a:p>
            <a:pPr marL="0" indent="0">
              <a:buNone/>
            </a:pPr>
            <a:r>
              <a:rPr lang="en-US" altLang="ko-KR" dirty="0"/>
              <a:t>    print("The remainder is 1.")</a:t>
            </a:r>
          </a:p>
          <a:p>
            <a:pPr marL="0" indent="0">
              <a:buNone/>
            </a:pPr>
            <a:r>
              <a:rPr lang="en-US" altLang="ko-KR" dirty="0"/>
              <a:t>else:</a:t>
            </a:r>
          </a:p>
          <a:p>
            <a:pPr marL="0" indent="0">
              <a:buNone/>
            </a:pPr>
            <a:r>
              <a:rPr lang="en-US" altLang="ko-KR" dirty="0"/>
              <a:t>    print("The remainder is 2.")</a:t>
            </a:r>
          </a:p>
          <a:p>
            <a:pPr marL="0" indent="0">
              <a:buNone/>
            </a:pPr>
            <a:endParaRPr lang="en-US" altLang="ko-KR" dirty="0"/>
          </a:p>
          <a:p>
            <a:pPr marL="0" indent="0">
              <a:buNone/>
            </a:pPr>
            <a:r>
              <a:rPr lang="en-US" altLang="ko-KR" dirty="0"/>
              <a:t># Alternative solution</a:t>
            </a:r>
          </a:p>
          <a:p>
            <a:pPr marL="0" indent="0">
              <a:buNone/>
            </a:pPr>
            <a:r>
              <a:rPr lang="en-US" altLang="ko-KR" dirty="0"/>
              <a:t>n = int(input("Type a number ... "))</a:t>
            </a:r>
          </a:p>
          <a:p>
            <a:pPr marL="0" indent="0">
              <a:buNone/>
            </a:pPr>
            <a:r>
              <a:rPr lang="en-US" altLang="ko-KR" dirty="0"/>
              <a:t>print("The remainder is {0:d}.".format(n % 3))</a:t>
            </a: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361265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dirty="0" err="1"/>
              <a:t>sSSN</a:t>
            </a:r>
            <a:r>
              <a:rPr lang="en-US" altLang="ko-KR" dirty="0"/>
              <a:t> = input("Type your SSN ... ")</a:t>
            </a:r>
          </a:p>
          <a:p>
            <a:pPr marL="0" indent="0">
              <a:buNone/>
            </a:pPr>
            <a:r>
              <a:rPr lang="en-US" altLang="ko-KR" dirty="0"/>
              <a:t>if </a:t>
            </a:r>
            <a:r>
              <a:rPr lang="en-US" altLang="ko-KR" dirty="0" err="1"/>
              <a:t>sSSN</a:t>
            </a:r>
            <a:r>
              <a:rPr lang="en-US" altLang="ko-KR" dirty="0"/>
              <a:t>[6] == "1":</a:t>
            </a:r>
          </a:p>
          <a:p>
            <a:pPr marL="0" indent="0">
              <a:buNone/>
            </a:pPr>
            <a:r>
              <a:rPr lang="en-US" altLang="ko-KR" dirty="0"/>
              <a:t>    print("You are male born in the 20th century.")</a:t>
            </a:r>
          </a:p>
          <a:p>
            <a:pPr marL="0" indent="0">
              <a:buNone/>
            </a:pPr>
            <a:r>
              <a:rPr lang="en-US" altLang="ko-KR" dirty="0" err="1"/>
              <a:t>elif</a:t>
            </a:r>
            <a:r>
              <a:rPr lang="en-US" altLang="ko-KR" dirty="0"/>
              <a:t> </a:t>
            </a:r>
            <a:r>
              <a:rPr lang="en-US" altLang="ko-KR" dirty="0" err="1"/>
              <a:t>sSSN</a:t>
            </a:r>
            <a:r>
              <a:rPr lang="en-US" altLang="ko-KR" dirty="0"/>
              <a:t>[6] == "2":</a:t>
            </a:r>
          </a:p>
          <a:p>
            <a:pPr marL="0" indent="0">
              <a:buNone/>
            </a:pPr>
            <a:r>
              <a:rPr lang="en-US" altLang="ko-KR" dirty="0"/>
              <a:t>    print("You are female born in the 20th century.")</a:t>
            </a:r>
          </a:p>
          <a:p>
            <a:pPr marL="0" indent="0">
              <a:buNone/>
            </a:pPr>
            <a:r>
              <a:rPr lang="en-US" altLang="ko-KR" dirty="0" err="1"/>
              <a:t>elif</a:t>
            </a:r>
            <a:r>
              <a:rPr lang="en-US" altLang="ko-KR" dirty="0"/>
              <a:t> </a:t>
            </a:r>
            <a:r>
              <a:rPr lang="en-US" altLang="ko-KR" dirty="0" err="1"/>
              <a:t>sSSN</a:t>
            </a:r>
            <a:r>
              <a:rPr lang="en-US" altLang="ko-KR" dirty="0"/>
              <a:t>[6] == "3":</a:t>
            </a:r>
          </a:p>
          <a:p>
            <a:pPr marL="0" indent="0">
              <a:buNone/>
            </a:pPr>
            <a:r>
              <a:rPr lang="en-US" altLang="ko-KR" dirty="0"/>
              <a:t>    print("You are male born in the 21st century.")</a:t>
            </a:r>
          </a:p>
          <a:p>
            <a:pPr marL="0" indent="0">
              <a:buNone/>
            </a:pPr>
            <a:r>
              <a:rPr lang="en-US" altLang="ko-KR" dirty="0" err="1"/>
              <a:t>elif</a:t>
            </a:r>
            <a:r>
              <a:rPr lang="en-US" altLang="ko-KR" dirty="0"/>
              <a:t> </a:t>
            </a:r>
            <a:r>
              <a:rPr lang="en-US" altLang="ko-KR" dirty="0" err="1"/>
              <a:t>sSSN</a:t>
            </a:r>
            <a:r>
              <a:rPr lang="en-US" altLang="ko-KR" dirty="0"/>
              <a:t>[6] == "4":</a:t>
            </a:r>
          </a:p>
          <a:p>
            <a:pPr marL="0" indent="0">
              <a:buNone/>
            </a:pPr>
            <a:r>
              <a:rPr lang="en-US" altLang="ko-KR" dirty="0"/>
              <a:t>    print("You are female born in the 21st century.")</a:t>
            </a:r>
          </a:p>
          <a:p>
            <a:pPr marL="0" indent="0">
              <a:buNone/>
            </a:pPr>
            <a:r>
              <a:rPr lang="en-US" altLang="ko-KR" dirty="0"/>
              <a:t>else:</a:t>
            </a:r>
          </a:p>
          <a:p>
            <a:pPr marL="0" indent="0">
              <a:buNone/>
            </a:pPr>
            <a:r>
              <a:rPr lang="en-US" altLang="ko-KR" dirty="0"/>
              <a:t>    print("Unknown SSN.")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6382022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3</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BMI Calculation</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30014337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pic>
        <p:nvPicPr>
          <p:cNvPr id="1026" name="Picture 2">
            <a:extLst>
              <a:ext uri="{FF2B5EF4-FFF2-40B4-BE49-F238E27FC236}">
                <a16:creationId xmlns:a16="http://schemas.microsoft.com/office/drawing/2014/main" id="{03C0AD7A-1E30-ADBE-9EE9-D4DD0537F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40" y="1948239"/>
            <a:ext cx="7975600" cy="4486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62F6F2-EC85-5034-6417-EEBD089100B8}"/>
              </a:ext>
            </a:extLst>
          </p:cNvPr>
          <p:cNvSpPr txBox="1"/>
          <p:nvPr/>
        </p:nvSpPr>
        <p:spPr>
          <a:xfrm>
            <a:off x="3830320" y="1175326"/>
            <a:ext cx="6096000" cy="369332"/>
          </a:xfrm>
          <a:prstGeom prst="rect">
            <a:avLst/>
          </a:prstGeom>
          <a:noFill/>
        </p:spPr>
        <p:txBody>
          <a:bodyPr wrap="square">
            <a:spAutoFit/>
          </a:bodyPr>
          <a:lstStyle/>
          <a:p>
            <a:r>
              <a:rPr lang="ko-KR" altLang="en-US" dirty="0">
                <a:hlinkClick r:id="rId3">
                  <a:extLst>
                    <a:ext uri="{A12FA001-AC4F-418D-AE19-62706E023703}">
                      <ahyp:hlinkClr xmlns:ahyp="http://schemas.microsoft.com/office/drawing/2018/hyperlinkcolor" val="tx"/>
                    </a:ext>
                  </a:extLst>
                </a:hlinkClick>
              </a:rPr>
              <a:t>https://en.wikipedia.org/wiki/Body_mass_index</a:t>
            </a:r>
            <a:r>
              <a:rPr lang="ko-KR" altLang="en-US" dirty="0"/>
              <a:t> </a:t>
            </a:r>
          </a:p>
        </p:txBody>
      </p:sp>
      <p:pic>
        <p:nvPicPr>
          <p:cNvPr id="9" name="그림 8">
            <a:extLst>
              <a:ext uri="{FF2B5EF4-FFF2-40B4-BE49-F238E27FC236}">
                <a16:creationId xmlns:a16="http://schemas.microsoft.com/office/drawing/2014/main" id="{556B523F-0C3F-1273-1FC4-ED43C02BFACC}"/>
              </a:ext>
            </a:extLst>
          </p:cNvPr>
          <p:cNvPicPr>
            <a:picLocks noChangeAspect="1"/>
          </p:cNvPicPr>
          <p:nvPr/>
        </p:nvPicPr>
        <p:blipFill>
          <a:blip r:embed="rId4"/>
          <a:stretch>
            <a:fillRect/>
          </a:stretch>
        </p:blipFill>
        <p:spPr>
          <a:xfrm>
            <a:off x="410065" y="1073529"/>
            <a:ext cx="3345470" cy="655377"/>
          </a:xfrm>
          <a:prstGeom prst="rect">
            <a:avLst/>
          </a:prstGeom>
        </p:spPr>
      </p:pic>
      <p:sp>
        <p:nvSpPr>
          <p:cNvPr id="11" name="TextBox 10">
            <a:extLst>
              <a:ext uri="{FF2B5EF4-FFF2-40B4-BE49-F238E27FC236}">
                <a16:creationId xmlns:a16="http://schemas.microsoft.com/office/drawing/2014/main" id="{B66654CB-6A41-B141-3ADD-A1ECBBD90D7B}"/>
              </a:ext>
            </a:extLst>
          </p:cNvPr>
          <p:cNvSpPr txBox="1"/>
          <p:nvPr/>
        </p:nvSpPr>
        <p:spPr>
          <a:xfrm>
            <a:off x="4206240" y="2364688"/>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underweight</a:t>
            </a:r>
            <a:endParaRPr lang="ko-KR" altLang="en-US" dirty="0"/>
          </a:p>
        </p:txBody>
      </p:sp>
      <p:sp>
        <p:nvSpPr>
          <p:cNvPr id="13" name="TextBox 12">
            <a:extLst>
              <a:ext uri="{FF2B5EF4-FFF2-40B4-BE49-F238E27FC236}">
                <a16:creationId xmlns:a16="http://schemas.microsoft.com/office/drawing/2014/main" id="{3071FB48-CFC1-1BE3-6FAD-59AEF972ADD1}"/>
              </a:ext>
            </a:extLst>
          </p:cNvPr>
          <p:cNvSpPr txBox="1"/>
          <p:nvPr/>
        </p:nvSpPr>
        <p:spPr>
          <a:xfrm>
            <a:off x="5150325" y="3186452"/>
            <a:ext cx="197104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normal weight</a:t>
            </a:r>
            <a:endParaRPr lang="ko-KR" altLang="en-US" dirty="0"/>
          </a:p>
        </p:txBody>
      </p:sp>
      <p:sp>
        <p:nvSpPr>
          <p:cNvPr id="15" name="TextBox 14">
            <a:extLst>
              <a:ext uri="{FF2B5EF4-FFF2-40B4-BE49-F238E27FC236}">
                <a16:creationId xmlns:a16="http://schemas.microsoft.com/office/drawing/2014/main" id="{C0219298-25E1-DCB6-DB1A-997324D03C82}"/>
              </a:ext>
            </a:extLst>
          </p:cNvPr>
          <p:cNvSpPr txBox="1"/>
          <p:nvPr/>
        </p:nvSpPr>
        <p:spPr>
          <a:xfrm>
            <a:off x="6135845" y="3803285"/>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overweight</a:t>
            </a:r>
            <a:endParaRPr lang="ko-KR" altLang="en-US" dirty="0"/>
          </a:p>
        </p:txBody>
      </p:sp>
      <p:sp>
        <p:nvSpPr>
          <p:cNvPr id="17" name="TextBox 16">
            <a:extLst>
              <a:ext uri="{FF2B5EF4-FFF2-40B4-BE49-F238E27FC236}">
                <a16:creationId xmlns:a16="http://schemas.microsoft.com/office/drawing/2014/main" id="{AF2C7D87-0C59-5899-16C2-7AD0D4C0F928}"/>
              </a:ext>
            </a:extLst>
          </p:cNvPr>
          <p:cNvSpPr txBox="1"/>
          <p:nvPr/>
        </p:nvSpPr>
        <p:spPr>
          <a:xfrm>
            <a:off x="6664165" y="4298287"/>
            <a:ext cx="2316480" cy="369332"/>
          </a:xfrm>
          <a:prstGeom prst="rect">
            <a:avLst/>
          </a:prstGeom>
          <a:noFill/>
        </p:spPr>
        <p:txBody>
          <a:bodyPr wrap="square">
            <a:spAutoFit/>
          </a:bodyPr>
          <a:lstStyle/>
          <a:p>
            <a:r>
              <a:rPr lang="en-US" altLang="ko-KR" b="0" i="0" dirty="0">
                <a:solidFill>
                  <a:srgbClr val="000000"/>
                </a:solidFill>
                <a:effectLst/>
                <a:latin typeface="Arial" panose="020B0604020202020204" pitchFamily="34" charset="0"/>
              </a:rPr>
              <a:t> </a:t>
            </a:r>
            <a:r>
              <a:rPr lang="en-US" altLang="ko-KR" b="0" i="1" dirty="0">
                <a:solidFill>
                  <a:srgbClr val="000000"/>
                </a:solidFill>
                <a:effectLst/>
                <a:latin typeface="Arial" panose="020B0604020202020204" pitchFamily="34" charset="0"/>
              </a:rPr>
              <a:t>moderately obese</a:t>
            </a:r>
            <a:endParaRPr lang="ko-KR" altLang="en-US" dirty="0"/>
          </a:p>
        </p:txBody>
      </p:sp>
      <p:sp>
        <p:nvSpPr>
          <p:cNvPr id="19" name="TextBox 18">
            <a:extLst>
              <a:ext uri="{FF2B5EF4-FFF2-40B4-BE49-F238E27FC236}">
                <a16:creationId xmlns:a16="http://schemas.microsoft.com/office/drawing/2014/main" id="{E89A9B96-E113-1CA2-3A7A-F194E3C2FDEE}"/>
              </a:ext>
            </a:extLst>
          </p:cNvPr>
          <p:cNvSpPr txBox="1"/>
          <p:nvPr/>
        </p:nvSpPr>
        <p:spPr>
          <a:xfrm>
            <a:off x="7924005" y="4590418"/>
            <a:ext cx="193040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severely obese</a:t>
            </a:r>
            <a:r>
              <a:rPr lang="en-US" altLang="ko-KR" b="0" i="0" dirty="0">
                <a:solidFill>
                  <a:srgbClr val="000000"/>
                </a:solidFill>
                <a:effectLst/>
                <a:latin typeface="Arial" panose="020B0604020202020204" pitchFamily="34" charset="0"/>
              </a:rPr>
              <a:t> </a:t>
            </a:r>
            <a:endParaRPr lang="ko-KR" altLang="en-US" dirty="0"/>
          </a:p>
        </p:txBody>
      </p:sp>
      <p:sp>
        <p:nvSpPr>
          <p:cNvPr id="21" name="TextBox 20">
            <a:extLst>
              <a:ext uri="{FF2B5EF4-FFF2-40B4-BE49-F238E27FC236}">
                <a16:creationId xmlns:a16="http://schemas.microsoft.com/office/drawing/2014/main" id="{76AD258C-456F-C526-9561-80CF3AB74C84}"/>
              </a:ext>
            </a:extLst>
          </p:cNvPr>
          <p:cNvSpPr txBox="1"/>
          <p:nvPr/>
        </p:nvSpPr>
        <p:spPr>
          <a:xfrm>
            <a:off x="7924005" y="5143134"/>
            <a:ext cx="281432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very severely obese</a:t>
            </a:r>
            <a:r>
              <a:rPr lang="en-US" altLang="ko-KR" b="0" i="0" dirty="0">
                <a:solidFill>
                  <a:srgbClr val="000000"/>
                </a:solidFill>
                <a:effectLst/>
                <a:latin typeface="Arial" panose="020B0604020202020204" pitchFamily="34" charset="0"/>
              </a:rPr>
              <a:t>.</a:t>
            </a:r>
            <a:endParaRPr lang="ko-KR" altLang="en-US" dirty="0"/>
          </a:p>
        </p:txBody>
      </p:sp>
    </p:spTree>
    <p:extLst>
      <p:ext uri="{BB962C8B-B14F-4D97-AF65-F5344CB8AC3E}">
        <p14:creationId xmlns:p14="http://schemas.microsoft.com/office/powerpoint/2010/main" val="1041017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84</a:t>
            </a:fld>
            <a:endParaRPr lang="en-US" dirty="0"/>
          </a:p>
        </p:txBody>
      </p:sp>
      <p:sp>
        <p:nvSpPr>
          <p:cNvPr id="4" name="TextBox 3">
            <a:extLst>
              <a:ext uri="{FF2B5EF4-FFF2-40B4-BE49-F238E27FC236}">
                <a16:creationId xmlns:a16="http://schemas.microsoft.com/office/drawing/2014/main" id="{70C9847A-9EE5-2B84-FA79-DF0FD6C36FFC}"/>
              </a:ext>
            </a:extLst>
          </p:cNvPr>
          <p:cNvSpPr txBox="1"/>
          <p:nvPr/>
        </p:nvSpPr>
        <p:spPr>
          <a:xfrm>
            <a:off x="812800" y="1373941"/>
            <a:ext cx="8382000" cy="4832092"/>
          </a:xfrm>
          <a:prstGeom prst="rect">
            <a:avLst/>
          </a:prstGeom>
          <a:solidFill>
            <a:schemeClr val="accent6">
              <a:lumMod val="20000"/>
              <a:lumOff val="80000"/>
            </a:schemeClr>
          </a:solidFill>
        </p:spPr>
        <p:txBody>
          <a:bodyPr wrap="square">
            <a:spAutoFit/>
          </a:bodyPr>
          <a:lstStyle/>
          <a:p>
            <a:r>
              <a:rPr lang="en-US" altLang="ko-KR" sz="1400" b="0" dirty="0">
                <a:solidFill>
                  <a:schemeClr val="bg1"/>
                </a:solidFill>
                <a:effectLst/>
                <a:latin typeface="Courier New" panose="02070309020205020404" pitchFamily="49" charset="0"/>
              </a:rPr>
              <a:t>import requests</a:t>
            </a:r>
          </a:p>
          <a:p>
            <a:r>
              <a:rPr lang="en-US" altLang="ko-KR" sz="1400" b="0" dirty="0">
                <a:solidFill>
                  <a:schemeClr val="bg1"/>
                </a:solidFill>
                <a:effectLst/>
                <a:latin typeface="Courier New" panose="02070309020205020404" pitchFamily="49" charset="0"/>
              </a:rPr>
              <a:t>from bs4 import </a:t>
            </a:r>
            <a:r>
              <a:rPr lang="en-US" altLang="ko-KR" sz="1400" b="0" dirty="0" err="1">
                <a:solidFill>
                  <a:schemeClr val="bg1"/>
                </a:solidFill>
                <a:effectLst/>
                <a:latin typeface="Courier New" panose="02070309020205020404" pitchFamily="49" charset="0"/>
              </a:rPr>
              <a:t>BeautifulSoup</a:t>
            </a:r>
            <a:endParaRPr lang="en-US" altLang="ko-KR" sz="1400" b="0" dirty="0">
              <a:solidFill>
                <a:schemeClr val="bg1"/>
              </a:solidFill>
              <a:effectLst/>
              <a:latin typeface="Courier New" panose="02070309020205020404" pitchFamily="49" charset="0"/>
            </a:endParaRPr>
          </a:p>
          <a:p>
            <a:r>
              <a:rPr lang="en-US" altLang="ko-KR" sz="1400" b="0" dirty="0">
                <a:solidFill>
                  <a:schemeClr val="bg1"/>
                </a:solidFill>
                <a:effectLst/>
                <a:latin typeface="Courier New" panose="02070309020205020404" pitchFamily="49" charset="0"/>
              </a:rPr>
              <a:t>import pandas as pd</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Replace this URL with the actual URL of the Wikipedia page</a:t>
            </a:r>
          </a:p>
          <a:p>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 = "https://en.wikipedia.org/wiki/</a:t>
            </a:r>
            <a:r>
              <a:rPr lang="en-US" altLang="ko-KR" sz="1400" b="0" dirty="0" err="1">
                <a:solidFill>
                  <a:schemeClr val="bg1"/>
                </a:solidFill>
                <a:effectLst/>
                <a:latin typeface="Courier New" panose="02070309020205020404" pitchFamily="49" charset="0"/>
              </a:rPr>
              <a:t>Body_mass_index</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Fetch the page content</a:t>
            </a:r>
          </a:p>
          <a:p>
            <a:r>
              <a:rPr lang="en-US" altLang="ko-KR" sz="1400" b="0" dirty="0">
                <a:solidFill>
                  <a:schemeClr val="bg1"/>
                </a:solidFill>
                <a:effectLst/>
                <a:latin typeface="Courier New" panose="02070309020205020404" pitchFamily="49" charset="0"/>
              </a:rPr>
              <a:t>response = </a:t>
            </a:r>
            <a:r>
              <a:rPr lang="en-US" altLang="ko-KR" sz="1400" b="0" dirty="0" err="1">
                <a:solidFill>
                  <a:schemeClr val="bg1"/>
                </a:solidFill>
                <a:effectLst/>
                <a:latin typeface="Courier New" panose="02070309020205020404" pitchFamily="49" charset="0"/>
              </a:rPr>
              <a:t>requests.get</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a:t>
            </a:r>
          </a:p>
          <a:p>
            <a:r>
              <a:rPr lang="en-US" altLang="ko-KR" sz="1400" b="0" dirty="0">
                <a:solidFill>
                  <a:schemeClr val="bg1"/>
                </a:solidFill>
                <a:effectLst/>
                <a:latin typeface="Courier New" panose="02070309020205020404" pitchFamily="49" charset="0"/>
              </a:rPr>
              <a:t>soup = </a:t>
            </a:r>
            <a:r>
              <a:rPr lang="en-US" altLang="ko-KR" sz="1400" b="0" dirty="0" err="1">
                <a:solidFill>
                  <a:schemeClr val="bg1"/>
                </a:solidFill>
                <a:effectLst/>
                <a:latin typeface="Courier New" panose="02070309020205020404" pitchFamily="49" charset="0"/>
              </a:rPr>
              <a:t>BeautifulSoup</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response.content</a:t>
            </a:r>
            <a:r>
              <a:rPr lang="en-US" altLang="ko-KR" sz="1400" b="0" dirty="0">
                <a:solidFill>
                  <a:schemeClr val="bg1"/>
                </a:solidFill>
                <a:effectLst/>
                <a:latin typeface="Courier New" panose="02070309020205020404" pitchFamily="49" charset="0"/>
              </a:rPr>
              <a:t>, '</a:t>
            </a:r>
            <a:r>
              <a:rPr lang="en-US" altLang="ko-KR" sz="1400" b="0" dirty="0" err="1">
                <a:solidFill>
                  <a:schemeClr val="bg1"/>
                </a:solidFill>
                <a:effectLst/>
                <a:latin typeface="Courier New" panose="02070309020205020404" pitchFamily="49" charset="0"/>
              </a:rPr>
              <a:t>html.parser</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Find the BMI table by inspecting the Wikipedia page HTML</a:t>
            </a:r>
          </a:p>
          <a:p>
            <a:r>
              <a:rPr lang="en-US" altLang="ko-KR" sz="1400" b="0" dirty="0">
                <a:solidFill>
                  <a:schemeClr val="bg1"/>
                </a:solidFill>
                <a:effectLst/>
                <a:latin typeface="Courier New" panose="02070309020205020404" pitchFamily="49" charset="0"/>
              </a:rPr>
              <a:t>table = </a:t>
            </a:r>
            <a:r>
              <a:rPr lang="en-US" altLang="ko-KR" sz="1400" b="0" dirty="0" err="1">
                <a:solidFill>
                  <a:schemeClr val="bg1"/>
                </a:solidFill>
                <a:effectLst/>
                <a:latin typeface="Courier New" panose="02070309020205020404" pitchFamily="49" charset="0"/>
              </a:rPr>
              <a:t>soup.find</a:t>
            </a:r>
            <a:r>
              <a:rPr lang="en-US" altLang="ko-KR" sz="1400" b="0" dirty="0">
                <a:solidFill>
                  <a:schemeClr val="bg1"/>
                </a:solidFill>
                <a:effectLst/>
                <a:latin typeface="Courier New" panose="02070309020205020404" pitchFamily="49" charset="0"/>
              </a:rPr>
              <a:t>('table', class_='</a:t>
            </a:r>
            <a:r>
              <a:rPr lang="en-US" altLang="ko-KR" sz="1400" b="0" dirty="0" err="1">
                <a:solidFill>
                  <a:schemeClr val="bg1"/>
                </a:solidFill>
                <a:effectLst/>
                <a:latin typeface="Courier New" panose="02070309020205020404" pitchFamily="49" charset="0"/>
              </a:rPr>
              <a:t>wikitable</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Read the table data using pandas</a:t>
            </a:r>
          </a:p>
          <a:p>
            <a:r>
              <a:rPr lang="en-US" altLang="ko-KR" sz="1400" b="0" dirty="0" err="1">
                <a:solidFill>
                  <a:schemeClr val="bg1"/>
                </a:solidFill>
                <a:effectLst/>
                <a:latin typeface="Courier New" panose="02070309020205020404" pitchFamily="49" charset="0"/>
              </a:rPr>
              <a:t>df</a:t>
            </a:r>
            <a:r>
              <a:rPr lang="en-US" altLang="ko-KR" sz="1400" b="0" dirty="0">
                <a:solidFill>
                  <a:schemeClr val="bg1"/>
                </a:solidFill>
                <a:effectLst/>
                <a:latin typeface="Courier New" panose="02070309020205020404" pitchFamily="49" charset="0"/>
              </a:rPr>
              <a:t> = </a:t>
            </a:r>
            <a:r>
              <a:rPr lang="en-US" altLang="ko-KR" sz="1400" b="0" dirty="0" err="1">
                <a:solidFill>
                  <a:schemeClr val="bg1"/>
                </a:solidFill>
                <a:effectLst/>
                <a:latin typeface="Courier New" panose="02070309020205020404" pitchFamily="49" charset="0"/>
              </a:rPr>
              <a:t>pd.read_html</a:t>
            </a:r>
            <a:r>
              <a:rPr lang="en-US" altLang="ko-KR" sz="1400" b="0" dirty="0">
                <a:solidFill>
                  <a:schemeClr val="bg1"/>
                </a:solidFill>
                <a:effectLst/>
                <a:latin typeface="Courier New" panose="02070309020205020404" pitchFamily="49" charset="0"/>
              </a:rPr>
              <a:t>(str(table))[0]</a:t>
            </a:r>
          </a:p>
          <a:p>
            <a:r>
              <a:rPr lang="en-US" altLang="ko-KR" sz="1400" b="0" dirty="0" err="1">
                <a:solidFill>
                  <a:schemeClr val="bg1"/>
                </a:solidFill>
                <a:effectLst/>
                <a:latin typeface="Courier New" panose="02070309020205020404" pitchFamily="49" charset="0"/>
              </a:rPr>
              <a:t>df</a:t>
            </a:r>
            <a:endParaRPr lang="en-US" altLang="ko-KR" sz="1400" b="0" dirty="0">
              <a:solidFill>
                <a:schemeClr val="bg1"/>
              </a:solidFill>
              <a:effectLst/>
              <a:latin typeface="Courier New" panose="02070309020205020404" pitchFamily="49" charset="0"/>
            </a:endParaRPr>
          </a:p>
          <a:p>
            <a:endParaRPr lang="en-US" altLang="ko-KR" sz="1400" dirty="0">
              <a:solidFill>
                <a:schemeClr val="bg1"/>
              </a:solidFill>
              <a:latin typeface="Courier New" panose="02070309020205020404" pitchFamily="49" charset="0"/>
            </a:endParaRPr>
          </a:p>
          <a:p>
            <a:r>
              <a:rPr lang="en-US" altLang="ko-KR" sz="1400" dirty="0" err="1">
                <a:solidFill>
                  <a:schemeClr val="bg1"/>
                </a:solidFill>
                <a:latin typeface="Courier New" panose="02070309020205020404" pitchFamily="49" charset="0"/>
              </a:rPr>
              <a:t>df</a:t>
            </a:r>
            <a:r>
              <a:rPr lang="en-US" altLang="ko-KR" sz="1400" dirty="0">
                <a:solidFill>
                  <a:schemeClr val="bg1"/>
                </a:solidFill>
                <a:latin typeface="Courier New" panose="02070309020205020404" pitchFamily="49" charset="0"/>
              </a:rPr>
              <a:t>['</a:t>
            </a:r>
            <a:r>
              <a:rPr lang="en-US" altLang="ko-KR" sz="1400" dirty="0" err="1">
                <a:solidFill>
                  <a:schemeClr val="bg1"/>
                </a:solidFill>
                <a:latin typeface="Courier New" panose="02070309020205020404" pitchFamily="49" charset="0"/>
              </a:rPr>
              <a:t>Quiz_level</a:t>
            </a:r>
            <a:r>
              <a:rPr lang="en-US" altLang="ko-KR" sz="1400" dirty="0">
                <a:solidFill>
                  <a:schemeClr val="bg1"/>
                </a:solidFill>
                <a:latin typeface="Courier New" panose="02070309020205020404" pitchFamily="49" charset="0"/>
              </a:rPr>
              <a:t>'] =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a:t>
            </a:r>
          </a:p>
          <a:p>
            <a:r>
              <a:rPr lang="en-US" altLang="ko-KR" sz="1400" dirty="0">
                <a:solidFill>
                  <a:schemeClr val="bg1"/>
                </a:solidFill>
                <a:latin typeface="Courier New" panose="02070309020205020404" pitchFamily="49" charset="0"/>
              </a:rPr>
              <a:t>                    'Normal Weight', 'Over Weight', 'Obese',</a:t>
            </a:r>
          </a:p>
          <a:p>
            <a:r>
              <a:rPr lang="en-US" altLang="ko-KR" sz="1400" dirty="0">
                <a:solidFill>
                  <a:schemeClr val="bg1"/>
                </a:solidFill>
                <a:latin typeface="Courier New" panose="02070309020205020404" pitchFamily="49" charset="0"/>
              </a:rPr>
              <a:t>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a:t>
            </a:r>
          </a:p>
          <a:p>
            <a:r>
              <a:rPr lang="en-US" altLang="ko-KR" sz="1400" dirty="0" err="1">
                <a:solidFill>
                  <a:schemeClr val="bg1"/>
                </a:solidFill>
                <a:latin typeface="Courier New" panose="02070309020205020404" pitchFamily="49" charset="0"/>
              </a:rPr>
              <a:t>df</a:t>
            </a:r>
            <a:endParaRPr lang="en-US" altLang="ko-KR" sz="1400" dirty="0">
              <a:solidFill>
                <a:schemeClr val="bg1"/>
              </a:solidFill>
              <a:latin typeface="Courier New" panose="02070309020205020404" pitchFamily="49" charset="0"/>
            </a:endParaRPr>
          </a:p>
        </p:txBody>
      </p:sp>
      <p:pic>
        <p:nvPicPr>
          <p:cNvPr id="6" name="그림 5">
            <a:extLst>
              <a:ext uri="{FF2B5EF4-FFF2-40B4-BE49-F238E27FC236}">
                <a16:creationId xmlns:a16="http://schemas.microsoft.com/office/drawing/2014/main" id="{FD785D5D-CF45-08CE-3A9F-60276984D1E4}"/>
              </a:ext>
            </a:extLst>
          </p:cNvPr>
          <p:cNvPicPr>
            <a:picLocks noChangeAspect="1"/>
          </p:cNvPicPr>
          <p:nvPr/>
        </p:nvPicPr>
        <p:blipFill>
          <a:blip r:embed="rId2"/>
          <a:stretch>
            <a:fillRect/>
          </a:stretch>
        </p:blipFill>
        <p:spPr>
          <a:xfrm>
            <a:off x="5309592" y="1373941"/>
            <a:ext cx="6408975" cy="3109229"/>
          </a:xfrm>
          <a:prstGeom prst="rect">
            <a:avLst/>
          </a:prstGeom>
        </p:spPr>
      </p:pic>
    </p:spTree>
    <p:extLst>
      <p:ext uri="{BB962C8B-B14F-4D97-AF65-F5344CB8AC3E}">
        <p14:creationId xmlns:p14="http://schemas.microsoft.com/office/powerpoint/2010/main" val="20969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a:t>
            </a:r>
            <a:r>
              <a:rPr lang="en-US" altLang="ko-KR" b="1" i="1" dirty="0" err="1"/>
              <a:t>elif</a:t>
            </a:r>
            <a:r>
              <a:rPr lang="en-US" altLang="ko-KR" b="1" i="1" dirty="0"/>
              <a:t>-else</a:t>
            </a:r>
            <a:endParaRPr lang="ko-KR" altLang="en-US" b="1" i="1" dirty="0"/>
          </a:p>
        </p:txBody>
      </p:sp>
      <p:sp>
        <p:nvSpPr>
          <p:cNvPr id="3" name="내용 개체 틀 2"/>
          <p:cNvSpPr>
            <a:spLocks noGrp="1"/>
          </p:cNvSpPr>
          <p:nvPr>
            <p:ph sz="half" idx="1"/>
          </p:nvPr>
        </p:nvSpPr>
        <p:spPr/>
        <p:txBody>
          <a:bodyPr>
            <a:normAutofit/>
          </a:bodyPr>
          <a:lstStyle/>
          <a:p>
            <a:r>
              <a:rPr lang="en-US" altLang="ko-KR" dirty="0"/>
              <a:t>Make a Python program which:</a:t>
            </a:r>
          </a:p>
          <a:p>
            <a:pPr lvl="1"/>
            <a:r>
              <a:rPr lang="en-US" altLang="ko-KR" dirty="0"/>
              <a:t>Step 1) inputs user’s age, </a:t>
            </a:r>
            <a:r>
              <a:rPr lang="en-US" altLang="ko-KR" b="1" dirty="0" err="1">
                <a:solidFill>
                  <a:schemeClr val="tx1">
                    <a:lumMod val="50000"/>
                    <a:lumOff val="50000"/>
                  </a:schemeClr>
                </a:solidFill>
              </a:rPr>
              <a:t>iAge</a:t>
            </a:r>
            <a:r>
              <a:rPr lang="en-US" altLang="ko-KR" dirty="0"/>
              <a:t>.</a:t>
            </a:r>
          </a:p>
          <a:p>
            <a:pPr lvl="1"/>
            <a:r>
              <a:rPr lang="en-US" altLang="ko-KR" dirty="0"/>
              <a:t>Step 2) prints out:</a:t>
            </a:r>
          </a:p>
          <a:p>
            <a:pPr lvl="2"/>
            <a:r>
              <a:rPr lang="en-US" altLang="ko-KR" dirty="0"/>
              <a:t>‘You are a child.’ if </a:t>
            </a:r>
            <a:r>
              <a:rPr lang="en-US" altLang="ko-KR" b="1" dirty="0" err="1">
                <a:solidFill>
                  <a:schemeClr val="tx1">
                    <a:lumMod val="50000"/>
                    <a:lumOff val="50000"/>
                  </a:schemeClr>
                </a:solidFill>
              </a:rPr>
              <a:t>iAge</a:t>
            </a:r>
            <a:r>
              <a:rPr lang="en-US" altLang="ko-KR" dirty="0"/>
              <a:t> is less than or equal to 12.</a:t>
            </a:r>
          </a:p>
          <a:p>
            <a:pPr lvl="2"/>
            <a:r>
              <a:rPr lang="en-US" altLang="ko-KR" dirty="0"/>
              <a:t>‘You are a teenager.’ if </a:t>
            </a:r>
            <a:r>
              <a:rPr lang="en-US" altLang="ko-KR" b="1" dirty="0" err="1">
                <a:solidFill>
                  <a:schemeClr val="tx1">
                    <a:lumMod val="50000"/>
                    <a:lumOff val="50000"/>
                  </a:schemeClr>
                </a:solidFill>
              </a:rPr>
              <a:t>iAge</a:t>
            </a:r>
            <a:r>
              <a:rPr lang="en-US" altLang="ko-KR" dirty="0"/>
              <a:t> is between 13 and 19.</a:t>
            </a:r>
          </a:p>
          <a:p>
            <a:pPr lvl="2"/>
            <a:r>
              <a:rPr lang="en-US" altLang="ko-KR" dirty="0"/>
              <a:t>‘You are an adult.’ if </a:t>
            </a:r>
            <a:r>
              <a:rPr lang="en-US" altLang="ko-KR" b="1" dirty="0" err="1">
                <a:solidFill>
                  <a:schemeClr val="tx1">
                    <a:lumMod val="50000"/>
                    <a:lumOff val="50000"/>
                  </a:schemeClr>
                </a:solidFill>
              </a:rPr>
              <a:t>iAge</a:t>
            </a:r>
            <a:r>
              <a:rPr lang="en-US" altLang="ko-KR" dirty="0"/>
              <a:t> is greater than or equal to 20.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85</a:t>
            </a:fld>
            <a:endParaRPr lang="en-US" dirty="0"/>
          </a:p>
        </p:txBody>
      </p:sp>
      <p:sp>
        <p:nvSpPr>
          <p:cNvPr id="8" name="타원 7"/>
          <p:cNvSpPr/>
          <p:nvPr/>
        </p:nvSpPr>
        <p:spPr bwMode="auto">
          <a:xfrm>
            <a:off x="7308136"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9" name="도넛 8"/>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8" idx="2"/>
            <a:endCxn id="33"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12</a:t>
            </a:r>
          </a:p>
        </p:txBody>
      </p:sp>
      <p:sp>
        <p:nvSpPr>
          <p:cNvPr id="22" name="TextBox 21"/>
          <p:cNvSpPr txBox="1"/>
          <p:nvPr/>
        </p:nvSpPr>
        <p:spPr>
          <a:xfrm>
            <a:off x="6450041" y="2726922"/>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iAge</a:t>
            </a:r>
            <a:r>
              <a:rPr lang="en-US" altLang="ko-KR" sz="1083" dirty="0"/>
              <a:t> = input()</a:t>
            </a:r>
            <a:endParaRPr lang="ko-KR" altLang="en-US" sz="1083" dirty="0"/>
          </a:p>
        </p:txBody>
      </p:sp>
      <p:sp>
        <p:nvSpPr>
          <p:cNvPr id="23" name="TextBox 2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print('child')</a:t>
            </a:r>
            <a:endParaRPr lang="ko-KR" altLang="en-US" sz="1083" dirty="0"/>
          </a:p>
        </p:txBody>
      </p:sp>
      <p:cxnSp>
        <p:nvCxnSpPr>
          <p:cNvPr id="25" name="직선 화살표 연결선 24"/>
          <p:cNvCxnSpPr>
            <a:stCxn id="8" idx="4"/>
            <a:endCxn id="22" idx="0"/>
          </p:cNvCxnSpPr>
          <p:nvPr/>
        </p:nvCxnSpPr>
        <p:spPr bwMode="auto">
          <a:xfrm>
            <a:off x="7464151" y="241488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22" idx="2"/>
            <a:endCxn id="19"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32" idx="2"/>
            <a:endCxn id="37"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1" name="TextBox 30"/>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2" name="TextBox 31"/>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3" name="TextBox 32"/>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19</a:t>
            </a:r>
          </a:p>
        </p:txBody>
      </p:sp>
      <p:sp>
        <p:nvSpPr>
          <p:cNvPr id="34" name="TextBox 33"/>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print('teenager')</a:t>
            </a:r>
            <a:endParaRPr lang="ko-KR" altLang="en-US" sz="1083" dirty="0"/>
          </a:p>
        </p:txBody>
      </p:sp>
      <p:sp>
        <p:nvSpPr>
          <p:cNvPr id="36" name="TextBox 35"/>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37" name="TextBox 36"/>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print('adult')</a:t>
            </a:r>
            <a:endParaRPr lang="ko-KR" altLang="en-US" sz="1083" dirty="0"/>
          </a:p>
        </p:txBody>
      </p:sp>
      <p:sp>
        <p:nvSpPr>
          <p:cNvPr id="39" name="TextBox 38"/>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1" name="꺾인 연결선 40"/>
          <p:cNvCxnSpPr>
            <a:stCxn id="19" idx="3"/>
            <a:endCxn id="2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3" name="꺾인 연결선 42"/>
          <p:cNvCxnSpPr>
            <a:stCxn id="33" idx="3"/>
            <a:endCxn id="34"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23" idx="3"/>
            <a:endCxn id="9"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34" idx="3"/>
            <a:endCxn id="9"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37" idx="2"/>
            <a:endCxn id="9"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4123774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err="1"/>
              <a:t>elif</a:t>
            </a:r>
            <a:r>
              <a:rPr lang="en-US" altLang="ko-KR" dirty="0"/>
              <a:t> </a:t>
            </a:r>
            <a:r>
              <a:rPr lang="en-US" altLang="ko-KR" dirty="0" err="1"/>
              <a:t>iAge</a:t>
            </a:r>
            <a:r>
              <a:rPr lang="en-US" altLang="ko-KR" dirty="0"/>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438217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b="1" dirty="0" err="1">
                <a:solidFill>
                  <a:srgbClr val="FF0000"/>
                </a:solidFill>
              </a:rPr>
              <a:t>elif</a:t>
            </a:r>
            <a:r>
              <a:rPr lang="en-US" altLang="ko-KR" b="1" dirty="0">
                <a:solidFill>
                  <a:srgbClr val="FF0000"/>
                </a:solidFill>
              </a:rPr>
              <a:t> </a:t>
            </a:r>
            <a:r>
              <a:rPr lang="en-US" altLang="ko-KR" b="1" dirty="0" err="1">
                <a:solidFill>
                  <a:srgbClr val="FF0000"/>
                </a:solidFill>
              </a:rPr>
              <a:t>iAge</a:t>
            </a:r>
            <a:r>
              <a:rPr lang="en-US" altLang="ko-KR" b="1" dirty="0">
                <a:solidFill>
                  <a:srgbClr val="FF0000"/>
                </a:solidFill>
              </a:rPr>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62245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4918598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b="1" dirty="0">
                <a:solidFill>
                  <a:srgbClr val="FF0000"/>
                </a:solidFill>
              </a:rPr>
              <a:t>13 &lt;= </a:t>
            </a:r>
            <a:r>
              <a:rPr lang="en-US" altLang="ko-KR" b="1" dirty="0" err="1">
                <a:solidFill>
                  <a:srgbClr val="FF0000"/>
                </a:solidFill>
              </a:rPr>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185840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if</a:t>
            </a:r>
            <a:r>
              <a:rPr lang="en-US" altLang="ko-KR" dirty="0"/>
              <a:t> statement</a:t>
            </a:r>
            <a:endParaRPr lang="ko-KR" altLang="en-US" dirty="0"/>
          </a:p>
        </p:txBody>
      </p:sp>
      <p:sp>
        <p:nvSpPr>
          <p:cNvPr id="5" name="내용 개체 틀 4"/>
          <p:cNvSpPr>
            <a:spLocks noGrp="1"/>
          </p:cNvSpPr>
          <p:nvPr>
            <p:ph idx="1"/>
          </p:nvPr>
        </p:nvSpPr>
        <p:spPr/>
        <p:txBody>
          <a:bodyPr/>
          <a:lstStyle/>
          <a:p>
            <a:r>
              <a:rPr lang="en-US" altLang="ko-KR" dirty="0"/>
              <a:t>The </a:t>
            </a:r>
            <a:r>
              <a:rPr lang="en-US" altLang="ko-KR" b="1" i="1" dirty="0"/>
              <a:t>if</a:t>
            </a:r>
            <a:r>
              <a:rPr lang="en-US" altLang="ko-KR" dirty="0"/>
              <a:t> statement is used to check a condition: if the condition is true, we run a block of statements (called the </a:t>
            </a:r>
            <a:r>
              <a:rPr lang="en-US" altLang="ko-KR" b="1" i="1" dirty="0"/>
              <a:t>if-block</a:t>
            </a:r>
            <a:r>
              <a:rPr lang="en-US" altLang="ko-KR" dirty="0"/>
              <a:t>), else we process another block of statements (called the </a:t>
            </a:r>
            <a:r>
              <a:rPr lang="en-US" altLang="ko-KR" b="1" i="1" dirty="0"/>
              <a:t>else-block</a:t>
            </a:r>
            <a:r>
              <a:rPr lang="en-US" altLang="ko-KR" dirty="0"/>
              <a:t>).</a:t>
            </a:r>
          </a:p>
          <a:p>
            <a:r>
              <a:rPr lang="en-US" altLang="ko-KR" dirty="0"/>
              <a:t>The </a:t>
            </a:r>
            <a:r>
              <a:rPr lang="en-US" altLang="ko-KR" b="1" i="1" dirty="0"/>
              <a:t>else</a:t>
            </a:r>
            <a:r>
              <a:rPr lang="en-US" altLang="ko-KR" dirty="0"/>
              <a:t> clause is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458399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1284408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Number Guessing Game</a:t>
            </a:r>
            <a:endParaRPr lang="ko-KR" altLang="en-US" dirty="0"/>
          </a:p>
        </p:txBody>
      </p:sp>
      <p:sp>
        <p:nvSpPr>
          <p:cNvPr id="4" name="내용 개체 틀 3"/>
          <p:cNvSpPr>
            <a:spLocks noGrp="1"/>
          </p:cNvSpPr>
          <p:nvPr>
            <p:ph idx="1"/>
          </p:nvPr>
        </p:nvSpPr>
        <p:spPr/>
        <p:txBody>
          <a:bodyPr/>
          <a:lstStyle/>
          <a:p>
            <a:r>
              <a:rPr lang="en-US" altLang="ko-KR"/>
              <a:t>Step 1) Player A</a:t>
            </a:r>
            <a:r>
              <a:rPr lang="ko-KR" altLang="en-US"/>
              <a:t>가 </a:t>
            </a:r>
            <a:r>
              <a:rPr lang="en-US" altLang="ko-KR"/>
              <a:t>1</a:t>
            </a:r>
            <a:r>
              <a:rPr lang="ko-KR" altLang="en-US"/>
              <a:t>과 </a:t>
            </a:r>
            <a:r>
              <a:rPr lang="en-US" altLang="ko-KR"/>
              <a:t>N </a:t>
            </a:r>
            <a:r>
              <a:rPr lang="ko-KR" altLang="en-US"/>
              <a:t>사이의 숫자 </a:t>
            </a:r>
            <a:r>
              <a:rPr lang="en-US" altLang="ko-KR"/>
              <a:t>n</a:t>
            </a:r>
            <a:r>
              <a:rPr lang="ko-KR" altLang="en-US"/>
              <a:t>를 생각한다</a:t>
            </a:r>
            <a:r>
              <a:rPr lang="en-US" altLang="ko-KR"/>
              <a:t>.</a:t>
            </a:r>
          </a:p>
          <a:p>
            <a:r>
              <a:rPr lang="en-US" altLang="ko-KR"/>
              <a:t>Step 2) Player B</a:t>
            </a:r>
            <a:r>
              <a:rPr lang="ko-KR" altLang="en-US"/>
              <a:t>가 숫자 </a:t>
            </a:r>
            <a:r>
              <a:rPr lang="en-US" altLang="ko-KR"/>
              <a:t>g</a:t>
            </a:r>
            <a:r>
              <a:rPr lang="ko-KR" altLang="en-US"/>
              <a:t>를 추측하여 부른다</a:t>
            </a:r>
            <a:r>
              <a:rPr lang="en-US" altLang="ko-KR"/>
              <a:t>.</a:t>
            </a:r>
          </a:p>
          <a:p>
            <a:r>
              <a:rPr lang="en-US" altLang="ko-KR"/>
              <a:t>Step 3) g</a:t>
            </a:r>
            <a:r>
              <a:rPr lang="ko-KR" altLang="en-US"/>
              <a:t>가 </a:t>
            </a:r>
            <a:r>
              <a:rPr lang="en-US" altLang="ko-KR"/>
              <a:t>n</a:t>
            </a:r>
            <a:r>
              <a:rPr lang="ko-KR" altLang="en-US"/>
              <a:t>과 같으면 </a:t>
            </a:r>
            <a:r>
              <a:rPr lang="en-US" altLang="ko-KR"/>
              <a:t>Player B</a:t>
            </a:r>
            <a:r>
              <a:rPr lang="ko-KR" altLang="en-US"/>
              <a:t>의 승리를 선언하고 종료한다</a:t>
            </a:r>
            <a:r>
              <a:rPr lang="en-US" altLang="ko-KR"/>
              <a:t>.</a:t>
            </a:r>
          </a:p>
          <a:p>
            <a:r>
              <a:rPr lang="en-US" altLang="ko-KR"/>
              <a:t>Step 4) n</a:t>
            </a:r>
            <a:r>
              <a:rPr lang="ko-KR" altLang="en-US"/>
              <a:t>이 </a:t>
            </a:r>
            <a:r>
              <a:rPr lang="en-US" altLang="ko-KR"/>
              <a:t>g </a:t>
            </a:r>
            <a:r>
              <a:rPr lang="ko-KR" altLang="en-US"/>
              <a:t>보다 크면</a:t>
            </a:r>
            <a:r>
              <a:rPr lang="en-US" altLang="ko-KR"/>
              <a:t>, Player A</a:t>
            </a:r>
            <a:r>
              <a:rPr lang="ko-KR" altLang="en-US"/>
              <a:t>는 정답이 </a:t>
            </a:r>
            <a:r>
              <a:rPr lang="en-US" altLang="ko-KR"/>
              <a:t>g </a:t>
            </a:r>
            <a:r>
              <a:rPr lang="ko-KR" altLang="en-US"/>
              <a:t>보다 크다고 이야기 한 후</a:t>
            </a:r>
            <a:r>
              <a:rPr lang="en-US" altLang="ko-KR"/>
              <a:t>, Step 2)</a:t>
            </a:r>
            <a:r>
              <a:rPr lang="ko-KR" altLang="en-US"/>
              <a:t>로 간다</a:t>
            </a:r>
            <a:r>
              <a:rPr lang="en-US" altLang="ko-KR"/>
              <a:t>.</a:t>
            </a:r>
          </a:p>
          <a:p>
            <a:r>
              <a:rPr lang="en-US" altLang="ko-KR"/>
              <a:t>Step 5) n</a:t>
            </a:r>
            <a:r>
              <a:rPr lang="ko-KR" altLang="en-US"/>
              <a:t>이 </a:t>
            </a:r>
            <a:r>
              <a:rPr lang="en-US" altLang="ko-KR"/>
              <a:t>g </a:t>
            </a:r>
            <a:r>
              <a:rPr lang="ko-KR" altLang="en-US"/>
              <a:t>보다 작으면</a:t>
            </a:r>
            <a:r>
              <a:rPr lang="en-US" altLang="ko-KR"/>
              <a:t>, Player A</a:t>
            </a:r>
            <a:r>
              <a:rPr lang="ko-KR" altLang="en-US"/>
              <a:t>는 정답이 </a:t>
            </a:r>
            <a:r>
              <a:rPr lang="en-US" altLang="ko-KR"/>
              <a:t>g </a:t>
            </a:r>
            <a:r>
              <a:rPr lang="ko-KR" altLang="en-US"/>
              <a:t>보다 작다고 이야기 한 후</a:t>
            </a:r>
            <a:r>
              <a:rPr lang="en-US" altLang="ko-KR"/>
              <a:t>, Step 2)</a:t>
            </a:r>
            <a:r>
              <a:rPr lang="ko-KR" altLang="en-US"/>
              <a:t>로 간다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2051622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3" name="내용 개체 틀 2"/>
          <p:cNvSpPr>
            <a:spLocks noGrp="1"/>
          </p:cNvSpPr>
          <p:nvPr>
            <p:ph sz="half" idx="1"/>
          </p:nvPr>
        </p:nvSpPr>
        <p:spPr>
          <a:xfrm>
            <a:off x="2438400" y="1447800"/>
            <a:ext cx="4401682" cy="4572000"/>
          </a:xfrm>
        </p:spPr>
        <p:txBody>
          <a:bodyPr>
            <a:normAutofit fontScale="77500" lnSpcReduction="20000"/>
          </a:bodyPr>
          <a:lstStyle/>
          <a:p>
            <a:pPr marL="0" indent="0">
              <a:buNone/>
            </a:pPr>
            <a:r>
              <a:rPr lang="en-US" altLang="ko-KR" dirty="0" err="1"/>
              <a:t>iNumber</a:t>
            </a:r>
            <a:r>
              <a:rPr lang="en-US" altLang="ko-KR" dirty="0"/>
              <a:t> = 23</a:t>
            </a:r>
          </a:p>
          <a:p>
            <a:pPr marL="0" indent="0">
              <a:buNone/>
            </a:pPr>
            <a:r>
              <a:rPr lang="en-US" altLang="ko-KR" dirty="0" err="1"/>
              <a:t>iGuess</a:t>
            </a:r>
            <a:r>
              <a:rPr lang="en-US" altLang="ko-KR" dirty="0"/>
              <a:t> = int(input('Enter an integer: '))</a:t>
            </a:r>
          </a:p>
          <a:p>
            <a:pPr marL="0" indent="0">
              <a:buNone/>
            </a:pPr>
            <a:r>
              <a:rPr lang="en-US" altLang="ko-KR" dirty="0"/>
              <a:t>if </a:t>
            </a:r>
            <a:r>
              <a:rPr lang="en-US" altLang="ko-KR" dirty="0" err="1"/>
              <a:t>iGuess</a:t>
            </a:r>
            <a:r>
              <a:rPr lang="en-US" altLang="ko-KR" dirty="0"/>
              <a:t> == </a:t>
            </a:r>
            <a:r>
              <a:rPr lang="en-US" altLang="ko-KR" dirty="0" err="1"/>
              <a:t>iNumber</a:t>
            </a:r>
            <a:r>
              <a:rPr lang="en-US" altLang="ko-KR" dirty="0"/>
              <a:t>:</a:t>
            </a:r>
          </a:p>
          <a:p>
            <a:pPr marL="0" indent="0">
              <a:buNone/>
            </a:pPr>
            <a:r>
              <a:rPr lang="en-US" altLang="ko-KR" dirty="0"/>
              <a:t>    print('Congratulations, you guessed it.')</a:t>
            </a:r>
          </a:p>
          <a:p>
            <a:pPr marL="0" indent="0">
              <a:buNone/>
            </a:pPr>
            <a:r>
              <a:rPr lang="en-US" altLang="ko-KR" dirty="0"/>
              <a:t>    print('(but you do not win any prizes!)')</a:t>
            </a:r>
          </a:p>
          <a:p>
            <a:pPr marL="0" indent="0">
              <a:buNone/>
            </a:pPr>
            <a:r>
              <a:rPr lang="en-US" altLang="ko-KR" dirty="0" err="1"/>
              <a:t>elif</a:t>
            </a:r>
            <a:r>
              <a:rPr lang="en-US" altLang="ko-KR" dirty="0"/>
              <a:t> </a:t>
            </a:r>
            <a:r>
              <a:rPr lang="en-US" altLang="ko-KR" dirty="0" err="1"/>
              <a:t>iGuess</a:t>
            </a:r>
            <a:r>
              <a:rPr lang="en-US" altLang="ko-KR" dirty="0"/>
              <a:t> &lt; </a:t>
            </a:r>
            <a:r>
              <a:rPr lang="en-US" altLang="ko-KR" dirty="0" err="1"/>
              <a:t>iNumber</a:t>
            </a:r>
            <a:r>
              <a:rPr lang="en-US" altLang="ko-KR" dirty="0"/>
              <a:t>:</a:t>
            </a:r>
          </a:p>
          <a:p>
            <a:pPr marL="0" indent="0">
              <a:buNone/>
            </a:pPr>
            <a:r>
              <a:rPr lang="en-US" altLang="ko-KR" dirty="0"/>
              <a:t>    print('No, it is a little higher than that')</a:t>
            </a:r>
          </a:p>
          <a:p>
            <a:pPr marL="0" indent="0">
              <a:buNone/>
            </a:pPr>
            <a:r>
              <a:rPr lang="en-US" altLang="ko-KR" dirty="0"/>
              <a:t>else:</a:t>
            </a:r>
          </a:p>
          <a:p>
            <a:pPr marL="0" indent="0">
              <a:buNone/>
            </a:pPr>
            <a:r>
              <a:rPr lang="en-US" altLang="ko-KR" dirty="0"/>
              <a:t>    print('No, it is a little lower than that')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92</a:t>
            </a:fld>
            <a:endParaRPr lang="en-US" dirty="0"/>
          </a:p>
        </p:txBody>
      </p:sp>
      <p:sp>
        <p:nvSpPr>
          <p:cNvPr id="6" name="타원 5"/>
          <p:cNvSpPr/>
          <p:nvPr/>
        </p:nvSpPr>
        <p:spPr bwMode="auto">
          <a:xfrm>
            <a:off x="7308136" y="202484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7" name="도넛 6"/>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8" name="직선 화살표 연결선 7"/>
          <p:cNvCxnSpPr>
            <a:stCxn id="10" idx="2"/>
            <a:endCxn id="19"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9" name="TextBox 8"/>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0" name="TextBox 9"/>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1" name="TextBox 10"/>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 </a:t>
            </a:r>
            <a:r>
              <a:rPr lang="en-US" altLang="ko-KR" sz="1083" dirty="0" err="1"/>
              <a:t>iNumber</a:t>
            </a:r>
            <a:endParaRPr lang="en-US" altLang="ko-KR" sz="1083" dirty="0"/>
          </a:p>
        </p:txBody>
      </p:sp>
      <p:sp>
        <p:nvSpPr>
          <p:cNvPr id="12" name="TextBox 11"/>
          <p:cNvSpPr txBox="1"/>
          <p:nvPr/>
        </p:nvSpPr>
        <p:spPr>
          <a:xfrm>
            <a:off x="6450041" y="2613098"/>
            <a:ext cx="2028225" cy="380631"/>
          </a:xfrm>
          <a:prstGeom prst="rect">
            <a:avLst/>
          </a:prstGeom>
          <a:noFill/>
          <a:ln>
            <a:solidFill>
              <a:schemeClr val="tx1"/>
            </a:solidFill>
          </a:ln>
        </p:spPr>
        <p:txBody>
          <a:bodyPr wrap="square" rtlCol="0" anchor="ctr" anchorCtr="0">
            <a:noAutofit/>
          </a:bodyPr>
          <a:lstStyle/>
          <a:p>
            <a:pPr algn="ctr"/>
            <a:r>
              <a:rPr lang="en-US" altLang="ko-KR" sz="1083" dirty="0" err="1"/>
              <a:t>iNumber</a:t>
            </a:r>
            <a:r>
              <a:rPr lang="en-US" altLang="ko-KR" sz="1083" dirty="0"/>
              <a:t> = 23</a:t>
            </a:r>
          </a:p>
          <a:p>
            <a:pPr algn="ctr"/>
            <a:r>
              <a:rPr lang="en-US" altLang="ko-KR" sz="1083" dirty="0" err="1"/>
              <a:t>iGuess</a:t>
            </a:r>
            <a:r>
              <a:rPr lang="en-US" altLang="ko-KR" sz="1083" dirty="0"/>
              <a:t> = </a:t>
            </a:r>
            <a:r>
              <a:rPr lang="en-US" altLang="ko-KR" sz="1083" dirty="0" err="1"/>
              <a:t>int</a:t>
            </a:r>
            <a:r>
              <a:rPr lang="en-US" altLang="ko-KR" sz="1083" dirty="0"/>
              <a:t>(input())</a:t>
            </a:r>
            <a:endParaRPr lang="ko-KR" altLang="en-US" sz="1083" dirty="0"/>
          </a:p>
        </p:txBody>
      </p:sp>
      <p:sp>
        <p:nvSpPr>
          <p:cNvPr id="13" name="TextBox 1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print('Congratulations')</a:t>
            </a:r>
            <a:endParaRPr lang="ko-KR" altLang="en-US" sz="1083" dirty="0"/>
          </a:p>
        </p:txBody>
      </p:sp>
      <p:cxnSp>
        <p:nvCxnSpPr>
          <p:cNvPr id="14" name="직선 화살표 연결선 13"/>
          <p:cNvCxnSpPr>
            <a:stCxn id="6" idx="4"/>
            <a:endCxn id="12" idx="0"/>
          </p:cNvCxnSpPr>
          <p:nvPr/>
        </p:nvCxnSpPr>
        <p:spPr bwMode="auto">
          <a:xfrm>
            <a:off x="7464151" y="2336878"/>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5" name="직선 화살표 연결선 14"/>
          <p:cNvCxnSpPr>
            <a:stCxn id="12" idx="2"/>
            <a:endCxn id="11"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6" name="직선 화살표 연결선 15"/>
          <p:cNvCxnSpPr>
            <a:stCxn id="18" idx="2"/>
            <a:endCxn id="22"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&lt; </a:t>
            </a:r>
            <a:r>
              <a:rPr lang="en-US" altLang="ko-KR" sz="1083" dirty="0" err="1"/>
              <a:t>iNumber</a:t>
            </a:r>
            <a:endParaRPr lang="en-US" altLang="ko-KR" sz="1083" dirty="0"/>
          </a:p>
        </p:txBody>
      </p:sp>
      <p:sp>
        <p:nvSpPr>
          <p:cNvPr id="20" name="TextBox 19"/>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print('higher')</a:t>
            </a:r>
            <a:endParaRPr lang="ko-KR" altLang="en-US" sz="1083" dirty="0"/>
          </a:p>
        </p:txBody>
      </p:sp>
      <p:sp>
        <p:nvSpPr>
          <p:cNvPr id="21" name="TextBox 20"/>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22" name="TextBox 21"/>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print('lower')</a:t>
            </a:r>
            <a:endParaRPr lang="ko-KR" altLang="en-US" sz="1083" dirty="0"/>
          </a:p>
        </p:txBody>
      </p:sp>
      <p:sp>
        <p:nvSpPr>
          <p:cNvPr id="23" name="TextBox 22"/>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24" name="꺾인 연결선 23"/>
          <p:cNvCxnSpPr>
            <a:stCxn id="11" idx="3"/>
            <a:endCxn id="1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꺾인 연결선 24"/>
          <p:cNvCxnSpPr>
            <a:stCxn id="19" idx="3"/>
            <a:endCxn id="20"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꺾인 연결선 25"/>
          <p:cNvCxnSpPr>
            <a:stCxn id="13" idx="3"/>
            <a:endCxn id="7"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꺾인 연결선 26"/>
          <p:cNvCxnSpPr>
            <a:stCxn id="20" idx="3"/>
            <a:endCxn id="7"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22" idx="2"/>
            <a:endCxn id="7"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9179326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a:t>Digression: BMI (Body Mass Index)</a:t>
            </a:r>
            <a:endParaRPr lang="ko-KR" altLang="en-US"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14:m>
                  <m:oMath xmlns:m="http://schemas.openxmlformats.org/officeDocument/2006/math">
                    <m:r>
                      <a:rPr lang="en-US" altLang="ko-KR" smtClean="0">
                        <a:latin typeface="Cambria Math" panose="02040503050406030204" pitchFamily="18" charset="0"/>
                      </a:rPr>
                      <m:t>𝐵𝑀𝐼</m:t>
                    </m:r>
                    <m:r>
                      <a:rPr lang="en-US" altLang="ko-KR" smtClean="0">
                        <a:latin typeface="Cambria Math" panose="02040503050406030204" pitchFamily="18" charset="0"/>
                      </a:rPr>
                      <m:t> = </m:t>
                    </m:r>
                    <m:f>
                      <m:fPr>
                        <m:ctrlPr>
                          <a:rPr lang="en-US" altLang="ko-KR" i="1" smtClean="0">
                            <a:latin typeface="Cambria Math" panose="02040503050406030204" pitchFamily="18" charset="0"/>
                          </a:rPr>
                        </m:ctrlPr>
                      </m:fPr>
                      <m:num>
                        <m:r>
                          <a:rPr lang="en-US" altLang="ko-KR">
                            <a:latin typeface="Cambria Math" panose="02040503050406030204" pitchFamily="18" charset="0"/>
                          </a:rPr>
                          <m:t>𝑤</m:t>
                        </m:r>
                      </m:num>
                      <m:den>
                        <m:sSup>
                          <m:sSupPr>
                            <m:ctrlPr>
                              <a:rPr lang="en-US" altLang="ko-KR" i="1" smtClean="0">
                                <a:latin typeface="Cambria Math" panose="02040503050406030204" pitchFamily="18" charset="0"/>
                              </a:rPr>
                            </m:ctrlPr>
                          </m:sSupPr>
                          <m:e>
                            <m:r>
                              <a:rPr lang="en-US" altLang="ko-KR">
                                <a:latin typeface="Cambria Math" panose="02040503050406030204" pitchFamily="18" charset="0"/>
                              </a:rPr>
                              <m:t>h</m:t>
                            </m:r>
                          </m:e>
                          <m:sup>
                            <m:r>
                              <a:rPr lang="en-US" altLang="ko-KR">
                                <a:latin typeface="Cambria Math" panose="02040503050406030204" pitchFamily="18" charset="0"/>
                              </a:rPr>
                              <m:t>2</m:t>
                            </m:r>
                          </m:sup>
                        </m:sSup>
                      </m:den>
                    </m:f>
                  </m:oMath>
                </a14:m>
                <a:endParaRPr lang="en-US" altLang="ko-KR" dirty="0"/>
              </a:p>
              <a:p>
                <a:r>
                  <a:rPr lang="en-US" altLang="ko-KR" dirty="0"/>
                  <a:t>where w</a:t>
                </a:r>
                <a:r>
                  <a:rPr lang="ko-KR" altLang="en-US" dirty="0"/>
                  <a:t> </a:t>
                </a:r>
                <a:r>
                  <a:rPr lang="en-US" altLang="ko-KR" dirty="0"/>
                  <a:t>= weight in kilogram, and h = height in meter</a:t>
                </a:r>
              </a:p>
              <a:p>
                <a:endParaRPr lang="en-US" altLang="ko-KR" dirty="0"/>
              </a:p>
              <a:p>
                <a:endParaRPr lang="en-US" altLang="ko-KR" dirty="0"/>
              </a:p>
              <a:p>
                <a:pPr marL="0" indent="0">
                  <a:buNone/>
                </a:pPr>
                <a:r>
                  <a:rPr lang="en-US" altLang="ko-KR" dirty="0"/>
                  <a:t>w = float(input("Type your weight(kg) ... "))</a:t>
                </a:r>
              </a:p>
              <a:p>
                <a:pPr marL="0" indent="0">
                  <a:buNone/>
                </a:pPr>
                <a:r>
                  <a:rPr lang="en-US" altLang="ko-KR" dirty="0"/>
                  <a:t>h = float(input("Type your height(m) ... "))</a:t>
                </a:r>
              </a:p>
              <a:p>
                <a:pPr marL="0" indent="0">
                  <a:buNone/>
                </a:pPr>
                <a:r>
                  <a:rPr lang="en-US" altLang="ko-KR" dirty="0"/>
                  <a:t>BMI = w / (h ** 2)</a:t>
                </a:r>
              </a:p>
              <a:p>
                <a:pPr marL="0" indent="0">
                  <a:buNone/>
                </a:pPr>
                <a:r>
                  <a:rPr lang="en-US" altLang="ko-KR" dirty="0"/>
                  <a:t>print(BMI)</a:t>
                </a:r>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idx="1"/>
              </p:nvPr>
            </p:nvSpPr>
            <p:spPr>
              <a:blipFill>
                <a:blip r:embed="rId2"/>
                <a:stretch>
                  <a:fillRect l="-1156"/>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3014023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BMI</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Input user’s weight (in kilogram) and height (in meter),</a:t>
            </a:r>
          </a:p>
          <a:p>
            <a:pPr lvl="1"/>
            <a:r>
              <a:rPr lang="en-US" altLang="ko-KR" dirty="0"/>
              <a:t>calculate the BMI,</a:t>
            </a:r>
          </a:p>
          <a:p>
            <a:pPr lvl="1"/>
            <a:r>
              <a:rPr lang="en-US" altLang="ko-KR" dirty="0"/>
              <a:t>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35545449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r>
              <a:rPr lang="en-US" altLang="ko-KR" b="1" u="sng"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8731364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346659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2784495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29614292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4195465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5023</TotalTime>
  <Words>5113</Words>
  <Application>Microsoft Office PowerPoint</Application>
  <PresentationFormat>와이드스크린</PresentationFormat>
  <Paragraphs>1229</Paragraphs>
  <Slides>133</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133</vt:i4>
      </vt:variant>
    </vt:vector>
  </HeadingPairs>
  <TitlesOfParts>
    <vt:vector size="142" baseType="lpstr">
      <vt:lpstr>Batang</vt:lpstr>
      <vt:lpstr>Arial</vt:lpstr>
      <vt:lpstr>Calibri</vt:lpstr>
      <vt:lpstr>Cambria Math</vt:lpstr>
      <vt:lpstr>Courier New</vt:lpstr>
      <vt:lpstr>Tahoma</vt:lpstr>
      <vt:lpstr>Wingdings</vt:lpstr>
      <vt:lpstr>Wingdings 2</vt:lpstr>
      <vt:lpstr>SlateVTI</vt:lpstr>
      <vt:lpstr>Python Programming Ⅰ</vt:lpstr>
      <vt:lpstr>Python: Control Flow if Statement</vt:lpstr>
      <vt:lpstr>Topic Structure</vt:lpstr>
      <vt:lpstr>Learning Objectives</vt:lpstr>
      <vt:lpstr>Control Flow</vt:lpstr>
      <vt:lpstr>Categories of Control Flow</vt:lpstr>
      <vt:lpstr>Division</vt:lpstr>
      <vt:lpstr>Learning Objectives</vt:lpstr>
      <vt:lpstr>The if statement</vt:lpstr>
      <vt:lpstr>Syntax of if Statement</vt:lpstr>
      <vt:lpstr>Variation: if</vt:lpstr>
      <vt:lpstr>Variation: if-else</vt:lpstr>
      <vt:lpstr>Variation: if-elif-else</vt:lpstr>
      <vt:lpstr>Variation: if-elif-elif-else</vt:lpstr>
      <vt:lpstr>Variation: if-elif-elif</vt:lpstr>
      <vt:lpstr>Indentation</vt:lpstr>
      <vt:lpstr>Learning Objectives</vt:lpstr>
      <vt:lpstr>Flow Diagram: if</vt:lpstr>
      <vt:lpstr>Control Flow in if</vt:lpstr>
      <vt:lpstr>Control Flow in if</vt:lpstr>
      <vt:lpstr>Control Flow in if</vt:lpstr>
      <vt:lpstr>Control Flow in if</vt:lpstr>
      <vt:lpstr>Control Flow in if</vt:lpstr>
      <vt:lpstr>Control Flow in if</vt:lpstr>
      <vt:lpstr>Control Flow in if</vt:lpstr>
      <vt:lpstr>Indentation</vt:lpstr>
      <vt:lpstr>Example: if</vt:lpstr>
      <vt:lpstr>Example: Indentation</vt:lpstr>
      <vt:lpstr>Example: if</vt:lpstr>
      <vt:lpstr>Digression: input(prompt)</vt:lpstr>
      <vt:lpstr>Quiz 2</vt:lpstr>
      <vt:lpstr>Quiz 2</vt:lpstr>
      <vt:lpstr>Example: if</vt:lpstr>
      <vt:lpstr>Example: if</vt:lpstr>
      <vt:lpstr>Digression: input(prompt) &amp; int( )</vt:lpstr>
      <vt:lpstr>Digression: input(prompt) &amp; int( )</vt:lpstr>
      <vt:lpstr>Digression: input(prompt) &amp; float( )</vt:lpstr>
      <vt:lpstr>Example: if</vt:lpstr>
      <vt:lpstr>Example: if</vt:lpstr>
      <vt:lpstr>Learning Objectives</vt:lpstr>
      <vt:lpstr>Flow Diagram: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Indentation</vt:lpstr>
      <vt:lpstr>Example: if-else</vt:lpstr>
      <vt:lpstr>Practice: if-else</vt:lpstr>
      <vt:lpstr>Example: if-else</vt:lpstr>
      <vt:lpstr>Example: if-else</vt:lpstr>
      <vt:lpstr>Example: if-else</vt:lpstr>
      <vt:lpstr>Example: if-else</vt:lpstr>
      <vt:lpstr>Example: if-else</vt:lpstr>
      <vt:lpstr>Example: if-else</vt:lpstr>
      <vt:lpstr>Example: if-else</vt:lpstr>
      <vt:lpstr>Example: if-else</vt:lpstr>
      <vt:lpstr>Q&amp;A start</vt:lpstr>
      <vt:lpstr>Example: if-else</vt:lpstr>
      <vt:lpstr>Which solution is better? Why?</vt:lpstr>
      <vt:lpstr>Learning Objectives</vt:lpstr>
      <vt:lpstr>Flow Diagram: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Indentation</vt:lpstr>
      <vt:lpstr>Example: if-elif-else</vt:lpstr>
      <vt:lpstr>Example: if-elif-else</vt:lpstr>
      <vt:lpstr>Quiz 3</vt:lpstr>
      <vt:lpstr>Quiz 3_당신의 키와 몸무게로 BMI를 계산하라</vt:lpstr>
      <vt:lpstr>Quiz 3_당신의 키와 몸무게로 BMI를 계산하라</vt:lpstr>
      <vt:lpstr>Practice: if-elif-else</vt:lpstr>
      <vt:lpstr>Example: if-elif-else</vt:lpstr>
      <vt:lpstr>Example: if-elif-else</vt:lpstr>
      <vt:lpstr>Example: if-elif-else</vt:lpstr>
      <vt:lpstr>Example: if-elif-else</vt:lpstr>
      <vt:lpstr>Example: if-elif-else</vt:lpstr>
      <vt:lpstr>Number Guessing Game</vt:lpstr>
      <vt:lpstr>Example: if-elif-else</vt:lpstr>
      <vt:lpstr>Digression: BMI (Body Mass Index)</vt:lpstr>
      <vt:lpstr>Practice: BMI</vt:lpstr>
      <vt:lpstr>Learning Objectives</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Learning Objectives</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Summary</vt:lpstr>
      <vt:lpstr>End of Python: Control Flow if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125</cp:revision>
  <dcterms:created xsi:type="dcterms:W3CDTF">2023-11-06T08:03:36Z</dcterms:created>
  <dcterms:modified xsi:type="dcterms:W3CDTF">2024-03-21T05:32:15Z</dcterms:modified>
</cp:coreProperties>
</file>