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294" r:id="rId4"/>
    <p:sldId id="295" r:id="rId5"/>
    <p:sldId id="296" r:id="rId6"/>
    <p:sldId id="304" r:id="rId7"/>
    <p:sldId id="305" r:id="rId8"/>
    <p:sldId id="300" r:id="rId9"/>
    <p:sldId id="303" r:id="rId10"/>
    <p:sldId id="301" r:id="rId11"/>
    <p:sldId id="302" r:id="rId12"/>
  </p:sldIdLst>
  <p:sldSz cx="12192000" cy="6858000"/>
  <p:notesSz cx="6858000" cy="9144000"/>
  <p:embeddedFontLst>
    <p:embeddedFont>
      <p:font typeface="Sorts Mill Goudy" panose="020B0600000101010101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8" roundtripDataSignature="AMtx7miht95Tbn8Xhotz3FtW7ditTuM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40AAE-40DA-4CBD-AC85-0C95CE8D0049}">
  <a:tblStyle styleId="{35E40AAE-40DA-4CBD-AC85-0C95CE8D0049}" styleName="Table_0">
    <a:wholeTbl>
      <a:tcTxStyle b="off" i="off">
        <a:font>
          <a:latin typeface="Goudy Old Style"/>
          <a:ea typeface="Goudy Old Style"/>
          <a:cs typeface="Goudy Old Styl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CE6"/>
          </a:solidFill>
        </a:fill>
      </a:tcStyle>
    </a:wholeTbl>
    <a:band1H>
      <a:tcTxStyle/>
      <a:tcStyle>
        <a:tcBdr/>
        <a:fill>
          <a:solidFill>
            <a:srgbClr val="EC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9" Type="http://schemas.openxmlformats.org/officeDocument/2006/relationships/presProps" Target="presProps.xml"/><Relationship Id="rId3" Type="http://schemas.openxmlformats.org/officeDocument/2006/relationships/slide" Target="slides/slide2.xml"/><Relationship Id="rId11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08" Type="http://customschemas.google.com/relationships/presentationmetadata" Target="metadata"/><Relationship Id="rId2" Type="http://schemas.openxmlformats.org/officeDocument/2006/relationships/slide" Target="slides/slide1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15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85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2024-03-07</a:t>
            </a:r>
            <a:endParaRPr/>
          </a:p>
        </p:txBody>
      </p:sp>
      <p:sp>
        <p:nvSpPr>
          <p:cNvPr id="546" name="Google Shape;54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53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10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2024-03-07</a:t>
            </a:r>
            <a:endParaRPr/>
          </a:p>
        </p:txBody>
      </p:sp>
      <p:sp>
        <p:nvSpPr>
          <p:cNvPr id="546" name="Google Shape;54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33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80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8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Batang"/>
              <a:buNone/>
              <a:defRPr sz="54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8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8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8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8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>
  <p:cSld name="캡션 있는 파노라마 그림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7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7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tang"/>
              <a:buNone/>
              <a:defRPr sz="28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7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6" name="Google Shape;86;p107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0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8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Batang"/>
              <a:buNone/>
              <a:defRPr sz="40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8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0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atang"/>
              <a:buNone/>
              <a:defRPr sz="36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9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09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0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09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Batang"/>
              <a:buNone/>
            </a:pPr>
            <a:r>
              <a:rPr lang="en-US" sz="8000" b="0" cap="non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“</a:t>
            </a:r>
            <a:endParaRPr/>
          </a:p>
        </p:txBody>
      </p:sp>
      <p:sp>
        <p:nvSpPr>
          <p:cNvPr id="104" name="Google Shape;104;p109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Batang"/>
              <a:buNone/>
            </a:pPr>
            <a:r>
              <a:rPr lang="en-US" sz="8000" b="0" cap="non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0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  <a:defRPr sz="32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0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1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열">
  <p:cSld name="3열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1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11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11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11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11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11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그림 열">
  <p:cSld name="3 그림 열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2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2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12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9" name="Google Shape;129;p112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12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12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2" name="Google Shape;132;p112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112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12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5" name="Google Shape;135;p112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11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1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1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3"/>
          <p:cNvSpPr txBox="1">
            <a:spLocks noGrp="1"/>
          </p:cNvSpPr>
          <p:nvPr>
            <p:ph type="body" idx="1"/>
          </p:nvPr>
        </p:nvSpPr>
        <p:spPr>
          <a:xfrm rot="5400000">
            <a:off x="4233302" y="-1243057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2" name="Google Shape;142;p11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4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4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8" name="Google Shape;148;p11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1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1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9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  <a:defRPr sz="32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9"/>
          <p:cNvSpPr txBox="1">
            <a:spLocks noGrp="1"/>
          </p:cNvSpPr>
          <p:nvPr>
            <p:ph type="body" idx="1"/>
          </p:nvPr>
        </p:nvSpPr>
        <p:spPr>
          <a:xfrm>
            <a:off x="913795" y="1127464"/>
            <a:ext cx="10353762" cy="46637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pic>
        <p:nvPicPr>
          <p:cNvPr id="25" name="Google Shape;25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99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9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9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0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Batang"/>
              <a:buNone/>
              <a:defRPr sz="4000" b="0" cap="none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2" name="Google Shape;32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00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0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pic>
        <p:nvPicPr>
          <p:cNvPr id="40" name="Google Shape;40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1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2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0" name="Google Shape;50;p102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02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pic>
        <p:nvPicPr>
          <p:cNvPr id="52" name="Google Shape;52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2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2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2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3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3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3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4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4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4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tang"/>
              <a:buNone/>
              <a:defRPr sz="2800" b="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5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0" name="Google Shape;70;p105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06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6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  <a:defRPr sz="3200" b="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6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8" name="Google Shape;78;p106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 sz="4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97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" name="Google Shape;12;p9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9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tackademic.com/difference-between-buffer-and-streams-in-node-js-3df61531414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io.html" TargetMode="External"/><Relationship Id="rId4" Type="http://schemas.openxmlformats.org/officeDocument/2006/relationships/hyperlink" Target="https://docs.python.org/ko/3/library/io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ev-bits/ultimate-guide-for-working-with-i-o-streams-and-zip-archives-in-python-3-6f3cf96dca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" descr="컵, 커피, 음식, 음료 그림&#10;&#10;자동 생성되는 설명"/>
          <p:cNvPicPr preferRelativeResize="0"/>
          <p:nvPr/>
        </p:nvPicPr>
        <p:blipFill rotWithShape="1">
          <a:blip r:embed="rId4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Batang"/>
              <a:buNone/>
            </a:pPr>
            <a:r>
              <a:rPr lang="en-US" sz="7200" b="1" dirty="0"/>
              <a:t>Buffer, Stream</a:t>
            </a:r>
            <a:endParaRPr sz="7200" b="1" dirty="0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Buffer, Stream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430B8D-B807-FD5D-F4A7-265D2C2F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843088"/>
            <a:ext cx="91725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F53E9E-E1C6-51B8-70E4-460EBA1790D6}"/>
              </a:ext>
            </a:extLst>
          </p:cNvPr>
          <p:cNvSpPr txBox="1"/>
          <p:nvPr/>
        </p:nvSpPr>
        <p:spPr>
          <a:xfrm>
            <a:off x="1509713" y="5217809"/>
            <a:ext cx="8715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https://blog.stackademic.com/difference-between-buffer-and-streams-in-node-js-3df61531414c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21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Buffer, Stream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7ABEB7-39B2-82DD-CD18-281EE9CA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275723"/>
            <a:ext cx="10444915" cy="4082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AC003-1CE7-54E1-FDE5-0C834F792214}"/>
              </a:ext>
            </a:extLst>
          </p:cNvPr>
          <p:cNvSpPr txBox="1"/>
          <p:nvPr/>
        </p:nvSpPr>
        <p:spPr>
          <a:xfrm>
            <a:off x="685800" y="554338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https://docs.python.org/ko/3/library/io.html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3A9FC-E776-DD88-211A-C1BED710FCC1}"/>
              </a:ext>
            </a:extLst>
          </p:cNvPr>
          <p:cNvSpPr txBox="1"/>
          <p:nvPr/>
        </p:nvSpPr>
        <p:spPr>
          <a:xfrm>
            <a:off x="685800" y="585289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https://docs.python.org/3/library/io.html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22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913795" y="1127463"/>
            <a:ext cx="10353761" cy="449091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22" algn="l" rtl="0">
              <a:lnSpc>
                <a:spcPct val="200000"/>
              </a:lnSpc>
              <a:spcBef>
                <a:spcPts val="956"/>
              </a:spcBef>
              <a:spcAft>
                <a:spcPts val="0"/>
              </a:spcAft>
              <a:buSzPct val="70000"/>
              <a:buChar char="◈"/>
            </a:pPr>
            <a:r>
              <a:rPr lang="en-US" b="1" dirty="0">
                <a:solidFill>
                  <a:srgbClr val="FFFF00"/>
                </a:solidFill>
              </a:rPr>
              <a:t>Computer Mechanism</a:t>
            </a:r>
          </a:p>
          <a:p>
            <a:pPr marL="342900" lvl="0" indent="-306022" algn="l" rtl="0">
              <a:lnSpc>
                <a:spcPct val="200000"/>
              </a:lnSpc>
              <a:spcBef>
                <a:spcPts val="956"/>
              </a:spcBef>
              <a:spcAft>
                <a:spcPts val="0"/>
              </a:spcAft>
              <a:buSzPct val="70000"/>
              <a:buChar char="◈"/>
            </a:pPr>
            <a:r>
              <a:rPr lang="en-US" b="1" dirty="0">
                <a:solidFill>
                  <a:schemeClr val="bg1"/>
                </a:solidFill>
              </a:rPr>
              <a:t>Buffer &amp; Stream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0" name="Google Shape;550;p38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/>
              <a:t>Computer Mechanism</a:t>
            </a: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557" name="Google Shape;557;p39"/>
          <p:cNvCxnSpPr/>
          <p:nvPr/>
        </p:nvCxnSpPr>
        <p:spPr>
          <a:xfrm>
            <a:off x="1855698" y="3182472"/>
            <a:ext cx="845371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p39"/>
          <p:cNvCxnSpPr/>
          <p:nvPr/>
        </p:nvCxnSpPr>
        <p:spPr>
          <a:xfrm>
            <a:off x="806824" y="5163669"/>
            <a:ext cx="95025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9" name="Google Shape;559;p39"/>
          <p:cNvSpPr/>
          <p:nvPr/>
        </p:nvSpPr>
        <p:spPr>
          <a:xfrm>
            <a:off x="3003174" y="526927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(Network Interface Card)</a:t>
            </a:r>
            <a:endParaRPr sz="14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0" name="Google Shape;560;p39"/>
          <p:cNvSpPr/>
          <p:nvPr/>
        </p:nvSpPr>
        <p:spPr>
          <a:xfrm>
            <a:off x="3003174" y="4482357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Driver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3003174" y="3234293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TCP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3003174" y="382246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3" name="Google Shape;563;p39"/>
          <p:cNvSpPr/>
          <p:nvPr/>
        </p:nvSpPr>
        <p:spPr>
          <a:xfrm>
            <a:off x="3003174" y="1808902"/>
            <a:ext cx="2097745" cy="891001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Process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3003173" y="2724912"/>
            <a:ext cx="2097745" cy="396780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Socket(File)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806824" y="5269278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H/W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744073" y="3546203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S/W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67" name="Google Shape;567;p39" descr="프로세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5363" y="5365459"/>
            <a:ext cx="664352" cy="66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2009" y="1943626"/>
            <a:ext cx="1433104" cy="44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50634" y="2256585"/>
            <a:ext cx="755429" cy="73152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9"/>
          <p:cNvSpPr txBox="1"/>
          <p:nvPr/>
        </p:nvSpPr>
        <p:spPr>
          <a:xfrm>
            <a:off x="1779451" y="2711751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User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72" name="Google Shape;572;p39"/>
          <p:cNvSpPr txBox="1"/>
          <p:nvPr/>
        </p:nvSpPr>
        <p:spPr>
          <a:xfrm>
            <a:off x="1779451" y="3915535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Kernel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8197D-5779-DE48-D912-1F47C6C00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6440" y="1724146"/>
            <a:ext cx="1309836" cy="834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407C3F-9DAE-050F-5F24-0ED44D7B6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1797" y="1423165"/>
            <a:ext cx="987230" cy="8339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/>
              <a:t>Process 식별자는 Port 번호</a:t>
            </a:r>
            <a:endParaRPr/>
          </a:p>
        </p:txBody>
      </p:sp>
      <p:sp>
        <p:nvSpPr>
          <p:cNvPr id="578" name="Google Shape;578;p40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579" name="Google Shape;579;p40"/>
          <p:cNvCxnSpPr/>
          <p:nvPr/>
        </p:nvCxnSpPr>
        <p:spPr>
          <a:xfrm>
            <a:off x="1855698" y="3182472"/>
            <a:ext cx="941185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p40"/>
          <p:cNvCxnSpPr/>
          <p:nvPr/>
        </p:nvCxnSpPr>
        <p:spPr>
          <a:xfrm>
            <a:off x="1855697" y="5163669"/>
            <a:ext cx="941185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1" name="Google Shape;581;p40"/>
          <p:cNvSpPr/>
          <p:nvPr/>
        </p:nvSpPr>
        <p:spPr>
          <a:xfrm>
            <a:off x="2483220" y="526927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(Network Interface Card)</a:t>
            </a:r>
            <a:endParaRPr sz="14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2483220" y="4482357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Driver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2483220" y="3234293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TCP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4" name="Google Shape;584;p40"/>
          <p:cNvSpPr/>
          <p:nvPr/>
        </p:nvSpPr>
        <p:spPr>
          <a:xfrm>
            <a:off x="2483220" y="382246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2483220" y="1737182"/>
            <a:ext cx="2097745" cy="891001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Process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6" name="Google Shape;586;p40"/>
          <p:cNvSpPr/>
          <p:nvPr/>
        </p:nvSpPr>
        <p:spPr>
          <a:xfrm>
            <a:off x="2483219" y="2653192"/>
            <a:ext cx="2097745" cy="396780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Socket(File)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87" name="Google Shape;587;p40" descr="프로세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621" y="5365459"/>
            <a:ext cx="664352" cy="664352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0"/>
          <p:cNvSpPr txBox="1"/>
          <p:nvPr/>
        </p:nvSpPr>
        <p:spPr>
          <a:xfrm>
            <a:off x="5077092" y="2762896"/>
            <a:ext cx="13500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 111</a:t>
            </a:r>
            <a:endParaRPr sz="1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89" name="Google Shape;58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5362" y="1773743"/>
            <a:ext cx="780026" cy="75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2737" y="1824737"/>
            <a:ext cx="739204" cy="68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22262" y="1888223"/>
            <a:ext cx="675000" cy="66651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0"/>
          <p:cNvSpPr txBox="1"/>
          <p:nvPr/>
        </p:nvSpPr>
        <p:spPr>
          <a:xfrm>
            <a:off x="7675894" y="2762896"/>
            <a:ext cx="13500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 112</a:t>
            </a:r>
            <a:endParaRPr sz="1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9568234" y="2762896"/>
            <a:ext cx="13500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 113</a:t>
            </a:r>
            <a:endParaRPr sz="1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94" name="Google Shape;594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3219" y="1182893"/>
            <a:ext cx="1191196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0"/>
          <p:cNvSpPr/>
          <p:nvPr/>
        </p:nvSpPr>
        <p:spPr>
          <a:xfrm>
            <a:off x="2271714" y="3630456"/>
            <a:ext cx="2429433" cy="2535294"/>
          </a:xfrm>
          <a:prstGeom prst="bentUpArrow">
            <a:avLst>
              <a:gd name="adj1" fmla="val 6496"/>
              <a:gd name="adj2" fmla="val 7480"/>
              <a:gd name="adj3" fmla="val 18727"/>
            </a:avLst>
          </a:prstGeom>
          <a:solidFill>
            <a:srgbClr val="FFFF00"/>
          </a:solidFill>
          <a:ln w="15875" cap="rnd" cmpd="sng">
            <a:solidFill>
              <a:srgbClr val="465107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cxnSp>
        <p:nvCxnSpPr>
          <p:cNvPr id="596" name="Google Shape;596;p40"/>
          <p:cNvCxnSpPr>
            <a:stCxn id="583" idx="3"/>
            <a:endCxn id="588" idx="2"/>
          </p:cNvCxnSpPr>
          <p:nvPr/>
        </p:nvCxnSpPr>
        <p:spPr>
          <a:xfrm rot="10800000" flipH="1">
            <a:off x="4580965" y="3070595"/>
            <a:ext cx="1171200" cy="465000"/>
          </a:xfrm>
          <a:prstGeom prst="curvedConnector2">
            <a:avLst/>
          </a:pr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7" name="Google Shape;597;p40"/>
          <p:cNvCxnSpPr>
            <a:stCxn id="583" idx="3"/>
            <a:endCxn id="592" idx="2"/>
          </p:cNvCxnSpPr>
          <p:nvPr/>
        </p:nvCxnSpPr>
        <p:spPr>
          <a:xfrm rot="10800000" flipH="1">
            <a:off x="4580965" y="3070595"/>
            <a:ext cx="3769800" cy="465000"/>
          </a:xfrm>
          <a:prstGeom prst="curvedConnector2">
            <a:avLst/>
          </a:pr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8" name="Google Shape;598;p40"/>
          <p:cNvCxnSpPr>
            <a:stCxn id="583" idx="3"/>
            <a:endCxn id="593" idx="2"/>
          </p:cNvCxnSpPr>
          <p:nvPr/>
        </p:nvCxnSpPr>
        <p:spPr>
          <a:xfrm rot="10800000" flipH="1">
            <a:off x="4580965" y="3070595"/>
            <a:ext cx="5662200" cy="465000"/>
          </a:xfrm>
          <a:prstGeom prst="curvedConnector2">
            <a:avLst/>
          </a:pr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9" name="Google Shape;599;p40"/>
          <p:cNvSpPr txBox="1"/>
          <p:nvPr/>
        </p:nvSpPr>
        <p:spPr>
          <a:xfrm>
            <a:off x="1285519" y="5898641"/>
            <a:ext cx="9861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</a:t>
            </a:r>
            <a:endParaRPr sz="1800" b="1">
              <a:solidFill>
                <a:srgbClr val="FFFF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6929717" y="3453136"/>
            <a:ext cx="1978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 Forwarding</a:t>
            </a:r>
            <a:endParaRPr sz="1400" b="1">
              <a:solidFill>
                <a:srgbClr val="FFFF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1779451" y="2711751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1779451" y="3915535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Router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"/>
          <p:cNvSpPr/>
          <p:nvPr/>
        </p:nvSpPr>
        <p:spPr>
          <a:xfrm>
            <a:off x="7270479" y="2653192"/>
            <a:ext cx="3594745" cy="29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08" name="Google Shape;608;p41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Network </a:t>
            </a:r>
            <a:r>
              <a:rPr lang="en-US" dirty="0" err="1"/>
              <a:t>Data의</a:t>
            </a:r>
            <a:r>
              <a:rPr lang="en-US" dirty="0"/>
              <a:t> </a:t>
            </a:r>
            <a:r>
              <a:rPr lang="en-US" dirty="0" err="1"/>
              <a:t>단위</a:t>
            </a:r>
            <a:r>
              <a:rPr lang="en-US" dirty="0"/>
              <a:t>(stream)</a:t>
            </a:r>
            <a:endParaRPr dirty="0"/>
          </a:p>
        </p:txBody>
      </p:sp>
      <p:sp>
        <p:nvSpPr>
          <p:cNvPr id="609" name="Google Shape;609;p41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610" name="Google Shape;610;p41"/>
          <p:cNvCxnSpPr/>
          <p:nvPr/>
        </p:nvCxnSpPr>
        <p:spPr>
          <a:xfrm>
            <a:off x="1855698" y="3182472"/>
            <a:ext cx="941185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41"/>
          <p:cNvCxnSpPr/>
          <p:nvPr/>
        </p:nvCxnSpPr>
        <p:spPr>
          <a:xfrm>
            <a:off x="1855697" y="5163669"/>
            <a:ext cx="941185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2" name="Google Shape;612;p41"/>
          <p:cNvSpPr/>
          <p:nvPr/>
        </p:nvSpPr>
        <p:spPr>
          <a:xfrm>
            <a:off x="2483220" y="526927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(Network Interface Card)</a:t>
            </a:r>
            <a:endParaRPr sz="14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3" name="Google Shape;613;p41"/>
          <p:cNvSpPr/>
          <p:nvPr/>
        </p:nvSpPr>
        <p:spPr>
          <a:xfrm>
            <a:off x="2483220" y="4482357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Driver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4" name="Google Shape;614;p41"/>
          <p:cNvSpPr/>
          <p:nvPr/>
        </p:nvSpPr>
        <p:spPr>
          <a:xfrm>
            <a:off x="2483220" y="3234293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TCP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2483220" y="382246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2483220" y="1737182"/>
            <a:ext cx="2097745" cy="891001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Process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7" name="Google Shape;617;p41"/>
          <p:cNvSpPr/>
          <p:nvPr/>
        </p:nvSpPr>
        <p:spPr>
          <a:xfrm>
            <a:off x="2483219" y="2653192"/>
            <a:ext cx="2097745" cy="396780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Socket(File)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618" name="Google Shape;618;p41" descr="프로세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953" y="5238403"/>
            <a:ext cx="664352" cy="66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219" y="1182893"/>
            <a:ext cx="1191196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1"/>
          <p:cNvSpPr/>
          <p:nvPr/>
        </p:nvSpPr>
        <p:spPr>
          <a:xfrm>
            <a:off x="2271714" y="2342419"/>
            <a:ext cx="2429433" cy="3823331"/>
          </a:xfrm>
          <a:prstGeom prst="bentUpArrow">
            <a:avLst>
              <a:gd name="adj1" fmla="val 6496"/>
              <a:gd name="adj2" fmla="val 7480"/>
              <a:gd name="adj3" fmla="val 18727"/>
            </a:avLst>
          </a:prstGeom>
          <a:solidFill>
            <a:srgbClr val="FFFF00"/>
          </a:solidFill>
          <a:ln w="15875" cap="rnd" cmpd="sng">
            <a:solidFill>
              <a:srgbClr val="465107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1285519" y="5898641"/>
            <a:ext cx="9861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</a:t>
            </a:r>
            <a:endParaRPr sz="1800" b="1">
              <a:solidFill>
                <a:srgbClr val="FFFF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1259497" y="2711751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1259497" y="3915535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Router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624" name="Google Shape;624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7171" y="1889261"/>
            <a:ext cx="1191197" cy="50589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1"/>
          <p:cNvSpPr/>
          <p:nvPr/>
        </p:nvSpPr>
        <p:spPr>
          <a:xfrm>
            <a:off x="9540907" y="2517675"/>
            <a:ext cx="543308" cy="489557"/>
          </a:xfrm>
          <a:prstGeom prst="flowChartMultidocument">
            <a:avLst/>
          </a:prstGeom>
          <a:solidFill>
            <a:schemeClr val="accent1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6" name="Google Shape;626;p41"/>
          <p:cNvSpPr/>
          <p:nvPr/>
        </p:nvSpPr>
        <p:spPr>
          <a:xfrm>
            <a:off x="6727171" y="2545636"/>
            <a:ext cx="543308" cy="489557"/>
          </a:xfrm>
          <a:prstGeom prst="flowChartMultidocument">
            <a:avLst/>
          </a:prstGeom>
          <a:solidFill>
            <a:schemeClr val="accent1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7" name="Google Shape;627;p41"/>
          <p:cNvSpPr txBox="1"/>
          <p:nvPr/>
        </p:nvSpPr>
        <p:spPr>
          <a:xfrm>
            <a:off x="4881161" y="2342419"/>
            <a:ext cx="197853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File I/O, Write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Stream</a:t>
            </a:r>
            <a:endParaRPr sz="2400" b="1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4881161" y="3342343"/>
            <a:ext cx="2554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Segment</a:t>
            </a:r>
            <a:endParaRPr/>
          </a:p>
        </p:txBody>
      </p:sp>
      <p:sp>
        <p:nvSpPr>
          <p:cNvPr id="629" name="Google Shape;629;p41"/>
          <p:cNvSpPr txBox="1"/>
          <p:nvPr/>
        </p:nvSpPr>
        <p:spPr>
          <a:xfrm>
            <a:off x="4881161" y="3869501"/>
            <a:ext cx="2554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Packet</a:t>
            </a:r>
            <a:endParaRPr/>
          </a:p>
        </p:txBody>
      </p:sp>
      <p:sp>
        <p:nvSpPr>
          <p:cNvPr id="630" name="Google Shape;630;p41"/>
          <p:cNvSpPr txBox="1"/>
          <p:nvPr/>
        </p:nvSpPr>
        <p:spPr>
          <a:xfrm>
            <a:off x="4881161" y="5238403"/>
            <a:ext cx="2554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Frame</a:t>
            </a:r>
            <a:endParaRPr/>
          </a:p>
        </p:txBody>
      </p:sp>
      <p:graphicFrame>
        <p:nvGraphicFramePr>
          <p:cNvPr id="631" name="Google Shape;631;p41"/>
          <p:cNvGraphicFramePr/>
          <p:nvPr/>
        </p:nvGraphicFramePr>
        <p:xfrm>
          <a:off x="6727171" y="3546805"/>
          <a:ext cx="4127750" cy="121930"/>
        </p:xfrm>
        <a:graphic>
          <a:graphicData uri="http://schemas.openxmlformats.org/drawingml/2006/table">
            <a:tbl>
              <a:tblPr firstRow="1" bandRow="1">
                <a:noFill/>
                <a:tableStyleId>{35E40AAE-40DA-4CBD-AC85-0C95CE8D0049}</a:tableStyleId>
              </a:tblPr>
              <a:tblGrid>
                <a:gridCol w="4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2" name="Google Shape;632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06931" y="1752909"/>
            <a:ext cx="1096140" cy="53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socket </a:t>
            </a:r>
            <a:r>
              <a:rPr lang="en-US" dirty="0" err="1"/>
              <a:t>program_</a:t>
            </a:r>
            <a:r>
              <a:rPr lang="en-US" dirty="0" err="1">
                <a:solidFill>
                  <a:srgbClr val="FFFF00"/>
                </a:solidFill>
              </a:rPr>
              <a:t>sever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609" name="Google Shape;609;p41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54553-C91E-F8AE-D418-534FDEB4CD7A}"/>
              </a:ext>
            </a:extLst>
          </p:cNvPr>
          <p:cNvSpPr txBox="1"/>
          <p:nvPr/>
        </p:nvSpPr>
        <p:spPr>
          <a:xfrm>
            <a:off x="228600" y="1189137"/>
            <a:ext cx="4762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!pip 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  <a:sym typeface="Batang"/>
              </a:rPr>
              <a:t>install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  <a:sym typeface="Batang"/>
              </a:rPr>
              <a:t>pyngrok</a:t>
            </a:r>
            <a:endParaRPr lang="en-US" altLang="ko-KR" sz="1600" dirty="0">
              <a:solidFill>
                <a:schemeClr val="lt2"/>
              </a:solidFill>
              <a:latin typeface="Batang"/>
              <a:ea typeface="Batang"/>
              <a:sym typeface="Batang"/>
            </a:endParaRP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Import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 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set up the authentication token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from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pyngrok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import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  <a:p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  <a:p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ngrok.set_auth_token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('2bLpL????vLJn5’)</a:t>
            </a:r>
          </a:p>
          <a:p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import socket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import 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4B400-D6D4-6F3E-38FE-F8C324320CF1}"/>
              </a:ext>
            </a:extLst>
          </p:cNvPr>
          <p:cNvSpPr txBox="1"/>
          <p:nvPr/>
        </p:nvSpPr>
        <p:spPr>
          <a:xfrm>
            <a:off x="4914641" y="1046262"/>
            <a:ext cx="711543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def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start_echo_server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():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HOST = "127.0.0.1"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PORT = 65432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with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socket.socket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socket.AF_INET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socket.SOCK_STREAM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) as s: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s.bind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((HOST, PORT))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s.listen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print("Server listening on port", PORT)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conn,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addr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s.accept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with conn: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print(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f"Connected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by {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addr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}")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while True: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    data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conn.recv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(1024)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    if not data: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        break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conn.sendall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(data)</a:t>
            </a:r>
          </a:p>
          <a:p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server_thread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threading.Thread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(target=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start_echo_server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)</a:t>
            </a:r>
          </a:p>
          <a:p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server_thread.start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()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Expose the server using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(TCP)</a:t>
            </a:r>
          </a:p>
          <a:p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tcp_tunnel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ngrok.connect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(65432, "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tcp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print("TCP Tunnel URL:",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tcp_tunnel.public_url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749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socket </a:t>
            </a:r>
            <a:r>
              <a:rPr lang="en-US" dirty="0" err="1"/>
              <a:t>program_</a:t>
            </a:r>
            <a:r>
              <a:rPr lang="en-US" dirty="0" err="1">
                <a:solidFill>
                  <a:srgbClr val="FFFF00"/>
                </a:solidFill>
              </a:rPr>
              <a:t>client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609" name="Google Shape;609;p41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54553-C91E-F8AE-D418-534FDEB4CD7A}"/>
              </a:ext>
            </a:extLst>
          </p:cNvPr>
          <p:cNvSpPr txBox="1"/>
          <p:nvPr/>
        </p:nvSpPr>
        <p:spPr>
          <a:xfrm>
            <a:off x="438670" y="1124667"/>
            <a:ext cx="894795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import socket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Replace this with the TCP URL printed by the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in the previous cell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NGROK_TCP_URL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tcp_tunnel.public_url</a:t>
            </a:r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Extract the host and port from the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TCP URL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_,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host_port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NGROK_TCP_URL.split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("//")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host, port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host_port.split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(":")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port = int(port)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with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socket.socket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socket.AF_INET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socket.SOCK_STREAM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) as s: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s.connect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((host, port))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s.sendall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b"Hello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, world")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data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s.recv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(1024)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print(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f"Received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{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data!r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}")</a:t>
            </a:r>
          </a:p>
          <a:p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ED9FD9-0443-0DDB-9D57-91108700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2" y="3140603"/>
            <a:ext cx="4762500" cy="1946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20110-8A50-884D-10EB-732824517A03}"/>
              </a:ext>
            </a:extLst>
          </p:cNvPr>
          <p:cNvSpPr txBox="1"/>
          <p:nvPr/>
        </p:nvSpPr>
        <p:spPr>
          <a:xfrm>
            <a:off x="7151283" y="2556890"/>
            <a:ext cx="351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Connected by ('127.0.0.1', 42096) 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Received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b'Hello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world'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34458-90AE-5BC3-CFA2-568F19D76CF2}"/>
              </a:ext>
            </a:extLst>
          </p:cNvPr>
          <p:cNvSpPr txBox="1"/>
          <p:nvPr/>
        </p:nvSpPr>
        <p:spPr>
          <a:xfrm>
            <a:off x="8124825" y="5271668"/>
            <a:ext cx="4067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Server listening on port 65432 </a:t>
            </a:r>
          </a:p>
          <a:p>
            <a:pPr algn="just"/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TCP Tunnel URL: tcp://6.tcp.ngrok.io:11761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0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913795" y="1127463"/>
            <a:ext cx="10353761" cy="449091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22" algn="l" rtl="0">
              <a:lnSpc>
                <a:spcPct val="200000"/>
              </a:lnSpc>
              <a:spcBef>
                <a:spcPts val="956"/>
              </a:spcBef>
              <a:spcAft>
                <a:spcPts val="0"/>
              </a:spcAft>
              <a:buSzPct val="70000"/>
              <a:buChar char="◈"/>
            </a:pPr>
            <a:r>
              <a:rPr lang="en-US" b="1" dirty="0">
                <a:solidFill>
                  <a:schemeClr val="bg1"/>
                </a:solidFill>
              </a:rPr>
              <a:t>Computer Mechanism</a:t>
            </a:r>
          </a:p>
          <a:p>
            <a:pPr marL="342900" lvl="0" indent="-306022" algn="l" rtl="0">
              <a:lnSpc>
                <a:spcPct val="200000"/>
              </a:lnSpc>
              <a:spcBef>
                <a:spcPts val="956"/>
              </a:spcBef>
              <a:spcAft>
                <a:spcPts val="0"/>
              </a:spcAft>
              <a:buSzPct val="70000"/>
              <a:buChar char="◈"/>
            </a:pPr>
            <a:r>
              <a:rPr lang="en-US" b="1" dirty="0">
                <a:solidFill>
                  <a:srgbClr val="FFFF00"/>
                </a:solidFill>
              </a:rPr>
              <a:t>Buffer &amp; Stream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550" name="Google Shape;550;p38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15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ko-KR" dirty="0"/>
              <a:t>Python I/O streams and buffers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590F87-ACF2-B6BB-A596-94538A31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4" y="1276138"/>
            <a:ext cx="7515225" cy="44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8BC0B-4F91-7CAD-1DBD-626AB655617C}"/>
              </a:ext>
            </a:extLst>
          </p:cNvPr>
          <p:cNvSpPr txBox="1"/>
          <p:nvPr/>
        </p:nvSpPr>
        <p:spPr>
          <a:xfrm>
            <a:off x="2390774" y="5883861"/>
            <a:ext cx="7515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https://medium.com/dev-bits/ultimate-guide-for-working-with-i-o-streams-and-zip-archives-in-python-3-6f3cf96dca50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59883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Coffee">
      <a:dk1>
        <a:srgbClr val="000000"/>
      </a:dk1>
      <a:lt1>
        <a:srgbClr val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556</Words>
  <Application>Microsoft Office PowerPoint</Application>
  <PresentationFormat>와이드스크린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Courier New</vt:lpstr>
      <vt:lpstr>Arial</vt:lpstr>
      <vt:lpstr>Noto Sans Symbols</vt:lpstr>
      <vt:lpstr>Batang</vt:lpstr>
      <vt:lpstr>Sorts Mill Goudy</vt:lpstr>
      <vt:lpstr>SlateVTI</vt:lpstr>
      <vt:lpstr>Buffer, Stream</vt:lpstr>
      <vt:lpstr>Contents</vt:lpstr>
      <vt:lpstr>Computer Mechanism</vt:lpstr>
      <vt:lpstr>Process 식별자는 Port 번호</vt:lpstr>
      <vt:lpstr>Network Data의 단위(stream)</vt:lpstr>
      <vt:lpstr>socket program_sever</vt:lpstr>
      <vt:lpstr>socket program_client</vt:lpstr>
      <vt:lpstr>Contents</vt:lpstr>
      <vt:lpstr>Python I/O streams and buffers</vt:lpstr>
      <vt:lpstr>Buffer, Stream</vt:lpstr>
      <vt:lpstr>Buffer,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Sanggoo Cho</dc:creator>
  <cp:lastModifiedBy>Sanggoo Cho</cp:lastModifiedBy>
  <cp:revision>6</cp:revision>
  <dcterms:created xsi:type="dcterms:W3CDTF">2023-11-06T08:03:36Z</dcterms:created>
  <dcterms:modified xsi:type="dcterms:W3CDTF">2024-05-19T13:06:52Z</dcterms:modified>
</cp:coreProperties>
</file>