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92"/>
  </p:notesMasterIdLst>
  <p:handoutMasterIdLst>
    <p:handoutMasterId r:id="rId193"/>
  </p:handoutMasterIdLst>
  <p:sldIdLst>
    <p:sldId id="259" r:id="rId2"/>
    <p:sldId id="559" r:id="rId3"/>
    <p:sldId id="604" r:id="rId4"/>
    <p:sldId id="781" r:id="rId5"/>
    <p:sldId id="538" r:id="rId6"/>
    <p:sldId id="550" r:id="rId7"/>
    <p:sldId id="789" r:id="rId8"/>
    <p:sldId id="790" r:id="rId9"/>
    <p:sldId id="788" r:id="rId10"/>
    <p:sldId id="792" r:id="rId11"/>
    <p:sldId id="651" r:id="rId12"/>
    <p:sldId id="787" r:id="rId13"/>
    <p:sldId id="652" r:id="rId14"/>
    <p:sldId id="653" r:id="rId15"/>
    <p:sldId id="654" r:id="rId16"/>
    <p:sldId id="773" r:id="rId17"/>
    <p:sldId id="655" r:id="rId18"/>
    <p:sldId id="676" r:id="rId19"/>
    <p:sldId id="657" r:id="rId20"/>
    <p:sldId id="658" r:id="rId21"/>
    <p:sldId id="774" r:id="rId22"/>
    <p:sldId id="775" r:id="rId23"/>
    <p:sldId id="776" r:id="rId24"/>
    <p:sldId id="677" r:id="rId25"/>
    <p:sldId id="662" r:id="rId26"/>
    <p:sldId id="663" r:id="rId27"/>
    <p:sldId id="664" r:id="rId28"/>
    <p:sldId id="665" r:id="rId29"/>
    <p:sldId id="666" r:id="rId30"/>
    <p:sldId id="667" r:id="rId31"/>
    <p:sldId id="674" r:id="rId32"/>
    <p:sldId id="669" r:id="rId33"/>
    <p:sldId id="670" r:id="rId34"/>
    <p:sldId id="671" r:id="rId35"/>
    <p:sldId id="672" r:id="rId36"/>
    <p:sldId id="673" r:id="rId37"/>
    <p:sldId id="675" r:id="rId38"/>
    <p:sldId id="640" r:id="rId39"/>
    <p:sldId id="551" r:id="rId40"/>
    <p:sldId id="552" r:id="rId41"/>
    <p:sldId id="554" r:id="rId42"/>
    <p:sldId id="555" r:id="rId43"/>
    <p:sldId id="695" r:id="rId44"/>
    <p:sldId id="780" r:id="rId45"/>
    <p:sldId id="556" r:id="rId46"/>
    <p:sldId id="791" r:id="rId47"/>
    <p:sldId id="720" r:id="rId48"/>
    <p:sldId id="722" r:id="rId49"/>
    <p:sldId id="721" r:id="rId50"/>
    <p:sldId id="723" r:id="rId51"/>
    <p:sldId id="726" r:id="rId52"/>
    <p:sldId id="727" r:id="rId53"/>
    <p:sldId id="641" r:id="rId54"/>
    <p:sldId id="557" r:id="rId55"/>
    <p:sldId id="782" r:id="rId56"/>
    <p:sldId id="689" r:id="rId57"/>
    <p:sldId id="765" r:id="rId58"/>
    <p:sldId id="783" r:id="rId59"/>
    <p:sldId id="679" r:id="rId60"/>
    <p:sldId id="680" r:id="rId61"/>
    <p:sldId id="681" r:id="rId62"/>
    <p:sldId id="682" r:id="rId63"/>
    <p:sldId id="683" r:id="rId64"/>
    <p:sldId id="560" r:id="rId65"/>
    <p:sldId id="684" r:id="rId66"/>
    <p:sldId id="692" r:id="rId67"/>
    <p:sldId id="693" r:id="rId68"/>
    <p:sldId id="694" r:id="rId69"/>
    <p:sldId id="561" r:id="rId70"/>
    <p:sldId id="685" r:id="rId71"/>
    <p:sldId id="690" r:id="rId72"/>
    <p:sldId id="691" r:id="rId73"/>
    <p:sldId id="696" r:id="rId74"/>
    <p:sldId id="697" r:id="rId75"/>
    <p:sldId id="698" r:id="rId76"/>
    <p:sldId id="562" r:id="rId77"/>
    <p:sldId id="686" r:id="rId78"/>
    <p:sldId id="563" r:id="rId79"/>
    <p:sldId id="687" r:id="rId80"/>
    <p:sldId id="564" r:id="rId81"/>
    <p:sldId id="688" r:id="rId82"/>
    <p:sldId id="699" r:id="rId83"/>
    <p:sldId id="700" r:id="rId84"/>
    <p:sldId id="568" r:id="rId85"/>
    <p:sldId id="702" r:id="rId86"/>
    <p:sldId id="704" r:id="rId87"/>
    <p:sldId id="705" r:id="rId88"/>
    <p:sldId id="793" r:id="rId89"/>
    <p:sldId id="711" r:id="rId90"/>
    <p:sldId id="569" r:id="rId91"/>
    <p:sldId id="707" r:id="rId92"/>
    <p:sldId id="570" r:id="rId93"/>
    <p:sldId id="708" r:id="rId94"/>
    <p:sldId id="709" r:id="rId95"/>
    <p:sldId id="710" r:id="rId96"/>
    <p:sldId id="571" r:id="rId97"/>
    <p:sldId id="572" r:id="rId98"/>
    <p:sldId id="712" r:id="rId99"/>
    <p:sldId id="794" r:id="rId100"/>
    <p:sldId id="718" r:id="rId101"/>
    <p:sldId id="574" r:id="rId102"/>
    <p:sldId id="575" r:id="rId103"/>
    <p:sldId id="576" r:id="rId104"/>
    <p:sldId id="577" r:id="rId105"/>
    <p:sldId id="795" r:id="rId106"/>
    <p:sldId id="642" r:id="rId107"/>
    <p:sldId id="581" r:id="rId108"/>
    <p:sldId id="582" r:id="rId109"/>
    <p:sldId id="728" r:id="rId110"/>
    <p:sldId id="583" r:id="rId111"/>
    <p:sldId id="584" r:id="rId112"/>
    <p:sldId id="729" r:id="rId113"/>
    <p:sldId id="730" r:id="rId114"/>
    <p:sldId id="585" r:id="rId115"/>
    <p:sldId id="731" r:id="rId116"/>
    <p:sldId id="732" r:id="rId117"/>
    <p:sldId id="643" r:id="rId118"/>
    <p:sldId id="586" r:id="rId119"/>
    <p:sldId id="587" r:id="rId120"/>
    <p:sldId id="734" r:id="rId121"/>
    <p:sldId id="735" r:id="rId122"/>
    <p:sldId id="588" r:id="rId123"/>
    <p:sldId id="796" r:id="rId124"/>
    <p:sldId id="644" r:id="rId125"/>
    <p:sldId id="589" r:id="rId126"/>
    <p:sldId id="590" r:id="rId127"/>
    <p:sldId id="736" r:id="rId128"/>
    <p:sldId id="737" r:id="rId129"/>
    <p:sldId id="738" r:id="rId130"/>
    <p:sldId id="645" r:id="rId131"/>
    <p:sldId id="593" r:id="rId132"/>
    <p:sldId id="739" r:id="rId133"/>
    <p:sldId id="594" r:id="rId134"/>
    <p:sldId id="595" r:id="rId135"/>
    <p:sldId id="740" r:id="rId136"/>
    <p:sldId id="646" r:id="rId137"/>
    <p:sldId id="596" r:id="rId138"/>
    <p:sldId id="597" r:id="rId139"/>
    <p:sldId id="785" r:id="rId140"/>
    <p:sldId id="542" r:id="rId141"/>
    <p:sldId id="549" r:id="rId142"/>
    <p:sldId id="605" r:id="rId143"/>
    <p:sldId id="797" r:id="rId144"/>
    <p:sldId id="606" r:id="rId145"/>
    <p:sldId id="607" r:id="rId146"/>
    <p:sldId id="647" r:id="rId147"/>
    <p:sldId id="608" r:id="rId148"/>
    <p:sldId id="745" r:id="rId149"/>
    <p:sldId id="609" r:id="rId150"/>
    <p:sldId id="746" r:id="rId151"/>
    <p:sldId id="610" r:id="rId152"/>
    <p:sldId id="611" r:id="rId153"/>
    <p:sldId id="648" r:id="rId154"/>
    <p:sldId id="612" r:id="rId155"/>
    <p:sldId id="613" r:id="rId156"/>
    <p:sldId id="614" r:id="rId157"/>
    <p:sldId id="615" r:id="rId158"/>
    <p:sldId id="616" r:id="rId159"/>
    <p:sldId id="764" r:id="rId160"/>
    <p:sldId id="649" r:id="rId161"/>
    <p:sldId id="617" r:id="rId162"/>
    <p:sldId id="618" r:id="rId163"/>
    <p:sldId id="650" r:id="rId164"/>
    <p:sldId id="747" r:id="rId165"/>
    <p:sldId id="748" r:id="rId166"/>
    <p:sldId id="620" r:id="rId167"/>
    <p:sldId id="621" r:id="rId168"/>
    <p:sldId id="749" r:id="rId169"/>
    <p:sldId id="622" r:id="rId170"/>
    <p:sldId id="623" r:id="rId171"/>
    <p:sldId id="777" r:id="rId172"/>
    <p:sldId id="753" r:id="rId173"/>
    <p:sldId id="778" r:id="rId174"/>
    <p:sldId id="754" r:id="rId175"/>
    <p:sldId id="779" r:id="rId176"/>
    <p:sldId id="756" r:id="rId177"/>
    <p:sldId id="755" r:id="rId178"/>
    <p:sldId id="624" r:id="rId179"/>
    <p:sldId id="625" r:id="rId180"/>
    <p:sldId id="626" r:id="rId181"/>
    <p:sldId id="760" r:id="rId182"/>
    <p:sldId id="784" r:id="rId183"/>
    <p:sldId id="629" r:id="rId184"/>
    <p:sldId id="630" r:id="rId185"/>
    <p:sldId id="762" r:id="rId186"/>
    <p:sldId id="634" r:id="rId187"/>
    <p:sldId id="631" r:id="rId188"/>
    <p:sldId id="763" r:id="rId189"/>
    <p:sldId id="635" r:id="rId190"/>
    <p:sldId id="637" r:id="rId191"/>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94660"/>
  </p:normalViewPr>
  <p:slideViewPr>
    <p:cSldViewPr snapToGrid="0">
      <p:cViewPr varScale="1">
        <p:scale>
          <a:sx n="85" d="100"/>
          <a:sy n="85" d="100"/>
        </p:scale>
        <p:origin x="917" y="58"/>
      </p:cViewPr>
      <p:guideLst/>
    </p:cSldViewPr>
  </p:slideViewPr>
  <p:notesTextViewPr>
    <p:cViewPr>
      <p:scale>
        <a:sx n="3" d="2"/>
        <a:sy n="3" d="2"/>
      </p:scale>
      <p:origin x="0" y="0"/>
    </p:cViewPr>
  </p:notesTextViewPr>
  <p:sorterViewPr>
    <p:cViewPr varScale="1">
      <p:scale>
        <a:sx n="1" d="1"/>
        <a:sy n="1" d="1"/>
      </p:scale>
      <p:origin x="0" y="-10258"/>
    </p:cViewPr>
  </p:sorter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AE8BF5-CB93-44E5-9404-15AF760C38FD}" type="datetime1">
              <a:rPr lang="ko-KR" altLang="en-US" smtClean="0"/>
              <a:t>2024-04-24</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20DF4F-28CD-42CA-8484-F6571F4C08CC}" type="datetime1">
              <a:rPr lang="ko-KR" altLang="en-US" smtClean="0"/>
              <a:t>2024-04-24</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370693" y="1769540"/>
            <a:ext cx="9440034" cy="1828801"/>
          </a:xfrm>
        </p:spPr>
        <p:txBody>
          <a:bodyPr rtlCol="0" anchor="b">
            <a:normAutofit/>
          </a:bodyPr>
          <a:lstStyle>
            <a:lvl1pPr algn="ctr">
              <a:defRPr sz="54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latin typeface="Batang" panose="02030600000101010101" pitchFamily="18" charset="-127"/>
                <a:ea typeface="Batang" panose="02030600000101010101" pitchFamily="18"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4" name="날짜 개체 틀 3"/>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5" name="바닥글 개체 틀 4"/>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pic>
        <p:nvPicPr>
          <p:cNvPr id="7" name="그림 6">
            <a:extLst>
              <a:ext uri="{FF2B5EF4-FFF2-40B4-BE49-F238E27FC236}">
                <a16:creationId xmlns:a16="http://schemas.microsoft.com/office/drawing/2014/main" id="{7D489A88-0C1F-827F-FDE9-DFC7FEB07670}"/>
              </a:ext>
            </a:extLst>
          </p:cNvPr>
          <p:cNvPicPr>
            <a:picLocks noChangeAspect="1"/>
          </p:cNvPicPr>
          <p:nvPr userDrawn="1"/>
        </p:nvPicPr>
        <p:blipFill>
          <a:blip r:embed="rId2"/>
          <a:stretch>
            <a:fillRect/>
          </a:stretch>
        </p:blipFill>
        <p:spPr>
          <a:xfrm>
            <a:off x="105924" y="6365874"/>
            <a:ext cx="355393" cy="393576"/>
          </a:xfrm>
          <a:prstGeom prst="rect">
            <a:avLst/>
          </a:prstGeom>
        </p:spPr>
      </p:pic>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pic>
        <p:nvPicPr>
          <p:cNvPr id="16" name="그림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제목 1"/>
          <p:cNvSpPr>
            <a:spLocks noGrp="1"/>
          </p:cNvSpPr>
          <p:nvPr>
            <p:ph type="title"/>
          </p:nvPr>
        </p:nvSpPr>
        <p:spPr>
          <a:xfrm>
            <a:off x="913806" y="4565255"/>
            <a:ext cx="10355326" cy="543472"/>
          </a:xfrm>
        </p:spPr>
        <p:txBody>
          <a:bodyPr rtlCol="0" anchor="b">
            <a:normAutofit/>
          </a:bodyPr>
          <a:lstStyle>
            <a:lvl1pPr algn="ctr">
              <a:defRPr sz="28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atin typeface="Batang" panose="02030600000101010101" pitchFamily="18" charset="-127"/>
                <a:ea typeface="Batang" panose="02030600000101010101" pitchFamily="18" charset="-127"/>
              </a:defRPr>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913795" y="5247728"/>
            <a:ext cx="10353762" cy="543472"/>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12F07B2-E074-4649-9142-6F1D9AE0DBBB}" type="datetime1">
              <a:rPr lang="ko-KR" altLang="en-US" smtClean="0"/>
              <a:t>2024-04-24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제목 1"/>
          <p:cNvSpPr>
            <a:spLocks noGrp="1"/>
          </p:cNvSpPr>
          <p:nvPr>
            <p:ph type="title"/>
          </p:nvPr>
        </p:nvSpPr>
        <p:spPr>
          <a:xfrm>
            <a:off x="913795" y="608437"/>
            <a:ext cx="10353762" cy="3534344"/>
          </a:xfrm>
        </p:spPr>
        <p:txBody>
          <a:bodyPr rtlCol="0" anchor="ctr">
            <a:normAutofit/>
          </a:bodyPr>
          <a:lstStyle>
            <a:lvl1pPr>
              <a:defRPr sz="40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94" y="4295180"/>
            <a:ext cx="10353763" cy="1501826"/>
          </a:xfrm>
        </p:spPr>
        <p:txBody>
          <a:bodyPr rtlCol="0" anchor="ct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1B93F205-BE1D-41B6-903E-38A12CD6A70F}" type="datetime1">
              <a:rPr lang="ko-KR" altLang="en-US" smtClean="0"/>
              <a:t>2024-04-24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제목 1"/>
          <p:cNvSpPr>
            <a:spLocks noGrp="1"/>
          </p:cNvSpPr>
          <p:nvPr>
            <p:ph type="title"/>
          </p:nvPr>
        </p:nvSpPr>
        <p:spPr>
          <a:xfrm>
            <a:off x="1446212" y="609600"/>
            <a:ext cx="9302752" cy="2992904"/>
          </a:xfrm>
        </p:spPr>
        <p:txBody>
          <a:bodyPr rtlCol="0" anchor="ctr">
            <a:normAutofit/>
          </a:bodyPr>
          <a:lstStyle>
            <a:lvl1pPr>
              <a:defRPr sz="36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2" name="텍스트 개체 틀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4" name="텍스트 개체 틀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88763DE7-7630-4C1C-B39F-731F1889F7F8}" type="datetime1">
              <a:rPr lang="ko-KR" altLang="en-US" smtClean="0"/>
              <a:t>2024-04-24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
        <p:nvSpPr>
          <p:cNvPr id="11" name="텍스트 상자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ko" sz="8000">
                <a:solidFill>
                  <a:schemeClr val="tx1"/>
                </a:solidFill>
                <a:effectLst/>
                <a:latin typeface="Batang" panose="02030600000101010101" pitchFamily="18" charset="-127"/>
                <a:ea typeface="Batang" panose="02030600000101010101" pitchFamily="18" charset="-127"/>
              </a:rPr>
              <a:t>“</a:t>
            </a:r>
          </a:p>
        </p:txBody>
      </p:sp>
      <p:sp>
        <p:nvSpPr>
          <p:cNvPr id="13" name="텍스트 상자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ko" sz="8000">
                <a:solidFill>
                  <a:schemeClr val="tx1"/>
                </a:solidFill>
                <a:effectLst/>
                <a:latin typeface="Batang" panose="02030600000101010101" pitchFamily="18" charset="-127"/>
                <a:ea typeface="Batang" panose="02030600000101010101" pitchFamily="18" charset="-127"/>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제목 1"/>
          <p:cNvSpPr>
            <a:spLocks noGrp="1"/>
          </p:cNvSpPr>
          <p:nvPr>
            <p:ph type="title"/>
          </p:nvPr>
        </p:nvSpPr>
        <p:spPr>
          <a:xfrm>
            <a:off x="913794" y="2126942"/>
            <a:ext cx="10353763" cy="2511835"/>
          </a:xfrm>
        </p:spPr>
        <p:txBody>
          <a:bodyPr rtlCol="0" anchor="b"/>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84" y="4650556"/>
            <a:ext cx="10352199" cy="1140644"/>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E29F7F6-2AF8-4123-80EB-C26BF25051CC}" type="datetime1">
              <a:rPr lang="ko-KR" altLang="en-US" smtClean="0"/>
              <a:t>2024-04-24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15"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7" name="텍스트 개체 틀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8" name="텍스트 개체 틀 3"/>
          <p:cNvSpPr>
            <a:spLocks noGrp="1"/>
          </p:cNvSpPr>
          <p:nvPr>
            <p:ph type="body" sz="half" idx="15"/>
          </p:nvPr>
        </p:nvSpPr>
        <p:spPr>
          <a:xfrm>
            <a:off x="91379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9" name="텍스트 개체 틀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0" name="텍스트 개체 틀 3"/>
          <p:cNvSpPr>
            <a:spLocks noGrp="1"/>
          </p:cNvSpPr>
          <p:nvPr>
            <p:ph type="body" sz="half" idx="16"/>
          </p:nvPr>
        </p:nvSpPr>
        <p:spPr>
          <a:xfrm>
            <a:off x="444143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11" name="텍스트 개체 틀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2" name="텍스트 개체 틀 3"/>
          <p:cNvSpPr>
            <a:spLocks noGrp="1"/>
          </p:cNvSpPr>
          <p:nvPr>
            <p:ph type="body" sz="half" idx="17"/>
          </p:nvPr>
        </p:nvSpPr>
        <p:spPr>
          <a:xfrm>
            <a:off x="7966572" y="2768110"/>
            <a:ext cx="3300984" cy="3023089"/>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2000F91A-87BC-4A65-9DD7-026C4653A996}" type="datetime1">
              <a:rPr lang="ko-KR" altLang="en-US" smtClean="0"/>
              <a:t>2024-04-24</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그림 열">
    <p:spTree>
      <p:nvGrpSpPr>
        <p:cNvPr id="1" name=""/>
        <p:cNvGrpSpPr/>
        <p:nvPr/>
      </p:nvGrpSpPr>
      <p:grpSpPr>
        <a:xfrm>
          <a:off x="0" y="0"/>
          <a:ext cx="0" cy="0"/>
          <a:chOff x="0" y="0"/>
          <a:chExt cx="0" cy="0"/>
        </a:xfrm>
      </p:grpSpPr>
      <p:pic>
        <p:nvPicPr>
          <p:cNvPr id="2" name="그림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그림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그림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제목 1"/>
          <p:cNvSpPr>
            <a:spLocks noGrp="1"/>
          </p:cNvSpPr>
          <p:nvPr>
            <p:ph type="title"/>
          </p:nvPr>
        </p:nvSpPr>
        <p:spPr>
          <a:xfrm>
            <a:off x="913794" y="609600"/>
            <a:ext cx="10353763"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9" name="텍스트 개체 틀 2"/>
          <p:cNvSpPr>
            <a:spLocks noGrp="1"/>
          </p:cNvSpPr>
          <p:nvPr>
            <p:ph type="body" idx="1"/>
          </p:nvPr>
        </p:nvSpPr>
        <p:spPr>
          <a:xfrm>
            <a:off x="913795"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0" name="그림 개체 틀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1" name="텍스트 개체 틀 3"/>
          <p:cNvSpPr>
            <a:spLocks noGrp="1"/>
          </p:cNvSpPr>
          <p:nvPr>
            <p:ph type="body" sz="half" idx="18"/>
          </p:nvPr>
        </p:nvSpPr>
        <p:spPr>
          <a:xfrm>
            <a:off x="913795" y="4572443"/>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2" name="텍스트 개체 틀 4"/>
          <p:cNvSpPr>
            <a:spLocks noGrp="1"/>
          </p:cNvSpPr>
          <p:nvPr>
            <p:ph type="body" sz="quarter" idx="3"/>
          </p:nvPr>
        </p:nvSpPr>
        <p:spPr>
          <a:xfrm>
            <a:off x="4442788"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3" name="그림 개체 틀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4" name="텍스트 개체 틀 3"/>
          <p:cNvSpPr>
            <a:spLocks noGrp="1"/>
          </p:cNvSpPr>
          <p:nvPr>
            <p:ph type="body" sz="half" idx="19"/>
          </p:nvPr>
        </p:nvSpPr>
        <p:spPr>
          <a:xfrm>
            <a:off x="4441435"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5" name="텍스트 개체 틀 4"/>
          <p:cNvSpPr>
            <a:spLocks noGrp="1"/>
          </p:cNvSpPr>
          <p:nvPr>
            <p:ph type="body" sz="quarter" idx="13"/>
          </p:nvPr>
        </p:nvSpPr>
        <p:spPr>
          <a:xfrm>
            <a:off x="7966697"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6" name="그림 개체 틀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7" name="텍스트 개체 틀 3"/>
          <p:cNvSpPr>
            <a:spLocks noGrp="1"/>
          </p:cNvSpPr>
          <p:nvPr>
            <p:ph type="body" sz="half" idx="20"/>
          </p:nvPr>
        </p:nvSpPr>
        <p:spPr>
          <a:xfrm>
            <a:off x="7966572"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60EBF092-97E8-48BF-A63A-FD32F38B1B9F}" type="datetime1">
              <a:rPr lang="ko-KR" altLang="en-US" smtClean="0"/>
              <a:t>2024-04-24</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A74C2CD-135C-429A-BF2F-8941132EB275}" type="datetime1">
              <a:rPr lang="ko-KR" altLang="en-US" smtClean="0"/>
              <a:t>2024-04-24</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983068" y="609599"/>
            <a:ext cx="2284487" cy="5181601"/>
          </a:xfrm>
        </p:spPr>
        <p:txBody>
          <a:bodyPr vert="eaVert" rtlCol="0"/>
          <a:lstStyle>
            <a:lvl1pPr algn="l">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913796" y="609599"/>
            <a:ext cx="7916872" cy="5181601"/>
          </a:xfrm>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09A2853-D5CB-4085-8B68-FA9665D9382A}" type="datetime1">
              <a:rPr lang="ko-KR" altLang="en-US" smtClean="0"/>
              <a:t>2024-04-24</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913795" y="139083"/>
            <a:ext cx="10353762" cy="766439"/>
          </a:xfrm>
        </p:spPr>
        <p:txBody>
          <a:bodyPr rtlCol="0">
            <a:normAutofit/>
          </a:bodyPr>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913795" y="1127464"/>
            <a:ext cx="10353762" cy="4663735"/>
          </a:xfrm>
        </p:spPr>
        <p:txBody>
          <a:bodyPr rtlCol="0"/>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dirty="0"/>
              <a:t>마스터 텍스트 스타일을 편집하려면 클릭</a:t>
            </a:r>
          </a:p>
          <a:p>
            <a:pPr lvl="1" rtl="0"/>
            <a:r>
              <a:rPr lang="ko-KR" altLang="en-US" dirty="0"/>
              <a:t>두 번째 수준</a:t>
            </a:r>
          </a:p>
          <a:p>
            <a:pPr lvl="2" rtl="0"/>
            <a:r>
              <a:rPr lang="ko-KR" altLang="en-US" dirty="0"/>
              <a:t>세 번째 수준</a:t>
            </a:r>
          </a:p>
          <a:p>
            <a:pPr lvl="3" rtl="0"/>
            <a:r>
              <a:rPr lang="ko-KR" altLang="en-US" dirty="0"/>
              <a:t>네 번째 수준</a:t>
            </a:r>
          </a:p>
          <a:p>
            <a:pPr lvl="4" rtl="0"/>
            <a:r>
              <a:rPr lang="ko-KR" altLang="en-US" dirty="0"/>
              <a:t>다섯 번째 수준</a:t>
            </a:r>
            <a:endParaRPr lang="en-US" dirty="0"/>
          </a:p>
        </p:txBody>
      </p:sp>
      <p:pic>
        <p:nvPicPr>
          <p:cNvPr id="11" name="그림 10">
            <a:extLst>
              <a:ext uri="{FF2B5EF4-FFF2-40B4-BE49-F238E27FC236}">
                <a16:creationId xmlns:a16="http://schemas.microsoft.com/office/drawing/2014/main" id="{B4745536-17E2-EEF7-D107-B4146DE2141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E02622F7-B412-D3AE-34CC-44CC99AE3EDA}"/>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13" name="바닥글 개체 틀 4">
            <a:extLst>
              <a:ext uri="{FF2B5EF4-FFF2-40B4-BE49-F238E27FC236}">
                <a16:creationId xmlns:a16="http://schemas.microsoft.com/office/drawing/2014/main" id="{21086B2D-0BBF-7448-422F-0EAD78082A66}"/>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F2F60889-8102-9290-1B7C-A4994E8FC03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295401" y="1761067"/>
            <a:ext cx="9590550" cy="1828813"/>
          </a:xfrm>
        </p:spPr>
        <p:txBody>
          <a:bodyPr rtlCol="0" anchor="b"/>
          <a:lstStyle>
            <a:lvl1pPr algn="ctr">
              <a:defRPr sz="4000" b="0" cap="none">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latin typeface="Batang" panose="02030600000101010101" pitchFamily="18" charset="-127"/>
                <a:ea typeface="Batang" panose="02030600000101010101" pitchFamily="18"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pic>
        <p:nvPicPr>
          <p:cNvPr id="9" name="그림 8">
            <a:extLst>
              <a:ext uri="{FF2B5EF4-FFF2-40B4-BE49-F238E27FC236}">
                <a16:creationId xmlns:a16="http://schemas.microsoft.com/office/drawing/2014/main" id="{9C9C878A-8D12-4579-1F87-ABD48B7F6E2A}"/>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9D6EA7CE-94D3-3119-797F-9A59AD33A9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11" name="바닥글 개체 틀 4">
            <a:extLst>
              <a:ext uri="{FF2B5EF4-FFF2-40B4-BE49-F238E27FC236}">
                <a16:creationId xmlns:a16="http://schemas.microsoft.com/office/drawing/2014/main" id="{755ADAC4-EF92-EA0A-B152-7948C9967A48}"/>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674D633B-B98D-555C-C9BC-394409CED6E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10353762" cy="1261872"/>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913795" y="2076450"/>
            <a:ext cx="4856841" cy="3622671"/>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0716" y="2076451"/>
            <a:ext cx="4856841" cy="3622672"/>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pic>
        <p:nvPicPr>
          <p:cNvPr id="9" name="그림 8">
            <a:extLst>
              <a:ext uri="{FF2B5EF4-FFF2-40B4-BE49-F238E27FC236}">
                <a16:creationId xmlns:a16="http://schemas.microsoft.com/office/drawing/2014/main" id="{F9ECE708-CABE-5A15-E18D-0D30F1AB2599}"/>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244F2F0A-DF9E-5205-4FA2-D0594923C66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11" name="바닥글 개체 틀 4">
            <a:extLst>
              <a:ext uri="{FF2B5EF4-FFF2-40B4-BE49-F238E27FC236}">
                <a16:creationId xmlns:a16="http://schemas.microsoft.com/office/drawing/2014/main" id="{2E5C1F5A-37D2-AE7D-D82F-D1EE9D44A807}"/>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2E1DB7B6-E84B-345B-922F-C2D4D0D5854B}"/>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pic>
        <p:nvPicPr>
          <p:cNvPr id="20" name="그림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그림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046013" y="1855153"/>
            <a:ext cx="4764764" cy="692494"/>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1046013" y="2702103"/>
            <a:ext cx="4764764"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sp>
        <p:nvSpPr>
          <p:cNvPr id="5" name="텍스트 개체 틀 4"/>
          <p:cNvSpPr>
            <a:spLocks noGrp="1"/>
          </p:cNvSpPr>
          <p:nvPr>
            <p:ph type="body" sz="quarter" idx="3"/>
          </p:nvPr>
        </p:nvSpPr>
        <p:spPr>
          <a:xfrm>
            <a:off x="6363166" y="1855152"/>
            <a:ext cx="4779582" cy="692495"/>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6" name="내용 개체 틀 5"/>
          <p:cNvSpPr>
            <a:spLocks noGrp="1"/>
          </p:cNvSpPr>
          <p:nvPr>
            <p:ph sz="quarter" idx="4"/>
          </p:nvPr>
        </p:nvSpPr>
        <p:spPr>
          <a:xfrm>
            <a:off x="6363167" y="2702103"/>
            <a:ext cx="4779581"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pic>
        <p:nvPicPr>
          <p:cNvPr id="11" name="그림 10">
            <a:extLst>
              <a:ext uri="{FF2B5EF4-FFF2-40B4-BE49-F238E27FC236}">
                <a16:creationId xmlns:a16="http://schemas.microsoft.com/office/drawing/2014/main" id="{C929344A-48D0-3054-21E4-FB558AC36135}"/>
              </a:ext>
            </a:extLst>
          </p:cNvPr>
          <p:cNvPicPr>
            <a:picLocks noChangeAspect="1"/>
          </p:cNvPicPr>
          <p:nvPr userDrawn="1"/>
        </p:nvPicPr>
        <p:blipFill>
          <a:blip r:embed="rId3"/>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987AC108-5420-6BFB-6865-4BDBFC95C884}"/>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13" name="바닥글 개체 틀 4">
            <a:extLst>
              <a:ext uri="{FF2B5EF4-FFF2-40B4-BE49-F238E27FC236}">
                <a16:creationId xmlns:a16="http://schemas.microsoft.com/office/drawing/2014/main" id="{F70122F8-8A1A-8732-4EE3-A880083C65C3}"/>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65B190B1-64F4-F049-4C88-31887B22F61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pic>
        <p:nvPicPr>
          <p:cNvPr id="7" name="그림 6">
            <a:extLst>
              <a:ext uri="{FF2B5EF4-FFF2-40B4-BE49-F238E27FC236}">
                <a16:creationId xmlns:a16="http://schemas.microsoft.com/office/drawing/2014/main" id="{549D37BC-49C9-F25A-39C4-1D79ABF1605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8" name="날짜 개체 틀 3">
            <a:extLst>
              <a:ext uri="{FF2B5EF4-FFF2-40B4-BE49-F238E27FC236}">
                <a16:creationId xmlns:a16="http://schemas.microsoft.com/office/drawing/2014/main" id="{B1B4846B-DB95-07D7-43D1-116EC3EF7341}"/>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9" name="바닥글 개체 틀 4">
            <a:extLst>
              <a:ext uri="{FF2B5EF4-FFF2-40B4-BE49-F238E27FC236}">
                <a16:creationId xmlns:a16="http://schemas.microsoft.com/office/drawing/2014/main" id="{93785E4A-6771-C69D-0FCD-A16BA8E69BAE}"/>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0" name="슬라이드 번호 개체 틀 5">
            <a:extLst>
              <a:ext uri="{FF2B5EF4-FFF2-40B4-BE49-F238E27FC236}">
                <a16:creationId xmlns:a16="http://schemas.microsoft.com/office/drawing/2014/main" id="{3B615913-817A-B5DD-09A5-A12DBD33FE8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AC42F3C-00E3-1C40-4559-2CB37F929540}"/>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6" name="날짜 개체 틀 3">
            <a:extLst>
              <a:ext uri="{FF2B5EF4-FFF2-40B4-BE49-F238E27FC236}">
                <a16:creationId xmlns:a16="http://schemas.microsoft.com/office/drawing/2014/main" id="{97B7D79C-0ECC-0C67-0AF5-B71F54A723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7" name="바닥글 개체 틀 4">
            <a:extLst>
              <a:ext uri="{FF2B5EF4-FFF2-40B4-BE49-F238E27FC236}">
                <a16:creationId xmlns:a16="http://schemas.microsoft.com/office/drawing/2014/main" id="{3A33EA81-58FE-463F-7BBB-2884D27B8B01}"/>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8" name="슬라이드 번호 개체 틀 5">
            <a:extLst>
              <a:ext uri="{FF2B5EF4-FFF2-40B4-BE49-F238E27FC236}">
                <a16:creationId xmlns:a16="http://schemas.microsoft.com/office/drawing/2014/main" id="{D1F9B170-6867-72F2-D4FE-03BADFAE829F}"/>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3706889" cy="1821918"/>
          </a:xfrm>
        </p:spPr>
        <p:txBody>
          <a:bodyPr rtlCol="0" anchor="b">
            <a:normAutofit/>
          </a:bodyPr>
          <a:lstStyle>
            <a:lvl1pPr algn="ctr">
              <a:defRPr sz="28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855633" y="609600"/>
            <a:ext cx="6411924" cy="5080001"/>
          </a:xfrm>
        </p:spPr>
        <p:txBody>
          <a:bodyPr rtlCol="0">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913795" y="2673351"/>
            <a:ext cx="3706889" cy="3016250"/>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3748954-E065-4054-8C66-392B4F063747}" type="datetime1">
              <a:rPr lang="ko-KR" altLang="en-US" smtClean="0"/>
              <a:t>2024-04-24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pic>
        <p:nvPicPr>
          <p:cNvPr id="22" name="그림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제목 1"/>
          <p:cNvSpPr>
            <a:spLocks noGrp="1"/>
          </p:cNvSpPr>
          <p:nvPr>
            <p:ph type="title"/>
          </p:nvPr>
        </p:nvSpPr>
        <p:spPr>
          <a:xfrm>
            <a:off x="913795" y="763701"/>
            <a:ext cx="5707899" cy="1675559"/>
          </a:xfrm>
        </p:spPr>
        <p:txBody>
          <a:bodyPr rtlCol="0" anchor="b">
            <a:noAutofit/>
          </a:bodyPr>
          <a:lstStyle>
            <a:lvl1pPr algn="ctr">
              <a:defRPr sz="32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1473698" y="2679699"/>
            <a:ext cx="4588094" cy="3135695"/>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5A58C4A3-D82D-41C7-A18D-6414DD58B953}" type="datetime1">
              <a:rPr lang="ko-KR" altLang="en-US" smtClean="0"/>
              <a:t>2024-04-24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4" name="날짜 개체 틀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D41097D8-A3FF-4F04-9CFF-0B8EA7C26038}" type="datetime1">
              <a:rPr lang="ko-KR" altLang="en-US" smtClean="0"/>
              <a:t>2024-04-24</a:t>
            </a:fld>
            <a:endParaRPr lang="en-US" dirty="0"/>
          </a:p>
        </p:txBody>
      </p:sp>
      <p:sp>
        <p:nvSpPr>
          <p:cNvPr id="5" name="바닥글 개체 틀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1"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Batang" panose="02030600000101010101" pitchFamily="18" charset="-127"/>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hyperlink" Target="https://localhost:8080/"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van-moon.github.io/static/023de5bc6ce10c061b00421bd714ce0c/ee604/thumbnail.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그림 4" descr="컵, 커피, 음식, 음료 그림&#10;&#10;자동 생성되는 설명">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제목 1">
            <a:extLst>
              <a:ext uri="{FF2B5EF4-FFF2-40B4-BE49-F238E27FC236}">
                <a16:creationId xmlns:a16="http://schemas.microsoft.com/office/drawing/2014/main" id="{0D1F047C-C727-42A7-85C5-68C5AA1B1A93}"/>
              </a:ext>
            </a:extLst>
          </p:cNvPr>
          <p:cNvSpPr>
            <a:spLocks noGrp="1"/>
          </p:cNvSpPr>
          <p:nvPr>
            <p:ph type="ctrTitle"/>
          </p:nvPr>
        </p:nvSpPr>
        <p:spPr>
          <a:xfrm>
            <a:off x="1370692" y="1087120"/>
            <a:ext cx="10607948" cy="2648381"/>
          </a:xfrm>
        </p:spPr>
        <p:txBody>
          <a:bodyPr rtlCol="0">
            <a:normAutofit/>
          </a:bodyPr>
          <a:lstStyle/>
          <a:p>
            <a:pPr rtl="0"/>
            <a:r>
              <a:rPr lang="en-US" altLang="ko-KR" sz="7200" b="1" dirty="0"/>
              <a:t>Python</a:t>
            </a:r>
            <a:r>
              <a:rPr lang="ko-KR" altLang="en-US" sz="7200" b="1" dirty="0"/>
              <a:t> </a:t>
            </a:r>
            <a:r>
              <a:rPr lang="en-US" altLang="ko-KR" sz="7200" b="1" dirty="0"/>
              <a:t>Programming Ⅰ</a:t>
            </a:r>
            <a:endParaRPr lang="ko" sz="7200" b="1" dirty="0">
              <a:latin typeface="Batang" panose="02030600000101010101" pitchFamily="18" charset="-127"/>
              <a:ea typeface="Batang" panose="02030600000101010101" pitchFamily="18" charset="-127"/>
            </a:endParaRPr>
          </a:p>
        </p:txBody>
      </p:sp>
      <p:sp>
        <p:nvSpPr>
          <p:cNvPr id="3" name="부제목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r>
              <a:rPr lang="en-US" altLang="ko" sz="4400" b="1" dirty="0">
                <a:latin typeface="Batang" panose="02030600000101010101" pitchFamily="18" charset="-127"/>
                <a:ea typeface="Batang" panose="02030600000101010101" pitchFamily="18" charset="-127"/>
              </a:rPr>
              <a:t>week 6</a:t>
            </a:r>
            <a:endParaRPr lang="ko" sz="44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8" name="그림 7">
            <a:extLst>
              <a:ext uri="{FF2B5EF4-FFF2-40B4-BE49-F238E27FC236}">
                <a16:creationId xmlns:a16="http://schemas.microsoft.com/office/drawing/2014/main" id="{85D050B8-C9B2-C217-E6DE-229624D29EBA}"/>
              </a:ext>
            </a:extLst>
          </p:cNvPr>
          <p:cNvPicPr>
            <a:picLocks noChangeAspect="1"/>
          </p:cNvPicPr>
          <p:nvPr/>
        </p:nvPicPr>
        <p:blipFill>
          <a:blip r:embed="rId2"/>
          <a:stretch>
            <a:fillRect/>
          </a:stretch>
        </p:blipFill>
        <p:spPr>
          <a:xfrm>
            <a:off x="3588674" y="1395435"/>
            <a:ext cx="5636606" cy="4812794"/>
          </a:xfrm>
          <a:prstGeom prst="rect">
            <a:avLst/>
          </a:prstGeom>
        </p:spPr>
      </p:pic>
    </p:spTree>
    <p:extLst>
      <p:ext uri="{BB962C8B-B14F-4D97-AF65-F5344CB8AC3E}">
        <p14:creationId xmlns:p14="http://schemas.microsoft.com/office/powerpoint/2010/main" val="41902312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4762"/>
            <a:ext cx="10353762" cy="376518"/>
          </a:xfrm>
        </p:spPr>
        <p:txBody>
          <a:bodyPr>
            <a:normAutofit fontScale="90000"/>
          </a:bodyPr>
          <a:lstStyle/>
          <a:p>
            <a:r>
              <a:rPr lang="en-US" altLang="ko-KR" dirty="0"/>
              <a:t>Example: </a:t>
            </a:r>
            <a:r>
              <a:rPr lang="en-US" altLang="ko-KR" b="1" i="1" dirty="0"/>
              <a:t>return</a:t>
            </a:r>
            <a:endParaRPr lang="ko-KR" altLang="en-US" b="1" i="1" dirty="0"/>
          </a:p>
        </p:txBody>
      </p:sp>
      <p:sp>
        <p:nvSpPr>
          <p:cNvPr id="4" name="내용 개체 틀 3"/>
          <p:cNvSpPr>
            <a:spLocks noGrp="1"/>
          </p:cNvSpPr>
          <p:nvPr>
            <p:ph sz="half" idx="1"/>
          </p:nvPr>
        </p:nvSpPr>
        <p:spPr>
          <a:xfrm>
            <a:off x="913794" y="711272"/>
            <a:ext cx="4698111" cy="5991965"/>
          </a:xfrm>
        </p:spPr>
        <p:txBody>
          <a:bodyPr>
            <a:normAutofit fontScale="55000" lnSpcReduction="20000"/>
          </a:bodyPr>
          <a:lstStyle/>
          <a:p>
            <a:pPr marL="0" indent="0">
              <a:lnSpc>
                <a:spcPct val="120000"/>
              </a:lnSpc>
              <a:spcBef>
                <a:spcPts val="0"/>
              </a:spcBef>
              <a:spcAft>
                <a:spcPts val="0"/>
              </a:spcAft>
              <a:buNone/>
            </a:pPr>
            <a:r>
              <a:rPr lang="en-US" altLang="ko-KR" dirty="0" err="1"/>
              <a:t>def</a:t>
            </a:r>
            <a:r>
              <a:rPr lang="en-US" altLang="ko-KR" dirty="0"/>
              <a:t> BMI(</a:t>
            </a:r>
            <a:r>
              <a:rPr lang="en-US" altLang="ko-KR" dirty="0" err="1"/>
              <a:t>fWeight</a:t>
            </a:r>
            <a:r>
              <a:rPr lang="en-US" altLang="ko-KR" dirty="0"/>
              <a:t>, </a:t>
            </a:r>
            <a:r>
              <a:rPr lang="en-US" altLang="ko-KR" dirty="0" err="1"/>
              <a:t>fHeight</a:t>
            </a:r>
            <a:r>
              <a:rPr lang="en-US" altLang="ko-KR" dirty="0"/>
              <a:t>):</a:t>
            </a:r>
          </a:p>
          <a:p>
            <a:pPr marL="0" indent="0">
              <a:lnSpc>
                <a:spcPct val="120000"/>
              </a:lnSpc>
              <a:spcBef>
                <a:spcPts val="0"/>
              </a:spcBef>
              <a:spcAft>
                <a:spcPts val="0"/>
              </a:spcAft>
              <a:buNone/>
            </a:pPr>
            <a:r>
              <a:rPr lang="en-US" altLang="ko-KR" dirty="0"/>
              <a:t>    return </a:t>
            </a:r>
            <a:r>
              <a:rPr lang="en-US" altLang="ko-KR" dirty="0" err="1"/>
              <a:t>fWeight</a:t>
            </a:r>
            <a:r>
              <a:rPr lang="en-US" altLang="ko-KR" dirty="0"/>
              <a:t> / (</a:t>
            </a:r>
            <a:r>
              <a:rPr lang="en-US" altLang="ko-KR" dirty="0" err="1"/>
              <a:t>fHeight</a:t>
            </a:r>
            <a:r>
              <a:rPr lang="en-US" altLang="ko-KR" dirty="0"/>
              <a:t> ** 2)</a:t>
            </a:r>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a:t>print("m\kg", end=" ")</a:t>
            </a:r>
          </a:p>
          <a:p>
            <a:pPr marL="0" indent="0">
              <a:lnSpc>
                <a:spcPct val="120000"/>
              </a:lnSpc>
              <a:spcBef>
                <a:spcPts val="0"/>
              </a:spcBef>
              <a:spcAft>
                <a:spcPts val="0"/>
              </a:spcAft>
              <a:buNone/>
            </a:pPr>
            <a:r>
              <a:rPr lang="en-US" altLang="ko-KR" dirty="0"/>
              <a:t>for </a:t>
            </a:r>
            <a:r>
              <a:rPr lang="en-US" altLang="ko-KR" dirty="0" err="1"/>
              <a:t>iWeight</a:t>
            </a:r>
            <a:r>
              <a:rPr lang="en-US" altLang="ko-KR" dirty="0"/>
              <a:t> in range(70, 81):</a:t>
            </a:r>
          </a:p>
          <a:p>
            <a:pPr marL="0" indent="0">
              <a:lnSpc>
                <a:spcPct val="120000"/>
              </a:lnSpc>
              <a:spcBef>
                <a:spcPts val="0"/>
              </a:spcBef>
              <a:spcAft>
                <a:spcPts val="0"/>
              </a:spcAft>
              <a:buNone/>
            </a:pPr>
            <a:r>
              <a:rPr lang="en-US" altLang="ko-KR" dirty="0"/>
              <a:t>    </a:t>
            </a:r>
            <a:r>
              <a:rPr lang="en-US" altLang="ko-KR" dirty="0" err="1"/>
              <a:t>fWeight</a:t>
            </a:r>
            <a:r>
              <a:rPr lang="en-US" altLang="ko-KR" dirty="0"/>
              <a:t> = float(</a:t>
            </a:r>
            <a:r>
              <a:rPr lang="en-US" altLang="ko-KR" dirty="0" err="1"/>
              <a:t>iWeight</a:t>
            </a:r>
            <a:r>
              <a:rPr lang="en-US" altLang="ko-KR" dirty="0"/>
              <a:t>)</a:t>
            </a:r>
          </a:p>
          <a:p>
            <a:pPr marL="0" indent="0">
              <a:lnSpc>
                <a:spcPct val="120000"/>
              </a:lnSpc>
              <a:spcBef>
                <a:spcPts val="0"/>
              </a:spcBef>
              <a:spcAft>
                <a:spcPts val="0"/>
              </a:spcAft>
              <a:buNone/>
            </a:pPr>
            <a:r>
              <a:rPr lang="en-US" altLang="ko-KR" dirty="0"/>
              <a:t>    if </a:t>
            </a:r>
            <a:r>
              <a:rPr lang="en-US" altLang="ko-KR" dirty="0" err="1"/>
              <a:t>iWeight</a:t>
            </a:r>
            <a:r>
              <a:rPr lang="en-US" altLang="ko-KR" dirty="0"/>
              <a:t> &lt; 80:</a:t>
            </a:r>
          </a:p>
          <a:p>
            <a:pPr marL="0" indent="0">
              <a:lnSpc>
                <a:spcPct val="120000"/>
              </a:lnSpc>
              <a:spcBef>
                <a:spcPts val="0"/>
              </a:spcBef>
              <a:spcAft>
                <a:spcPts val="0"/>
              </a:spcAft>
              <a:buNone/>
            </a:pPr>
            <a:r>
              <a:rPr lang="en-US" altLang="ko-KR" dirty="0"/>
              <a:t>        print("{0:4.0f}".format(</a:t>
            </a:r>
            <a:r>
              <a:rPr lang="en-US" altLang="ko-KR" dirty="0" err="1"/>
              <a:t>fWeight</a:t>
            </a:r>
            <a:r>
              <a:rPr lang="en-US" altLang="ko-KR" dirty="0"/>
              <a:t>), end=" ")</a:t>
            </a:r>
          </a:p>
          <a:p>
            <a:pPr marL="0" indent="0">
              <a:lnSpc>
                <a:spcPct val="120000"/>
              </a:lnSpc>
              <a:spcBef>
                <a:spcPts val="0"/>
              </a:spcBef>
              <a:spcAft>
                <a:spcPts val="0"/>
              </a:spcAft>
              <a:buNone/>
            </a:pPr>
            <a:r>
              <a:rPr lang="en-US" altLang="ko-KR" dirty="0"/>
              <a:t>    else:</a:t>
            </a:r>
          </a:p>
          <a:p>
            <a:pPr marL="0" indent="0">
              <a:lnSpc>
                <a:spcPct val="120000"/>
              </a:lnSpc>
              <a:spcBef>
                <a:spcPts val="0"/>
              </a:spcBef>
              <a:spcAft>
                <a:spcPts val="0"/>
              </a:spcAft>
              <a:buNone/>
            </a:pPr>
            <a:r>
              <a:rPr lang="en-US" altLang="ko-KR" dirty="0"/>
              <a:t>        print("{0:4.0f}".format(</a:t>
            </a:r>
            <a:r>
              <a:rPr lang="en-US" altLang="ko-KR" dirty="0" err="1"/>
              <a:t>fWeight</a:t>
            </a:r>
            <a:r>
              <a:rPr lang="en-US" altLang="ko-KR" dirty="0"/>
              <a:t>))</a:t>
            </a:r>
          </a:p>
          <a:p>
            <a:pPr marL="0" indent="0">
              <a:lnSpc>
                <a:spcPct val="120000"/>
              </a:lnSpc>
              <a:spcBef>
                <a:spcPts val="0"/>
              </a:spcBef>
              <a:spcAft>
                <a:spcPts val="0"/>
              </a:spcAft>
              <a:buNone/>
            </a:pPr>
            <a:r>
              <a:rPr lang="en-US" altLang="ko-KR" dirty="0"/>
              <a:t>for </a:t>
            </a:r>
            <a:r>
              <a:rPr lang="en-US" altLang="ko-KR" dirty="0" err="1"/>
              <a:t>iHeight</a:t>
            </a:r>
            <a:r>
              <a:rPr lang="en-US" altLang="ko-KR" dirty="0"/>
              <a:t> in range(155, 171):</a:t>
            </a:r>
          </a:p>
          <a:p>
            <a:pPr marL="0" indent="0">
              <a:lnSpc>
                <a:spcPct val="120000"/>
              </a:lnSpc>
              <a:spcBef>
                <a:spcPts val="0"/>
              </a:spcBef>
              <a:spcAft>
                <a:spcPts val="0"/>
              </a:spcAft>
              <a:buNone/>
            </a:pPr>
            <a:r>
              <a:rPr lang="en-US" altLang="ko-KR" dirty="0"/>
              <a:t>    </a:t>
            </a:r>
            <a:r>
              <a:rPr lang="en-US" altLang="ko-KR" dirty="0" err="1"/>
              <a:t>fHeight</a:t>
            </a:r>
            <a:r>
              <a:rPr lang="en-US" altLang="ko-KR" dirty="0"/>
              <a:t> = </a:t>
            </a:r>
            <a:r>
              <a:rPr lang="en-US" altLang="ko-KR" dirty="0" err="1"/>
              <a:t>iHeight</a:t>
            </a:r>
            <a:r>
              <a:rPr lang="en-US" altLang="ko-KR" dirty="0"/>
              <a:t> / 100.0</a:t>
            </a:r>
          </a:p>
          <a:p>
            <a:pPr marL="0" indent="0">
              <a:lnSpc>
                <a:spcPct val="120000"/>
              </a:lnSpc>
              <a:spcBef>
                <a:spcPts val="0"/>
              </a:spcBef>
              <a:spcAft>
                <a:spcPts val="0"/>
              </a:spcAft>
              <a:buNone/>
            </a:pPr>
            <a:r>
              <a:rPr lang="en-US" altLang="ko-KR" dirty="0"/>
              <a:t>    print("{0:4.2f}".format(</a:t>
            </a:r>
            <a:r>
              <a:rPr lang="en-US" altLang="ko-KR" dirty="0" err="1"/>
              <a:t>fHeight</a:t>
            </a:r>
            <a:r>
              <a:rPr lang="en-US" altLang="ko-KR" dirty="0"/>
              <a:t>), end=" ")</a:t>
            </a:r>
          </a:p>
          <a:p>
            <a:pPr marL="0" indent="0">
              <a:lnSpc>
                <a:spcPct val="120000"/>
              </a:lnSpc>
              <a:spcBef>
                <a:spcPts val="0"/>
              </a:spcBef>
              <a:spcAft>
                <a:spcPts val="0"/>
              </a:spcAft>
              <a:buNone/>
            </a:pPr>
            <a:r>
              <a:rPr lang="en-US" altLang="ko-KR" dirty="0"/>
              <a:t>    for </a:t>
            </a:r>
            <a:r>
              <a:rPr lang="en-US" altLang="ko-KR" dirty="0" err="1"/>
              <a:t>iWeight</a:t>
            </a:r>
            <a:r>
              <a:rPr lang="en-US" altLang="ko-KR" dirty="0"/>
              <a:t> in range(70, 81):</a:t>
            </a:r>
          </a:p>
          <a:p>
            <a:pPr marL="0" indent="0">
              <a:lnSpc>
                <a:spcPct val="120000"/>
              </a:lnSpc>
              <a:spcBef>
                <a:spcPts val="0"/>
              </a:spcBef>
              <a:spcAft>
                <a:spcPts val="0"/>
              </a:spcAft>
              <a:buNone/>
            </a:pPr>
            <a:r>
              <a:rPr lang="en-US" altLang="ko-KR" dirty="0"/>
              <a:t>        </a:t>
            </a:r>
            <a:r>
              <a:rPr lang="en-US" altLang="ko-KR" dirty="0" err="1"/>
              <a:t>fWeight</a:t>
            </a:r>
            <a:r>
              <a:rPr lang="en-US" altLang="ko-KR" dirty="0"/>
              <a:t> = float(</a:t>
            </a:r>
            <a:r>
              <a:rPr lang="en-US" altLang="ko-KR" dirty="0" err="1"/>
              <a:t>iWeight</a:t>
            </a:r>
            <a:r>
              <a:rPr lang="en-US" altLang="ko-KR" dirty="0"/>
              <a:t>)</a:t>
            </a:r>
          </a:p>
          <a:p>
            <a:pPr marL="0" indent="0">
              <a:lnSpc>
                <a:spcPct val="120000"/>
              </a:lnSpc>
              <a:spcBef>
                <a:spcPts val="0"/>
              </a:spcBef>
              <a:spcAft>
                <a:spcPts val="0"/>
              </a:spcAft>
              <a:buNone/>
            </a:pPr>
            <a:r>
              <a:rPr lang="en-US" altLang="ko-KR" dirty="0"/>
              <a:t>        </a:t>
            </a:r>
            <a:r>
              <a:rPr lang="en-US" altLang="ko-KR" dirty="0" err="1"/>
              <a:t>fBMI</a:t>
            </a:r>
            <a:r>
              <a:rPr lang="en-US" altLang="ko-KR" dirty="0"/>
              <a:t> = BMI(</a:t>
            </a:r>
            <a:r>
              <a:rPr lang="en-US" altLang="ko-KR" dirty="0" err="1"/>
              <a:t>fWeight</a:t>
            </a:r>
            <a:r>
              <a:rPr lang="en-US" altLang="ko-KR" dirty="0"/>
              <a:t>, </a:t>
            </a:r>
            <a:r>
              <a:rPr lang="en-US" altLang="ko-KR" dirty="0" err="1"/>
              <a:t>fHeight</a:t>
            </a:r>
            <a:r>
              <a:rPr lang="en-US" altLang="ko-KR" dirty="0"/>
              <a:t>)</a:t>
            </a:r>
          </a:p>
          <a:p>
            <a:pPr marL="0" indent="0">
              <a:lnSpc>
                <a:spcPct val="120000"/>
              </a:lnSpc>
              <a:spcBef>
                <a:spcPts val="0"/>
              </a:spcBef>
              <a:spcAft>
                <a:spcPts val="0"/>
              </a:spcAft>
              <a:buNone/>
            </a:pPr>
            <a:r>
              <a:rPr lang="en-US" altLang="ko-KR" b="1" dirty="0">
                <a:solidFill>
                  <a:srgbClr val="FFFF00"/>
                </a:solidFill>
              </a:rPr>
              <a:t>        if </a:t>
            </a:r>
            <a:r>
              <a:rPr lang="en-US" altLang="ko-KR" b="1" dirty="0" err="1">
                <a:solidFill>
                  <a:srgbClr val="FFFF00"/>
                </a:solidFill>
              </a:rPr>
              <a:t>fBMI</a:t>
            </a:r>
            <a:r>
              <a:rPr lang="en-US" altLang="ko-KR" b="1" dirty="0">
                <a:solidFill>
                  <a:srgbClr val="FFFF00"/>
                </a:solidFill>
              </a:rPr>
              <a:t> &lt;= 18.5:</a:t>
            </a:r>
          </a:p>
          <a:p>
            <a:pPr marL="0" indent="0">
              <a:lnSpc>
                <a:spcPct val="120000"/>
              </a:lnSpc>
              <a:spcBef>
                <a:spcPts val="0"/>
              </a:spcBef>
              <a:spcAft>
                <a:spcPts val="0"/>
              </a:spcAft>
              <a:buNone/>
            </a:pPr>
            <a:r>
              <a:rPr lang="en-US" altLang="ko-KR" b="1" dirty="0">
                <a:solidFill>
                  <a:srgbClr val="FFFF00"/>
                </a:solidFill>
              </a:rPr>
              <a:t>            </a:t>
            </a:r>
            <a:r>
              <a:rPr lang="en-US" altLang="ko-KR" b="1" dirty="0" err="1">
                <a:solidFill>
                  <a:srgbClr val="FFFF00"/>
                </a:solidFill>
              </a:rPr>
              <a:t>sBMI</a:t>
            </a:r>
            <a:r>
              <a:rPr lang="en-US" altLang="ko-KR" b="1" dirty="0">
                <a:solidFill>
                  <a:srgbClr val="FFFF00"/>
                </a:solidFill>
              </a:rPr>
              <a:t> = "U"</a:t>
            </a:r>
          </a:p>
          <a:p>
            <a:pPr marL="0" indent="0">
              <a:lnSpc>
                <a:spcPct val="120000"/>
              </a:lnSpc>
              <a:spcBef>
                <a:spcPts val="0"/>
              </a:spcBef>
              <a:spcAft>
                <a:spcPts val="0"/>
              </a:spcAft>
              <a:buNone/>
            </a:pPr>
            <a:r>
              <a:rPr lang="en-US" altLang="ko-KR" b="1" dirty="0">
                <a:solidFill>
                  <a:srgbClr val="FFFF00"/>
                </a:solidFill>
              </a:rPr>
              <a:t>        </a:t>
            </a:r>
            <a:r>
              <a:rPr lang="en-US" altLang="ko-KR" b="1" dirty="0" err="1">
                <a:solidFill>
                  <a:srgbClr val="FFFF00"/>
                </a:solidFill>
              </a:rPr>
              <a:t>elif</a:t>
            </a:r>
            <a:r>
              <a:rPr lang="en-US" altLang="ko-KR" b="1" dirty="0">
                <a:solidFill>
                  <a:srgbClr val="FFFF00"/>
                </a:solidFill>
              </a:rPr>
              <a:t> </a:t>
            </a:r>
            <a:r>
              <a:rPr lang="en-US" altLang="ko-KR" b="1" dirty="0" err="1">
                <a:solidFill>
                  <a:srgbClr val="FFFF00"/>
                </a:solidFill>
              </a:rPr>
              <a:t>fBMI</a:t>
            </a:r>
            <a:r>
              <a:rPr lang="en-US" altLang="ko-KR" b="1" dirty="0">
                <a:solidFill>
                  <a:srgbClr val="FFFF00"/>
                </a:solidFill>
              </a:rPr>
              <a:t> &lt; 25.0:</a:t>
            </a:r>
          </a:p>
          <a:p>
            <a:pPr marL="0" indent="0">
              <a:lnSpc>
                <a:spcPct val="120000"/>
              </a:lnSpc>
              <a:spcBef>
                <a:spcPts val="0"/>
              </a:spcBef>
              <a:spcAft>
                <a:spcPts val="0"/>
              </a:spcAft>
              <a:buNone/>
            </a:pPr>
            <a:r>
              <a:rPr lang="en-US" altLang="ko-KR" b="1" dirty="0">
                <a:solidFill>
                  <a:srgbClr val="FFFF00"/>
                </a:solidFill>
              </a:rPr>
              <a:t>            </a:t>
            </a:r>
            <a:r>
              <a:rPr lang="en-US" altLang="ko-KR" b="1" dirty="0" err="1">
                <a:solidFill>
                  <a:srgbClr val="FFFF00"/>
                </a:solidFill>
              </a:rPr>
              <a:t>sBMI</a:t>
            </a:r>
            <a:r>
              <a:rPr lang="en-US" altLang="ko-KR" b="1" dirty="0">
                <a:solidFill>
                  <a:srgbClr val="FFFF00"/>
                </a:solidFill>
              </a:rPr>
              <a:t> = "N"</a:t>
            </a:r>
          </a:p>
          <a:p>
            <a:pPr marL="0" indent="0">
              <a:lnSpc>
                <a:spcPct val="120000"/>
              </a:lnSpc>
              <a:spcBef>
                <a:spcPts val="0"/>
              </a:spcBef>
              <a:spcAft>
                <a:spcPts val="0"/>
              </a:spcAft>
              <a:buNone/>
            </a:pPr>
            <a:r>
              <a:rPr lang="en-US" altLang="ko-KR" b="1" dirty="0">
                <a:solidFill>
                  <a:srgbClr val="FFFF00"/>
                </a:solidFill>
              </a:rPr>
              <a:t>        </a:t>
            </a:r>
            <a:r>
              <a:rPr lang="en-US" altLang="ko-KR" b="1" dirty="0" err="1">
                <a:solidFill>
                  <a:srgbClr val="FFFF00"/>
                </a:solidFill>
              </a:rPr>
              <a:t>elif</a:t>
            </a:r>
            <a:r>
              <a:rPr lang="en-US" altLang="ko-KR" b="1" dirty="0">
                <a:solidFill>
                  <a:srgbClr val="FFFF00"/>
                </a:solidFill>
              </a:rPr>
              <a:t> </a:t>
            </a:r>
            <a:r>
              <a:rPr lang="en-US" altLang="ko-KR" b="1" dirty="0" err="1">
                <a:solidFill>
                  <a:srgbClr val="FFFF00"/>
                </a:solidFill>
              </a:rPr>
              <a:t>fBMI</a:t>
            </a:r>
            <a:r>
              <a:rPr lang="en-US" altLang="ko-KR" b="1" dirty="0">
                <a:solidFill>
                  <a:srgbClr val="FFFF00"/>
                </a:solidFill>
              </a:rPr>
              <a:t> &lt; 30.0:</a:t>
            </a:r>
          </a:p>
          <a:p>
            <a:pPr marL="0" indent="0">
              <a:lnSpc>
                <a:spcPct val="120000"/>
              </a:lnSpc>
              <a:spcBef>
                <a:spcPts val="0"/>
              </a:spcBef>
              <a:spcAft>
                <a:spcPts val="0"/>
              </a:spcAft>
              <a:buNone/>
            </a:pPr>
            <a:r>
              <a:rPr lang="en-US" altLang="ko-KR" b="1" dirty="0">
                <a:solidFill>
                  <a:srgbClr val="FFFF00"/>
                </a:solidFill>
              </a:rPr>
              <a:t>            </a:t>
            </a:r>
            <a:r>
              <a:rPr lang="en-US" altLang="ko-KR" b="1" dirty="0" err="1">
                <a:solidFill>
                  <a:srgbClr val="FFFF00"/>
                </a:solidFill>
              </a:rPr>
              <a:t>sBMI</a:t>
            </a:r>
            <a:r>
              <a:rPr lang="en-US" altLang="ko-KR" b="1" dirty="0">
                <a:solidFill>
                  <a:srgbClr val="FFFF00"/>
                </a:solidFill>
              </a:rPr>
              <a:t> = "O"</a:t>
            </a:r>
          </a:p>
          <a:p>
            <a:pPr marL="0" indent="0">
              <a:lnSpc>
                <a:spcPct val="120000"/>
              </a:lnSpc>
              <a:spcBef>
                <a:spcPts val="0"/>
              </a:spcBef>
              <a:spcAft>
                <a:spcPts val="0"/>
              </a:spcAft>
              <a:buNone/>
            </a:pPr>
            <a:r>
              <a:rPr lang="en-US" altLang="ko-KR" b="1" dirty="0">
                <a:solidFill>
                  <a:srgbClr val="FFFF00"/>
                </a:solidFill>
              </a:rPr>
              <a:t>        else:</a:t>
            </a:r>
          </a:p>
          <a:p>
            <a:pPr marL="0" indent="0">
              <a:lnSpc>
                <a:spcPct val="120000"/>
              </a:lnSpc>
              <a:spcBef>
                <a:spcPts val="0"/>
              </a:spcBef>
              <a:spcAft>
                <a:spcPts val="0"/>
              </a:spcAft>
              <a:buNone/>
            </a:pPr>
            <a:r>
              <a:rPr lang="en-US" altLang="ko-KR" b="1" dirty="0">
                <a:solidFill>
                  <a:srgbClr val="FFFF00"/>
                </a:solidFill>
              </a:rPr>
              <a:t>            </a:t>
            </a:r>
            <a:r>
              <a:rPr lang="en-US" altLang="ko-KR" b="1" dirty="0" err="1">
                <a:solidFill>
                  <a:srgbClr val="FFFF00"/>
                </a:solidFill>
              </a:rPr>
              <a:t>sBMI</a:t>
            </a:r>
            <a:r>
              <a:rPr lang="en-US" altLang="ko-KR" b="1" dirty="0">
                <a:solidFill>
                  <a:srgbClr val="FFFF00"/>
                </a:solidFill>
              </a:rPr>
              <a:t> = "B"</a:t>
            </a:r>
          </a:p>
          <a:p>
            <a:pPr marL="0" indent="0">
              <a:lnSpc>
                <a:spcPct val="120000"/>
              </a:lnSpc>
              <a:spcBef>
                <a:spcPts val="0"/>
              </a:spcBef>
              <a:spcAft>
                <a:spcPts val="0"/>
              </a:spcAft>
              <a:buNone/>
            </a:pPr>
            <a:r>
              <a:rPr lang="en-US" altLang="ko-KR" dirty="0"/>
              <a:t>        if </a:t>
            </a:r>
            <a:r>
              <a:rPr lang="en-US" altLang="ko-KR" dirty="0" err="1"/>
              <a:t>iWeight</a:t>
            </a:r>
            <a:r>
              <a:rPr lang="en-US" altLang="ko-KR" dirty="0"/>
              <a:t> &lt; 80:</a:t>
            </a:r>
          </a:p>
          <a:p>
            <a:pPr marL="0" indent="0">
              <a:lnSpc>
                <a:spcPct val="120000"/>
              </a:lnSpc>
              <a:spcBef>
                <a:spcPts val="0"/>
              </a:spcBef>
              <a:spcAft>
                <a:spcPts val="0"/>
              </a:spcAft>
              <a:buNone/>
            </a:pPr>
            <a:r>
              <a:rPr lang="en-US" altLang="ko-KR" b="1" dirty="0">
                <a:solidFill>
                  <a:srgbClr val="FFFF00"/>
                </a:solidFill>
              </a:rPr>
              <a:t>            print("{0:&gt;4s}".format(</a:t>
            </a:r>
            <a:r>
              <a:rPr lang="en-US" altLang="ko-KR" b="1" dirty="0" err="1">
                <a:solidFill>
                  <a:srgbClr val="FFFF00"/>
                </a:solidFill>
              </a:rPr>
              <a:t>sBMI</a:t>
            </a:r>
            <a:r>
              <a:rPr lang="en-US" altLang="ko-KR" b="1" dirty="0">
                <a:solidFill>
                  <a:srgbClr val="FFFF00"/>
                </a:solidFill>
              </a:rPr>
              <a:t>), end=" ")</a:t>
            </a:r>
          </a:p>
          <a:p>
            <a:pPr marL="0" indent="0">
              <a:lnSpc>
                <a:spcPct val="120000"/>
              </a:lnSpc>
              <a:spcBef>
                <a:spcPts val="0"/>
              </a:spcBef>
              <a:spcAft>
                <a:spcPts val="0"/>
              </a:spcAft>
              <a:buNone/>
            </a:pPr>
            <a:r>
              <a:rPr lang="en-US" altLang="ko-KR" dirty="0"/>
              <a:t>        else:</a:t>
            </a:r>
          </a:p>
          <a:p>
            <a:pPr marL="0" indent="0">
              <a:lnSpc>
                <a:spcPct val="120000"/>
              </a:lnSpc>
              <a:spcBef>
                <a:spcPts val="0"/>
              </a:spcBef>
              <a:spcAft>
                <a:spcPts val="0"/>
              </a:spcAft>
              <a:buNone/>
            </a:pPr>
            <a:r>
              <a:rPr lang="en-US" altLang="ko-KR" b="1" dirty="0">
                <a:solidFill>
                  <a:srgbClr val="FFFF00"/>
                </a:solidFill>
              </a:rPr>
              <a:t>            print("{0:&gt;4s}".format(</a:t>
            </a:r>
            <a:r>
              <a:rPr lang="en-US" altLang="ko-KR" b="1" dirty="0" err="1">
                <a:solidFill>
                  <a:srgbClr val="FFFF00"/>
                </a:solidFill>
              </a:rPr>
              <a:t>sBMI</a:t>
            </a:r>
            <a:r>
              <a:rPr lang="en-US" altLang="ko-KR" b="1" dirty="0">
                <a:solidFill>
                  <a:srgbClr val="FFFF00"/>
                </a:solidFill>
              </a:rPr>
              <a:t>), end="\n")</a:t>
            </a:r>
            <a:endParaRPr lang="ko-KR" altLang="en-US" b="1" dirty="0">
              <a:solidFill>
                <a:srgbClr val="FFFF00"/>
              </a:solidFill>
            </a:endParaRPr>
          </a:p>
        </p:txBody>
      </p:sp>
      <p:sp>
        <p:nvSpPr>
          <p:cNvPr id="11" name="내용 개체 틀 10"/>
          <p:cNvSpPr>
            <a:spLocks noGrp="1"/>
          </p:cNvSpPr>
          <p:nvPr>
            <p:ph sz="half" idx="2"/>
          </p:nvPr>
        </p:nvSpPr>
        <p:spPr>
          <a:xfrm>
            <a:off x="6186599" y="711272"/>
            <a:ext cx="4955427" cy="5991965"/>
          </a:xfrm>
        </p:spPr>
        <p:txBody>
          <a:bodyPr>
            <a:normAutofit fontScale="55000" lnSpcReduction="20000"/>
          </a:bodyPr>
          <a:lstStyle/>
          <a:p>
            <a:pPr marL="0" indent="0">
              <a:lnSpc>
                <a:spcPct val="120000"/>
              </a:lnSpc>
              <a:spcBef>
                <a:spcPts val="0"/>
              </a:spcBef>
              <a:spcAft>
                <a:spcPts val="0"/>
              </a:spcAft>
              <a:buNone/>
            </a:pPr>
            <a:r>
              <a:rPr lang="en-US" altLang="ko-KR" dirty="0" err="1"/>
              <a:t>def</a:t>
            </a:r>
            <a:r>
              <a:rPr lang="en-US" altLang="ko-KR" dirty="0"/>
              <a:t> BMI(</a:t>
            </a:r>
            <a:r>
              <a:rPr lang="en-US" altLang="ko-KR" dirty="0" err="1"/>
              <a:t>fWeight</a:t>
            </a:r>
            <a:r>
              <a:rPr lang="en-US" altLang="ko-KR" dirty="0"/>
              <a:t>, </a:t>
            </a:r>
            <a:r>
              <a:rPr lang="en-US" altLang="ko-KR" dirty="0" err="1"/>
              <a:t>fHeight</a:t>
            </a:r>
            <a:r>
              <a:rPr lang="en-US" altLang="ko-KR" dirty="0"/>
              <a:t>):</a:t>
            </a:r>
          </a:p>
          <a:p>
            <a:pPr marL="0" indent="0">
              <a:lnSpc>
                <a:spcPct val="120000"/>
              </a:lnSpc>
              <a:spcBef>
                <a:spcPts val="0"/>
              </a:spcBef>
              <a:spcAft>
                <a:spcPts val="0"/>
              </a:spcAft>
              <a:buNone/>
            </a:pPr>
            <a:r>
              <a:rPr lang="en-US" altLang="ko-KR" dirty="0"/>
              <a:t>    return </a:t>
            </a:r>
            <a:r>
              <a:rPr lang="en-US" altLang="ko-KR" dirty="0" err="1"/>
              <a:t>fWeight</a:t>
            </a:r>
            <a:r>
              <a:rPr lang="en-US" altLang="ko-KR" dirty="0"/>
              <a:t> / (</a:t>
            </a:r>
            <a:r>
              <a:rPr lang="en-US" altLang="ko-KR" dirty="0" err="1"/>
              <a:t>fHeight</a:t>
            </a:r>
            <a:r>
              <a:rPr lang="en-US" altLang="ko-KR" dirty="0"/>
              <a:t> ** 2)</a:t>
            </a:r>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a:t>print("m\kg", end=" ")</a:t>
            </a:r>
          </a:p>
          <a:p>
            <a:pPr marL="0" indent="0">
              <a:lnSpc>
                <a:spcPct val="120000"/>
              </a:lnSpc>
              <a:spcBef>
                <a:spcPts val="0"/>
              </a:spcBef>
              <a:spcAft>
                <a:spcPts val="0"/>
              </a:spcAft>
              <a:buNone/>
            </a:pPr>
            <a:r>
              <a:rPr lang="en-US" altLang="ko-KR" dirty="0"/>
              <a:t>for </a:t>
            </a:r>
            <a:r>
              <a:rPr lang="en-US" altLang="ko-KR" dirty="0" err="1"/>
              <a:t>iWeight</a:t>
            </a:r>
            <a:r>
              <a:rPr lang="en-US" altLang="ko-KR" dirty="0"/>
              <a:t> in range(70, 81):</a:t>
            </a:r>
          </a:p>
          <a:p>
            <a:pPr marL="0" indent="0">
              <a:lnSpc>
                <a:spcPct val="120000"/>
              </a:lnSpc>
              <a:spcBef>
                <a:spcPts val="0"/>
              </a:spcBef>
              <a:spcAft>
                <a:spcPts val="0"/>
              </a:spcAft>
              <a:buNone/>
            </a:pPr>
            <a:r>
              <a:rPr lang="en-US" altLang="ko-KR" dirty="0"/>
              <a:t>    </a:t>
            </a:r>
            <a:r>
              <a:rPr lang="en-US" altLang="ko-KR" dirty="0" err="1"/>
              <a:t>fWeight</a:t>
            </a:r>
            <a:r>
              <a:rPr lang="en-US" altLang="ko-KR" dirty="0"/>
              <a:t> = float(</a:t>
            </a:r>
            <a:r>
              <a:rPr lang="en-US" altLang="ko-KR" dirty="0" err="1"/>
              <a:t>iWeight</a:t>
            </a:r>
            <a:r>
              <a:rPr lang="en-US" altLang="ko-KR" dirty="0"/>
              <a:t>)</a:t>
            </a:r>
          </a:p>
          <a:p>
            <a:pPr marL="0" indent="0">
              <a:lnSpc>
                <a:spcPct val="120000"/>
              </a:lnSpc>
              <a:spcBef>
                <a:spcPts val="0"/>
              </a:spcBef>
              <a:spcAft>
                <a:spcPts val="0"/>
              </a:spcAft>
              <a:buNone/>
            </a:pPr>
            <a:r>
              <a:rPr lang="en-US" altLang="ko-KR" dirty="0"/>
              <a:t>    if </a:t>
            </a:r>
            <a:r>
              <a:rPr lang="en-US" altLang="ko-KR" dirty="0" err="1"/>
              <a:t>iWeight</a:t>
            </a:r>
            <a:r>
              <a:rPr lang="en-US" altLang="ko-KR" dirty="0"/>
              <a:t> &lt; 80:</a:t>
            </a:r>
          </a:p>
          <a:p>
            <a:pPr marL="0" indent="0">
              <a:lnSpc>
                <a:spcPct val="120000"/>
              </a:lnSpc>
              <a:spcBef>
                <a:spcPts val="0"/>
              </a:spcBef>
              <a:spcAft>
                <a:spcPts val="0"/>
              </a:spcAft>
              <a:buNone/>
            </a:pPr>
            <a:r>
              <a:rPr lang="en-US" altLang="ko-KR" dirty="0"/>
              <a:t>        print("{0:4.0f}".format(</a:t>
            </a:r>
            <a:r>
              <a:rPr lang="en-US" altLang="ko-KR" dirty="0" err="1"/>
              <a:t>fWeight</a:t>
            </a:r>
            <a:r>
              <a:rPr lang="en-US" altLang="ko-KR" dirty="0"/>
              <a:t>), end=" ")</a:t>
            </a:r>
          </a:p>
          <a:p>
            <a:pPr marL="0" indent="0">
              <a:lnSpc>
                <a:spcPct val="120000"/>
              </a:lnSpc>
              <a:spcBef>
                <a:spcPts val="0"/>
              </a:spcBef>
              <a:spcAft>
                <a:spcPts val="0"/>
              </a:spcAft>
              <a:buNone/>
            </a:pPr>
            <a:r>
              <a:rPr lang="en-US" altLang="ko-KR" dirty="0"/>
              <a:t>    else:</a:t>
            </a:r>
          </a:p>
          <a:p>
            <a:pPr marL="0" indent="0">
              <a:lnSpc>
                <a:spcPct val="120000"/>
              </a:lnSpc>
              <a:spcBef>
                <a:spcPts val="0"/>
              </a:spcBef>
              <a:spcAft>
                <a:spcPts val="0"/>
              </a:spcAft>
              <a:buNone/>
            </a:pPr>
            <a:r>
              <a:rPr lang="en-US" altLang="ko-KR" dirty="0"/>
              <a:t>        print("{0:4.0f}".format(</a:t>
            </a:r>
            <a:r>
              <a:rPr lang="en-US" altLang="ko-KR" dirty="0" err="1"/>
              <a:t>fWeight</a:t>
            </a:r>
            <a:r>
              <a:rPr lang="en-US" altLang="ko-KR" dirty="0"/>
              <a:t>))</a:t>
            </a:r>
          </a:p>
          <a:p>
            <a:pPr marL="0" indent="0">
              <a:lnSpc>
                <a:spcPct val="120000"/>
              </a:lnSpc>
              <a:spcBef>
                <a:spcPts val="0"/>
              </a:spcBef>
              <a:spcAft>
                <a:spcPts val="0"/>
              </a:spcAft>
              <a:buNone/>
            </a:pPr>
            <a:r>
              <a:rPr lang="en-US" altLang="ko-KR" dirty="0"/>
              <a:t>for </a:t>
            </a:r>
            <a:r>
              <a:rPr lang="en-US" altLang="ko-KR" dirty="0" err="1"/>
              <a:t>iHeight</a:t>
            </a:r>
            <a:r>
              <a:rPr lang="en-US" altLang="ko-KR" dirty="0"/>
              <a:t> in range(155, 171):</a:t>
            </a:r>
          </a:p>
          <a:p>
            <a:pPr marL="0" indent="0">
              <a:lnSpc>
                <a:spcPct val="120000"/>
              </a:lnSpc>
              <a:spcBef>
                <a:spcPts val="0"/>
              </a:spcBef>
              <a:spcAft>
                <a:spcPts val="0"/>
              </a:spcAft>
              <a:buNone/>
            </a:pPr>
            <a:r>
              <a:rPr lang="en-US" altLang="ko-KR" dirty="0"/>
              <a:t>    </a:t>
            </a:r>
            <a:r>
              <a:rPr lang="en-US" altLang="ko-KR" dirty="0" err="1"/>
              <a:t>fHeight</a:t>
            </a:r>
            <a:r>
              <a:rPr lang="en-US" altLang="ko-KR" dirty="0"/>
              <a:t> = </a:t>
            </a:r>
            <a:r>
              <a:rPr lang="en-US" altLang="ko-KR" dirty="0" err="1"/>
              <a:t>iHeight</a:t>
            </a:r>
            <a:r>
              <a:rPr lang="en-US" altLang="ko-KR" dirty="0"/>
              <a:t> / 100.0</a:t>
            </a:r>
          </a:p>
          <a:p>
            <a:pPr marL="0" indent="0">
              <a:lnSpc>
                <a:spcPct val="120000"/>
              </a:lnSpc>
              <a:spcBef>
                <a:spcPts val="0"/>
              </a:spcBef>
              <a:spcAft>
                <a:spcPts val="0"/>
              </a:spcAft>
              <a:buNone/>
            </a:pPr>
            <a:r>
              <a:rPr lang="en-US" altLang="ko-KR" dirty="0"/>
              <a:t>    print("{0:4.2f}".format(</a:t>
            </a:r>
            <a:r>
              <a:rPr lang="en-US" altLang="ko-KR" dirty="0" err="1"/>
              <a:t>fHeight</a:t>
            </a:r>
            <a:r>
              <a:rPr lang="en-US" altLang="ko-KR" dirty="0"/>
              <a:t>), end=" ")</a:t>
            </a:r>
          </a:p>
          <a:p>
            <a:pPr marL="0" indent="0">
              <a:lnSpc>
                <a:spcPct val="120000"/>
              </a:lnSpc>
              <a:spcBef>
                <a:spcPts val="0"/>
              </a:spcBef>
              <a:spcAft>
                <a:spcPts val="0"/>
              </a:spcAft>
              <a:buNone/>
            </a:pPr>
            <a:r>
              <a:rPr lang="en-US" altLang="ko-KR" dirty="0"/>
              <a:t>    for </a:t>
            </a:r>
            <a:r>
              <a:rPr lang="en-US" altLang="ko-KR" dirty="0" err="1"/>
              <a:t>iWeight</a:t>
            </a:r>
            <a:r>
              <a:rPr lang="en-US" altLang="ko-KR" dirty="0"/>
              <a:t> in range(70, 81):</a:t>
            </a:r>
          </a:p>
          <a:p>
            <a:pPr marL="0" indent="0">
              <a:lnSpc>
                <a:spcPct val="120000"/>
              </a:lnSpc>
              <a:spcBef>
                <a:spcPts val="0"/>
              </a:spcBef>
              <a:spcAft>
                <a:spcPts val="0"/>
              </a:spcAft>
              <a:buNone/>
            </a:pPr>
            <a:r>
              <a:rPr lang="en-US" altLang="ko-KR" dirty="0"/>
              <a:t>        </a:t>
            </a:r>
            <a:r>
              <a:rPr lang="en-US" altLang="ko-KR" dirty="0" err="1"/>
              <a:t>fWeight</a:t>
            </a:r>
            <a:r>
              <a:rPr lang="en-US" altLang="ko-KR" dirty="0"/>
              <a:t> = float(</a:t>
            </a:r>
            <a:r>
              <a:rPr lang="en-US" altLang="ko-KR" dirty="0" err="1"/>
              <a:t>iWeight</a:t>
            </a:r>
            <a:r>
              <a:rPr lang="en-US" altLang="ko-KR" dirty="0"/>
              <a:t>)</a:t>
            </a:r>
          </a:p>
          <a:p>
            <a:pPr marL="0" indent="0">
              <a:lnSpc>
                <a:spcPct val="120000"/>
              </a:lnSpc>
              <a:spcBef>
                <a:spcPts val="0"/>
              </a:spcBef>
              <a:spcAft>
                <a:spcPts val="0"/>
              </a:spcAft>
              <a:buNone/>
            </a:pPr>
            <a:r>
              <a:rPr lang="en-US" altLang="ko-KR" dirty="0"/>
              <a:t>        </a:t>
            </a:r>
            <a:r>
              <a:rPr lang="en-US" altLang="ko-KR" dirty="0" err="1"/>
              <a:t>fBMI</a:t>
            </a:r>
            <a:r>
              <a:rPr lang="en-US" altLang="ko-KR" dirty="0"/>
              <a:t> = BMI(</a:t>
            </a:r>
            <a:r>
              <a:rPr lang="en-US" altLang="ko-KR" dirty="0" err="1"/>
              <a:t>fWeight</a:t>
            </a:r>
            <a:r>
              <a:rPr lang="en-US" altLang="ko-KR" dirty="0"/>
              <a:t>, </a:t>
            </a:r>
            <a:r>
              <a:rPr lang="en-US" altLang="ko-KR" dirty="0" err="1"/>
              <a:t>fHeight</a:t>
            </a:r>
            <a:r>
              <a:rPr lang="en-US" altLang="ko-KR" dirty="0"/>
              <a:t>)</a:t>
            </a:r>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a:t>        if </a:t>
            </a:r>
            <a:r>
              <a:rPr lang="en-US" altLang="ko-KR" dirty="0" err="1"/>
              <a:t>iWeight</a:t>
            </a:r>
            <a:r>
              <a:rPr lang="en-US" altLang="ko-KR" dirty="0"/>
              <a:t> &lt; 80:</a:t>
            </a:r>
          </a:p>
          <a:p>
            <a:pPr marL="0" indent="0">
              <a:lnSpc>
                <a:spcPct val="120000"/>
              </a:lnSpc>
              <a:spcBef>
                <a:spcPts val="0"/>
              </a:spcBef>
              <a:spcAft>
                <a:spcPts val="0"/>
              </a:spcAft>
              <a:buNone/>
            </a:pPr>
            <a:r>
              <a:rPr lang="en-US" altLang="ko-KR" b="1" dirty="0">
                <a:solidFill>
                  <a:srgbClr val="FFFF00"/>
                </a:solidFill>
              </a:rPr>
              <a:t>            print("{0:4.1f}".format(</a:t>
            </a:r>
            <a:r>
              <a:rPr lang="en-US" altLang="ko-KR" b="1" dirty="0" err="1">
                <a:solidFill>
                  <a:srgbClr val="FFFF00"/>
                </a:solidFill>
              </a:rPr>
              <a:t>fBMI</a:t>
            </a:r>
            <a:r>
              <a:rPr lang="en-US" altLang="ko-KR" b="1" dirty="0">
                <a:solidFill>
                  <a:srgbClr val="FFFF00"/>
                </a:solidFill>
              </a:rPr>
              <a:t>), end=" ")</a:t>
            </a:r>
          </a:p>
          <a:p>
            <a:pPr marL="0" indent="0">
              <a:lnSpc>
                <a:spcPct val="120000"/>
              </a:lnSpc>
              <a:spcBef>
                <a:spcPts val="0"/>
              </a:spcBef>
              <a:spcAft>
                <a:spcPts val="0"/>
              </a:spcAft>
              <a:buNone/>
            </a:pPr>
            <a:r>
              <a:rPr lang="en-US" altLang="ko-KR" dirty="0"/>
              <a:t>        else:</a:t>
            </a:r>
          </a:p>
          <a:p>
            <a:pPr marL="0" indent="0">
              <a:lnSpc>
                <a:spcPct val="120000"/>
              </a:lnSpc>
              <a:spcBef>
                <a:spcPts val="0"/>
              </a:spcBef>
              <a:spcAft>
                <a:spcPts val="0"/>
              </a:spcAft>
              <a:buNone/>
            </a:pPr>
            <a:r>
              <a:rPr lang="en-US" altLang="ko-KR" b="1" dirty="0">
                <a:solidFill>
                  <a:srgbClr val="0070C0"/>
                </a:solidFill>
              </a:rPr>
              <a:t>            </a:t>
            </a:r>
            <a:r>
              <a:rPr lang="en-US" altLang="ko-KR" b="1" dirty="0">
                <a:solidFill>
                  <a:srgbClr val="FFFF00"/>
                </a:solidFill>
              </a:rPr>
              <a:t>print("{0:4.1f}".format(</a:t>
            </a:r>
            <a:r>
              <a:rPr lang="en-US" altLang="ko-KR" b="1" dirty="0" err="1">
                <a:solidFill>
                  <a:srgbClr val="FFFF00"/>
                </a:solidFill>
              </a:rPr>
              <a:t>fBMI</a:t>
            </a:r>
            <a:r>
              <a:rPr lang="en-US" altLang="ko-KR" b="1" dirty="0">
                <a:solidFill>
                  <a:srgbClr val="FFFF00"/>
                </a:solidFill>
              </a:rPr>
              <a:t>), end="\n")</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100</a:t>
            </a:fld>
            <a:endParaRPr lang="en-US" dirty="0"/>
          </a:p>
        </p:txBody>
      </p:sp>
    </p:spTree>
    <p:extLst>
      <p:ext uri="{BB962C8B-B14F-4D97-AF65-F5344CB8AC3E}">
        <p14:creationId xmlns:p14="http://schemas.microsoft.com/office/powerpoint/2010/main" val="24613668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dirty="0"/>
              <a:t>return</a:t>
            </a:r>
            <a:r>
              <a:rPr lang="en-US" altLang="ko-KR" dirty="0"/>
              <a:t> statement</a:t>
            </a:r>
            <a:endParaRPr lang="ko-KR" altLang="en-US" dirty="0"/>
          </a:p>
        </p:txBody>
      </p:sp>
      <p:sp>
        <p:nvSpPr>
          <p:cNvPr id="3" name="내용 개체 틀 2"/>
          <p:cNvSpPr>
            <a:spLocks noGrp="1"/>
          </p:cNvSpPr>
          <p:nvPr>
            <p:ph idx="1"/>
          </p:nvPr>
        </p:nvSpPr>
        <p:spPr/>
        <p:txBody>
          <a:bodyPr>
            <a:normAutofit/>
          </a:bodyPr>
          <a:lstStyle/>
          <a:p>
            <a:r>
              <a:rPr lang="en-US" altLang="ko-KR" dirty="0"/>
              <a:t>A </a:t>
            </a:r>
            <a:r>
              <a:rPr lang="en-US" altLang="ko-KR" b="1" i="1" dirty="0"/>
              <a:t>return</a:t>
            </a:r>
            <a:r>
              <a:rPr lang="en-US" altLang="ko-KR" dirty="0"/>
              <a:t> statement without a value is equivalent to </a:t>
            </a:r>
            <a:r>
              <a:rPr lang="en-US" altLang="ko-KR" dirty="0">
                <a:solidFill>
                  <a:schemeClr val="tx1">
                    <a:lumMod val="50000"/>
                    <a:lumOff val="50000"/>
                  </a:schemeClr>
                </a:solidFill>
              </a:rPr>
              <a:t>return None</a:t>
            </a:r>
            <a:r>
              <a:rPr lang="en-US" altLang="ko-KR" dirty="0"/>
              <a:t>.</a:t>
            </a:r>
          </a:p>
          <a:p>
            <a:pPr lvl="1"/>
            <a:r>
              <a:rPr lang="en-US" altLang="ko-KR" dirty="0">
                <a:solidFill>
                  <a:schemeClr val="tx1">
                    <a:lumMod val="50000"/>
                    <a:lumOff val="50000"/>
                  </a:schemeClr>
                </a:solidFill>
              </a:rPr>
              <a:t>None</a:t>
            </a:r>
            <a:r>
              <a:rPr lang="en-US" altLang="ko-KR" dirty="0"/>
              <a:t> is a special type in Python that represents nothingness.</a:t>
            </a:r>
          </a:p>
          <a:p>
            <a:pPr lvl="1"/>
            <a:r>
              <a:rPr lang="en-US" altLang="ko-KR" dirty="0"/>
              <a:t>For example, it is used to indicate that a variable has no value if it has a value of </a:t>
            </a:r>
            <a:r>
              <a:rPr lang="en-US" altLang="ko-KR" dirty="0">
                <a:solidFill>
                  <a:schemeClr val="tx1">
                    <a:lumMod val="50000"/>
                    <a:lumOff val="50000"/>
                  </a:schemeClr>
                </a:solidFill>
              </a:rPr>
              <a:t>None</a:t>
            </a:r>
            <a:r>
              <a:rPr lang="en-US" altLang="ko-KR" dirty="0"/>
              <a:t>.</a:t>
            </a:r>
          </a:p>
          <a:p>
            <a:pPr lvl="1"/>
            <a:endParaRPr lang="en-US" altLang="ko-KR" dirty="0"/>
          </a:p>
          <a:p>
            <a:r>
              <a:rPr lang="en-US" altLang="ko-KR" dirty="0"/>
              <a:t>Every function implicitly contains a </a:t>
            </a:r>
            <a:r>
              <a:rPr lang="en-US" altLang="ko-KR" dirty="0">
                <a:solidFill>
                  <a:schemeClr val="tx1">
                    <a:lumMod val="50000"/>
                    <a:lumOff val="50000"/>
                  </a:schemeClr>
                </a:solidFill>
              </a:rPr>
              <a:t>return None</a:t>
            </a:r>
            <a:r>
              <a:rPr lang="en-US" altLang="ko-KR" dirty="0"/>
              <a:t> statement at the end unless you have written your own </a:t>
            </a:r>
            <a:r>
              <a:rPr lang="en-US" altLang="ko-KR" b="1" i="1" dirty="0"/>
              <a:t>return </a:t>
            </a:r>
            <a:r>
              <a:rPr lang="en-US" altLang="ko-KR" dirty="0"/>
              <a:t>statement.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101</a:t>
            </a:fld>
            <a:endParaRPr lang="en-US" dirty="0"/>
          </a:p>
        </p:txBody>
      </p:sp>
    </p:spTree>
    <p:extLst>
      <p:ext uri="{BB962C8B-B14F-4D97-AF65-F5344CB8AC3E}">
        <p14:creationId xmlns:p14="http://schemas.microsoft.com/office/powerpoint/2010/main" val="2708982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4762"/>
            <a:ext cx="10353762" cy="549277"/>
          </a:xfrm>
        </p:spPr>
        <p:txBody>
          <a:bodyPr>
            <a:normAutofit fontScale="90000"/>
          </a:bodyPr>
          <a:lstStyle/>
          <a:p>
            <a:r>
              <a:rPr lang="en-US" altLang="ko-KR" dirty="0"/>
              <a:t>Example: No </a:t>
            </a:r>
            <a:r>
              <a:rPr lang="en-US" altLang="ko-KR" b="1" i="1" dirty="0"/>
              <a:t>return</a:t>
            </a:r>
            <a:endParaRPr lang="ko-KR" altLang="en-US" b="1" i="1" dirty="0"/>
          </a:p>
        </p:txBody>
      </p:sp>
      <p:sp>
        <p:nvSpPr>
          <p:cNvPr id="3" name="내용 개체 틀 2"/>
          <p:cNvSpPr>
            <a:spLocks noGrp="1"/>
          </p:cNvSpPr>
          <p:nvPr>
            <p:ph sz="half" idx="1"/>
          </p:nvPr>
        </p:nvSpPr>
        <p:spPr>
          <a:xfrm>
            <a:off x="913795" y="1250066"/>
            <a:ext cx="5175542" cy="4449056"/>
          </a:xfrm>
        </p:spPr>
        <p:txBody>
          <a:bodyPr>
            <a:normAutofit lnSpcReduction="10000"/>
          </a:bodyPr>
          <a:lstStyle/>
          <a:p>
            <a:pPr marL="0" indent="0">
              <a:buNone/>
            </a:pPr>
            <a:r>
              <a:rPr lang="en-US" altLang="ko-KR" sz="2000" dirty="0" err="1"/>
              <a:t>def</a:t>
            </a:r>
            <a:r>
              <a:rPr lang="en-US" altLang="ko-KR" sz="2000" dirty="0"/>
              <a:t> </a:t>
            </a:r>
            <a:r>
              <a:rPr lang="en-US" altLang="ko-KR" sz="2000" dirty="0" err="1"/>
              <a:t>print_max</a:t>
            </a:r>
            <a:r>
              <a:rPr lang="en-US" altLang="ko-KR" sz="2000" dirty="0"/>
              <a:t>(a, b):</a:t>
            </a:r>
          </a:p>
          <a:p>
            <a:pPr marL="0" indent="0">
              <a:buNone/>
            </a:pPr>
            <a:r>
              <a:rPr lang="en-US" altLang="ko-KR" sz="2000" dirty="0"/>
              <a:t>    if a &gt; b:</a:t>
            </a:r>
          </a:p>
          <a:p>
            <a:pPr marL="0" indent="0">
              <a:buNone/>
            </a:pPr>
            <a:r>
              <a:rPr lang="en-US" altLang="ko-KR" sz="2000" dirty="0"/>
              <a:t>        print(a, 'is maximum')</a:t>
            </a:r>
          </a:p>
          <a:p>
            <a:pPr marL="0" indent="0">
              <a:buNone/>
            </a:pPr>
            <a:r>
              <a:rPr lang="en-US" altLang="ko-KR" sz="2000" dirty="0"/>
              <a:t>    </a:t>
            </a:r>
            <a:r>
              <a:rPr lang="en-US" altLang="ko-KR" sz="2000" dirty="0" err="1"/>
              <a:t>elif</a:t>
            </a:r>
            <a:r>
              <a:rPr lang="en-US" altLang="ko-KR" sz="2000" dirty="0"/>
              <a:t> a == b:</a:t>
            </a:r>
          </a:p>
          <a:p>
            <a:pPr marL="0" indent="0">
              <a:buNone/>
            </a:pPr>
            <a:r>
              <a:rPr lang="en-US" altLang="ko-KR" sz="2000" dirty="0"/>
              <a:t>        print(a, 'is equal to', b)</a:t>
            </a:r>
          </a:p>
          <a:p>
            <a:pPr marL="0" indent="0">
              <a:buNone/>
            </a:pPr>
            <a:r>
              <a:rPr lang="en-US" altLang="ko-KR" sz="2000" dirty="0"/>
              <a:t>    else:</a:t>
            </a:r>
          </a:p>
          <a:p>
            <a:pPr marL="0" indent="0">
              <a:buNone/>
            </a:pPr>
            <a:r>
              <a:rPr lang="en-US" altLang="ko-KR" sz="2000" dirty="0"/>
              <a:t>        print(b, 'is maximum')</a:t>
            </a:r>
          </a:p>
          <a:p>
            <a:pPr marL="0" indent="0">
              <a:buNone/>
            </a:pPr>
            <a:r>
              <a:rPr lang="en-US" altLang="ko-KR" sz="2000" dirty="0"/>
              <a:t>    # NO return</a:t>
            </a:r>
          </a:p>
          <a:p>
            <a:pPr marL="0" indent="0">
              <a:buNone/>
            </a:pPr>
            <a:endParaRPr lang="en-US" altLang="ko-KR" sz="2000" dirty="0"/>
          </a:p>
          <a:p>
            <a:pPr marL="0" indent="0">
              <a:buNone/>
            </a:pPr>
            <a:r>
              <a:rPr lang="en-US" altLang="ko-KR" sz="2000" dirty="0"/>
              <a:t>print(</a:t>
            </a:r>
            <a:r>
              <a:rPr lang="en-US" altLang="ko-KR" sz="2000" dirty="0" err="1"/>
              <a:t>print_max</a:t>
            </a:r>
            <a:r>
              <a:rPr lang="en-US" altLang="ko-KR" sz="2000" dirty="0"/>
              <a:t>(3, 4))</a:t>
            </a:r>
            <a:endParaRPr lang="ko-KR" altLang="en-US" sz="2000" dirty="0"/>
          </a:p>
        </p:txBody>
      </p:sp>
      <p:sp>
        <p:nvSpPr>
          <p:cNvPr id="5" name="내용 개체 틀 4"/>
          <p:cNvSpPr>
            <a:spLocks noGrp="1"/>
          </p:cNvSpPr>
          <p:nvPr>
            <p:ph sz="half" idx="2"/>
          </p:nvPr>
        </p:nvSpPr>
        <p:spPr>
          <a:xfrm>
            <a:off x="6410716" y="1250066"/>
            <a:ext cx="5175542" cy="4449057"/>
          </a:xfrm>
        </p:spPr>
        <p:txBody>
          <a:bodyPr>
            <a:normAutofit lnSpcReduction="10000"/>
          </a:bodyPr>
          <a:lstStyle/>
          <a:p>
            <a:pPr marL="0" indent="0">
              <a:buNone/>
            </a:pPr>
            <a:r>
              <a:rPr lang="en-US" altLang="ko-KR" sz="2000" dirty="0" err="1"/>
              <a:t>def</a:t>
            </a:r>
            <a:r>
              <a:rPr lang="en-US" altLang="ko-KR" sz="2000" dirty="0"/>
              <a:t> </a:t>
            </a:r>
            <a:r>
              <a:rPr lang="en-US" altLang="ko-KR" sz="2000" dirty="0" err="1"/>
              <a:t>print_max</a:t>
            </a:r>
            <a:r>
              <a:rPr lang="en-US" altLang="ko-KR" sz="2000" dirty="0"/>
              <a:t>(a, b):</a:t>
            </a:r>
          </a:p>
          <a:p>
            <a:pPr marL="0" indent="0">
              <a:buNone/>
            </a:pPr>
            <a:r>
              <a:rPr lang="en-US" altLang="ko-KR" sz="2000" dirty="0"/>
              <a:t>    if a &gt; b:</a:t>
            </a:r>
          </a:p>
          <a:p>
            <a:pPr marL="0" indent="0">
              <a:buNone/>
            </a:pPr>
            <a:r>
              <a:rPr lang="en-US" altLang="ko-KR" sz="2000" dirty="0"/>
              <a:t>        print(a, 'is maximum')</a:t>
            </a:r>
          </a:p>
          <a:p>
            <a:pPr marL="0" indent="0">
              <a:buNone/>
            </a:pPr>
            <a:r>
              <a:rPr lang="en-US" altLang="ko-KR" sz="2000" dirty="0"/>
              <a:t>    </a:t>
            </a:r>
            <a:r>
              <a:rPr lang="en-US" altLang="ko-KR" sz="2000" dirty="0" err="1"/>
              <a:t>elif</a:t>
            </a:r>
            <a:r>
              <a:rPr lang="en-US" altLang="ko-KR" sz="2000" dirty="0"/>
              <a:t> a == b:</a:t>
            </a:r>
          </a:p>
          <a:p>
            <a:pPr marL="0" indent="0">
              <a:buNone/>
            </a:pPr>
            <a:r>
              <a:rPr lang="en-US" altLang="ko-KR" sz="2000" dirty="0"/>
              <a:t>        print(a, 'is equal to', b)</a:t>
            </a:r>
          </a:p>
          <a:p>
            <a:pPr marL="0" indent="0">
              <a:buNone/>
            </a:pPr>
            <a:r>
              <a:rPr lang="en-US" altLang="ko-KR" sz="2000" dirty="0"/>
              <a:t>    else:</a:t>
            </a:r>
          </a:p>
          <a:p>
            <a:pPr marL="0" indent="0">
              <a:buNone/>
            </a:pPr>
            <a:r>
              <a:rPr lang="en-US" altLang="ko-KR" sz="2000" dirty="0"/>
              <a:t>        print(b, 'is maximum')</a:t>
            </a:r>
          </a:p>
          <a:p>
            <a:pPr marL="0" indent="0">
              <a:buNone/>
            </a:pPr>
            <a:r>
              <a:rPr lang="en-US" altLang="ko-KR" sz="2000" b="1" dirty="0">
                <a:solidFill>
                  <a:srgbClr val="0070C0"/>
                </a:solidFill>
              </a:rPr>
              <a:t>    </a:t>
            </a:r>
            <a:r>
              <a:rPr lang="en-US" altLang="ko-KR" sz="2000" b="1" dirty="0">
                <a:solidFill>
                  <a:srgbClr val="FFFF00"/>
                </a:solidFill>
              </a:rPr>
              <a:t>return</a:t>
            </a:r>
          </a:p>
          <a:p>
            <a:pPr marL="0" indent="0">
              <a:buNone/>
            </a:pPr>
            <a:endParaRPr lang="en-US" altLang="ko-KR" sz="2000" dirty="0"/>
          </a:p>
          <a:p>
            <a:pPr marL="0" indent="0">
              <a:buNone/>
            </a:pPr>
            <a:r>
              <a:rPr lang="en-US" altLang="ko-KR" sz="2000" dirty="0"/>
              <a:t>print(</a:t>
            </a:r>
            <a:r>
              <a:rPr lang="en-US" altLang="ko-KR" sz="2000" dirty="0" err="1"/>
              <a:t>print_max</a:t>
            </a:r>
            <a:r>
              <a:rPr lang="en-US" altLang="ko-KR" sz="2000" dirty="0"/>
              <a:t>(3, 4))</a:t>
            </a:r>
            <a:endParaRPr lang="ko-KR" altLang="en-US" sz="20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102</a:t>
            </a:fld>
            <a:endParaRPr lang="en-US" dirty="0"/>
          </a:p>
        </p:txBody>
      </p:sp>
    </p:spTree>
    <p:extLst>
      <p:ext uri="{BB962C8B-B14F-4D97-AF65-F5344CB8AC3E}">
        <p14:creationId xmlns:p14="http://schemas.microsoft.com/office/powerpoint/2010/main" val="5936753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4762"/>
            <a:ext cx="10353762" cy="652041"/>
          </a:xfrm>
        </p:spPr>
        <p:txBody>
          <a:bodyPr>
            <a:normAutofit fontScale="90000"/>
          </a:bodyPr>
          <a:lstStyle/>
          <a:p>
            <a:r>
              <a:rPr lang="en-US" altLang="ko-KR" dirty="0"/>
              <a:t>Example: </a:t>
            </a:r>
            <a:r>
              <a:rPr lang="en-US" altLang="ko-KR" b="1" i="1" dirty="0"/>
              <a:t>return None</a:t>
            </a:r>
            <a:endParaRPr lang="ko-KR" altLang="en-US" b="1" i="1" dirty="0"/>
          </a:p>
        </p:txBody>
      </p:sp>
      <p:sp>
        <p:nvSpPr>
          <p:cNvPr id="3" name="내용 개체 틀 2"/>
          <p:cNvSpPr>
            <a:spLocks noGrp="1"/>
          </p:cNvSpPr>
          <p:nvPr>
            <p:ph sz="half" idx="1"/>
          </p:nvPr>
        </p:nvSpPr>
        <p:spPr>
          <a:xfrm>
            <a:off x="913795" y="1192192"/>
            <a:ext cx="5175542" cy="4506930"/>
          </a:xfrm>
        </p:spPr>
        <p:txBody>
          <a:bodyPr>
            <a:normAutofit lnSpcReduction="10000"/>
          </a:bodyPr>
          <a:lstStyle/>
          <a:p>
            <a:pPr marL="0" indent="0">
              <a:buNone/>
            </a:pPr>
            <a:r>
              <a:rPr lang="en-US" altLang="ko-KR" sz="2000" dirty="0" err="1"/>
              <a:t>def</a:t>
            </a:r>
            <a:r>
              <a:rPr lang="en-US" altLang="ko-KR" sz="2000" dirty="0"/>
              <a:t> </a:t>
            </a:r>
            <a:r>
              <a:rPr lang="en-US" altLang="ko-KR" sz="2000" dirty="0" err="1"/>
              <a:t>print_max</a:t>
            </a:r>
            <a:r>
              <a:rPr lang="en-US" altLang="ko-KR" sz="2000" dirty="0"/>
              <a:t>(a, b):</a:t>
            </a:r>
          </a:p>
          <a:p>
            <a:pPr marL="0" indent="0">
              <a:buNone/>
            </a:pPr>
            <a:r>
              <a:rPr lang="en-US" altLang="ko-KR" sz="2000" dirty="0"/>
              <a:t>    if a &gt; b:</a:t>
            </a:r>
          </a:p>
          <a:p>
            <a:pPr marL="0" indent="0">
              <a:buNone/>
            </a:pPr>
            <a:r>
              <a:rPr lang="en-US" altLang="ko-KR" sz="2000" dirty="0"/>
              <a:t>        print(a, 'is maximum')</a:t>
            </a:r>
          </a:p>
          <a:p>
            <a:pPr marL="0" indent="0">
              <a:buNone/>
            </a:pPr>
            <a:r>
              <a:rPr lang="en-US" altLang="ko-KR" sz="2000" dirty="0"/>
              <a:t>    </a:t>
            </a:r>
            <a:r>
              <a:rPr lang="en-US" altLang="ko-KR" sz="2000" dirty="0" err="1"/>
              <a:t>elif</a:t>
            </a:r>
            <a:r>
              <a:rPr lang="en-US" altLang="ko-KR" sz="2000" dirty="0"/>
              <a:t> a == b:</a:t>
            </a:r>
          </a:p>
          <a:p>
            <a:pPr marL="0" indent="0">
              <a:buNone/>
            </a:pPr>
            <a:r>
              <a:rPr lang="en-US" altLang="ko-KR" sz="2000" dirty="0"/>
              <a:t>        print(a, 'is equal to', b)</a:t>
            </a:r>
          </a:p>
          <a:p>
            <a:pPr marL="0" indent="0">
              <a:buNone/>
            </a:pPr>
            <a:r>
              <a:rPr lang="en-US" altLang="ko-KR" sz="2000" dirty="0"/>
              <a:t>    else:</a:t>
            </a:r>
          </a:p>
          <a:p>
            <a:pPr marL="0" indent="0">
              <a:buNone/>
            </a:pPr>
            <a:r>
              <a:rPr lang="en-US" altLang="ko-KR" sz="2000" dirty="0"/>
              <a:t>        print(b, 'is maximum')</a:t>
            </a:r>
          </a:p>
          <a:p>
            <a:pPr marL="0" indent="0">
              <a:buNone/>
            </a:pPr>
            <a:r>
              <a:rPr lang="en-US" altLang="ko-KR" sz="2000" b="1" dirty="0">
                <a:solidFill>
                  <a:srgbClr val="0070C0"/>
                </a:solidFill>
              </a:rPr>
              <a:t>    </a:t>
            </a:r>
            <a:r>
              <a:rPr lang="en-US" altLang="ko-KR" sz="2000" b="1" dirty="0">
                <a:solidFill>
                  <a:srgbClr val="FFFF00"/>
                </a:solidFill>
              </a:rPr>
              <a:t>return None</a:t>
            </a:r>
          </a:p>
          <a:p>
            <a:pPr marL="0" indent="0">
              <a:buNone/>
            </a:pPr>
            <a:endParaRPr lang="en-US" altLang="ko-KR" sz="2000" dirty="0"/>
          </a:p>
          <a:p>
            <a:pPr marL="0" indent="0">
              <a:buNone/>
            </a:pPr>
            <a:r>
              <a:rPr lang="en-US" altLang="ko-KR" sz="2000" dirty="0"/>
              <a:t>print(</a:t>
            </a:r>
            <a:r>
              <a:rPr lang="en-US" altLang="ko-KR" sz="2000" dirty="0" err="1"/>
              <a:t>print_max</a:t>
            </a:r>
            <a:r>
              <a:rPr lang="en-US" altLang="ko-KR" sz="2000" dirty="0"/>
              <a:t>(3, 4))</a:t>
            </a:r>
            <a:endParaRPr lang="ko-KR" altLang="en-US" sz="2000" dirty="0"/>
          </a:p>
        </p:txBody>
      </p:sp>
      <p:sp>
        <p:nvSpPr>
          <p:cNvPr id="8" name="내용 개체 틀 7"/>
          <p:cNvSpPr>
            <a:spLocks noGrp="1"/>
          </p:cNvSpPr>
          <p:nvPr>
            <p:ph sz="half" idx="2"/>
          </p:nvPr>
        </p:nvSpPr>
        <p:spPr>
          <a:xfrm>
            <a:off x="6410716" y="1192192"/>
            <a:ext cx="5175542" cy="4506931"/>
          </a:xfrm>
        </p:spPr>
        <p:txBody>
          <a:bodyPr>
            <a:normAutofit lnSpcReduction="10000"/>
          </a:bodyPr>
          <a:lstStyle/>
          <a:p>
            <a:pPr marL="0" indent="0">
              <a:buNone/>
            </a:pPr>
            <a:r>
              <a:rPr lang="en-US" altLang="ko-KR" sz="2000" dirty="0" err="1"/>
              <a:t>def</a:t>
            </a:r>
            <a:r>
              <a:rPr lang="en-US" altLang="ko-KR" sz="2000" dirty="0"/>
              <a:t> </a:t>
            </a:r>
            <a:r>
              <a:rPr lang="en-US" altLang="ko-KR" sz="2000" dirty="0" err="1"/>
              <a:t>print_max</a:t>
            </a:r>
            <a:r>
              <a:rPr lang="en-US" altLang="ko-KR" sz="2000" dirty="0"/>
              <a:t>(a, b):</a:t>
            </a:r>
          </a:p>
          <a:p>
            <a:pPr marL="0" indent="0">
              <a:buNone/>
            </a:pPr>
            <a:r>
              <a:rPr lang="en-US" altLang="ko-KR" sz="2000" dirty="0"/>
              <a:t>    if a &gt; b:</a:t>
            </a:r>
          </a:p>
          <a:p>
            <a:pPr marL="0" indent="0">
              <a:buNone/>
            </a:pPr>
            <a:r>
              <a:rPr lang="en-US" altLang="ko-KR" sz="2000" dirty="0"/>
              <a:t>        print(a, 'is maximum')</a:t>
            </a:r>
          </a:p>
          <a:p>
            <a:pPr marL="0" indent="0">
              <a:buNone/>
            </a:pPr>
            <a:r>
              <a:rPr lang="en-US" altLang="ko-KR" sz="2000" dirty="0"/>
              <a:t>    </a:t>
            </a:r>
            <a:r>
              <a:rPr lang="en-US" altLang="ko-KR" sz="2000" dirty="0" err="1"/>
              <a:t>elif</a:t>
            </a:r>
            <a:r>
              <a:rPr lang="en-US" altLang="ko-KR" sz="2000" dirty="0"/>
              <a:t> a == b:</a:t>
            </a:r>
          </a:p>
          <a:p>
            <a:pPr marL="0" indent="0">
              <a:buNone/>
            </a:pPr>
            <a:r>
              <a:rPr lang="en-US" altLang="ko-KR" sz="2000" dirty="0"/>
              <a:t>        print(a, 'is equal to', b)</a:t>
            </a:r>
          </a:p>
          <a:p>
            <a:pPr marL="0" indent="0">
              <a:buNone/>
            </a:pPr>
            <a:r>
              <a:rPr lang="en-US" altLang="ko-KR" sz="2000" dirty="0"/>
              <a:t>    else:</a:t>
            </a:r>
          </a:p>
          <a:p>
            <a:pPr marL="0" indent="0">
              <a:buNone/>
            </a:pPr>
            <a:r>
              <a:rPr lang="en-US" altLang="ko-KR" sz="2000" dirty="0"/>
              <a:t>        print(b, 'is maximum')</a:t>
            </a:r>
          </a:p>
          <a:p>
            <a:pPr marL="0" indent="0">
              <a:buNone/>
            </a:pPr>
            <a:r>
              <a:rPr lang="en-US" altLang="ko-KR" sz="2000" b="1" dirty="0">
                <a:solidFill>
                  <a:srgbClr val="0070C0"/>
                </a:solidFill>
              </a:rPr>
              <a:t>    </a:t>
            </a:r>
            <a:r>
              <a:rPr lang="en-US" altLang="ko-KR" sz="2000" b="1" dirty="0">
                <a:solidFill>
                  <a:srgbClr val="FFFF00"/>
                </a:solidFill>
              </a:rPr>
              <a:t>return</a:t>
            </a:r>
          </a:p>
          <a:p>
            <a:pPr marL="0" indent="0">
              <a:buNone/>
            </a:pPr>
            <a:endParaRPr lang="en-US" altLang="ko-KR" sz="2000" dirty="0"/>
          </a:p>
          <a:p>
            <a:pPr marL="0" indent="0">
              <a:buNone/>
            </a:pPr>
            <a:r>
              <a:rPr lang="en-US" altLang="ko-KR" sz="2000" dirty="0"/>
              <a:t>print(</a:t>
            </a:r>
            <a:r>
              <a:rPr lang="en-US" altLang="ko-KR" sz="2000" dirty="0" err="1"/>
              <a:t>print_max</a:t>
            </a:r>
            <a:r>
              <a:rPr lang="en-US" altLang="ko-KR" sz="2000" dirty="0"/>
              <a:t>(3, 4))</a:t>
            </a:r>
            <a:endParaRPr lang="ko-KR" altLang="en-US" sz="20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103</a:t>
            </a:fld>
            <a:endParaRPr lang="en-US" dirty="0"/>
          </a:p>
        </p:txBody>
      </p:sp>
    </p:spTree>
    <p:extLst>
      <p:ext uri="{BB962C8B-B14F-4D97-AF65-F5344CB8AC3E}">
        <p14:creationId xmlns:p14="http://schemas.microsoft.com/office/powerpoint/2010/main" val="21746484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5" y="86723"/>
            <a:ext cx="10353762" cy="549277"/>
          </a:xfrm>
        </p:spPr>
        <p:txBody>
          <a:bodyPr>
            <a:normAutofit fontScale="90000"/>
          </a:bodyPr>
          <a:lstStyle/>
          <a:p>
            <a:r>
              <a:rPr lang="en-US" altLang="ko-KR" dirty="0"/>
              <a:t>Example: No </a:t>
            </a:r>
            <a:r>
              <a:rPr lang="en-US" altLang="ko-KR" b="1" i="1" dirty="0"/>
              <a:t>return</a:t>
            </a:r>
            <a:endParaRPr lang="ko-KR" altLang="en-US" b="1" i="1" dirty="0"/>
          </a:p>
        </p:txBody>
      </p:sp>
      <p:sp>
        <p:nvSpPr>
          <p:cNvPr id="3" name="내용 개체 틀 2"/>
          <p:cNvSpPr>
            <a:spLocks noGrp="1"/>
          </p:cNvSpPr>
          <p:nvPr>
            <p:ph sz="half" idx="1"/>
          </p:nvPr>
        </p:nvSpPr>
        <p:spPr>
          <a:xfrm>
            <a:off x="913795" y="1157468"/>
            <a:ext cx="5337588" cy="4807871"/>
          </a:xfrm>
        </p:spPr>
        <p:txBody>
          <a:bodyPr>
            <a:normAutofit/>
          </a:bodyPr>
          <a:lstStyle/>
          <a:p>
            <a:pPr marL="0" indent="0">
              <a:buNone/>
            </a:pPr>
            <a:r>
              <a:rPr lang="en-US" altLang="ko-KR" dirty="0" err="1"/>
              <a:t>def</a:t>
            </a:r>
            <a:r>
              <a:rPr lang="en-US" altLang="ko-KR" dirty="0"/>
              <a:t> max(a, b):</a:t>
            </a:r>
          </a:p>
          <a:p>
            <a:pPr marL="0" indent="0">
              <a:buNone/>
            </a:pPr>
            <a:r>
              <a:rPr lang="en-US" altLang="ko-KR" dirty="0"/>
              <a:t>    if a &gt; b:</a:t>
            </a:r>
          </a:p>
          <a:p>
            <a:pPr marL="0" indent="0">
              <a:buNone/>
            </a:pPr>
            <a:r>
              <a:rPr lang="en-US" altLang="ko-KR" dirty="0"/>
              <a:t>        return a</a:t>
            </a:r>
          </a:p>
          <a:p>
            <a:pPr marL="0" indent="0">
              <a:buNone/>
            </a:pPr>
            <a:r>
              <a:rPr lang="en-US" altLang="ko-KR" dirty="0"/>
              <a:t>    </a:t>
            </a:r>
            <a:r>
              <a:rPr lang="en-US" altLang="ko-KR" dirty="0" err="1"/>
              <a:t>elif</a:t>
            </a:r>
            <a:r>
              <a:rPr lang="en-US" altLang="ko-KR" dirty="0"/>
              <a:t> a == b:</a:t>
            </a:r>
          </a:p>
          <a:p>
            <a:pPr marL="0" indent="0">
              <a:buNone/>
            </a:pPr>
            <a:r>
              <a:rPr lang="en-US" altLang="ko-KR" dirty="0"/>
              <a:t>        return 'equal'</a:t>
            </a:r>
          </a:p>
          <a:p>
            <a:pPr marL="0" indent="0">
              <a:buNone/>
            </a:pPr>
            <a:r>
              <a:rPr lang="en-US" altLang="ko-KR" b="1" dirty="0">
                <a:solidFill>
                  <a:srgbClr val="FFFF00"/>
                </a:solidFill>
              </a:rPr>
              <a:t>    # NO else:</a:t>
            </a:r>
          </a:p>
          <a:p>
            <a:pPr marL="0" indent="0">
              <a:buNone/>
            </a:pPr>
            <a:endParaRPr lang="en-US" altLang="ko-KR" dirty="0">
              <a:solidFill>
                <a:srgbClr val="FFFF00"/>
              </a:solidFill>
            </a:endParaRPr>
          </a:p>
          <a:p>
            <a:pPr marL="0" indent="0">
              <a:buNone/>
            </a:pPr>
            <a:r>
              <a:rPr lang="en-US" altLang="ko-KR" b="1" dirty="0">
                <a:solidFill>
                  <a:srgbClr val="FFFF00"/>
                </a:solidFill>
              </a:rPr>
              <a:t>print(max(4, 3))</a:t>
            </a:r>
            <a:endParaRPr lang="ko-KR" altLang="en-US" b="1" dirty="0">
              <a:solidFill>
                <a:srgbClr val="FFFF00"/>
              </a:solidFill>
            </a:endParaRPr>
          </a:p>
        </p:txBody>
      </p:sp>
      <p:sp>
        <p:nvSpPr>
          <p:cNvPr id="5" name="내용 개체 틀 4"/>
          <p:cNvSpPr>
            <a:spLocks noGrp="1"/>
          </p:cNvSpPr>
          <p:nvPr>
            <p:ph sz="half" idx="2"/>
          </p:nvPr>
        </p:nvSpPr>
        <p:spPr>
          <a:xfrm>
            <a:off x="6410716" y="1157469"/>
            <a:ext cx="5337588" cy="4807872"/>
          </a:xfrm>
        </p:spPr>
        <p:txBody>
          <a:bodyPr>
            <a:normAutofit/>
          </a:bodyPr>
          <a:lstStyle/>
          <a:p>
            <a:pPr marL="0" indent="0">
              <a:buNone/>
            </a:pPr>
            <a:r>
              <a:rPr lang="en-US" altLang="ko-KR" dirty="0" err="1"/>
              <a:t>def</a:t>
            </a:r>
            <a:r>
              <a:rPr lang="en-US" altLang="ko-KR" dirty="0"/>
              <a:t> max(a, b):</a:t>
            </a:r>
          </a:p>
          <a:p>
            <a:pPr marL="0" indent="0">
              <a:buNone/>
            </a:pPr>
            <a:r>
              <a:rPr lang="en-US" altLang="ko-KR" dirty="0"/>
              <a:t>    if a &gt; b:</a:t>
            </a:r>
          </a:p>
          <a:p>
            <a:pPr marL="0" indent="0">
              <a:buNone/>
            </a:pPr>
            <a:r>
              <a:rPr lang="en-US" altLang="ko-KR" dirty="0"/>
              <a:t>        return a</a:t>
            </a:r>
          </a:p>
          <a:p>
            <a:pPr marL="0" indent="0">
              <a:buNone/>
            </a:pPr>
            <a:r>
              <a:rPr lang="en-US" altLang="ko-KR" dirty="0"/>
              <a:t>    </a:t>
            </a:r>
            <a:r>
              <a:rPr lang="en-US" altLang="ko-KR" dirty="0" err="1"/>
              <a:t>elif</a:t>
            </a:r>
            <a:r>
              <a:rPr lang="en-US" altLang="ko-KR" dirty="0"/>
              <a:t> a == b:</a:t>
            </a:r>
          </a:p>
          <a:p>
            <a:pPr marL="0" indent="0">
              <a:buNone/>
            </a:pPr>
            <a:r>
              <a:rPr lang="en-US" altLang="ko-KR" dirty="0"/>
              <a:t>        return 'equal'</a:t>
            </a:r>
          </a:p>
          <a:p>
            <a:pPr marL="0" indent="0">
              <a:buNone/>
            </a:pPr>
            <a:r>
              <a:rPr lang="en-US" altLang="ko-KR" b="1" dirty="0">
                <a:solidFill>
                  <a:srgbClr val="FFFF00"/>
                </a:solidFill>
              </a:rPr>
              <a:t>    # NO else:</a:t>
            </a:r>
          </a:p>
          <a:p>
            <a:pPr marL="0" indent="0">
              <a:buNone/>
            </a:pPr>
            <a:endParaRPr lang="en-US" altLang="ko-KR" dirty="0">
              <a:solidFill>
                <a:srgbClr val="FFFF00"/>
              </a:solidFill>
            </a:endParaRPr>
          </a:p>
          <a:p>
            <a:pPr marL="0" indent="0">
              <a:buNone/>
            </a:pPr>
            <a:r>
              <a:rPr lang="en-US" altLang="ko-KR" b="1" dirty="0">
                <a:solidFill>
                  <a:srgbClr val="FFFF00"/>
                </a:solidFill>
              </a:rPr>
              <a:t>print(max(3, 4))</a:t>
            </a:r>
            <a:endParaRPr lang="ko-KR" altLang="en-US" b="1" dirty="0">
              <a:solidFill>
                <a:srgbClr val="FFFF00"/>
              </a:solidFill>
            </a:endParaRP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104</a:t>
            </a:fld>
            <a:endParaRPr lang="en-US" dirty="0"/>
          </a:p>
        </p:txBody>
      </p:sp>
    </p:spTree>
    <p:extLst>
      <p:ext uri="{BB962C8B-B14F-4D97-AF65-F5344CB8AC3E}">
        <p14:creationId xmlns:p14="http://schemas.microsoft.com/office/powerpoint/2010/main" val="27310347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5" y="86723"/>
            <a:ext cx="10353762" cy="549277"/>
          </a:xfrm>
        </p:spPr>
        <p:txBody>
          <a:bodyPr>
            <a:normAutofit fontScale="90000"/>
          </a:bodyPr>
          <a:lstStyle/>
          <a:p>
            <a:r>
              <a:rPr lang="en-US" altLang="ko-KR" dirty="0"/>
              <a:t>Practice</a:t>
            </a:r>
            <a:endParaRPr lang="ko-KR" altLang="en-US" b="1" i="1" dirty="0"/>
          </a:p>
        </p:txBody>
      </p:sp>
      <p:sp>
        <p:nvSpPr>
          <p:cNvPr id="3" name="내용 개체 틀 2"/>
          <p:cNvSpPr>
            <a:spLocks noGrp="1"/>
          </p:cNvSpPr>
          <p:nvPr>
            <p:ph sz="half" idx="1"/>
          </p:nvPr>
        </p:nvSpPr>
        <p:spPr>
          <a:xfrm>
            <a:off x="913794" y="1157468"/>
            <a:ext cx="5926843" cy="5613809"/>
          </a:xfrm>
        </p:spPr>
        <p:txBody>
          <a:bodyPr>
            <a:normAutofit fontScale="77500" lnSpcReduction="20000"/>
          </a:bodyPr>
          <a:lstStyle/>
          <a:p>
            <a:pPr marL="0" indent="0">
              <a:buNone/>
            </a:pPr>
            <a:r>
              <a:rPr lang="en-US" altLang="ko-KR" dirty="0"/>
              <a:t>!pip install </a:t>
            </a:r>
            <a:r>
              <a:rPr lang="en-US" altLang="ko-KR" dirty="0" err="1"/>
              <a:t>ColabTurtlePlus</a:t>
            </a:r>
            <a:endParaRPr lang="en-US" altLang="ko-KR" dirty="0"/>
          </a:p>
          <a:p>
            <a:pPr marL="36900" indent="0">
              <a:buNone/>
            </a:pPr>
            <a:r>
              <a:rPr lang="en-US" altLang="ko-KR" dirty="0"/>
              <a:t>from </a:t>
            </a:r>
            <a:r>
              <a:rPr lang="en-US" altLang="ko-KR" dirty="0" err="1"/>
              <a:t>ColabTurtlePlus.Turtle</a:t>
            </a:r>
            <a:r>
              <a:rPr lang="en-US" altLang="ko-KR" dirty="0"/>
              <a:t> import *</a:t>
            </a:r>
          </a:p>
          <a:p>
            <a:pPr marL="36900" indent="0">
              <a:buNone/>
            </a:pPr>
            <a:r>
              <a:rPr lang="en-US" altLang="ko-KR" dirty="0" err="1"/>
              <a:t>clearscreen</a:t>
            </a:r>
            <a:r>
              <a:rPr lang="en-US" altLang="ko-KR" dirty="0"/>
              <a:t>()</a:t>
            </a:r>
          </a:p>
          <a:p>
            <a:pPr marL="36900" indent="0">
              <a:buNone/>
            </a:pPr>
            <a:r>
              <a:rPr lang="en-US" altLang="ko-KR" dirty="0"/>
              <a:t>setup(300,300)</a:t>
            </a:r>
          </a:p>
          <a:p>
            <a:pPr marL="36900" indent="0">
              <a:buNone/>
            </a:pPr>
            <a:r>
              <a:rPr lang="en-US" altLang="ko-KR" dirty="0" err="1"/>
              <a:t>showborder</a:t>
            </a:r>
            <a:r>
              <a:rPr lang="en-US" altLang="ko-KR" dirty="0"/>
              <a:t>()</a:t>
            </a:r>
          </a:p>
          <a:p>
            <a:pPr marL="36900" indent="0">
              <a:buNone/>
            </a:pPr>
            <a:r>
              <a:rPr lang="en-US" altLang="ko-KR" dirty="0"/>
              <a:t>color("red", "yellow")</a:t>
            </a:r>
          </a:p>
          <a:p>
            <a:pPr marL="36900" indent="0">
              <a:buNone/>
            </a:pPr>
            <a:r>
              <a:rPr lang="en-US" altLang="ko-KR" dirty="0"/>
              <a:t>shape("turtle")</a:t>
            </a:r>
          </a:p>
          <a:p>
            <a:pPr marL="36900" indent="0">
              <a:buNone/>
            </a:pPr>
            <a:r>
              <a:rPr lang="en-US" altLang="ko-KR" dirty="0" err="1"/>
              <a:t>begin_fill</a:t>
            </a:r>
            <a:r>
              <a:rPr lang="en-US" altLang="ko-KR" dirty="0"/>
              <a:t>()</a:t>
            </a:r>
          </a:p>
          <a:p>
            <a:pPr marL="36900" indent="0">
              <a:buNone/>
            </a:pPr>
            <a:r>
              <a:rPr lang="en-US" altLang="ko-KR" dirty="0"/>
              <a:t>for _ in range(4):</a:t>
            </a:r>
          </a:p>
          <a:p>
            <a:pPr marL="36900" indent="0">
              <a:buNone/>
            </a:pPr>
            <a:r>
              <a:rPr lang="en-US" altLang="ko-KR" dirty="0"/>
              <a:t>  forward(100)</a:t>
            </a:r>
          </a:p>
          <a:p>
            <a:pPr marL="36900" indent="0">
              <a:buNone/>
            </a:pPr>
            <a:r>
              <a:rPr lang="en-US" altLang="ko-KR" dirty="0"/>
              <a:t>  left(90)</a:t>
            </a:r>
          </a:p>
          <a:p>
            <a:pPr marL="36900" indent="0">
              <a:buNone/>
            </a:pPr>
            <a:r>
              <a:rPr lang="en-US" altLang="ko-KR" dirty="0"/>
              <a:t>circle(-50)</a:t>
            </a:r>
          </a:p>
          <a:p>
            <a:pPr marL="36900" indent="0">
              <a:buNone/>
            </a:pPr>
            <a:r>
              <a:rPr lang="en-US" altLang="ko-KR" dirty="0" err="1"/>
              <a:t>end_fill</a:t>
            </a:r>
            <a:r>
              <a:rPr lang="en-US" altLang="ko-KR" dirty="0"/>
              <a:t>()</a:t>
            </a:r>
          </a:p>
          <a:p>
            <a:pPr marL="36900" indent="0">
              <a:buNone/>
            </a:pPr>
            <a:r>
              <a:rPr lang="en-US" altLang="ko-KR" dirty="0"/>
              <a:t>color("</a:t>
            </a:r>
            <a:r>
              <a:rPr lang="en-US" altLang="ko-KR" dirty="0" err="1"/>
              <a:t>black","green</a:t>
            </a:r>
            <a:r>
              <a:rPr lang="en-US" altLang="ko-KR" dirty="0"/>
              <a:t>")</a:t>
            </a:r>
          </a:p>
        </p:txBody>
      </p:sp>
      <p:sp>
        <p:nvSpPr>
          <p:cNvPr id="5" name="내용 개체 틀 4"/>
          <p:cNvSpPr>
            <a:spLocks noGrp="1"/>
          </p:cNvSpPr>
          <p:nvPr>
            <p:ph sz="half" idx="2"/>
          </p:nvPr>
        </p:nvSpPr>
        <p:spPr>
          <a:xfrm>
            <a:off x="5660021" y="1157469"/>
            <a:ext cx="6088284" cy="1388961"/>
          </a:xfrm>
        </p:spPr>
        <p:txBody>
          <a:bodyPr>
            <a:normAutofit fontScale="77500" lnSpcReduction="20000"/>
          </a:bodyPr>
          <a:lstStyle/>
          <a:p>
            <a:pPr indent="-342900">
              <a:lnSpc>
                <a:spcPct val="170000"/>
              </a:lnSpc>
              <a:buFont typeface="Wingdings" panose="05000000000000000000" pitchFamily="2" charset="2"/>
              <a:buChar char="v"/>
            </a:pPr>
            <a:r>
              <a:rPr lang="en-US" altLang="ko-KR" b="1" dirty="0">
                <a:solidFill>
                  <a:srgbClr val="FFFF00"/>
                </a:solidFill>
              </a:rPr>
              <a:t>right(90)</a:t>
            </a:r>
            <a:r>
              <a:rPr lang="ko-KR" altLang="en-US" b="1" dirty="0">
                <a:solidFill>
                  <a:srgbClr val="FFFF00"/>
                </a:solidFill>
              </a:rPr>
              <a:t>을</a:t>
            </a:r>
            <a:r>
              <a:rPr lang="en-US" altLang="ko-KR" b="1" dirty="0">
                <a:solidFill>
                  <a:srgbClr val="FFFF00"/>
                </a:solidFill>
              </a:rPr>
              <a:t> </a:t>
            </a:r>
            <a:r>
              <a:rPr lang="ko-KR" altLang="en-US" b="1" dirty="0">
                <a:solidFill>
                  <a:srgbClr val="FFFF00"/>
                </a:solidFill>
              </a:rPr>
              <a:t>함수를 사용하지 않고 오직 </a:t>
            </a:r>
            <a:r>
              <a:rPr lang="en-US" altLang="ko-KR" b="1" dirty="0">
                <a:solidFill>
                  <a:srgbClr val="FFFF00"/>
                </a:solidFill>
              </a:rPr>
              <a:t>left(90)</a:t>
            </a:r>
            <a:r>
              <a:rPr lang="ko-KR" altLang="en-US" b="1" dirty="0">
                <a:solidFill>
                  <a:srgbClr val="FFFF00"/>
                </a:solidFill>
              </a:rPr>
              <a:t>함수와</a:t>
            </a:r>
            <a:r>
              <a:rPr lang="en-US" altLang="ko-KR" b="1" dirty="0">
                <a:solidFill>
                  <a:srgbClr val="FFFF00"/>
                </a:solidFill>
              </a:rPr>
              <a:t> </a:t>
            </a:r>
            <a:r>
              <a:rPr lang="ko-KR" altLang="en-US" b="1" dirty="0">
                <a:solidFill>
                  <a:srgbClr val="FFFF00"/>
                </a:solidFill>
              </a:rPr>
              <a:t>사용자정의함수를 사용하여 아래의 그림을 완성하라</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105</a:t>
            </a:fld>
            <a:endParaRPr lang="en-US" dirty="0"/>
          </a:p>
        </p:txBody>
      </p:sp>
      <p:pic>
        <p:nvPicPr>
          <p:cNvPr id="7" name="그림 6">
            <a:extLst>
              <a:ext uri="{FF2B5EF4-FFF2-40B4-BE49-F238E27FC236}">
                <a16:creationId xmlns:a16="http://schemas.microsoft.com/office/drawing/2014/main" id="{5A2850BE-FF54-88F7-0282-87661A91F123}"/>
              </a:ext>
            </a:extLst>
          </p:cNvPr>
          <p:cNvPicPr>
            <a:picLocks noChangeAspect="1"/>
          </p:cNvPicPr>
          <p:nvPr/>
        </p:nvPicPr>
        <p:blipFill>
          <a:blip r:embed="rId2"/>
          <a:stretch>
            <a:fillRect/>
          </a:stretch>
        </p:blipFill>
        <p:spPr>
          <a:xfrm>
            <a:off x="6829216" y="2718005"/>
            <a:ext cx="2824070" cy="2634829"/>
          </a:xfrm>
          <a:prstGeom prst="rect">
            <a:avLst/>
          </a:prstGeom>
        </p:spPr>
      </p:pic>
    </p:spTree>
    <p:extLst>
      <p:ext uri="{BB962C8B-B14F-4D97-AF65-F5344CB8AC3E}">
        <p14:creationId xmlns:p14="http://schemas.microsoft.com/office/powerpoint/2010/main" val="40180964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b="1" u="sng"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106</a:t>
            </a:fld>
            <a:endParaRPr lang="en-US" dirty="0"/>
          </a:p>
        </p:txBody>
      </p:sp>
    </p:spTree>
    <p:extLst>
      <p:ext uri="{BB962C8B-B14F-4D97-AF65-F5344CB8AC3E}">
        <p14:creationId xmlns:p14="http://schemas.microsoft.com/office/powerpoint/2010/main" val="32084410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 Variables</a:t>
            </a:r>
            <a:endParaRPr lang="ko-KR" altLang="en-US" dirty="0"/>
          </a:p>
        </p:txBody>
      </p:sp>
      <p:sp>
        <p:nvSpPr>
          <p:cNvPr id="3" name="내용 개체 틀 2"/>
          <p:cNvSpPr>
            <a:spLocks noGrp="1"/>
          </p:cNvSpPr>
          <p:nvPr>
            <p:ph idx="1"/>
          </p:nvPr>
        </p:nvSpPr>
        <p:spPr>
          <a:xfrm>
            <a:off x="913794" y="1347384"/>
            <a:ext cx="10799785" cy="4937670"/>
          </a:xfrm>
        </p:spPr>
        <p:txBody>
          <a:bodyPr>
            <a:normAutofit/>
          </a:bodyPr>
          <a:lstStyle/>
          <a:p>
            <a:r>
              <a:rPr lang="en-US" altLang="ko-KR" dirty="0"/>
              <a:t>When you declare variables inside a function definition, they are not related in any way to other variables with the same names used outside the function - i.e. </a:t>
            </a:r>
            <a:r>
              <a:rPr lang="en-US" altLang="ko-KR" b="1" dirty="0"/>
              <a:t>variable names are local to the function.</a:t>
            </a:r>
          </a:p>
          <a:p>
            <a:pPr lvl="1"/>
            <a:r>
              <a:rPr lang="en-US" altLang="ko-KR" dirty="0"/>
              <a:t>This is called the </a:t>
            </a:r>
            <a:r>
              <a:rPr lang="en-US" altLang="ko-KR" b="1" i="1" dirty="0"/>
              <a:t>scope</a:t>
            </a:r>
            <a:r>
              <a:rPr lang="en-US" altLang="ko-KR" dirty="0"/>
              <a:t> of the variable.</a:t>
            </a:r>
          </a:p>
          <a:p>
            <a:pPr lvl="1"/>
            <a:endParaRPr lang="en-US" altLang="ko-KR" dirty="0"/>
          </a:p>
          <a:p>
            <a:r>
              <a:rPr lang="en-US" altLang="ko-KR" dirty="0"/>
              <a:t>All variables have the </a:t>
            </a:r>
            <a:r>
              <a:rPr lang="en-US" altLang="ko-KR" b="1" i="1" dirty="0"/>
              <a:t>scope</a:t>
            </a:r>
            <a:r>
              <a:rPr lang="en-US" altLang="ko-KR" dirty="0"/>
              <a:t> of the block they are declared in starting from the point of definition of the name.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107</a:t>
            </a:fld>
            <a:endParaRPr lang="en-US" dirty="0"/>
          </a:p>
        </p:txBody>
      </p:sp>
    </p:spTree>
    <p:extLst>
      <p:ext uri="{BB962C8B-B14F-4D97-AF65-F5344CB8AC3E}">
        <p14:creationId xmlns:p14="http://schemas.microsoft.com/office/powerpoint/2010/main" val="31210180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Scope</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a:t>def </a:t>
            </a:r>
            <a:r>
              <a:rPr lang="en-US" altLang="ko-KR" dirty="0" err="1"/>
              <a:t>func</a:t>
            </a:r>
            <a:r>
              <a:rPr lang="en-US" altLang="ko-KR" dirty="0"/>
              <a:t>(x):</a:t>
            </a:r>
          </a:p>
          <a:p>
            <a:pPr marL="0" indent="0">
              <a:buNone/>
            </a:pPr>
            <a:r>
              <a:rPr lang="en-US" altLang="ko-KR" dirty="0"/>
              <a:t>    print('x is', x)</a:t>
            </a:r>
          </a:p>
          <a:p>
            <a:pPr marL="0" indent="0">
              <a:buNone/>
            </a:pPr>
            <a:r>
              <a:rPr lang="en-US" altLang="ko-KR" dirty="0"/>
              <a:t>    </a:t>
            </a:r>
            <a:r>
              <a:rPr lang="en-US" altLang="ko-KR" dirty="0">
                <a:solidFill>
                  <a:srgbClr val="FFFF00"/>
                </a:solidFill>
              </a:rPr>
              <a:t>x = 2                     # local variable</a:t>
            </a:r>
          </a:p>
          <a:p>
            <a:pPr marL="0" indent="0">
              <a:buNone/>
            </a:pPr>
            <a:r>
              <a:rPr lang="en-US" altLang="ko-KR" dirty="0"/>
              <a:t>    print('Changed local </a:t>
            </a:r>
            <a:r>
              <a:rPr lang="en-US" altLang="ko-KR" dirty="0" err="1"/>
              <a:t>vriable</a:t>
            </a:r>
            <a:r>
              <a:rPr lang="en-US" altLang="ko-KR" dirty="0"/>
              <a:t> x to </a:t>
            </a:r>
            <a:r>
              <a:rPr lang="en-US" altLang="ko-KR" dirty="0" err="1"/>
              <a:t>func</a:t>
            </a:r>
            <a:r>
              <a:rPr lang="en-US" altLang="ko-KR" dirty="0"/>
              <a:t>(x):  ', x)</a:t>
            </a:r>
          </a:p>
          <a:p>
            <a:pPr marL="0" indent="0">
              <a:buNone/>
            </a:pPr>
            <a:br>
              <a:rPr lang="en-US" altLang="ko-KR" dirty="0"/>
            </a:br>
            <a:r>
              <a:rPr lang="en-US" altLang="ko-KR" dirty="0">
                <a:solidFill>
                  <a:srgbClr val="FFFF00"/>
                </a:solidFill>
              </a:rPr>
              <a:t>x = 50                       # global variable</a:t>
            </a:r>
          </a:p>
          <a:p>
            <a:pPr marL="0" indent="0">
              <a:buNone/>
            </a:pPr>
            <a:r>
              <a:rPr lang="en-US" altLang="ko-KR" dirty="0" err="1"/>
              <a:t>func</a:t>
            </a:r>
            <a:r>
              <a:rPr lang="en-US" altLang="ko-KR" dirty="0"/>
              <a:t>(x)</a:t>
            </a:r>
          </a:p>
          <a:p>
            <a:pPr marL="0" indent="0">
              <a:buNone/>
            </a:pPr>
            <a:r>
              <a:rPr lang="en-US" altLang="ko-KR" dirty="0"/>
              <a:t>print('The global variable x is still', x)</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108</a:t>
            </a:fld>
            <a:endParaRPr lang="en-US" dirty="0"/>
          </a:p>
        </p:txBody>
      </p:sp>
    </p:spTree>
    <p:extLst>
      <p:ext uri="{BB962C8B-B14F-4D97-AF65-F5344CB8AC3E}">
        <p14:creationId xmlns:p14="http://schemas.microsoft.com/office/powerpoint/2010/main" val="16767031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Scope</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err="1"/>
              <a:t>def</a:t>
            </a:r>
            <a:r>
              <a:rPr lang="en-US" altLang="ko-KR" dirty="0"/>
              <a:t> </a:t>
            </a:r>
            <a:r>
              <a:rPr lang="en-US" altLang="ko-KR" dirty="0" err="1"/>
              <a:t>func</a:t>
            </a:r>
            <a:r>
              <a:rPr lang="en-US" altLang="ko-KR" dirty="0"/>
              <a:t>(</a:t>
            </a:r>
            <a:r>
              <a:rPr lang="en-US" altLang="ko-KR" b="1" dirty="0">
                <a:solidFill>
                  <a:srgbClr val="0070C0"/>
                </a:solidFill>
              </a:rPr>
              <a:t>x</a:t>
            </a:r>
            <a:r>
              <a:rPr lang="en-US" altLang="ko-KR" dirty="0"/>
              <a:t>):</a:t>
            </a:r>
          </a:p>
          <a:p>
            <a:pPr marL="0" indent="0">
              <a:buNone/>
            </a:pPr>
            <a:r>
              <a:rPr lang="en-US" altLang="ko-KR" dirty="0"/>
              <a:t>    print('x is', </a:t>
            </a:r>
            <a:r>
              <a:rPr lang="en-US" altLang="ko-KR" b="1" dirty="0">
                <a:solidFill>
                  <a:srgbClr val="0070C0"/>
                </a:solidFill>
              </a:rPr>
              <a:t>x</a:t>
            </a:r>
            <a:r>
              <a:rPr lang="en-US" altLang="ko-KR" dirty="0"/>
              <a:t>)</a:t>
            </a:r>
          </a:p>
          <a:p>
            <a:pPr marL="0" indent="0">
              <a:buNone/>
            </a:pPr>
            <a:r>
              <a:rPr lang="en-US" altLang="ko-KR" dirty="0"/>
              <a:t>    </a:t>
            </a:r>
            <a:r>
              <a:rPr lang="en-US" altLang="ko-KR" b="1" dirty="0">
                <a:solidFill>
                  <a:srgbClr val="0070C0"/>
                </a:solidFill>
              </a:rPr>
              <a:t>x</a:t>
            </a:r>
            <a:r>
              <a:rPr lang="en-US" altLang="ko-KR" dirty="0"/>
              <a:t> = 2</a:t>
            </a:r>
          </a:p>
          <a:p>
            <a:pPr marL="0" indent="0">
              <a:buNone/>
            </a:pPr>
            <a:r>
              <a:rPr lang="en-US" altLang="ko-KR" dirty="0"/>
              <a:t>    print('Changed local x to', </a:t>
            </a:r>
            <a:r>
              <a:rPr lang="en-US" altLang="ko-KR" b="1" dirty="0">
                <a:solidFill>
                  <a:srgbClr val="0070C0"/>
                </a:solidFill>
              </a:rPr>
              <a:t>x</a:t>
            </a:r>
            <a:r>
              <a:rPr lang="en-US" altLang="ko-KR" dirty="0"/>
              <a:t>)</a:t>
            </a:r>
          </a:p>
          <a:p>
            <a:pPr marL="0" indent="0">
              <a:buNone/>
            </a:pPr>
            <a:endParaRPr lang="en-US" altLang="ko-KR" dirty="0"/>
          </a:p>
          <a:p>
            <a:pPr marL="0" indent="0">
              <a:buNone/>
            </a:pPr>
            <a:r>
              <a:rPr lang="en-US" altLang="ko-KR" b="1" dirty="0">
                <a:solidFill>
                  <a:srgbClr val="FF0000"/>
                </a:solidFill>
              </a:rPr>
              <a:t>x</a:t>
            </a:r>
            <a:r>
              <a:rPr lang="en-US" altLang="ko-KR" dirty="0"/>
              <a:t> = 50</a:t>
            </a:r>
          </a:p>
          <a:p>
            <a:pPr marL="0" indent="0">
              <a:buNone/>
            </a:pPr>
            <a:r>
              <a:rPr lang="en-US" altLang="ko-KR" dirty="0" err="1"/>
              <a:t>func</a:t>
            </a:r>
            <a:r>
              <a:rPr lang="en-US" altLang="ko-KR" dirty="0"/>
              <a:t>(</a:t>
            </a:r>
            <a:r>
              <a:rPr lang="en-US" altLang="ko-KR" b="1" dirty="0">
                <a:solidFill>
                  <a:srgbClr val="FF0000"/>
                </a:solidFill>
              </a:rPr>
              <a:t>x</a:t>
            </a:r>
            <a:r>
              <a:rPr lang="en-US" altLang="ko-KR" dirty="0"/>
              <a:t>)</a:t>
            </a:r>
          </a:p>
          <a:p>
            <a:pPr marL="0" indent="0">
              <a:buNone/>
            </a:pPr>
            <a:r>
              <a:rPr lang="en-US" altLang="ko-KR" dirty="0"/>
              <a:t>print('x is still', </a:t>
            </a:r>
            <a:r>
              <a:rPr lang="en-US" altLang="ko-KR" b="1" dirty="0">
                <a:solidFill>
                  <a:srgbClr val="FF0000"/>
                </a:solidFill>
              </a:rPr>
              <a:t>x</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109</a:t>
            </a:fld>
            <a:endParaRPr lang="en-US" dirty="0"/>
          </a:p>
        </p:txBody>
      </p:sp>
    </p:spTree>
    <p:extLst>
      <p:ext uri="{BB962C8B-B14F-4D97-AF65-F5344CB8AC3E}">
        <p14:creationId xmlns:p14="http://schemas.microsoft.com/office/powerpoint/2010/main" val="95595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Syntax of Defining and Calling Functions</a:t>
            </a:r>
            <a:endParaRPr lang="ko-KR" altLang="en-US" dirty="0"/>
          </a:p>
        </p:txBody>
      </p:sp>
      <p:sp>
        <p:nvSpPr>
          <p:cNvPr id="6" name="내용 개체 틀 5"/>
          <p:cNvSpPr>
            <a:spLocks noGrp="1"/>
          </p:cNvSpPr>
          <p:nvPr>
            <p:ph sz="half" idx="2"/>
          </p:nvPr>
        </p:nvSpPr>
        <p:spPr/>
        <p:txBody>
          <a:bodyPr/>
          <a:lstStyle/>
          <a:p>
            <a:pPr marL="0" indent="0">
              <a:buNone/>
            </a:pPr>
            <a:endParaRPr lang="en-US" altLang="ko-KR" sz="2000" dirty="0"/>
          </a:p>
          <a:p>
            <a:pPr marL="0" indent="0">
              <a:buNone/>
            </a:pPr>
            <a:r>
              <a:rPr lang="en-US" altLang="ko-KR" sz="2000" dirty="0"/>
              <a:t>def name([parameters]):</a:t>
            </a:r>
          </a:p>
          <a:p>
            <a:pPr marL="0" indent="0">
              <a:buNone/>
            </a:pPr>
            <a:r>
              <a:rPr lang="en-US" altLang="ko-KR" sz="2000" dirty="0"/>
              <a:t>    statements</a:t>
            </a:r>
            <a:endParaRPr lang="ko-KR" altLang="en-US" sz="2000" dirty="0"/>
          </a:p>
        </p:txBody>
      </p:sp>
      <p:sp>
        <p:nvSpPr>
          <p:cNvPr id="8" name="내용 개체 틀 7"/>
          <p:cNvSpPr>
            <a:spLocks noGrp="1"/>
          </p:cNvSpPr>
          <p:nvPr>
            <p:ph sz="quarter" idx="4"/>
          </p:nvPr>
        </p:nvSpPr>
        <p:spPr/>
        <p:txBody>
          <a:bodyPr>
            <a:normAutofit/>
          </a:bodyPr>
          <a:lstStyle/>
          <a:p>
            <a:pPr marL="0" indent="0">
              <a:buNone/>
            </a:pPr>
            <a:endParaRPr lang="en-US" altLang="ko-KR" sz="2000" dirty="0"/>
          </a:p>
          <a:p>
            <a:pPr marL="0" indent="0">
              <a:buNone/>
            </a:pPr>
            <a:r>
              <a:rPr lang="en-US" altLang="ko-KR" sz="2000" dirty="0"/>
              <a:t>name([arguments])</a:t>
            </a:r>
            <a:endParaRPr lang="ko-KR" altLang="en-US" sz="20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텍스트 개체 틀 4"/>
          <p:cNvSpPr>
            <a:spLocks noGrp="1"/>
          </p:cNvSpPr>
          <p:nvPr>
            <p:ph type="body" idx="1"/>
          </p:nvPr>
        </p:nvSpPr>
        <p:spPr/>
        <p:txBody>
          <a:bodyPr/>
          <a:lstStyle/>
          <a:p>
            <a:r>
              <a:rPr lang="en-US" altLang="ko-KR"/>
              <a:t>Defining a Function</a:t>
            </a:r>
            <a:endParaRPr lang="ko-KR" altLang="en-US" dirty="0"/>
          </a:p>
        </p:txBody>
      </p:sp>
      <p:sp>
        <p:nvSpPr>
          <p:cNvPr id="7" name="텍스트 개체 틀 6"/>
          <p:cNvSpPr>
            <a:spLocks noGrp="1"/>
          </p:cNvSpPr>
          <p:nvPr>
            <p:ph type="body" sz="quarter" idx="3"/>
          </p:nvPr>
        </p:nvSpPr>
        <p:spPr/>
        <p:txBody>
          <a:bodyPr/>
          <a:lstStyle/>
          <a:p>
            <a:r>
              <a:rPr lang="en-US" altLang="ko-KR"/>
              <a:t>Calling the Function</a:t>
            </a:r>
            <a:endParaRPr lang="ko-KR" altLang="en-US" dirty="0"/>
          </a:p>
        </p:txBody>
      </p:sp>
      <p:sp>
        <p:nvSpPr>
          <p:cNvPr id="4" name="직사각형 3">
            <a:extLst>
              <a:ext uri="{FF2B5EF4-FFF2-40B4-BE49-F238E27FC236}">
                <a16:creationId xmlns:a16="http://schemas.microsoft.com/office/drawing/2014/main" id="{7D1B9B5D-CC2B-12BE-C5D8-9066CD123D7C}"/>
              </a:ext>
            </a:extLst>
          </p:cNvPr>
          <p:cNvSpPr/>
          <p:nvPr/>
        </p:nvSpPr>
        <p:spPr>
          <a:xfrm>
            <a:off x="913795" y="2702103"/>
            <a:ext cx="5019645" cy="27436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323BF7BF-18F4-898B-8F16-85263926DE61}"/>
              </a:ext>
            </a:extLst>
          </p:cNvPr>
          <p:cNvSpPr/>
          <p:nvPr/>
        </p:nvSpPr>
        <p:spPr>
          <a:xfrm>
            <a:off x="6353144" y="2702102"/>
            <a:ext cx="5019645" cy="27436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683636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1" i="1" dirty="0"/>
              <a:t>global</a:t>
            </a:r>
            <a:r>
              <a:rPr lang="en-US" altLang="ko-KR" dirty="0"/>
              <a:t> statement</a:t>
            </a:r>
            <a:endParaRPr lang="ko-KR" altLang="en-US" dirty="0"/>
          </a:p>
        </p:txBody>
      </p:sp>
      <p:sp>
        <p:nvSpPr>
          <p:cNvPr id="5" name="내용 개체 틀 4"/>
          <p:cNvSpPr>
            <a:spLocks noGrp="1"/>
          </p:cNvSpPr>
          <p:nvPr>
            <p:ph idx="1"/>
          </p:nvPr>
        </p:nvSpPr>
        <p:spPr/>
        <p:txBody>
          <a:bodyPr>
            <a:normAutofit fontScale="92500"/>
          </a:bodyPr>
          <a:lstStyle/>
          <a:p>
            <a:r>
              <a:rPr lang="en-US" altLang="ko-KR" dirty="0"/>
              <a:t>If you want to assign a value to a name defined at the top level of the program (i.e. not inside any kind of scope such as functions or classes), then you have to tell Python that the name is not local, but it is global.</a:t>
            </a:r>
          </a:p>
          <a:p>
            <a:pPr lvl="1"/>
            <a:r>
              <a:rPr lang="en-US" altLang="ko-KR" dirty="0"/>
              <a:t>We do this using the </a:t>
            </a:r>
            <a:r>
              <a:rPr lang="en-US" altLang="ko-KR" b="1" i="1" dirty="0"/>
              <a:t>global</a:t>
            </a:r>
            <a:r>
              <a:rPr lang="en-US" altLang="ko-KR" dirty="0"/>
              <a:t> statement.</a:t>
            </a:r>
          </a:p>
          <a:p>
            <a:r>
              <a:rPr lang="en-US" altLang="ko-KR" dirty="0"/>
              <a:t>It is impossible to assign a value to a variable defined outside a function without the </a:t>
            </a:r>
            <a:r>
              <a:rPr lang="en-US" altLang="ko-KR" b="1" i="1" dirty="0"/>
              <a:t>global</a:t>
            </a:r>
            <a:r>
              <a:rPr lang="en-US" altLang="ko-KR" dirty="0"/>
              <a:t> statement.</a:t>
            </a:r>
          </a:p>
          <a:p>
            <a:r>
              <a:rPr lang="en-US" altLang="ko-KR" dirty="0"/>
              <a:t>However, this is not encouraged and should be avoided since it becomes unclear to the reader of the program as to where that variable's definition is.</a:t>
            </a:r>
          </a:p>
          <a:p>
            <a:r>
              <a:rPr lang="en-US" altLang="ko-KR" dirty="0"/>
              <a:t>Using the </a:t>
            </a:r>
            <a:r>
              <a:rPr lang="en-US" altLang="ko-KR" b="1" i="1" dirty="0"/>
              <a:t>global</a:t>
            </a:r>
            <a:r>
              <a:rPr lang="en-US" altLang="ko-KR" dirty="0"/>
              <a:t> statement makes it amply clear that the variable is defined in an outermost block.</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110</a:t>
            </a:fld>
            <a:endParaRPr lang="en-US" dirty="0"/>
          </a:p>
        </p:txBody>
      </p:sp>
    </p:spTree>
    <p:extLst>
      <p:ext uri="{BB962C8B-B14F-4D97-AF65-F5344CB8AC3E}">
        <p14:creationId xmlns:p14="http://schemas.microsoft.com/office/powerpoint/2010/main" val="40541191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p:txBody>
          <a:bodyPr>
            <a:normAutofit lnSpcReduction="10000"/>
          </a:bodyPr>
          <a:lstStyle/>
          <a:p>
            <a:pPr marL="0" indent="0">
              <a:buNone/>
            </a:pPr>
            <a:r>
              <a:rPr lang="en-US" altLang="ko-KR" dirty="0" err="1"/>
              <a:t>def</a:t>
            </a:r>
            <a:r>
              <a:rPr lang="en-US" altLang="ko-KR" dirty="0"/>
              <a:t> </a:t>
            </a:r>
            <a:r>
              <a:rPr lang="en-US" altLang="ko-KR" dirty="0" err="1"/>
              <a:t>func</a:t>
            </a:r>
            <a:r>
              <a:rPr lang="en-US" altLang="ko-KR" dirty="0"/>
              <a:t>():</a:t>
            </a:r>
          </a:p>
          <a:p>
            <a:pPr marL="0" indent="0">
              <a:buNone/>
            </a:pPr>
            <a:r>
              <a:rPr lang="en-US" altLang="ko-KR" dirty="0"/>
              <a:t>    global x</a:t>
            </a:r>
          </a:p>
          <a:p>
            <a:pPr marL="0" indent="0">
              <a:buNone/>
            </a:pPr>
            <a:r>
              <a:rPr lang="en-US" altLang="ko-KR" dirty="0"/>
              <a:t>    print('x is', x)</a:t>
            </a:r>
          </a:p>
          <a:p>
            <a:pPr marL="0" indent="0">
              <a:buNone/>
            </a:pPr>
            <a:r>
              <a:rPr lang="en-US" altLang="ko-KR" dirty="0"/>
              <a:t>    x = 2</a:t>
            </a:r>
          </a:p>
          <a:p>
            <a:pPr marL="0" indent="0">
              <a:buNone/>
            </a:pPr>
            <a:r>
              <a:rPr lang="en-US" altLang="ko-KR" dirty="0"/>
              <a:t>    print('Changed local x to', x)</a:t>
            </a:r>
          </a:p>
          <a:p>
            <a:pPr marL="0" indent="0">
              <a:buNone/>
            </a:pPr>
            <a:endParaRPr lang="en-US" altLang="ko-KR" dirty="0"/>
          </a:p>
          <a:p>
            <a:pPr marL="0" indent="0">
              <a:buNone/>
            </a:pPr>
            <a:r>
              <a:rPr lang="en-US" altLang="ko-KR" dirty="0"/>
              <a:t>x = 50</a:t>
            </a:r>
          </a:p>
          <a:p>
            <a:pPr marL="0" indent="0">
              <a:buNone/>
            </a:pPr>
            <a:r>
              <a:rPr lang="en-US" altLang="ko-KR" dirty="0" err="1"/>
              <a:t>func</a:t>
            </a:r>
            <a:r>
              <a:rPr lang="en-US" altLang="ko-KR" dirty="0"/>
              <a:t>()</a:t>
            </a:r>
          </a:p>
          <a:p>
            <a:pPr marL="0" indent="0">
              <a:buNone/>
            </a:pPr>
            <a:r>
              <a:rPr lang="en-US" altLang="ko-KR" dirty="0"/>
              <a:t>print('x is now', x)</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111</a:t>
            </a:fld>
            <a:endParaRPr lang="en-US" dirty="0"/>
          </a:p>
        </p:txBody>
      </p:sp>
    </p:spTree>
    <p:extLst>
      <p:ext uri="{BB962C8B-B14F-4D97-AF65-F5344CB8AC3E}">
        <p14:creationId xmlns:p14="http://schemas.microsoft.com/office/powerpoint/2010/main" val="5316861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p:txBody>
          <a:bodyPr>
            <a:normAutofit lnSpcReduction="10000"/>
          </a:bodyPr>
          <a:lstStyle/>
          <a:p>
            <a:pPr marL="0" indent="0">
              <a:buNone/>
            </a:pPr>
            <a:r>
              <a:rPr lang="en-US" altLang="ko-KR" dirty="0" err="1"/>
              <a:t>def</a:t>
            </a:r>
            <a:r>
              <a:rPr lang="en-US" altLang="ko-KR" dirty="0"/>
              <a:t> </a:t>
            </a:r>
            <a:r>
              <a:rPr lang="en-US" altLang="ko-KR" dirty="0" err="1"/>
              <a:t>func</a:t>
            </a:r>
            <a:r>
              <a:rPr lang="en-US" altLang="ko-KR" dirty="0"/>
              <a:t>():</a:t>
            </a:r>
          </a:p>
          <a:p>
            <a:pPr marL="0" indent="0">
              <a:buNone/>
            </a:pPr>
            <a:r>
              <a:rPr lang="en-US" altLang="ko-KR" dirty="0"/>
              <a:t>    global </a:t>
            </a:r>
            <a:r>
              <a:rPr lang="en-US" altLang="ko-KR" b="1" dirty="0">
                <a:solidFill>
                  <a:srgbClr val="FF0000"/>
                </a:solidFill>
              </a:rPr>
              <a:t>x</a:t>
            </a:r>
          </a:p>
          <a:p>
            <a:pPr marL="0" indent="0">
              <a:buNone/>
            </a:pPr>
            <a:r>
              <a:rPr lang="en-US" altLang="ko-KR" dirty="0"/>
              <a:t>    print('x is', </a:t>
            </a:r>
            <a:r>
              <a:rPr lang="en-US" altLang="ko-KR" b="1" dirty="0">
                <a:solidFill>
                  <a:srgbClr val="FF0000"/>
                </a:solidFill>
              </a:rPr>
              <a:t>x</a:t>
            </a:r>
            <a:r>
              <a:rPr lang="en-US" altLang="ko-KR" dirty="0"/>
              <a:t>)</a:t>
            </a:r>
          </a:p>
          <a:p>
            <a:pPr marL="0" indent="0">
              <a:buNone/>
            </a:pPr>
            <a:r>
              <a:rPr lang="en-US" altLang="ko-KR" dirty="0"/>
              <a:t>    </a:t>
            </a:r>
            <a:r>
              <a:rPr lang="en-US" altLang="ko-KR" b="1" dirty="0">
                <a:solidFill>
                  <a:srgbClr val="FF0000"/>
                </a:solidFill>
              </a:rPr>
              <a:t>x</a:t>
            </a:r>
            <a:r>
              <a:rPr lang="en-US" altLang="ko-KR" dirty="0"/>
              <a:t> = 2</a:t>
            </a:r>
          </a:p>
          <a:p>
            <a:pPr marL="0" indent="0">
              <a:buNone/>
            </a:pPr>
            <a:r>
              <a:rPr lang="en-US" altLang="ko-KR" dirty="0"/>
              <a:t>    print('Changed local x to', </a:t>
            </a:r>
            <a:r>
              <a:rPr lang="en-US" altLang="ko-KR" b="1" dirty="0">
                <a:solidFill>
                  <a:srgbClr val="FF0000"/>
                </a:solidFill>
              </a:rPr>
              <a:t>x</a:t>
            </a:r>
            <a:r>
              <a:rPr lang="en-US" altLang="ko-KR" dirty="0"/>
              <a:t>)</a:t>
            </a:r>
          </a:p>
          <a:p>
            <a:pPr marL="0" indent="0">
              <a:buNone/>
            </a:pPr>
            <a:endParaRPr lang="en-US" altLang="ko-KR" dirty="0"/>
          </a:p>
          <a:p>
            <a:pPr marL="0" indent="0">
              <a:buNone/>
            </a:pPr>
            <a:r>
              <a:rPr lang="en-US" altLang="ko-KR" b="1" dirty="0">
                <a:solidFill>
                  <a:srgbClr val="FF0000"/>
                </a:solidFill>
              </a:rPr>
              <a:t>x</a:t>
            </a:r>
            <a:r>
              <a:rPr lang="en-US" altLang="ko-KR" dirty="0"/>
              <a:t> = 50</a:t>
            </a:r>
          </a:p>
          <a:p>
            <a:pPr marL="0" indent="0">
              <a:buNone/>
            </a:pPr>
            <a:r>
              <a:rPr lang="en-US" altLang="ko-KR" dirty="0" err="1"/>
              <a:t>func</a:t>
            </a:r>
            <a:r>
              <a:rPr lang="en-US" altLang="ko-KR" dirty="0"/>
              <a:t>()</a:t>
            </a:r>
          </a:p>
          <a:p>
            <a:pPr marL="0" indent="0">
              <a:buNone/>
            </a:pPr>
            <a:r>
              <a:rPr lang="en-US" altLang="ko-KR" dirty="0"/>
              <a:t>print('x is now', </a:t>
            </a:r>
            <a:r>
              <a:rPr lang="en-US" altLang="ko-KR" b="1" dirty="0">
                <a:solidFill>
                  <a:srgbClr val="FF0000"/>
                </a:solidFill>
              </a:rPr>
              <a:t>x</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112</a:t>
            </a:fld>
            <a:endParaRPr lang="en-US" dirty="0"/>
          </a:p>
        </p:txBody>
      </p:sp>
    </p:spTree>
    <p:extLst>
      <p:ext uri="{BB962C8B-B14F-4D97-AF65-F5344CB8AC3E}">
        <p14:creationId xmlns:p14="http://schemas.microsoft.com/office/powerpoint/2010/main" val="9653109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0"/>
            <a:ext cx="10353762" cy="844952"/>
          </a:xfrm>
        </p:spPr>
        <p:txBody>
          <a:bodyPr>
            <a:normAutofit/>
          </a:bodyPr>
          <a:lstStyle/>
          <a:p>
            <a:r>
              <a:rPr lang="en-US" altLang="ko-KR" sz="4000" dirty="0"/>
              <a:t>Example: </a:t>
            </a:r>
            <a:r>
              <a:rPr lang="en-US" altLang="ko-KR" sz="4000" b="1" i="1" dirty="0"/>
              <a:t>global</a:t>
            </a:r>
            <a:endParaRPr lang="ko-KR" altLang="en-US" sz="4000" b="1" i="1" dirty="0"/>
          </a:p>
        </p:txBody>
      </p:sp>
      <p:sp>
        <p:nvSpPr>
          <p:cNvPr id="3" name="내용 개체 틀 2"/>
          <p:cNvSpPr>
            <a:spLocks noGrp="1"/>
          </p:cNvSpPr>
          <p:nvPr>
            <p:ph sz="half" idx="1"/>
          </p:nvPr>
        </p:nvSpPr>
        <p:spPr>
          <a:xfrm>
            <a:off x="913795" y="1574155"/>
            <a:ext cx="5781284" cy="4988688"/>
          </a:xfrm>
        </p:spPr>
        <p:txBody>
          <a:bodyPr>
            <a:normAutofit/>
          </a:bodyPr>
          <a:lstStyle/>
          <a:p>
            <a:pPr marL="0" indent="0">
              <a:buNone/>
            </a:pPr>
            <a:r>
              <a:rPr lang="en-US" altLang="ko-KR" sz="2000" dirty="0" err="1"/>
              <a:t>def</a:t>
            </a:r>
            <a:r>
              <a:rPr lang="en-US" altLang="ko-KR" sz="2000" dirty="0"/>
              <a:t> </a:t>
            </a:r>
            <a:r>
              <a:rPr lang="en-US" altLang="ko-KR" sz="2000" dirty="0" err="1"/>
              <a:t>func</a:t>
            </a:r>
            <a:r>
              <a:rPr lang="en-US" altLang="ko-KR" sz="2000" dirty="0"/>
              <a:t>():</a:t>
            </a:r>
          </a:p>
          <a:p>
            <a:pPr marL="0" indent="0">
              <a:buNone/>
            </a:pPr>
            <a:r>
              <a:rPr lang="en-US" altLang="ko-KR" sz="2000" dirty="0"/>
              <a:t>    </a:t>
            </a:r>
            <a:r>
              <a:rPr lang="en-US" altLang="ko-KR" sz="2000" b="1" dirty="0">
                <a:solidFill>
                  <a:srgbClr val="0070C0"/>
                </a:solidFill>
              </a:rPr>
              <a:t>global</a:t>
            </a:r>
            <a:r>
              <a:rPr lang="en-US" altLang="ko-KR" sz="2000" dirty="0"/>
              <a:t> </a:t>
            </a:r>
            <a:r>
              <a:rPr lang="en-US" altLang="ko-KR" sz="2000" b="1" dirty="0">
                <a:solidFill>
                  <a:srgbClr val="FF0000"/>
                </a:solidFill>
              </a:rPr>
              <a:t>x</a:t>
            </a:r>
          </a:p>
          <a:p>
            <a:pPr marL="0" indent="0">
              <a:buNone/>
            </a:pPr>
            <a:r>
              <a:rPr lang="en-US" altLang="ko-KR" sz="2000" dirty="0"/>
              <a:t>    print('x is', </a:t>
            </a:r>
            <a:r>
              <a:rPr lang="en-US" altLang="ko-KR" sz="2000" b="1" dirty="0">
                <a:solidFill>
                  <a:srgbClr val="FF0000"/>
                </a:solidFill>
              </a:rPr>
              <a:t>x</a:t>
            </a:r>
            <a:r>
              <a:rPr lang="en-US" altLang="ko-KR" sz="2000" dirty="0"/>
              <a:t>)</a:t>
            </a:r>
          </a:p>
          <a:p>
            <a:pPr marL="0" indent="0">
              <a:buNone/>
            </a:pPr>
            <a:r>
              <a:rPr lang="en-US" altLang="ko-KR" sz="2000" dirty="0"/>
              <a:t>    </a:t>
            </a:r>
            <a:r>
              <a:rPr lang="en-US" altLang="ko-KR" sz="2000" b="1" dirty="0">
                <a:solidFill>
                  <a:srgbClr val="FF0000"/>
                </a:solidFill>
              </a:rPr>
              <a:t>x</a:t>
            </a:r>
            <a:r>
              <a:rPr lang="en-US" altLang="ko-KR" sz="2000" dirty="0"/>
              <a:t> = 2</a:t>
            </a:r>
          </a:p>
          <a:p>
            <a:pPr marL="0" indent="0">
              <a:buNone/>
            </a:pPr>
            <a:r>
              <a:rPr lang="en-US" altLang="ko-KR" sz="2000" dirty="0"/>
              <a:t>    print('Changed local x to', </a:t>
            </a:r>
            <a:r>
              <a:rPr lang="en-US" altLang="ko-KR" sz="2000" b="1" dirty="0">
                <a:solidFill>
                  <a:srgbClr val="FF0000"/>
                </a:solidFill>
              </a:rPr>
              <a:t>x</a:t>
            </a:r>
            <a:r>
              <a:rPr lang="en-US" altLang="ko-KR" sz="2000" dirty="0"/>
              <a:t>)</a:t>
            </a:r>
          </a:p>
          <a:p>
            <a:pPr marL="0" indent="0">
              <a:buNone/>
            </a:pPr>
            <a:endParaRPr lang="en-US" altLang="ko-KR" sz="2000" dirty="0"/>
          </a:p>
          <a:p>
            <a:pPr marL="0" indent="0">
              <a:buNone/>
            </a:pPr>
            <a:r>
              <a:rPr lang="en-US" altLang="ko-KR" sz="2000" b="1" dirty="0">
                <a:solidFill>
                  <a:srgbClr val="FF0000"/>
                </a:solidFill>
              </a:rPr>
              <a:t>x</a:t>
            </a:r>
            <a:r>
              <a:rPr lang="en-US" altLang="ko-KR" sz="2000" dirty="0"/>
              <a:t> = 50</a:t>
            </a:r>
          </a:p>
          <a:p>
            <a:pPr marL="0" indent="0">
              <a:buNone/>
            </a:pPr>
            <a:r>
              <a:rPr lang="en-US" altLang="ko-KR" sz="2000" dirty="0" err="1"/>
              <a:t>func</a:t>
            </a:r>
            <a:r>
              <a:rPr lang="en-US" altLang="ko-KR" sz="2000" dirty="0"/>
              <a:t>()</a:t>
            </a:r>
          </a:p>
          <a:p>
            <a:pPr marL="0" indent="0">
              <a:buNone/>
            </a:pPr>
            <a:r>
              <a:rPr lang="en-US" altLang="ko-KR" sz="2000" dirty="0"/>
              <a:t>print('x is now', </a:t>
            </a:r>
            <a:r>
              <a:rPr lang="en-US" altLang="ko-KR" sz="2000" b="1" dirty="0">
                <a:solidFill>
                  <a:srgbClr val="FF0000"/>
                </a:solidFill>
              </a:rPr>
              <a:t>x</a:t>
            </a:r>
            <a:r>
              <a:rPr lang="en-US" altLang="ko-KR" sz="2000" dirty="0"/>
              <a:t>)</a:t>
            </a:r>
          </a:p>
        </p:txBody>
      </p:sp>
      <p:sp>
        <p:nvSpPr>
          <p:cNvPr id="5" name="내용 개체 틀 4"/>
          <p:cNvSpPr>
            <a:spLocks noGrp="1"/>
          </p:cNvSpPr>
          <p:nvPr>
            <p:ph sz="half" idx="2"/>
          </p:nvPr>
        </p:nvSpPr>
        <p:spPr>
          <a:xfrm>
            <a:off x="6410716" y="1574155"/>
            <a:ext cx="5781284" cy="4988689"/>
          </a:xfrm>
        </p:spPr>
        <p:txBody>
          <a:bodyPr>
            <a:normAutofit/>
          </a:bodyPr>
          <a:lstStyle/>
          <a:p>
            <a:pPr marL="0" indent="0">
              <a:buNone/>
            </a:pPr>
            <a:r>
              <a:rPr lang="en-US" altLang="ko-KR" sz="2000" dirty="0" err="1"/>
              <a:t>def</a:t>
            </a:r>
            <a:r>
              <a:rPr lang="en-US" altLang="ko-KR" sz="2000" dirty="0"/>
              <a:t> </a:t>
            </a:r>
            <a:r>
              <a:rPr lang="en-US" altLang="ko-KR" sz="2000" dirty="0" err="1"/>
              <a:t>func</a:t>
            </a:r>
            <a:r>
              <a:rPr lang="en-US" altLang="ko-KR" sz="2000" dirty="0"/>
              <a:t>(</a:t>
            </a:r>
            <a:r>
              <a:rPr lang="en-US" altLang="ko-KR" sz="2000" b="1" dirty="0">
                <a:solidFill>
                  <a:srgbClr val="0070C0"/>
                </a:solidFill>
              </a:rPr>
              <a:t>x</a:t>
            </a:r>
            <a:r>
              <a:rPr lang="en-US" altLang="ko-KR" sz="2000" dirty="0"/>
              <a:t>):</a:t>
            </a:r>
          </a:p>
          <a:p>
            <a:pPr marL="0" indent="0">
              <a:buNone/>
            </a:pPr>
            <a:endParaRPr lang="en-US" altLang="ko-KR" sz="2000" dirty="0"/>
          </a:p>
          <a:p>
            <a:pPr marL="0" indent="0">
              <a:buNone/>
            </a:pPr>
            <a:r>
              <a:rPr lang="en-US" altLang="ko-KR" sz="2000" dirty="0"/>
              <a:t>    print('x is', </a:t>
            </a:r>
            <a:r>
              <a:rPr lang="en-US" altLang="ko-KR" sz="2000" b="1" dirty="0">
                <a:solidFill>
                  <a:srgbClr val="0070C0"/>
                </a:solidFill>
              </a:rPr>
              <a:t>x</a:t>
            </a:r>
            <a:r>
              <a:rPr lang="en-US" altLang="ko-KR" sz="2000" dirty="0"/>
              <a:t>)</a:t>
            </a:r>
          </a:p>
          <a:p>
            <a:pPr marL="0" indent="0">
              <a:buNone/>
            </a:pPr>
            <a:r>
              <a:rPr lang="en-US" altLang="ko-KR" sz="2000" dirty="0"/>
              <a:t>    </a:t>
            </a:r>
            <a:r>
              <a:rPr lang="en-US" altLang="ko-KR" sz="2000" b="1" dirty="0">
                <a:solidFill>
                  <a:srgbClr val="0070C0"/>
                </a:solidFill>
              </a:rPr>
              <a:t>x</a:t>
            </a:r>
            <a:r>
              <a:rPr lang="en-US" altLang="ko-KR" sz="2000" dirty="0"/>
              <a:t> = 2</a:t>
            </a:r>
          </a:p>
          <a:p>
            <a:pPr marL="0" indent="0">
              <a:buNone/>
            </a:pPr>
            <a:r>
              <a:rPr lang="en-US" altLang="ko-KR" sz="2000" dirty="0"/>
              <a:t>    print('Changed local x to', </a:t>
            </a:r>
            <a:r>
              <a:rPr lang="en-US" altLang="ko-KR" sz="2000" b="1" dirty="0">
                <a:solidFill>
                  <a:srgbClr val="0070C0"/>
                </a:solidFill>
              </a:rPr>
              <a:t>x</a:t>
            </a:r>
            <a:r>
              <a:rPr lang="en-US" altLang="ko-KR" sz="2000" dirty="0"/>
              <a:t>)</a:t>
            </a:r>
          </a:p>
          <a:p>
            <a:pPr marL="0" indent="0">
              <a:buNone/>
            </a:pPr>
            <a:endParaRPr lang="en-US" altLang="ko-KR" sz="2000" dirty="0"/>
          </a:p>
          <a:p>
            <a:pPr marL="0" indent="0">
              <a:buNone/>
            </a:pPr>
            <a:r>
              <a:rPr lang="en-US" altLang="ko-KR" sz="2000" b="1" dirty="0">
                <a:solidFill>
                  <a:srgbClr val="FF0000"/>
                </a:solidFill>
              </a:rPr>
              <a:t>x</a:t>
            </a:r>
            <a:r>
              <a:rPr lang="en-US" altLang="ko-KR" sz="2000" dirty="0"/>
              <a:t> = 50</a:t>
            </a:r>
          </a:p>
          <a:p>
            <a:pPr marL="0" indent="0">
              <a:buNone/>
            </a:pPr>
            <a:r>
              <a:rPr lang="en-US" altLang="ko-KR" sz="2000" dirty="0" err="1"/>
              <a:t>func</a:t>
            </a:r>
            <a:r>
              <a:rPr lang="en-US" altLang="ko-KR" sz="2000" dirty="0"/>
              <a:t>(</a:t>
            </a:r>
            <a:r>
              <a:rPr lang="en-US" altLang="ko-KR" sz="2000" b="1" dirty="0">
                <a:solidFill>
                  <a:srgbClr val="FF0000"/>
                </a:solidFill>
              </a:rPr>
              <a:t>x</a:t>
            </a:r>
            <a:r>
              <a:rPr lang="en-US" altLang="ko-KR" sz="2000" dirty="0"/>
              <a:t>)</a:t>
            </a:r>
          </a:p>
          <a:p>
            <a:pPr marL="0" indent="0">
              <a:buNone/>
            </a:pPr>
            <a:r>
              <a:rPr lang="en-US" altLang="ko-KR" sz="2000" dirty="0"/>
              <a:t>print('x is still', </a:t>
            </a:r>
            <a:r>
              <a:rPr lang="en-US" altLang="ko-KR" sz="2000" b="1" dirty="0">
                <a:solidFill>
                  <a:srgbClr val="FF0000"/>
                </a:solidFill>
              </a:rPr>
              <a:t>x</a:t>
            </a:r>
            <a:r>
              <a:rPr lang="en-US" altLang="ko-KR" sz="2000" dirty="0"/>
              <a:t>)</a:t>
            </a:r>
            <a:endParaRPr lang="ko-KR" altLang="en-US" sz="20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113</a:t>
            </a:fld>
            <a:endParaRPr lang="en-US" dirty="0"/>
          </a:p>
        </p:txBody>
      </p:sp>
    </p:spTree>
    <p:extLst>
      <p:ext uri="{BB962C8B-B14F-4D97-AF65-F5344CB8AC3E}">
        <p14:creationId xmlns:p14="http://schemas.microsoft.com/office/powerpoint/2010/main" val="6551541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Define a function </a:t>
            </a:r>
            <a:r>
              <a:rPr lang="en-US" altLang="ko-KR" dirty="0">
                <a:solidFill>
                  <a:schemeClr val="tx1">
                    <a:lumMod val="50000"/>
                    <a:lumOff val="50000"/>
                  </a:schemeClr>
                </a:solidFill>
              </a:rPr>
              <a:t>swap()</a:t>
            </a:r>
            <a:r>
              <a:rPr lang="en-US" altLang="ko-KR" dirty="0"/>
              <a:t> which declares </a:t>
            </a:r>
            <a:r>
              <a:rPr lang="en-US" altLang="ko-KR" dirty="0">
                <a:solidFill>
                  <a:schemeClr val="tx1">
                    <a:lumMod val="50000"/>
                    <a:lumOff val="50000"/>
                  </a:schemeClr>
                </a:solidFill>
              </a:rPr>
              <a:t>x</a:t>
            </a:r>
            <a:r>
              <a:rPr lang="en-US" altLang="ko-KR" dirty="0"/>
              <a:t> and </a:t>
            </a:r>
            <a:r>
              <a:rPr lang="en-US" altLang="ko-KR" dirty="0">
                <a:solidFill>
                  <a:schemeClr val="tx1">
                    <a:lumMod val="50000"/>
                    <a:lumOff val="50000"/>
                  </a:schemeClr>
                </a:solidFill>
              </a:rPr>
              <a:t>y</a:t>
            </a:r>
            <a:r>
              <a:rPr lang="en-US" altLang="ko-KR" dirty="0"/>
              <a:t> as </a:t>
            </a:r>
            <a:r>
              <a:rPr lang="en-US" altLang="ko-KR" b="1" i="1" dirty="0"/>
              <a:t>global</a:t>
            </a:r>
            <a:r>
              <a:rPr lang="en-US" altLang="ko-KR" dirty="0"/>
              <a:t> and swaps the value of </a:t>
            </a:r>
            <a:r>
              <a:rPr lang="en-US" altLang="ko-KR" dirty="0">
                <a:solidFill>
                  <a:schemeClr val="tx1">
                    <a:lumMod val="50000"/>
                    <a:lumOff val="50000"/>
                  </a:schemeClr>
                </a:solidFill>
              </a:rPr>
              <a:t>x</a:t>
            </a:r>
            <a:r>
              <a:rPr lang="en-US" altLang="ko-KR" dirty="0"/>
              <a:t> for the value of </a:t>
            </a:r>
            <a:r>
              <a:rPr lang="en-US" altLang="ko-KR" dirty="0">
                <a:solidFill>
                  <a:schemeClr val="tx1">
                    <a:lumMod val="50000"/>
                    <a:lumOff val="50000"/>
                  </a:schemeClr>
                </a:solidFill>
              </a:rPr>
              <a:t>y</a:t>
            </a:r>
            <a:r>
              <a:rPr lang="en-US" altLang="ko-KR" dirty="0"/>
              <a:t>.</a:t>
            </a:r>
          </a:p>
          <a:p>
            <a:pPr lvl="1"/>
            <a:r>
              <a:rPr lang="en-US" altLang="ko-KR" dirty="0"/>
              <a:t>Set </a:t>
            </a:r>
            <a:r>
              <a:rPr lang="en-US" altLang="ko-KR" dirty="0">
                <a:solidFill>
                  <a:schemeClr val="tx1">
                    <a:lumMod val="50000"/>
                    <a:lumOff val="50000"/>
                  </a:schemeClr>
                </a:solidFill>
              </a:rPr>
              <a:t>x = 10</a:t>
            </a:r>
            <a:r>
              <a:rPr lang="en-US" altLang="ko-KR" dirty="0"/>
              <a:t> and </a:t>
            </a:r>
            <a:r>
              <a:rPr lang="en-US" altLang="ko-KR" dirty="0">
                <a:solidFill>
                  <a:schemeClr val="tx1">
                    <a:lumMod val="50000"/>
                    <a:lumOff val="50000"/>
                  </a:schemeClr>
                </a:solidFill>
              </a:rPr>
              <a:t>y = 20</a:t>
            </a:r>
            <a:r>
              <a:rPr lang="en-US" altLang="ko-KR" dirty="0"/>
              <a:t>.</a:t>
            </a:r>
          </a:p>
          <a:p>
            <a:pPr lvl="1"/>
            <a:r>
              <a:rPr lang="en-US" altLang="ko-KR" dirty="0"/>
              <a:t>Call the function </a:t>
            </a:r>
            <a:r>
              <a:rPr lang="en-US" altLang="ko-KR" dirty="0">
                <a:solidFill>
                  <a:schemeClr val="tx1">
                    <a:lumMod val="50000"/>
                    <a:lumOff val="50000"/>
                  </a:schemeClr>
                </a:solidFill>
              </a:rPr>
              <a:t>swap()</a:t>
            </a:r>
            <a:r>
              <a:rPr lang="en-US" altLang="ko-KR" dirty="0"/>
              <a:t>.</a:t>
            </a:r>
          </a:p>
          <a:p>
            <a:pPr lvl="1"/>
            <a:r>
              <a:rPr lang="en-US" altLang="ko-KR" dirty="0"/>
              <a:t>Print out </a:t>
            </a:r>
            <a:r>
              <a:rPr lang="en-US" altLang="ko-KR" dirty="0">
                <a:solidFill>
                  <a:schemeClr val="tx1">
                    <a:lumMod val="50000"/>
                    <a:lumOff val="50000"/>
                  </a:schemeClr>
                </a:solidFill>
              </a:rPr>
              <a:t>x</a:t>
            </a:r>
            <a:r>
              <a:rPr lang="en-US" altLang="ko-KR" dirty="0"/>
              <a:t> and </a:t>
            </a:r>
            <a:r>
              <a:rPr lang="en-US" altLang="ko-KR" dirty="0">
                <a:solidFill>
                  <a:schemeClr val="tx1">
                    <a:lumMod val="50000"/>
                    <a:lumOff val="50000"/>
                  </a:schemeClr>
                </a:solidFill>
              </a:rPr>
              <a:t>y</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114</a:t>
            </a:fld>
            <a:endParaRPr lang="en-US" dirty="0"/>
          </a:p>
        </p:txBody>
      </p:sp>
    </p:spTree>
    <p:extLst>
      <p:ext uri="{BB962C8B-B14F-4D97-AF65-F5344CB8AC3E}">
        <p14:creationId xmlns:p14="http://schemas.microsoft.com/office/powerpoint/2010/main" val="38624924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115</a:t>
            </a:fld>
            <a:endParaRPr lang="en-US" dirty="0"/>
          </a:p>
        </p:txBody>
      </p:sp>
      <p:sp>
        <p:nvSpPr>
          <p:cNvPr id="6" name="TextBox 5">
            <a:extLst>
              <a:ext uri="{FF2B5EF4-FFF2-40B4-BE49-F238E27FC236}">
                <a16:creationId xmlns:a16="http://schemas.microsoft.com/office/drawing/2014/main" id="{07F52B79-E50E-3D3E-AC94-9C0B54B7E7EF}"/>
              </a:ext>
            </a:extLst>
          </p:cNvPr>
          <p:cNvSpPr txBox="1"/>
          <p:nvPr/>
        </p:nvSpPr>
        <p:spPr>
          <a:xfrm>
            <a:off x="1079339" y="1146323"/>
            <a:ext cx="6094070" cy="3991862"/>
          </a:xfrm>
          <a:prstGeom prst="rect">
            <a:avLst/>
          </a:prstGeom>
          <a:noFill/>
        </p:spPr>
        <p:txBody>
          <a:bodyPr wrap="square">
            <a:spAutoFit/>
          </a:bodyPr>
          <a:lstStyle/>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def swap(x, y):</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t = x</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x = y</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y = t</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return x, y</a:t>
            </a:r>
          </a:p>
          <a:p>
            <a:pPr defTabSz="457200" latinLnBrk="1">
              <a:lnSpc>
                <a:spcPct val="90000"/>
              </a:lnSpc>
              <a:spcBef>
                <a:spcPct val="20000"/>
              </a:spcBef>
              <a:spcAft>
                <a:spcPts val="600"/>
              </a:spcAft>
              <a:buClr>
                <a:schemeClr val="tx2"/>
              </a:buClr>
              <a:buSzPct val="70000"/>
            </a:pPr>
            <a:b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b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x = 10</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y = 20</a:t>
            </a:r>
          </a:p>
          <a:p>
            <a:pPr defTabSz="457200" latinLnBrk="1">
              <a:lnSpc>
                <a:spcPct val="90000"/>
              </a:lnSpc>
              <a:spcBef>
                <a:spcPct val="20000"/>
              </a:spcBef>
              <a:spcAft>
                <a:spcPts val="600"/>
              </a:spcAft>
              <a:buClr>
                <a:schemeClr val="tx2"/>
              </a:buClr>
              <a:buSzPct val="70000"/>
            </a:pPr>
            <a:b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b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print(swap(x, y))</a:t>
            </a:r>
          </a:p>
        </p:txBody>
      </p:sp>
      <p:pic>
        <p:nvPicPr>
          <p:cNvPr id="12" name="그림 11">
            <a:extLst>
              <a:ext uri="{FF2B5EF4-FFF2-40B4-BE49-F238E27FC236}">
                <a16:creationId xmlns:a16="http://schemas.microsoft.com/office/drawing/2014/main" id="{7889B050-8C27-3D3C-9ADF-0E6A3905895F}"/>
              </a:ext>
            </a:extLst>
          </p:cNvPr>
          <p:cNvPicPr>
            <a:picLocks noChangeAspect="1"/>
          </p:cNvPicPr>
          <p:nvPr/>
        </p:nvPicPr>
        <p:blipFill>
          <a:blip r:embed="rId2"/>
          <a:stretch>
            <a:fillRect/>
          </a:stretch>
        </p:blipFill>
        <p:spPr>
          <a:xfrm>
            <a:off x="6229456" y="1071233"/>
            <a:ext cx="4525006" cy="4715533"/>
          </a:xfrm>
          <a:prstGeom prst="rect">
            <a:avLst/>
          </a:prstGeom>
        </p:spPr>
      </p:pic>
    </p:spTree>
    <p:extLst>
      <p:ext uri="{BB962C8B-B14F-4D97-AF65-F5344CB8AC3E}">
        <p14:creationId xmlns:p14="http://schemas.microsoft.com/office/powerpoint/2010/main" val="23253178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p:txBody>
          <a:bodyPr>
            <a:normAutofit fontScale="92500" lnSpcReduction="20000"/>
          </a:bodyPr>
          <a:lstStyle/>
          <a:p>
            <a:pPr marL="0" indent="0">
              <a:buNone/>
            </a:pPr>
            <a:r>
              <a:rPr lang="es-ES" altLang="ko-KR" dirty="0"/>
              <a:t>def swap():</a:t>
            </a:r>
          </a:p>
          <a:p>
            <a:pPr marL="0" indent="0">
              <a:buNone/>
            </a:pPr>
            <a:r>
              <a:rPr lang="es-ES" altLang="ko-KR" dirty="0"/>
              <a:t>    </a:t>
            </a:r>
            <a:r>
              <a:rPr lang="es-ES" altLang="ko-KR" b="1" dirty="0">
                <a:solidFill>
                  <a:srgbClr val="FFFF00"/>
                </a:solidFill>
              </a:rPr>
              <a:t>global x, y          </a:t>
            </a:r>
            <a:r>
              <a:rPr lang="es-ES" altLang="ko-KR" dirty="0">
                <a:solidFill>
                  <a:srgbClr val="FFFF00"/>
                </a:solidFill>
              </a:rPr>
              <a:t># x, y</a:t>
            </a:r>
            <a:r>
              <a:rPr lang="ko-KR" altLang="en-US" dirty="0" err="1">
                <a:solidFill>
                  <a:srgbClr val="FFFF00"/>
                </a:solidFill>
              </a:rPr>
              <a:t>를</a:t>
            </a:r>
            <a:r>
              <a:rPr lang="ko-KR" altLang="en-US" dirty="0">
                <a:solidFill>
                  <a:srgbClr val="FFFF00"/>
                </a:solidFill>
              </a:rPr>
              <a:t> 전역변수로 사용</a:t>
            </a:r>
            <a:endParaRPr lang="es-ES" altLang="ko-KR" b="1" dirty="0">
              <a:solidFill>
                <a:srgbClr val="FFFF00"/>
              </a:solidFill>
            </a:endParaRPr>
          </a:p>
          <a:p>
            <a:pPr marL="0" indent="0">
              <a:buNone/>
            </a:pPr>
            <a:r>
              <a:rPr lang="es-ES" altLang="ko-KR" dirty="0"/>
              <a:t>    t = x</a:t>
            </a:r>
          </a:p>
          <a:p>
            <a:pPr marL="0" indent="0">
              <a:buNone/>
            </a:pPr>
            <a:r>
              <a:rPr lang="es-ES" altLang="ko-KR" dirty="0"/>
              <a:t>    x = y</a:t>
            </a:r>
          </a:p>
          <a:p>
            <a:pPr marL="0" indent="0">
              <a:buNone/>
            </a:pPr>
            <a:r>
              <a:rPr lang="es-ES" altLang="ko-KR" dirty="0"/>
              <a:t>    y = t</a:t>
            </a:r>
          </a:p>
          <a:p>
            <a:pPr marL="0" indent="0">
              <a:buNone/>
            </a:pPr>
            <a:endParaRPr lang="es-ES" altLang="ko-KR" dirty="0"/>
          </a:p>
          <a:p>
            <a:pPr marL="0" indent="0">
              <a:buNone/>
            </a:pPr>
            <a:r>
              <a:rPr lang="es-ES" altLang="ko-KR" dirty="0"/>
              <a:t>x = 10</a:t>
            </a:r>
          </a:p>
          <a:p>
            <a:pPr marL="0" indent="0">
              <a:buNone/>
            </a:pPr>
            <a:r>
              <a:rPr lang="es-ES" altLang="ko-KR" dirty="0"/>
              <a:t>y = 20</a:t>
            </a:r>
          </a:p>
          <a:p>
            <a:pPr marL="0" indent="0">
              <a:buNone/>
            </a:pPr>
            <a:r>
              <a:rPr lang="es-ES" altLang="ko-KR" dirty="0"/>
              <a:t>print(x, y)</a:t>
            </a:r>
          </a:p>
          <a:p>
            <a:pPr marL="0" indent="0">
              <a:buNone/>
            </a:pPr>
            <a:r>
              <a:rPr lang="es-ES" altLang="ko-KR" dirty="0"/>
              <a:t>swap()</a:t>
            </a:r>
          </a:p>
          <a:p>
            <a:pPr marL="0" indent="0">
              <a:buNone/>
            </a:pPr>
            <a:r>
              <a:rPr lang="es-ES" altLang="ko-KR" dirty="0"/>
              <a:t>print(x, y)</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116</a:t>
            </a:fld>
            <a:endParaRPr lang="en-US" dirty="0"/>
          </a:p>
        </p:txBody>
      </p:sp>
    </p:spTree>
    <p:extLst>
      <p:ext uri="{BB962C8B-B14F-4D97-AF65-F5344CB8AC3E}">
        <p14:creationId xmlns:p14="http://schemas.microsoft.com/office/powerpoint/2010/main" val="16853476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b="1" u="sng"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117</a:t>
            </a:fld>
            <a:endParaRPr lang="en-US" dirty="0"/>
          </a:p>
        </p:txBody>
      </p:sp>
    </p:spTree>
    <p:extLst>
      <p:ext uri="{BB962C8B-B14F-4D97-AF65-F5344CB8AC3E}">
        <p14:creationId xmlns:p14="http://schemas.microsoft.com/office/powerpoint/2010/main" val="17282285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Default Argument Values</a:t>
            </a:r>
            <a:endParaRPr lang="ko-KR" altLang="en-US" dirty="0"/>
          </a:p>
        </p:txBody>
      </p:sp>
      <p:sp>
        <p:nvSpPr>
          <p:cNvPr id="3" name="내용 개체 틀 2"/>
          <p:cNvSpPr>
            <a:spLocks noGrp="1"/>
          </p:cNvSpPr>
          <p:nvPr>
            <p:ph idx="1"/>
          </p:nvPr>
        </p:nvSpPr>
        <p:spPr>
          <a:xfrm>
            <a:off x="913795" y="1127464"/>
            <a:ext cx="10950256" cy="4891371"/>
          </a:xfrm>
        </p:spPr>
        <p:txBody>
          <a:bodyPr>
            <a:normAutofit fontScale="92500" lnSpcReduction="10000"/>
          </a:bodyPr>
          <a:lstStyle/>
          <a:p>
            <a:r>
              <a:rPr lang="en-US" altLang="ko-KR" dirty="0"/>
              <a:t>For some functions, you may want to make </a:t>
            </a:r>
            <a:r>
              <a:rPr lang="en-US" altLang="ko-KR" b="1" dirty="0"/>
              <a:t>some parameters optional and use default values </a:t>
            </a:r>
            <a:r>
              <a:rPr lang="en-US" altLang="ko-KR" dirty="0"/>
              <a:t>in case the user does not want to provide values for them.</a:t>
            </a:r>
          </a:p>
          <a:p>
            <a:pPr lvl="1"/>
            <a:r>
              <a:rPr lang="en-US" altLang="ko-KR" dirty="0"/>
              <a:t>This is done with the help of </a:t>
            </a:r>
            <a:r>
              <a:rPr lang="en-US" altLang="ko-KR" b="1" i="1" dirty="0"/>
              <a:t>default argument values</a:t>
            </a:r>
            <a:r>
              <a:rPr lang="en-US" altLang="ko-KR" dirty="0"/>
              <a:t>.</a:t>
            </a:r>
          </a:p>
          <a:p>
            <a:pPr lvl="1"/>
            <a:endParaRPr lang="en-US" altLang="ko-KR" dirty="0"/>
          </a:p>
          <a:p>
            <a:r>
              <a:rPr lang="en-US" altLang="ko-KR" dirty="0"/>
              <a:t>The default argument value should be a constant.</a:t>
            </a:r>
          </a:p>
          <a:p>
            <a:endParaRPr lang="en-US" altLang="ko-KR" dirty="0"/>
          </a:p>
          <a:p>
            <a:r>
              <a:rPr lang="en-US" altLang="ko-KR" dirty="0"/>
              <a:t>Only those parameters which are </a:t>
            </a:r>
            <a:r>
              <a:rPr lang="en-US" altLang="ko-KR" b="1" dirty="0"/>
              <a:t>at the end of the parameter list can be given default argument values</a:t>
            </a:r>
            <a:r>
              <a:rPr lang="en-US" altLang="ko-KR" dirty="0"/>
              <a:t> i.e. you cannot have a parameter with a default argument value preceding a parameter without a default argument value in the function's parameter list.</a:t>
            </a:r>
          </a:p>
          <a:p>
            <a:pPr lvl="1"/>
            <a:r>
              <a:rPr lang="en-US" altLang="ko-KR" dirty="0"/>
              <a:t>This is because the values are assigned to the parameters by position.</a:t>
            </a:r>
          </a:p>
          <a:p>
            <a:pPr lvl="1"/>
            <a:r>
              <a:rPr lang="en-US" altLang="ko-KR" dirty="0"/>
              <a:t>For example, </a:t>
            </a:r>
            <a:r>
              <a:rPr lang="en-US" altLang="ko-KR" b="1" dirty="0" err="1">
                <a:solidFill>
                  <a:schemeClr val="tx1">
                    <a:lumMod val="50000"/>
                    <a:lumOff val="50000"/>
                  </a:schemeClr>
                </a:solidFill>
              </a:rPr>
              <a:t>def</a:t>
            </a:r>
            <a:r>
              <a:rPr lang="en-US" altLang="ko-KR" b="1" dirty="0">
                <a:solidFill>
                  <a:schemeClr val="tx1">
                    <a:lumMod val="50000"/>
                    <a:lumOff val="50000"/>
                  </a:schemeClr>
                </a:solidFill>
              </a:rPr>
              <a:t> </a:t>
            </a:r>
            <a:r>
              <a:rPr lang="en-US" altLang="ko-KR" b="1" dirty="0" err="1">
                <a:solidFill>
                  <a:schemeClr val="tx1">
                    <a:lumMod val="50000"/>
                    <a:lumOff val="50000"/>
                  </a:schemeClr>
                </a:solidFill>
              </a:rPr>
              <a:t>func</a:t>
            </a:r>
            <a:r>
              <a:rPr lang="en-US" altLang="ko-KR" b="1" dirty="0">
                <a:solidFill>
                  <a:schemeClr val="tx1">
                    <a:lumMod val="50000"/>
                    <a:lumOff val="50000"/>
                  </a:schemeClr>
                </a:solidFill>
              </a:rPr>
              <a:t>(a, b=5)</a:t>
            </a:r>
            <a:r>
              <a:rPr lang="en-US" altLang="ko-KR" b="1" dirty="0"/>
              <a:t> is valid, but </a:t>
            </a:r>
            <a:r>
              <a:rPr lang="en-US" altLang="ko-KR" b="1" dirty="0" err="1">
                <a:solidFill>
                  <a:schemeClr val="tx1">
                    <a:lumMod val="50000"/>
                    <a:lumOff val="50000"/>
                  </a:schemeClr>
                </a:solidFill>
              </a:rPr>
              <a:t>def</a:t>
            </a:r>
            <a:r>
              <a:rPr lang="en-US" altLang="ko-KR" b="1" dirty="0">
                <a:solidFill>
                  <a:schemeClr val="tx1">
                    <a:lumMod val="50000"/>
                    <a:lumOff val="50000"/>
                  </a:schemeClr>
                </a:solidFill>
              </a:rPr>
              <a:t> </a:t>
            </a:r>
            <a:r>
              <a:rPr lang="en-US" altLang="ko-KR" b="1" dirty="0" err="1">
                <a:solidFill>
                  <a:schemeClr val="tx1">
                    <a:lumMod val="50000"/>
                    <a:lumOff val="50000"/>
                  </a:schemeClr>
                </a:solidFill>
              </a:rPr>
              <a:t>func</a:t>
            </a:r>
            <a:r>
              <a:rPr lang="en-US" altLang="ko-KR" b="1" dirty="0">
                <a:solidFill>
                  <a:schemeClr val="tx1">
                    <a:lumMod val="50000"/>
                    <a:lumOff val="50000"/>
                  </a:schemeClr>
                </a:solidFill>
              </a:rPr>
              <a:t>(a=5, b)</a:t>
            </a:r>
            <a:r>
              <a:rPr lang="en-US" altLang="ko-KR" b="1" dirty="0"/>
              <a:t> is not valid.</a:t>
            </a:r>
            <a:endParaRPr lang="ko-KR" altLang="en-US" b="1"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118</a:t>
            </a:fld>
            <a:endParaRPr lang="en-US" dirty="0"/>
          </a:p>
        </p:txBody>
      </p:sp>
    </p:spTree>
    <p:extLst>
      <p:ext uri="{BB962C8B-B14F-4D97-AF65-F5344CB8AC3E}">
        <p14:creationId xmlns:p14="http://schemas.microsoft.com/office/powerpoint/2010/main" val="17737526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Default Argument Values</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def</a:t>
            </a:r>
            <a:r>
              <a:rPr lang="en-US" altLang="ko-KR" dirty="0"/>
              <a:t> say(</a:t>
            </a:r>
            <a:r>
              <a:rPr lang="en-US" altLang="ko-KR" dirty="0" err="1"/>
              <a:t>sMessage</a:t>
            </a:r>
            <a:r>
              <a:rPr lang="en-US" altLang="ko-KR" dirty="0"/>
              <a:t>, </a:t>
            </a:r>
            <a:r>
              <a:rPr lang="en-US" altLang="ko-KR" dirty="0" err="1"/>
              <a:t>iTimes</a:t>
            </a:r>
            <a:r>
              <a:rPr lang="en-US" altLang="ko-KR" dirty="0"/>
              <a:t>=1):</a:t>
            </a:r>
          </a:p>
          <a:p>
            <a:pPr marL="0" indent="0">
              <a:buNone/>
            </a:pPr>
            <a:r>
              <a:rPr lang="en-US" altLang="ko-KR" dirty="0"/>
              <a:t>    print(</a:t>
            </a:r>
            <a:r>
              <a:rPr lang="en-US" altLang="ko-KR" dirty="0" err="1"/>
              <a:t>sMessage</a:t>
            </a:r>
            <a:r>
              <a:rPr lang="en-US" altLang="ko-KR" dirty="0"/>
              <a:t> * </a:t>
            </a:r>
            <a:r>
              <a:rPr lang="en-US" altLang="ko-KR" dirty="0" err="1"/>
              <a:t>iTimes</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say("Hello")</a:t>
            </a:r>
          </a:p>
          <a:p>
            <a:pPr marL="0" indent="0">
              <a:buNone/>
            </a:pPr>
            <a:r>
              <a:rPr lang="en-US" altLang="ko-KR" dirty="0"/>
              <a:t>say("World", 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119</a:t>
            </a:fld>
            <a:endParaRPr lang="en-US" dirty="0"/>
          </a:p>
        </p:txBody>
      </p:sp>
      <p:pic>
        <p:nvPicPr>
          <p:cNvPr id="6" name="그림 5">
            <a:extLst>
              <a:ext uri="{FF2B5EF4-FFF2-40B4-BE49-F238E27FC236}">
                <a16:creationId xmlns:a16="http://schemas.microsoft.com/office/drawing/2014/main" id="{6B466D5D-C6A6-3AD6-2881-6DD5E6F2AAFA}"/>
              </a:ext>
            </a:extLst>
          </p:cNvPr>
          <p:cNvPicPr>
            <a:picLocks noChangeAspect="1"/>
          </p:cNvPicPr>
          <p:nvPr/>
        </p:nvPicPr>
        <p:blipFill>
          <a:blip r:embed="rId2"/>
          <a:stretch>
            <a:fillRect/>
          </a:stretch>
        </p:blipFill>
        <p:spPr>
          <a:xfrm>
            <a:off x="6090676" y="1265043"/>
            <a:ext cx="4734586" cy="3934374"/>
          </a:xfrm>
          <a:prstGeom prst="rect">
            <a:avLst/>
          </a:prstGeom>
        </p:spPr>
      </p:pic>
    </p:spTree>
    <p:extLst>
      <p:ext uri="{BB962C8B-B14F-4D97-AF65-F5344CB8AC3E}">
        <p14:creationId xmlns:p14="http://schemas.microsoft.com/office/powerpoint/2010/main" val="2196786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Syntax of Defining and Calling Functions</a:t>
            </a:r>
            <a:endParaRPr lang="ko-KR" altLang="en-US" dirty="0"/>
          </a:p>
        </p:txBody>
      </p:sp>
      <p:sp>
        <p:nvSpPr>
          <p:cNvPr id="6" name="내용 개체 틀 5"/>
          <p:cNvSpPr>
            <a:spLocks noGrp="1"/>
          </p:cNvSpPr>
          <p:nvPr>
            <p:ph sz="half" idx="2"/>
          </p:nvPr>
        </p:nvSpPr>
        <p:spPr/>
        <p:txBody>
          <a:bodyPr/>
          <a:lstStyle/>
          <a:p>
            <a:pPr marL="0" indent="0">
              <a:buNone/>
            </a:pPr>
            <a:endParaRPr lang="en-US" altLang="ko-KR" sz="2000" dirty="0"/>
          </a:p>
          <a:p>
            <a:pPr marL="0" indent="0">
              <a:buNone/>
            </a:pPr>
            <a:r>
              <a:rPr lang="en-US" altLang="ko-KR" sz="2000" dirty="0"/>
              <a:t>def name([parameters]):</a:t>
            </a:r>
          </a:p>
          <a:p>
            <a:pPr marL="0" indent="0">
              <a:buNone/>
            </a:pPr>
            <a:r>
              <a:rPr lang="en-US" altLang="ko-KR" sz="2000" dirty="0"/>
              <a:t>    statement 1</a:t>
            </a:r>
          </a:p>
          <a:p>
            <a:pPr marL="0" indent="0">
              <a:buNone/>
            </a:pPr>
            <a:r>
              <a:rPr lang="en-US" altLang="ko-KR" sz="2000" dirty="0"/>
              <a:t>    statement 2</a:t>
            </a:r>
          </a:p>
          <a:p>
            <a:pPr marL="0" indent="0">
              <a:buNone/>
            </a:pPr>
            <a:r>
              <a:rPr lang="en-US" altLang="ko-KR" sz="2000" dirty="0"/>
              <a:t>    …..</a:t>
            </a:r>
          </a:p>
          <a:p>
            <a:pPr marL="0" indent="0">
              <a:buNone/>
            </a:pPr>
            <a:r>
              <a:rPr lang="en-US" altLang="ko-KR" sz="2000" dirty="0"/>
              <a:t>    statement n</a:t>
            </a:r>
            <a:endParaRPr lang="ko-KR" altLang="en-US" sz="2000" dirty="0"/>
          </a:p>
        </p:txBody>
      </p:sp>
      <p:sp>
        <p:nvSpPr>
          <p:cNvPr id="8" name="내용 개체 틀 7"/>
          <p:cNvSpPr>
            <a:spLocks noGrp="1"/>
          </p:cNvSpPr>
          <p:nvPr>
            <p:ph sz="quarter" idx="4"/>
          </p:nvPr>
        </p:nvSpPr>
        <p:spPr/>
        <p:txBody>
          <a:bodyPr>
            <a:normAutofit/>
          </a:bodyPr>
          <a:lstStyle/>
          <a:p>
            <a:pPr marL="0" indent="0">
              <a:buNone/>
            </a:pPr>
            <a:endParaRPr lang="en-US" altLang="ko-KR" sz="2000" dirty="0"/>
          </a:p>
          <a:p>
            <a:pPr marL="0" indent="0">
              <a:buNone/>
            </a:pPr>
            <a:r>
              <a:rPr lang="en-US" altLang="ko-KR" sz="2000" dirty="0"/>
              <a:t>name([arguments])</a:t>
            </a:r>
            <a:endParaRPr lang="ko-KR" altLang="en-US" sz="20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텍스트 개체 틀 4"/>
          <p:cNvSpPr>
            <a:spLocks noGrp="1"/>
          </p:cNvSpPr>
          <p:nvPr>
            <p:ph type="body" idx="1"/>
          </p:nvPr>
        </p:nvSpPr>
        <p:spPr/>
        <p:txBody>
          <a:bodyPr/>
          <a:lstStyle/>
          <a:p>
            <a:r>
              <a:rPr lang="en-US" altLang="ko-KR"/>
              <a:t>Defining a Function</a:t>
            </a:r>
            <a:endParaRPr lang="ko-KR" altLang="en-US" dirty="0"/>
          </a:p>
        </p:txBody>
      </p:sp>
      <p:sp>
        <p:nvSpPr>
          <p:cNvPr id="7" name="텍스트 개체 틀 6"/>
          <p:cNvSpPr>
            <a:spLocks noGrp="1"/>
          </p:cNvSpPr>
          <p:nvPr>
            <p:ph type="body" sz="quarter" idx="3"/>
          </p:nvPr>
        </p:nvSpPr>
        <p:spPr/>
        <p:txBody>
          <a:bodyPr/>
          <a:lstStyle/>
          <a:p>
            <a:r>
              <a:rPr lang="en-US" altLang="ko-KR"/>
              <a:t>Calling the Function</a:t>
            </a:r>
            <a:endParaRPr lang="ko-KR" altLang="en-US" dirty="0"/>
          </a:p>
        </p:txBody>
      </p:sp>
      <p:sp>
        <p:nvSpPr>
          <p:cNvPr id="4" name="직사각형 3">
            <a:extLst>
              <a:ext uri="{FF2B5EF4-FFF2-40B4-BE49-F238E27FC236}">
                <a16:creationId xmlns:a16="http://schemas.microsoft.com/office/drawing/2014/main" id="{7D1B9B5D-CC2B-12BE-C5D8-9066CD123D7C}"/>
              </a:ext>
            </a:extLst>
          </p:cNvPr>
          <p:cNvSpPr/>
          <p:nvPr/>
        </p:nvSpPr>
        <p:spPr>
          <a:xfrm>
            <a:off x="913795" y="2702103"/>
            <a:ext cx="5019645" cy="27436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323BF7BF-18F4-898B-8F16-85263926DE61}"/>
              </a:ext>
            </a:extLst>
          </p:cNvPr>
          <p:cNvSpPr/>
          <p:nvPr/>
        </p:nvSpPr>
        <p:spPr>
          <a:xfrm>
            <a:off x="6353144" y="2702102"/>
            <a:ext cx="5019645" cy="27436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6422E7A1-2194-4C63-8562-77282129D1E9}"/>
              </a:ext>
            </a:extLst>
          </p:cNvPr>
          <p:cNvSpPr/>
          <p:nvPr/>
        </p:nvSpPr>
        <p:spPr>
          <a:xfrm>
            <a:off x="1142538" y="3723640"/>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E05C522-EBFA-6033-AE99-9E5EFF7398F5}"/>
              </a:ext>
            </a:extLst>
          </p:cNvPr>
          <p:cNvSpPr/>
          <p:nvPr/>
        </p:nvSpPr>
        <p:spPr>
          <a:xfrm>
            <a:off x="1142538" y="4160520"/>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918CB1B1-986D-D7EC-A6F0-64D607D2B483}"/>
              </a:ext>
            </a:extLst>
          </p:cNvPr>
          <p:cNvSpPr/>
          <p:nvPr/>
        </p:nvSpPr>
        <p:spPr>
          <a:xfrm>
            <a:off x="1142538" y="5074920"/>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558679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Default Argument Values</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def</a:t>
            </a:r>
            <a:r>
              <a:rPr lang="en-US" altLang="ko-KR" dirty="0"/>
              <a:t> say(</a:t>
            </a:r>
            <a:r>
              <a:rPr lang="en-US" altLang="ko-KR" b="1" dirty="0" err="1">
                <a:solidFill>
                  <a:srgbClr val="FF0000"/>
                </a:solidFill>
              </a:rPr>
              <a:t>sMessage</a:t>
            </a:r>
            <a:r>
              <a:rPr lang="en-US" altLang="ko-KR" b="1" dirty="0">
                <a:solidFill>
                  <a:srgbClr val="FF0000"/>
                </a:solidFill>
              </a:rPr>
              <a:t>="Hi", </a:t>
            </a:r>
            <a:r>
              <a:rPr lang="en-US" altLang="ko-KR" b="1" dirty="0" err="1">
                <a:solidFill>
                  <a:srgbClr val="FF0000"/>
                </a:solidFill>
              </a:rPr>
              <a:t>iTimes</a:t>
            </a:r>
            <a:r>
              <a:rPr lang="en-US" altLang="ko-KR" dirty="0"/>
              <a:t>):</a:t>
            </a:r>
          </a:p>
          <a:p>
            <a:pPr marL="0" indent="0">
              <a:buNone/>
            </a:pPr>
            <a:r>
              <a:rPr lang="en-US" altLang="ko-KR" dirty="0"/>
              <a:t>    print(</a:t>
            </a:r>
            <a:r>
              <a:rPr lang="en-US" altLang="ko-KR" dirty="0" err="1"/>
              <a:t>sMessage</a:t>
            </a:r>
            <a:r>
              <a:rPr lang="en-US" altLang="ko-KR" dirty="0"/>
              <a:t> * </a:t>
            </a:r>
            <a:r>
              <a:rPr lang="en-US" altLang="ko-KR" dirty="0" err="1"/>
              <a:t>iTimes</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say(5)</a:t>
            </a:r>
          </a:p>
          <a:p>
            <a:pPr marL="0" indent="0">
              <a:buNone/>
            </a:pPr>
            <a:r>
              <a:rPr lang="en-US" altLang="ko-KR" dirty="0"/>
              <a:t>say("World", 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120</a:t>
            </a:fld>
            <a:endParaRPr lang="en-US" dirty="0"/>
          </a:p>
        </p:txBody>
      </p:sp>
      <p:sp>
        <p:nvSpPr>
          <p:cNvPr id="6" name="TextBox 5">
            <a:extLst>
              <a:ext uri="{FF2B5EF4-FFF2-40B4-BE49-F238E27FC236}">
                <a16:creationId xmlns:a16="http://schemas.microsoft.com/office/drawing/2014/main" id="{FCB6AA7C-E3B1-58B3-0950-9A0277579FC4}"/>
              </a:ext>
            </a:extLst>
          </p:cNvPr>
          <p:cNvSpPr txBox="1"/>
          <p:nvPr/>
        </p:nvSpPr>
        <p:spPr>
          <a:xfrm>
            <a:off x="6750935" y="1869838"/>
            <a:ext cx="4731151" cy="830997"/>
          </a:xfrm>
          <a:prstGeom prst="rect">
            <a:avLst/>
          </a:prstGeom>
          <a:noFill/>
        </p:spPr>
        <p:txBody>
          <a:bodyPr wrap="square">
            <a:spAutoFit/>
          </a:bodyPr>
          <a:lstStyle/>
          <a:p>
            <a:r>
              <a:rPr lang="en-US" altLang="ko-KR" sz="2400" b="0" i="0" dirty="0">
                <a:solidFill>
                  <a:srgbClr val="FF0000"/>
                </a:solidFill>
                <a:effectLst/>
                <a:highlight>
                  <a:srgbClr val="FFFFFF"/>
                </a:highlight>
                <a:latin typeface="Söhne"/>
              </a:rPr>
              <a:t>The default argument should come after the required arguments.</a:t>
            </a:r>
            <a:endParaRPr lang="ko-KR" altLang="en-US" sz="2400" dirty="0">
              <a:solidFill>
                <a:srgbClr val="FF0000"/>
              </a:solidFill>
            </a:endParaRPr>
          </a:p>
        </p:txBody>
      </p:sp>
      <p:cxnSp>
        <p:nvCxnSpPr>
          <p:cNvPr id="8" name="연결선: 구부러짐 7">
            <a:extLst>
              <a:ext uri="{FF2B5EF4-FFF2-40B4-BE49-F238E27FC236}">
                <a16:creationId xmlns:a16="http://schemas.microsoft.com/office/drawing/2014/main" id="{E4629DDF-D82E-792C-78DD-C6C47D7119BF}"/>
              </a:ext>
            </a:extLst>
          </p:cNvPr>
          <p:cNvCxnSpPr>
            <a:endCxn id="6" idx="1"/>
          </p:cNvCxnSpPr>
          <p:nvPr/>
        </p:nvCxnSpPr>
        <p:spPr>
          <a:xfrm>
            <a:off x="5486400" y="1388962"/>
            <a:ext cx="1264535" cy="89637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53DAF44-5101-A4BD-1878-B8077D9C6A63}"/>
              </a:ext>
            </a:extLst>
          </p:cNvPr>
          <p:cNvSpPr txBox="1"/>
          <p:nvPr/>
        </p:nvSpPr>
        <p:spPr>
          <a:xfrm>
            <a:off x="755248" y="4756153"/>
            <a:ext cx="12277845" cy="1200329"/>
          </a:xfrm>
          <a:prstGeom prst="rect">
            <a:avLst/>
          </a:prstGeom>
          <a:noFill/>
        </p:spPr>
        <p:txBody>
          <a:bodyPr wrap="square">
            <a:spAutoFit/>
          </a:bodyPr>
          <a:lstStyle/>
          <a:p>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hlinkClick r:id="rId2">
                  <a:extLst>
                    <a:ext uri="{A12FA001-AC4F-418D-AE19-62706E023703}">
                      <ahyp:hlinkClr xmlns:ahyp="http://schemas.microsoft.com/office/drawing/2018/hyperlinkcolor" val="tx"/>
                    </a:ext>
                  </a:extLst>
                </a:hlinkClick>
              </a:rPr>
              <a:t>File "&lt;ipython-input-17-a6440939a1d0&gt;"</a:t>
            </a:r>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line 1 </a:t>
            </a:r>
          </a:p>
          <a:p>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def say(</a:t>
            </a:r>
            <a:r>
              <a:rPr lang="en-US" altLang="ko-KR" dirty="0" err="1">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sMessage</a:t>
            </a:r>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="Hi", </a:t>
            </a:r>
            <a:r>
              <a:rPr lang="en-US" altLang="ko-KR" dirty="0" err="1">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iTimes</a:t>
            </a:r>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a:t>
            </a:r>
          </a:p>
          <a:p>
            <a:endPar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r>
              <a:rPr lang="en-US" altLang="ko-KR" dirty="0" err="1">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SyntaxError</a:t>
            </a:r>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non-default argument follows default argument</a:t>
            </a:r>
            <a:endParaRPr lang="ko-KR" altLang="en-US"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33801323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Default Argument Values</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def</a:t>
            </a:r>
            <a:r>
              <a:rPr lang="en-US" altLang="ko-KR" dirty="0"/>
              <a:t> say(</a:t>
            </a:r>
            <a:r>
              <a:rPr lang="en-US" altLang="ko-KR" b="1" dirty="0" err="1">
                <a:solidFill>
                  <a:srgbClr val="FFFF00"/>
                </a:solidFill>
              </a:rPr>
              <a:t>sMessage</a:t>
            </a:r>
            <a:r>
              <a:rPr lang="en-US" altLang="ko-KR" b="1" dirty="0">
                <a:solidFill>
                  <a:srgbClr val="FFFF00"/>
                </a:solidFill>
              </a:rPr>
              <a:t>="Hi", </a:t>
            </a:r>
            <a:r>
              <a:rPr lang="en-US" altLang="ko-KR" b="1" dirty="0" err="1">
                <a:solidFill>
                  <a:srgbClr val="FFFF00"/>
                </a:solidFill>
              </a:rPr>
              <a:t>iTimes</a:t>
            </a:r>
            <a:r>
              <a:rPr lang="en-US" altLang="ko-KR" b="1" dirty="0">
                <a:solidFill>
                  <a:srgbClr val="FFFF00"/>
                </a:solidFill>
              </a:rPr>
              <a:t>=1</a:t>
            </a:r>
            <a:r>
              <a:rPr lang="en-US" altLang="ko-KR" dirty="0"/>
              <a:t>):</a:t>
            </a:r>
          </a:p>
          <a:p>
            <a:pPr marL="0" indent="0">
              <a:buNone/>
            </a:pPr>
            <a:r>
              <a:rPr lang="en-US" altLang="ko-KR" dirty="0"/>
              <a:t>    print(</a:t>
            </a:r>
            <a:r>
              <a:rPr lang="en-US" altLang="ko-KR" dirty="0" err="1"/>
              <a:t>sMessage</a:t>
            </a:r>
            <a:r>
              <a:rPr lang="en-US" altLang="ko-KR" dirty="0"/>
              <a:t> * </a:t>
            </a:r>
            <a:r>
              <a:rPr lang="en-US" altLang="ko-KR" dirty="0" err="1"/>
              <a:t>iTimes</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say("Hello")</a:t>
            </a:r>
          </a:p>
          <a:p>
            <a:pPr marL="0" indent="0">
              <a:buNone/>
            </a:pPr>
            <a:r>
              <a:rPr lang="en-US" altLang="ko-KR" dirty="0"/>
              <a:t>say("World", 5)</a:t>
            </a:r>
          </a:p>
          <a:p>
            <a:pPr marL="0" indent="0">
              <a:buNone/>
            </a:pPr>
            <a:r>
              <a:rPr lang="en-US" altLang="ko-KR" dirty="0"/>
              <a:t>say()</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121</a:t>
            </a:fld>
            <a:endParaRPr lang="en-US" dirty="0"/>
          </a:p>
        </p:txBody>
      </p:sp>
    </p:spTree>
    <p:extLst>
      <p:ext uri="{BB962C8B-B14F-4D97-AF65-F5344CB8AC3E}">
        <p14:creationId xmlns:p14="http://schemas.microsoft.com/office/powerpoint/2010/main" val="26471302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Practice: Default Argument Values</a:t>
            </a:r>
            <a:endParaRPr lang="ko-KR" altLang="en-US" dirty="0"/>
          </a:p>
        </p:txBody>
      </p:sp>
      <p:sp>
        <p:nvSpPr>
          <p:cNvPr id="3" name="내용 개체 틀 2"/>
          <p:cNvSpPr>
            <a:spLocks noGrp="1"/>
          </p:cNvSpPr>
          <p:nvPr>
            <p:ph idx="1"/>
          </p:nvPr>
        </p:nvSpPr>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printStudent</a:t>
            </a:r>
            <a:r>
              <a:rPr lang="en-US" altLang="ko-KR" dirty="0">
                <a:solidFill>
                  <a:schemeClr val="tx1">
                    <a:lumMod val="50000"/>
                    <a:lumOff val="50000"/>
                  </a:schemeClr>
                </a:solidFill>
              </a:rPr>
              <a:t>(</a:t>
            </a:r>
            <a:r>
              <a:rPr lang="en-US" altLang="ko-KR" dirty="0" err="1">
                <a:solidFill>
                  <a:schemeClr val="tx1">
                    <a:lumMod val="50000"/>
                    <a:lumOff val="50000"/>
                  </a:schemeClr>
                </a:solidFill>
              </a:rPr>
              <a:t>sSID</a:t>
            </a:r>
            <a:r>
              <a:rPr lang="en-US" altLang="ko-KR" dirty="0">
                <a:solidFill>
                  <a:schemeClr val="tx1">
                    <a:lumMod val="50000"/>
                    <a:lumOff val="50000"/>
                  </a:schemeClr>
                </a:solidFill>
              </a:rPr>
              <a:t>, </a:t>
            </a:r>
            <a:r>
              <a:rPr lang="en-US" altLang="ko-KR" dirty="0" err="1">
                <a:solidFill>
                  <a:schemeClr val="tx1">
                    <a:lumMod val="50000"/>
                    <a:lumOff val="50000"/>
                  </a:schemeClr>
                </a:solidFill>
              </a:rPr>
              <a:t>sName</a:t>
            </a:r>
            <a:r>
              <a:rPr lang="en-US" altLang="ko-KR" dirty="0">
                <a:solidFill>
                  <a:schemeClr val="tx1">
                    <a:lumMod val="50000"/>
                    <a:lumOff val="50000"/>
                  </a:schemeClr>
                </a:solidFill>
              </a:rPr>
              <a:t>)</a:t>
            </a:r>
            <a:r>
              <a:rPr lang="en-US" altLang="ko-KR" dirty="0"/>
              <a:t> which prints out the parameters, SID(student ID) and name.</a:t>
            </a:r>
          </a:p>
          <a:p>
            <a:pPr lvl="1"/>
            <a:r>
              <a:rPr lang="en-US" altLang="ko-KR" dirty="0"/>
              <a:t>The default argument value of parameter </a:t>
            </a:r>
            <a:r>
              <a:rPr lang="en-US" altLang="ko-KR" dirty="0" err="1">
                <a:solidFill>
                  <a:schemeClr val="tx1">
                    <a:lumMod val="50000"/>
                    <a:lumOff val="50000"/>
                  </a:schemeClr>
                </a:solidFill>
              </a:rPr>
              <a:t>sName</a:t>
            </a:r>
            <a:r>
              <a:rPr lang="en-US" altLang="ko-KR" dirty="0"/>
              <a:t> is </a:t>
            </a:r>
            <a:r>
              <a:rPr lang="en-US" altLang="ko-KR" dirty="0">
                <a:solidFill>
                  <a:schemeClr val="tx1">
                    <a:lumMod val="50000"/>
                    <a:lumOff val="50000"/>
                  </a:schemeClr>
                </a:solidFill>
              </a:rPr>
              <a:t>""</a:t>
            </a:r>
            <a:r>
              <a:rPr lang="en-US" altLang="ko-KR" dirty="0"/>
              <a:t>.</a:t>
            </a:r>
          </a:p>
          <a:p>
            <a:pPr lvl="1"/>
            <a:r>
              <a:rPr lang="en-US" altLang="ko-KR" dirty="0"/>
              <a:t>Call the function </a:t>
            </a:r>
            <a:r>
              <a:rPr lang="en-US" altLang="ko-KR" dirty="0" err="1">
                <a:solidFill>
                  <a:schemeClr val="tx1">
                    <a:lumMod val="50000"/>
                    <a:lumOff val="50000"/>
                  </a:schemeClr>
                </a:solidFill>
              </a:rPr>
              <a:t>printStudent</a:t>
            </a:r>
            <a:r>
              <a:rPr lang="en-US" altLang="ko-KR" dirty="0">
                <a:solidFill>
                  <a:schemeClr val="tx1">
                    <a:lumMod val="50000"/>
                    <a:lumOff val="50000"/>
                  </a:schemeClr>
                </a:solidFill>
              </a:rPr>
              <a:t>(</a:t>
            </a:r>
            <a:r>
              <a:rPr lang="en-US" altLang="ko-KR" dirty="0" err="1">
                <a:solidFill>
                  <a:schemeClr val="tx1">
                    <a:lumMod val="50000"/>
                    <a:lumOff val="50000"/>
                  </a:schemeClr>
                </a:solidFill>
              </a:rPr>
              <a:t>sSID</a:t>
            </a:r>
            <a:r>
              <a:rPr lang="en-US" altLang="ko-KR" dirty="0">
                <a:solidFill>
                  <a:schemeClr val="tx1">
                    <a:lumMod val="50000"/>
                    <a:lumOff val="50000"/>
                  </a:schemeClr>
                </a:solidFill>
              </a:rPr>
              <a:t>, </a:t>
            </a:r>
            <a:r>
              <a:rPr lang="en-US" altLang="ko-KR" dirty="0" err="1">
                <a:solidFill>
                  <a:schemeClr val="tx1">
                    <a:lumMod val="50000"/>
                    <a:lumOff val="50000"/>
                  </a:schemeClr>
                </a:solidFill>
              </a:rPr>
              <a:t>sName</a:t>
            </a:r>
            <a:r>
              <a:rPr lang="en-US" altLang="ko-KR" dirty="0">
                <a:solidFill>
                  <a:schemeClr val="tx1">
                    <a:lumMod val="50000"/>
                    <a:lumOff val="50000"/>
                  </a:schemeClr>
                </a:solidFill>
              </a:rPr>
              <a:t>)</a:t>
            </a:r>
            <a:r>
              <a:rPr lang="en-US" altLang="ko-KR" dirty="0"/>
              <a:t> passing your SID and name as its arguments.</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122</a:t>
            </a:fld>
            <a:endParaRPr lang="en-US" dirty="0"/>
          </a:p>
        </p:txBody>
      </p:sp>
    </p:spTree>
    <p:extLst>
      <p:ext uri="{BB962C8B-B14F-4D97-AF65-F5344CB8AC3E}">
        <p14:creationId xmlns:p14="http://schemas.microsoft.com/office/powerpoint/2010/main" val="26069600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Practice: Default Argument Values</a:t>
            </a:r>
            <a:endParaRPr lang="ko-KR" altLang="en-US" dirty="0"/>
          </a:p>
        </p:txBody>
      </p:sp>
      <p:sp>
        <p:nvSpPr>
          <p:cNvPr id="3" name="내용 개체 틀 2"/>
          <p:cNvSpPr>
            <a:spLocks noGrp="1"/>
          </p:cNvSpPr>
          <p:nvPr>
            <p:ph idx="1"/>
          </p:nvPr>
        </p:nvSpPr>
        <p:spPr>
          <a:xfrm>
            <a:off x="913794" y="1127464"/>
            <a:ext cx="11135451" cy="4663735"/>
          </a:xfrm>
        </p:spPr>
        <p:txBody>
          <a:bodyPr>
            <a:normAutofit fontScale="85000" lnSpcReduction="10000"/>
          </a:bodyPr>
          <a:lstStyle/>
          <a:p>
            <a:pPr marL="36900" indent="0">
              <a:buNone/>
            </a:pPr>
            <a:r>
              <a:rPr lang="en-US" altLang="ko-KR" dirty="0"/>
              <a:t>def </a:t>
            </a:r>
            <a:r>
              <a:rPr lang="en-US" altLang="ko-KR" dirty="0" err="1"/>
              <a:t>printStudent</a:t>
            </a:r>
            <a:r>
              <a:rPr lang="en-US" altLang="ko-KR" dirty="0"/>
              <a:t>(</a:t>
            </a:r>
            <a:r>
              <a:rPr lang="en-US" altLang="ko-KR" dirty="0" err="1"/>
              <a:t>sSID</a:t>
            </a:r>
            <a:r>
              <a:rPr lang="en-US" altLang="ko-KR" dirty="0"/>
              <a:t>, </a:t>
            </a:r>
            <a:r>
              <a:rPr lang="en-US" altLang="ko-KR" dirty="0" err="1"/>
              <a:t>sName</a:t>
            </a:r>
            <a:r>
              <a:rPr lang="en-US" altLang="ko-KR" dirty="0"/>
              <a:t>=""):</a:t>
            </a:r>
          </a:p>
          <a:p>
            <a:pPr marL="36900" indent="0">
              <a:buNone/>
            </a:pPr>
            <a:r>
              <a:rPr lang="en-US" altLang="ko-KR" dirty="0"/>
              <a:t>    print("Student ID:", </a:t>
            </a:r>
            <a:r>
              <a:rPr lang="en-US" altLang="ko-KR" dirty="0" err="1"/>
              <a:t>sSID</a:t>
            </a:r>
            <a:r>
              <a:rPr lang="en-US" altLang="ko-KR" dirty="0"/>
              <a:t>)</a:t>
            </a:r>
          </a:p>
          <a:p>
            <a:pPr marL="36900" indent="0">
              <a:buNone/>
            </a:pPr>
            <a:r>
              <a:rPr lang="en-US" altLang="ko-KR" dirty="0"/>
              <a:t>    if </a:t>
            </a:r>
            <a:r>
              <a:rPr lang="en-US" altLang="ko-KR" dirty="0" err="1"/>
              <a:t>sName</a:t>
            </a:r>
            <a:r>
              <a:rPr lang="en-US" altLang="ko-KR" dirty="0"/>
              <a:t>:                                       # </a:t>
            </a:r>
            <a:r>
              <a:rPr lang="en-US" altLang="ko-KR" dirty="0" err="1"/>
              <a:t>sName</a:t>
            </a:r>
            <a:r>
              <a:rPr lang="en-US" altLang="ko-KR" dirty="0"/>
              <a:t> ="" </a:t>
            </a:r>
            <a:r>
              <a:rPr lang="ko-KR" altLang="en-US" dirty="0"/>
              <a:t>이면 </a:t>
            </a:r>
            <a:r>
              <a:rPr lang="en-US" altLang="ko-KR" dirty="0"/>
              <a:t>False,</a:t>
            </a:r>
            <a:r>
              <a:rPr lang="ko-KR" altLang="en-US" dirty="0"/>
              <a:t>즉 이름이 </a:t>
            </a:r>
            <a:r>
              <a:rPr lang="ko-KR" altLang="en-US" dirty="0" err="1"/>
              <a:t>있을때만</a:t>
            </a:r>
            <a:r>
              <a:rPr lang="ko-KR" altLang="en-US" dirty="0"/>
              <a:t> 출력</a:t>
            </a:r>
            <a:endParaRPr lang="en-US" altLang="ko-KR" dirty="0"/>
          </a:p>
          <a:p>
            <a:pPr marL="36900" indent="0">
              <a:buNone/>
            </a:pPr>
            <a:r>
              <a:rPr lang="en-US" altLang="ko-KR" dirty="0"/>
              <a:t>        print("Name:", </a:t>
            </a:r>
            <a:r>
              <a:rPr lang="en-US" altLang="ko-KR" dirty="0" err="1"/>
              <a:t>sName</a:t>
            </a:r>
            <a:r>
              <a:rPr lang="en-US" altLang="ko-KR" dirty="0"/>
              <a:t>)</a:t>
            </a:r>
          </a:p>
          <a:p>
            <a:pPr marL="36900" indent="0">
              <a:buNone/>
            </a:pPr>
            <a:br>
              <a:rPr lang="en-US" altLang="ko-KR" dirty="0"/>
            </a:br>
            <a:r>
              <a:rPr lang="en-US" altLang="ko-KR" dirty="0"/>
              <a:t># Replace 'YOUR_SID' and 'Your Name' with your actual student ID and name</a:t>
            </a:r>
          </a:p>
          <a:p>
            <a:pPr marL="36900" indent="0">
              <a:buNone/>
            </a:pPr>
            <a:r>
              <a:rPr lang="en-US" altLang="ko-KR" dirty="0" err="1"/>
              <a:t>your_SID</a:t>
            </a:r>
            <a:r>
              <a:rPr lang="en-US" altLang="ko-KR" dirty="0"/>
              <a:t> = input('What is your SID ? ')</a:t>
            </a:r>
          </a:p>
          <a:p>
            <a:pPr marL="36900" indent="0">
              <a:buNone/>
            </a:pPr>
            <a:r>
              <a:rPr lang="en-US" altLang="ko-KR" dirty="0" err="1"/>
              <a:t>your_name</a:t>
            </a:r>
            <a:r>
              <a:rPr lang="en-US" altLang="ko-KR" dirty="0"/>
              <a:t> = input('What is your name ? ')</a:t>
            </a:r>
          </a:p>
          <a:p>
            <a:pPr marL="36900" indent="0">
              <a:buNone/>
            </a:pPr>
            <a:br>
              <a:rPr lang="en-US" altLang="ko-KR" dirty="0"/>
            </a:br>
            <a:r>
              <a:rPr lang="en-US" altLang="ko-KR" dirty="0"/>
              <a:t># Call the function to print out your SID and name</a:t>
            </a:r>
          </a:p>
          <a:p>
            <a:pPr marL="36900" indent="0">
              <a:buNone/>
            </a:pPr>
            <a:r>
              <a:rPr lang="en-US" altLang="ko-KR" dirty="0" err="1"/>
              <a:t>printStudent</a:t>
            </a:r>
            <a:r>
              <a:rPr lang="en-US" altLang="ko-KR" dirty="0"/>
              <a:t>(</a:t>
            </a:r>
            <a:r>
              <a:rPr lang="en-US" altLang="ko-KR" dirty="0" err="1"/>
              <a:t>your_SID</a:t>
            </a:r>
            <a:r>
              <a:rPr lang="en-US" altLang="ko-KR" dirty="0"/>
              <a:t>, </a:t>
            </a:r>
            <a:r>
              <a:rPr lang="en-US" altLang="ko-KR" dirty="0" err="1"/>
              <a:t>your_name</a:t>
            </a:r>
            <a:r>
              <a:rPr lang="en-US" altLang="ko-KR" dirty="0"/>
              <a:t>)</a:t>
            </a:r>
          </a:p>
          <a:p>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123</a:t>
            </a:fld>
            <a:endParaRPr lang="en-US" dirty="0"/>
          </a:p>
        </p:txBody>
      </p:sp>
    </p:spTree>
    <p:extLst>
      <p:ext uri="{BB962C8B-B14F-4D97-AF65-F5344CB8AC3E}">
        <p14:creationId xmlns:p14="http://schemas.microsoft.com/office/powerpoint/2010/main" val="76254911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b="1" u="sng"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124</a:t>
            </a:fld>
            <a:endParaRPr lang="en-US" dirty="0"/>
          </a:p>
        </p:txBody>
      </p:sp>
    </p:spTree>
    <p:extLst>
      <p:ext uri="{BB962C8B-B14F-4D97-AF65-F5344CB8AC3E}">
        <p14:creationId xmlns:p14="http://schemas.microsoft.com/office/powerpoint/2010/main" val="38932504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Keyword Arguments</a:t>
            </a:r>
            <a:endParaRPr lang="ko-KR" altLang="en-US" dirty="0"/>
          </a:p>
        </p:txBody>
      </p:sp>
      <p:sp>
        <p:nvSpPr>
          <p:cNvPr id="5" name="내용 개체 틀 4"/>
          <p:cNvSpPr>
            <a:spLocks noGrp="1"/>
          </p:cNvSpPr>
          <p:nvPr>
            <p:ph idx="1"/>
          </p:nvPr>
        </p:nvSpPr>
        <p:spPr/>
        <p:txBody>
          <a:bodyPr>
            <a:normAutofit/>
          </a:bodyPr>
          <a:lstStyle/>
          <a:p>
            <a:r>
              <a:rPr lang="en-US" altLang="ko-KR" dirty="0"/>
              <a:t>If you have some functions with many parameters and you want to specify only some of them, then you can give values for such parameters by naming them - this is called </a:t>
            </a:r>
            <a:r>
              <a:rPr lang="en-US" altLang="ko-KR" b="1" i="1" dirty="0"/>
              <a:t>keyword arguments</a:t>
            </a:r>
            <a:r>
              <a:rPr lang="en-US" altLang="ko-KR" dirty="0"/>
              <a:t> - we use the name (keyword) instead of the position (which we have been using all along) to specify the arguments to the function.</a:t>
            </a:r>
          </a:p>
          <a:p>
            <a:endParaRPr lang="en-US" altLang="ko-KR" dirty="0"/>
          </a:p>
          <a:p>
            <a:r>
              <a:rPr lang="en-US" altLang="ko-KR" dirty="0"/>
              <a:t>There are two advantages:</a:t>
            </a:r>
          </a:p>
          <a:p>
            <a:pPr lvl="1"/>
            <a:r>
              <a:rPr lang="en-US" altLang="ko-KR" dirty="0"/>
              <a:t>Using the function is easier since we do not need to worry about the order of the arguments.</a:t>
            </a:r>
          </a:p>
          <a:p>
            <a:pPr lvl="1"/>
            <a:r>
              <a:rPr lang="en-US" altLang="ko-KR" dirty="0"/>
              <a:t>We can give values to only those parameters to which we want to, provided that the other parameters have default argument values.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125</a:t>
            </a:fld>
            <a:endParaRPr lang="en-US" dirty="0"/>
          </a:p>
        </p:txBody>
      </p:sp>
    </p:spTree>
    <p:extLst>
      <p:ext uri="{BB962C8B-B14F-4D97-AF65-F5344CB8AC3E}">
        <p14:creationId xmlns:p14="http://schemas.microsoft.com/office/powerpoint/2010/main" val="29031300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Keyword Arguments</a:t>
            </a:r>
            <a:endParaRPr lang="ko-KR" altLang="en-US" dirty="0"/>
          </a:p>
        </p:txBody>
      </p:sp>
      <p:sp>
        <p:nvSpPr>
          <p:cNvPr id="5" name="내용 개체 틀 4"/>
          <p:cNvSpPr>
            <a:spLocks noGrp="1"/>
          </p:cNvSpPr>
          <p:nvPr>
            <p:ph idx="1"/>
          </p:nvPr>
        </p:nvSpPr>
        <p:spPr/>
        <p:txBody>
          <a:bodyPr/>
          <a:lstStyle/>
          <a:p>
            <a:pPr marL="0" indent="0">
              <a:buNone/>
            </a:pPr>
            <a:r>
              <a:rPr lang="en-US" altLang="ko-KR" dirty="0" err="1"/>
              <a:t>def</a:t>
            </a:r>
            <a:r>
              <a:rPr lang="en-US" altLang="ko-KR" dirty="0"/>
              <a:t> </a:t>
            </a:r>
            <a:r>
              <a:rPr lang="en-US" altLang="ko-KR" dirty="0" err="1"/>
              <a:t>func</a:t>
            </a:r>
            <a:r>
              <a:rPr lang="en-US" altLang="ko-KR" dirty="0"/>
              <a:t>(a, b=5, c=10):</a:t>
            </a:r>
          </a:p>
          <a:p>
            <a:pPr marL="0" indent="0">
              <a:buNone/>
            </a:pPr>
            <a:r>
              <a:rPr lang="en-US" altLang="ko-KR" dirty="0"/>
              <a:t>    print('a is', a, ', b is', b, 'and c is', c)</a:t>
            </a:r>
          </a:p>
          <a:p>
            <a:pPr marL="0" indent="0">
              <a:buNone/>
            </a:pPr>
            <a:endParaRPr lang="en-US" altLang="ko-KR" dirty="0"/>
          </a:p>
          <a:p>
            <a:pPr marL="0" indent="0">
              <a:buNone/>
            </a:pPr>
            <a:r>
              <a:rPr lang="en-US" altLang="ko-KR" dirty="0" err="1"/>
              <a:t>func</a:t>
            </a:r>
            <a:r>
              <a:rPr lang="en-US" altLang="ko-KR" dirty="0"/>
              <a:t>(3, 7)			                # </a:t>
            </a:r>
            <a:r>
              <a:rPr lang="en-US" altLang="ko-KR" dirty="0" err="1"/>
              <a:t>func</a:t>
            </a:r>
            <a:r>
              <a:rPr lang="en-US" altLang="ko-KR" dirty="0"/>
              <a:t>(3, 7, 10)</a:t>
            </a:r>
          </a:p>
          <a:p>
            <a:pPr marL="0" indent="0">
              <a:buNone/>
            </a:pPr>
            <a:r>
              <a:rPr lang="en-US" altLang="ko-KR" dirty="0" err="1"/>
              <a:t>func</a:t>
            </a:r>
            <a:r>
              <a:rPr lang="en-US" altLang="ko-KR" dirty="0"/>
              <a:t>(25, c=24)		           # </a:t>
            </a:r>
            <a:r>
              <a:rPr lang="en-US" altLang="ko-KR" dirty="0" err="1"/>
              <a:t>func</a:t>
            </a:r>
            <a:r>
              <a:rPr lang="en-US" altLang="ko-KR" dirty="0"/>
              <a:t>(25, 5, 24)</a:t>
            </a:r>
          </a:p>
          <a:p>
            <a:pPr marL="0" indent="0">
              <a:buNone/>
            </a:pPr>
            <a:r>
              <a:rPr lang="en-US" altLang="ko-KR" dirty="0" err="1"/>
              <a:t>func</a:t>
            </a:r>
            <a:r>
              <a:rPr lang="en-US" altLang="ko-KR" dirty="0"/>
              <a:t>(c=50, a=100)	           # </a:t>
            </a:r>
            <a:r>
              <a:rPr lang="en-US" altLang="ko-KR" dirty="0" err="1"/>
              <a:t>func</a:t>
            </a:r>
            <a:r>
              <a:rPr lang="en-US" altLang="ko-KR" dirty="0"/>
              <a:t>(100, 5, 50)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126</a:t>
            </a:fld>
            <a:endParaRPr lang="en-US" dirty="0"/>
          </a:p>
        </p:txBody>
      </p:sp>
    </p:spTree>
    <p:extLst>
      <p:ext uri="{BB962C8B-B14F-4D97-AF65-F5344CB8AC3E}">
        <p14:creationId xmlns:p14="http://schemas.microsoft.com/office/powerpoint/2010/main" val="318620015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a:t>
            </a:r>
            <a:r>
              <a:rPr lang="en-US" altLang="ko-KR" b="1" dirty="0">
                <a:solidFill>
                  <a:srgbClr val="FF0000"/>
                </a:solidFill>
              </a:rPr>
              <a:t>Default Argument Values</a:t>
            </a:r>
            <a:endParaRPr lang="ko-KR" altLang="en-US" b="1" dirty="0">
              <a:solidFill>
                <a:srgbClr val="FF0000"/>
              </a:solidFill>
            </a:endParaRPr>
          </a:p>
        </p:txBody>
      </p:sp>
      <p:sp>
        <p:nvSpPr>
          <p:cNvPr id="5" name="내용 개체 틀 4"/>
          <p:cNvSpPr>
            <a:spLocks noGrp="1"/>
          </p:cNvSpPr>
          <p:nvPr>
            <p:ph idx="1"/>
          </p:nvPr>
        </p:nvSpPr>
        <p:spPr/>
        <p:txBody>
          <a:bodyPr/>
          <a:lstStyle/>
          <a:p>
            <a:pPr marL="0" indent="0">
              <a:buNone/>
            </a:pPr>
            <a:r>
              <a:rPr lang="en-US" altLang="ko-KR" dirty="0" err="1"/>
              <a:t>def</a:t>
            </a:r>
            <a:r>
              <a:rPr lang="en-US" altLang="ko-KR" dirty="0"/>
              <a:t> </a:t>
            </a:r>
            <a:r>
              <a:rPr lang="en-US" altLang="ko-KR" dirty="0" err="1"/>
              <a:t>func</a:t>
            </a:r>
            <a:r>
              <a:rPr lang="en-US" altLang="ko-KR" dirty="0"/>
              <a:t>(</a:t>
            </a:r>
            <a:r>
              <a:rPr lang="en-US" altLang="ko-KR" b="1" dirty="0">
                <a:solidFill>
                  <a:srgbClr val="FF0000"/>
                </a:solidFill>
              </a:rPr>
              <a:t>a=1, b, c=10</a:t>
            </a:r>
            <a:r>
              <a:rPr lang="en-US" altLang="ko-KR" dirty="0"/>
              <a:t>):</a:t>
            </a:r>
          </a:p>
          <a:p>
            <a:pPr marL="0" indent="0">
              <a:buNone/>
            </a:pPr>
            <a:r>
              <a:rPr lang="en-US" altLang="ko-KR" dirty="0"/>
              <a:t>    print('a is', a, ', b is', b, 'and c is', c)</a:t>
            </a:r>
          </a:p>
          <a:p>
            <a:pPr marL="0" indent="0">
              <a:buNone/>
            </a:pPr>
            <a:endParaRPr lang="en-US" altLang="ko-KR" dirty="0"/>
          </a:p>
          <a:p>
            <a:pPr marL="0" indent="0">
              <a:buNone/>
            </a:pPr>
            <a:r>
              <a:rPr lang="en-US" altLang="ko-KR" dirty="0" err="1"/>
              <a:t>func</a:t>
            </a:r>
            <a:r>
              <a:rPr lang="en-US" altLang="ko-KR" dirty="0"/>
              <a:t>(3, 7)			# </a:t>
            </a:r>
            <a:r>
              <a:rPr lang="en-US" altLang="ko-KR" dirty="0" err="1"/>
              <a:t>func</a:t>
            </a:r>
            <a:r>
              <a:rPr lang="en-US" altLang="ko-KR" dirty="0"/>
              <a:t>(3, 7, 10)</a:t>
            </a:r>
          </a:p>
          <a:p>
            <a:pPr marL="0" indent="0">
              <a:buNone/>
            </a:pPr>
            <a:r>
              <a:rPr lang="en-US" altLang="ko-KR" dirty="0" err="1"/>
              <a:t>func</a:t>
            </a:r>
            <a:r>
              <a:rPr lang="en-US" altLang="ko-KR" dirty="0"/>
              <a:t>(25, c=24)		# </a:t>
            </a:r>
            <a:r>
              <a:rPr lang="en-US" altLang="ko-KR" dirty="0" err="1"/>
              <a:t>func</a:t>
            </a:r>
            <a:r>
              <a:rPr lang="en-US" altLang="ko-KR" dirty="0"/>
              <a:t>(25, 5, 24)</a:t>
            </a:r>
          </a:p>
          <a:p>
            <a:pPr marL="0" indent="0">
              <a:buNone/>
            </a:pPr>
            <a:r>
              <a:rPr lang="en-US" altLang="ko-KR" dirty="0" err="1"/>
              <a:t>func</a:t>
            </a:r>
            <a:r>
              <a:rPr lang="en-US" altLang="ko-KR" dirty="0"/>
              <a:t>(c=50, a=100)	# </a:t>
            </a:r>
            <a:r>
              <a:rPr lang="en-US" altLang="ko-KR" dirty="0" err="1"/>
              <a:t>func</a:t>
            </a:r>
            <a:r>
              <a:rPr lang="en-US" altLang="ko-KR" dirty="0"/>
              <a:t>(100, 5, 50)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127</a:t>
            </a:fld>
            <a:endParaRPr lang="en-US" dirty="0"/>
          </a:p>
        </p:txBody>
      </p:sp>
    </p:spTree>
    <p:extLst>
      <p:ext uri="{BB962C8B-B14F-4D97-AF65-F5344CB8AC3E}">
        <p14:creationId xmlns:p14="http://schemas.microsoft.com/office/powerpoint/2010/main" val="7668171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Usage: Keyword Arguments</a:t>
            </a:r>
            <a:endParaRPr lang="ko-KR" altLang="en-US" dirty="0"/>
          </a:p>
        </p:txBody>
      </p:sp>
      <p:sp>
        <p:nvSpPr>
          <p:cNvPr id="5" name="내용 개체 틀 4"/>
          <p:cNvSpPr>
            <a:spLocks noGrp="1"/>
          </p:cNvSpPr>
          <p:nvPr>
            <p:ph idx="1"/>
          </p:nvPr>
        </p:nvSpPr>
        <p:spPr>
          <a:xfrm>
            <a:off x="405114" y="1127464"/>
            <a:ext cx="11505235" cy="4663735"/>
          </a:xfrm>
        </p:spPr>
        <p:txBody>
          <a:bodyPr>
            <a:normAutofit fontScale="92500" lnSpcReduction="10000"/>
          </a:bodyPr>
          <a:lstStyle/>
          <a:p>
            <a:pPr marL="0" indent="0" algn="l">
              <a:lnSpc>
                <a:spcPct val="100000"/>
              </a:lnSpc>
              <a:buNone/>
            </a:pPr>
            <a:r>
              <a:rPr lang="en-US" altLang="ko-KR" sz="2000" dirty="0"/>
              <a:t>import </a:t>
            </a:r>
            <a:r>
              <a:rPr lang="en-US" altLang="ko-KR" sz="2000" dirty="0" err="1"/>
              <a:t>sklearn.model_selection</a:t>
            </a:r>
            <a:endParaRPr lang="en-US" altLang="ko-KR" sz="2000" dirty="0"/>
          </a:p>
          <a:p>
            <a:pPr marL="36900" indent="0">
              <a:buNone/>
            </a:pPr>
            <a:r>
              <a:rPr lang="en-US" altLang="ko-KR" sz="2000" dirty="0"/>
              <a:t>import </a:t>
            </a:r>
            <a:r>
              <a:rPr lang="en-US" altLang="ko-KR" sz="2000" dirty="0" err="1"/>
              <a:t>sklearn.model_selection</a:t>
            </a:r>
            <a:endParaRPr lang="en-US" altLang="ko-KR" sz="2000" dirty="0"/>
          </a:p>
          <a:p>
            <a:pPr marL="36900" indent="0">
              <a:buNone/>
            </a:pPr>
            <a:r>
              <a:rPr lang="en-US" altLang="ko-KR" sz="2000" dirty="0"/>
              <a:t>import </a:t>
            </a:r>
            <a:r>
              <a:rPr lang="en-US" altLang="ko-KR" sz="2000" dirty="0" err="1"/>
              <a:t>sklearn.neighbors</a:t>
            </a:r>
            <a:endParaRPr lang="en-US" altLang="ko-KR" sz="2000" dirty="0"/>
          </a:p>
          <a:p>
            <a:pPr marL="36900" indent="0">
              <a:buNone/>
            </a:pPr>
            <a:r>
              <a:rPr lang="en-US" altLang="ko-KR" sz="2000" dirty="0"/>
              <a:t>from </a:t>
            </a:r>
            <a:r>
              <a:rPr lang="en-US" altLang="ko-KR" sz="2000" dirty="0" err="1"/>
              <a:t>sklearn.datasets</a:t>
            </a:r>
            <a:r>
              <a:rPr lang="en-US" altLang="ko-KR" sz="2000" dirty="0"/>
              <a:t> import </a:t>
            </a:r>
            <a:r>
              <a:rPr lang="en-US" altLang="ko-KR" sz="2000" dirty="0" err="1"/>
              <a:t>load_iris</a:t>
            </a:r>
            <a:endParaRPr lang="en-US" altLang="ko-KR" sz="2000" dirty="0"/>
          </a:p>
          <a:p>
            <a:pPr marL="36900" indent="0">
              <a:buNone/>
            </a:pPr>
            <a:r>
              <a:rPr lang="en-US" altLang="ko-KR" sz="2000" dirty="0"/>
              <a:t>X, y = </a:t>
            </a:r>
            <a:r>
              <a:rPr lang="en-US" altLang="ko-KR" sz="2000" dirty="0" err="1"/>
              <a:t>load_iris</a:t>
            </a:r>
            <a:r>
              <a:rPr lang="en-US" altLang="ko-KR" sz="2000" dirty="0"/>
              <a:t>(</a:t>
            </a:r>
            <a:r>
              <a:rPr lang="en-US" altLang="ko-KR" sz="2000" dirty="0" err="1"/>
              <a:t>return_X_y</a:t>
            </a:r>
            <a:r>
              <a:rPr lang="en-US" altLang="ko-KR" sz="2000" dirty="0"/>
              <a:t> = True)</a:t>
            </a:r>
          </a:p>
          <a:p>
            <a:pPr marL="36900" indent="0">
              <a:buNone/>
            </a:pPr>
            <a:br>
              <a:rPr lang="en-US" altLang="ko-KR" sz="2000" dirty="0"/>
            </a:br>
            <a:r>
              <a:rPr lang="en-US" altLang="ko-KR" sz="2000" dirty="0" err="1"/>
              <a:t>X_train</a:t>
            </a:r>
            <a:r>
              <a:rPr lang="en-US" altLang="ko-KR" sz="2000" dirty="0"/>
              <a:t>, </a:t>
            </a:r>
            <a:r>
              <a:rPr lang="en-US" altLang="ko-KR" sz="2000" dirty="0" err="1"/>
              <a:t>X_test</a:t>
            </a:r>
            <a:r>
              <a:rPr lang="en-US" altLang="ko-KR" sz="2000" dirty="0"/>
              <a:t>, </a:t>
            </a:r>
            <a:r>
              <a:rPr lang="en-US" altLang="ko-KR" sz="2000" dirty="0" err="1"/>
              <a:t>y_train</a:t>
            </a:r>
            <a:r>
              <a:rPr lang="en-US" altLang="ko-KR" sz="2000" dirty="0"/>
              <a:t>, </a:t>
            </a:r>
            <a:r>
              <a:rPr lang="en-US" altLang="ko-KR" sz="2000" dirty="0" err="1"/>
              <a:t>y_test</a:t>
            </a:r>
            <a:r>
              <a:rPr lang="en-US" altLang="ko-KR" sz="2000" dirty="0"/>
              <a:t> = </a:t>
            </a:r>
            <a:r>
              <a:rPr lang="en-US" altLang="ko-KR" sz="2000" dirty="0" err="1"/>
              <a:t>sklearn.model_selection.train_test_split</a:t>
            </a:r>
            <a:r>
              <a:rPr lang="en-US" altLang="ko-KR" sz="2000" dirty="0"/>
              <a:t>(X, y, </a:t>
            </a:r>
            <a:r>
              <a:rPr lang="en-US" altLang="ko-KR" sz="2000" dirty="0" err="1"/>
              <a:t>random_state</a:t>
            </a:r>
            <a:r>
              <a:rPr lang="en-US" altLang="ko-KR" sz="2000" dirty="0"/>
              <a:t>=0)</a:t>
            </a:r>
          </a:p>
          <a:p>
            <a:pPr marL="36900" indent="0">
              <a:buNone/>
            </a:pPr>
            <a:r>
              <a:rPr lang="en-US" altLang="ko-KR" sz="2000" dirty="0" err="1"/>
              <a:t>clf</a:t>
            </a:r>
            <a:r>
              <a:rPr lang="en-US" altLang="ko-KR" sz="2000" dirty="0"/>
              <a:t> = </a:t>
            </a:r>
            <a:r>
              <a:rPr lang="en-US" altLang="ko-KR" sz="2000" dirty="0" err="1"/>
              <a:t>sklearn.neighbors.KNeighborsClassifier</a:t>
            </a:r>
            <a:r>
              <a:rPr lang="en-US" altLang="ko-KR" sz="2000" dirty="0"/>
              <a:t>(</a:t>
            </a:r>
            <a:r>
              <a:rPr lang="en-US" altLang="ko-KR" sz="2000" dirty="0" err="1"/>
              <a:t>n_neighbors</a:t>
            </a:r>
            <a:r>
              <a:rPr lang="en-US" altLang="ko-KR" sz="2000" dirty="0"/>
              <a:t>=3)</a:t>
            </a:r>
          </a:p>
          <a:p>
            <a:pPr marL="36900" indent="0">
              <a:buNone/>
            </a:pPr>
            <a:r>
              <a:rPr lang="en-US" altLang="ko-KR" sz="2000" dirty="0" err="1"/>
              <a:t>clf.fit</a:t>
            </a:r>
            <a:r>
              <a:rPr lang="en-US" altLang="ko-KR" sz="2000" dirty="0"/>
              <a:t>(</a:t>
            </a:r>
            <a:r>
              <a:rPr lang="en-US" altLang="ko-KR" sz="2000" dirty="0" err="1"/>
              <a:t>X_train</a:t>
            </a:r>
            <a:r>
              <a:rPr lang="en-US" altLang="ko-KR" sz="2000" dirty="0"/>
              <a:t>, </a:t>
            </a:r>
            <a:r>
              <a:rPr lang="en-US" altLang="ko-KR" sz="2000" dirty="0" err="1"/>
              <a:t>y_train</a:t>
            </a:r>
            <a:r>
              <a:rPr lang="en-US" altLang="ko-KR" sz="2000" dirty="0"/>
              <a:t>)                   #  machine learning to make model (=algorithm(X))</a:t>
            </a:r>
          </a:p>
          <a:p>
            <a:pPr marL="36900" indent="0">
              <a:buNone/>
            </a:pPr>
            <a:r>
              <a:rPr lang="en-US" altLang="ko-KR" sz="2000" dirty="0" err="1"/>
              <a:t>clf.predict</a:t>
            </a:r>
            <a:r>
              <a:rPr lang="en-US" altLang="ko-KR" sz="2000" dirty="0"/>
              <a:t>(</a:t>
            </a:r>
            <a:r>
              <a:rPr lang="en-US" altLang="ko-KR" sz="2000" dirty="0" err="1"/>
              <a:t>X_test</a:t>
            </a:r>
            <a:r>
              <a:rPr lang="en-US" altLang="ko-KR" sz="2000" dirty="0"/>
              <a:t>)                         # </a:t>
            </a:r>
            <a:r>
              <a:rPr lang="ko-KR" altLang="en-US" sz="2000" dirty="0"/>
              <a:t> </a:t>
            </a:r>
            <a:r>
              <a:rPr lang="en-US" altLang="ko-KR" sz="2000" dirty="0"/>
              <a:t>predict</a:t>
            </a:r>
            <a:r>
              <a:rPr lang="ko-KR" altLang="en-US" sz="2000" dirty="0"/>
              <a:t> </a:t>
            </a:r>
            <a:r>
              <a:rPr lang="en-US" altLang="ko-KR" sz="2000" dirty="0"/>
              <a:t>classification</a:t>
            </a:r>
            <a:r>
              <a:rPr lang="ko-KR" altLang="en-US" sz="2000" dirty="0"/>
              <a:t> </a:t>
            </a:r>
            <a:endParaRPr lang="en-US" altLang="ko-KR" sz="2100" dirty="0"/>
          </a:p>
          <a:p>
            <a:pPr marL="36900" indent="0">
              <a:buNone/>
            </a:pPr>
            <a:r>
              <a:rPr lang="en-US" altLang="ko-KR" sz="2100" dirty="0" err="1"/>
              <a:t>clf.predict_proba</a:t>
            </a:r>
            <a:r>
              <a:rPr lang="en-US" altLang="ko-KR" sz="2100" dirty="0"/>
              <a:t>(</a:t>
            </a:r>
            <a:r>
              <a:rPr lang="en-US" altLang="ko-KR" sz="2100" dirty="0" err="1"/>
              <a:t>X_test</a:t>
            </a:r>
            <a:r>
              <a:rPr lang="en-US" altLang="ko-KR" sz="2100" dirty="0"/>
              <a:t>)               #  calculate probability of  the prediction</a:t>
            </a:r>
          </a:p>
          <a:p>
            <a:pPr marL="36900" indent="0">
              <a:buNone/>
            </a:pPr>
            <a:endParaRPr lang="en-US" altLang="ko-KR" sz="20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128</a:t>
            </a:fld>
            <a:endParaRPr lang="en-US" dirty="0"/>
          </a:p>
        </p:txBody>
      </p:sp>
    </p:spTree>
    <p:extLst>
      <p:ext uri="{BB962C8B-B14F-4D97-AF65-F5344CB8AC3E}">
        <p14:creationId xmlns:p14="http://schemas.microsoft.com/office/powerpoint/2010/main" val="33546268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Usage: Keyword Arguments</a:t>
            </a:r>
            <a:br>
              <a:rPr lang="en-US" altLang="ko-KR" dirty="0"/>
            </a:br>
            <a:r>
              <a:rPr lang="en-US" altLang="ko-KR" sz="1800" dirty="0"/>
              <a:t>* https://scikit-learn.org/stable/modules/generated/sklearn.model_selection.train_test_split.html</a:t>
            </a:r>
            <a:endParaRPr lang="ko-KR" altLang="en-US" sz="1800" dirty="0"/>
          </a:p>
        </p:txBody>
      </p:sp>
      <p:graphicFrame>
        <p:nvGraphicFramePr>
          <p:cNvPr id="3" name="내용 개체 틀 2"/>
          <p:cNvGraphicFramePr>
            <a:graphicFrameLocks noGrp="1"/>
          </p:cNvGraphicFramePr>
          <p:nvPr>
            <p:ph idx="1"/>
            <p:extLst>
              <p:ext uri="{D42A27DB-BD31-4B8C-83A1-F6EECF244321}">
                <p14:modId xmlns:p14="http://schemas.microsoft.com/office/powerpoint/2010/main" val="773387623"/>
              </p:ext>
            </p:extLst>
          </p:nvPr>
        </p:nvGraphicFramePr>
        <p:xfrm>
          <a:off x="913795" y="1875379"/>
          <a:ext cx="10706582" cy="3738342"/>
        </p:xfrm>
        <a:graphic>
          <a:graphicData uri="http://schemas.openxmlformats.org/drawingml/2006/table">
            <a:tbl>
              <a:tblPr>
                <a:tableStyleId>{125E5076-3810-47DD-B79F-674D7AD40C01}</a:tableStyleId>
              </a:tblPr>
              <a:tblGrid>
                <a:gridCol w="1964248">
                  <a:extLst>
                    <a:ext uri="{9D8B030D-6E8A-4147-A177-3AD203B41FA5}">
                      <a16:colId xmlns:a16="http://schemas.microsoft.com/office/drawing/2014/main" val="2890691821"/>
                    </a:ext>
                  </a:extLst>
                </a:gridCol>
                <a:gridCol w="8742334">
                  <a:extLst>
                    <a:ext uri="{9D8B030D-6E8A-4147-A177-3AD203B41FA5}">
                      <a16:colId xmlns:a16="http://schemas.microsoft.com/office/drawing/2014/main" val="4143238939"/>
                    </a:ext>
                  </a:extLst>
                </a:gridCol>
              </a:tblGrid>
              <a:tr h="479275">
                <a:tc>
                  <a:txBody>
                    <a:bodyPr/>
                    <a:lstStyle/>
                    <a:p>
                      <a:pPr latinLnBrk="1"/>
                      <a:r>
                        <a:rPr lang="en-US" altLang="ko-KR" sz="2000" dirty="0">
                          <a:solidFill>
                            <a:schemeClr val="tx2">
                              <a:lumMod val="75000"/>
                            </a:schemeClr>
                          </a:solidFill>
                        </a:rPr>
                        <a:t>Syntax</a:t>
                      </a:r>
                      <a:endParaRPr lang="ko-KR" altLang="en-US" sz="2000" dirty="0">
                        <a:solidFill>
                          <a:schemeClr val="tx2">
                            <a:lumMod val="75000"/>
                          </a:schemeClr>
                        </a:solidFill>
                      </a:endParaRPr>
                    </a:p>
                  </a:txBody>
                  <a:tcPr marL="88377" marR="88377"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2000" dirty="0" err="1">
                          <a:solidFill>
                            <a:schemeClr val="tx2">
                              <a:lumMod val="75000"/>
                            </a:schemeClr>
                          </a:solidFill>
                        </a:rPr>
                        <a:t>sklearn.model_selection.train_test_split</a:t>
                      </a:r>
                      <a:r>
                        <a:rPr lang="en-US" altLang="ko-KR" sz="2000" dirty="0">
                          <a:solidFill>
                            <a:schemeClr val="tx2">
                              <a:lumMod val="75000"/>
                            </a:schemeClr>
                          </a:solidFill>
                        </a:rPr>
                        <a:t>(*arrays, **options)</a:t>
                      </a:r>
                      <a:endParaRPr lang="ko-KR" altLang="en-US" sz="2000" dirty="0">
                        <a:solidFill>
                          <a:schemeClr val="tx2">
                            <a:lumMod val="75000"/>
                          </a:schemeClr>
                        </a:solidFill>
                      </a:endParaRPr>
                    </a:p>
                  </a:txBody>
                  <a:tcPr marL="88377" marR="88377"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9741430"/>
                  </a:ext>
                </a:extLst>
              </a:tr>
              <a:tr h="2779792">
                <a:tc>
                  <a:txBody>
                    <a:bodyPr/>
                    <a:lstStyle/>
                    <a:p>
                      <a:pPr latinLnBrk="1"/>
                      <a:r>
                        <a:rPr lang="en-US" altLang="ko-KR" sz="2000" dirty="0">
                          <a:solidFill>
                            <a:schemeClr val="tx2">
                              <a:lumMod val="75000"/>
                            </a:schemeClr>
                          </a:solidFill>
                        </a:rPr>
                        <a:t>Parameters</a:t>
                      </a:r>
                      <a:endParaRPr lang="ko-KR" altLang="en-US" sz="2000" dirty="0">
                        <a:solidFill>
                          <a:schemeClr val="tx2">
                            <a:lumMod val="75000"/>
                          </a:schemeClr>
                        </a:solidFill>
                      </a:endParaRPr>
                    </a:p>
                  </a:txBody>
                  <a:tcPr marL="88377" marR="88377"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2000" dirty="0">
                          <a:solidFill>
                            <a:schemeClr val="tx2">
                              <a:lumMod val="75000"/>
                            </a:schemeClr>
                          </a:solidFill>
                        </a:rPr>
                        <a:t>*arrays:</a:t>
                      </a:r>
                      <a:r>
                        <a:rPr lang="en-US" altLang="ko-KR" sz="2000" baseline="0" dirty="0">
                          <a:solidFill>
                            <a:schemeClr val="tx2">
                              <a:lumMod val="75000"/>
                            </a:schemeClr>
                          </a:solidFill>
                        </a:rPr>
                        <a:t> s</a:t>
                      </a:r>
                      <a:r>
                        <a:rPr lang="en-US" altLang="ko-KR" sz="2000" dirty="0">
                          <a:solidFill>
                            <a:schemeClr val="tx2">
                              <a:lumMod val="75000"/>
                            </a:schemeClr>
                          </a:solidFill>
                        </a:rPr>
                        <a:t>equence of </a:t>
                      </a:r>
                      <a:r>
                        <a:rPr lang="en-US" altLang="ko-KR" sz="2000" dirty="0" err="1">
                          <a:solidFill>
                            <a:schemeClr val="tx2">
                              <a:lumMod val="75000"/>
                            </a:schemeClr>
                          </a:solidFill>
                        </a:rPr>
                        <a:t>indexables</a:t>
                      </a:r>
                      <a:r>
                        <a:rPr lang="en-US" altLang="ko-KR" sz="2000" dirty="0">
                          <a:solidFill>
                            <a:schemeClr val="tx2">
                              <a:lumMod val="75000"/>
                            </a:schemeClr>
                          </a:solidFill>
                        </a:rPr>
                        <a:t> with same length / shape[0]</a:t>
                      </a:r>
                    </a:p>
                    <a:p>
                      <a:pPr latinLnBrk="1"/>
                      <a:r>
                        <a:rPr lang="en-US" altLang="ko-KR" sz="2000" dirty="0" err="1">
                          <a:solidFill>
                            <a:schemeClr val="tx2">
                              <a:lumMod val="75000"/>
                            </a:schemeClr>
                          </a:solidFill>
                        </a:rPr>
                        <a:t>test_size</a:t>
                      </a:r>
                      <a:r>
                        <a:rPr lang="en-US" altLang="ko-KR" sz="2000" dirty="0">
                          <a:solidFill>
                            <a:schemeClr val="tx2">
                              <a:lumMod val="75000"/>
                            </a:schemeClr>
                          </a:solidFill>
                        </a:rPr>
                        <a:t>: float, </a:t>
                      </a:r>
                      <a:r>
                        <a:rPr lang="en-US" altLang="ko-KR" sz="2000" dirty="0" err="1">
                          <a:solidFill>
                            <a:schemeClr val="tx2">
                              <a:lumMod val="75000"/>
                            </a:schemeClr>
                          </a:solidFill>
                        </a:rPr>
                        <a:t>int</a:t>
                      </a:r>
                      <a:r>
                        <a:rPr lang="en-US" altLang="ko-KR" sz="2000" dirty="0">
                          <a:solidFill>
                            <a:schemeClr val="tx2">
                              <a:lumMod val="75000"/>
                            </a:schemeClr>
                          </a:solidFill>
                        </a:rPr>
                        <a:t> or None, optional (default=None)</a:t>
                      </a:r>
                    </a:p>
                    <a:p>
                      <a:pPr latinLnBrk="1"/>
                      <a:r>
                        <a:rPr lang="en-US" altLang="ko-KR" sz="2000" dirty="0" err="1">
                          <a:solidFill>
                            <a:schemeClr val="tx2">
                              <a:lumMod val="75000"/>
                            </a:schemeClr>
                          </a:solidFill>
                        </a:rPr>
                        <a:t>train_size</a:t>
                      </a:r>
                      <a:r>
                        <a:rPr lang="en-US" altLang="ko-KR" sz="2000" dirty="0">
                          <a:solidFill>
                            <a:schemeClr val="tx2">
                              <a:lumMod val="75000"/>
                            </a:schemeClr>
                          </a:solidFill>
                        </a:rPr>
                        <a:t>: float, </a:t>
                      </a:r>
                      <a:r>
                        <a:rPr lang="en-US" altLang="ko-KR" sz="2000" dirty="0" err="1">
                          <a:solidFill>
                            <a:schemeClr val="tx2">
                              <a:lumMod val="75000"/>
                            </a:schemeClr>
                          </a:solidFill>
                        </a:rPr>
                        <a:t>int</a:t>
                      </a:r>
                      <a:r>
                        <a:rPr lang="en-US" altLang="ko-KR" sz="2000" dirty="0">
                          <a:solidFill>
                            <a:schemeClr val="tx2">
                              <a:lumMod val="75000"/>
                            </a:schemeClr>
                          </a:solidFill>
                        </a:rPr>
                        <a:t>, or None, (default=None)</a:t>
                      </a:r>
                    </a:p>
                    <a:p>
                      <a:pPr latinLnBrk="1"/>
                      <a:r>
                        <a:rPr lang="en-US" altLang="ko-KR" sz="2000" dirty="0" err="1">
                          <a:solidFill>
                            <a:schemeClr val="tx2">
                              <a:lumMod val="75000"/>
                            </a:schemeClr>
                          </a:solidFill>
                        </a:rPr>
                        <a:t>random_state</a:t>
                      </a:r>
                      <a:r>
                        <a:rPr lang="en-US" altLang="ko-KR" sz="2000" dirty="0">
                          <a:solidFill>
                            <a:schemeClr val="tx2">
                              <a:lumMod val="75000"/>
                            </a:schemeClr>
                          </a:solidFill>
                        </a:rPr>
                        <a:t>: </a:t>
                      </a:r>
                      <a:r>
                        <a:rPr lang="en-US" altLang="ko-KR" sz="2000" dirty="0" err="1">
                          <a:solidFill>
                            <a:schemeClr val="tx2">
                              <a:lumMod val="75000"/>
                            </a:schemeClr>
                          </a:solidFill>
                        </a:rPr>
                        <a:t>int</a:t>
                      </a:r>
                      <a:r>
                        <a:rPr lang="en-US" altLang="ko-KR" sz="2000" dirty="0">
                          <a:solidFill>
                            <a:schemeClr val="tx2">
                              <a:lumMod val="75000"/>
                            </a:schemeClr>
                          </a:solidFill>
                        </a:rPr>
                        <a:t>, </a:t>
                      </a:r>
                      <a:r>
                        <a:rPr lang="en-US" altLang="ko-KR" sz="2000" dirty="0" err="1">
                          <a:solidFill>
                            <a:schemeClr val="tx2">
                              <a:lumMod val="75000"/>
                            </a:schemeClr>
                          </a:solidFill>
                        </a:rPr>
                        <a:t>RandomState</a:t>
                      </a:r>
                      <a:r>
                        <a:rPr lang="en-US" altLang="ko-KR" sz="2000" dirty="0">
                          <a:solidFill>
                            <a:schemeClr val="tx2">
                              <a:lumMod val="75000"/>
                            </a:schemeClr>
                          </a:solidFill>
                        </a:rPr>
                        <a:t> instance or None, optional (default=None)</a:t>
                      </a:r>
                    </a:p>
                    <a:p>
                      <a:pPr latinLnBrk="1"/>
                      <a:r>
                        <a:rPr lang="en-US" altLang="ko-KR" sz="2000" dirty="0">
                          <a:solidFill>
                            <a:schemeClr val="tx2">
                              <a:lumMod val="75000"/>
                            </a:schemeClr>
                          </a:solidFill>
                        </a:rPr>
                        <a:t>shuffle: </a:t>
                      </a:r>
                      <a:r>
                        <a:rPr lang="en-US" altLang="ko-KR" sz="2000" dirty="0" err="1">
                          <a:solidFill>
                            <a:schemeClr val="tx2">
                              <a:lumMod val="75000"/>
                            </a:schemeClr>
                          </a:solidFill>
                        </a:rPr>
                        <a:t>boolean</a:t>
                      </a:r>
                      <a:r>
                        <a:rPr lang="en-US" altLang="ko-KR" sz="2000" dirty="0">
                          <a:solidFill>
                            <a:schemeClr val="tx2">
                              <a:lumMod val="75000"/>
                            </a:schemeClr>
                          </a:solidFill>
                        </a:rPr>
                        <a:t>, optional (default=True)</a:t>
                      </a:r>
                    </a:p>
                    <a:p>
                      <a:pPr latinLnBrk="1"/>
                      <a:r>
                        <a:rPr lang="en-US" altLang="ko-KR" sz="2000" dirty="0">
                          <a:solidFill>
                            <a:schemeClr val="tx2">
                              <a:lumMod val="75000"/>
                            </a:schemeClr>
                          </a:solidFill>
                        </a:rPr>
                        <a:t>stratify: array-like or None (default=None)</a:t>
                      </a:r>
                      <a:endParaRPr lang="ko-KR" altLang="en-US" sz="2000" dirty="0">
                        <a:solidFill>
                          <a:schemeClr val="tx2">
                            <a:lumMod val="75000"/>
                          </a:schemeClr>
                        </a:solidFill>
                      </a:endParaRPr>
                    </a:p>
                  </a:txBody>
                  <a:tcPr marL="88377" marR="88377"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0634149"/>
                  </a:ext>
                </a:extLst>
              </a:tr>
              <a:tr h="479275">
                <a:tc>
                  <a:txBody>
                    <a:bodyPr/>
                    <a:lstStyle/>
                    <a:p>
                      <a:pPr latinLnBrk="1"/>
                      <a:r>
                        <a:rPr lang="en-US" altLang="ko-KR" sz="2000" dirty="0">
                          <a:solidFill>
                            <a:schemeClr val="tx2">
                              <a:lumMod val="75000"/>
                            </a:schemeClr>
                          </a:solidFill>
                        </a:rPr>
                        <a:t>Returns</a:t>
                      </a:r>
                      <a:endParaRPr lang="ko-KR" altLang="en-US" sz="2000" dirty="0">
                        <a:solidFill>
                          <a:schemeClr val="tx2">
                            <a:lumMod val="75000"/>
                          </a:schemeClr>
                        </a:solidFill>
                      </a:endParaRPr>
                    </a:p>
                  </a:txBody>
                  <a:tcPr marL="88377" marR="88377"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latinLnBrk="1"/>
                      <a:r>
                        <a:rPr lang="en-US" altLang="ko-KR" sz="2000" dirty="0">
                          <a:solidFill>
                            <a:schemeClr val="tx2">
                              <a:lumMod val="75000"/>
                            </a:schemeClr>
                          </a:solidFill>
                        </a:rPr>
                        <a:t>splitting: list, length=2 * </a:t>
                      </a:r>
                      <a:r>
                        <a:rPr lang="en-US" altLang="ko-KR" sz="2000" dirty="0" err="1">
                          <a:solidFill>
                            <a:schemeClr val="tx2">
                              <a:lumMod val="75000"/>
                            </a:schemeClr>
                          </a:solidFill>
                        </a:rPr>
                        <a:t>len</a:t>
                      </a:r>
                      <a:r>
                        <a:rPr lang="en-US" altLang="ko-KR" sz="2000" dirty="0">
                          <a:solidFill>
                            <a:schemeClr val="tx2">
                              <a:lumMod val="75000"/>
                            </a:schemeClr>
                          </a:solidFill>
                        </a:rPr>
                        <a:t>(arrays)</a:t>
                      </a:r>
                      <a:endParaRPr lang="ko-KR" altLang="en-US" sz="2000" dirty="0">
                        <a:solidFill>
                          <a:schemeClr val="tx2">
                            <a:lumMod val="75000"/>
                          </a:schemeClr>
                        </a:solidFill>
                      </a:endParaRPr>
                    </a:p>
                  </a:txBody>
                  <a:tcPr marL="88377" marR="88377"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4867125"/>
                  </a:ext>
                </a:extLst>
              </a:tr>
            </a:tbl>
          </a:graphicData>
        </a:graphic>
      </p:graphicFrame>
      <p:sp>
        <p:nvSpPr>
          <p:cNvPr id="4" name="슬라이드 번호 개체 틀 3"/>
          <p:cNvSpPr>
            <a:spLocks noGrp="1"/>
          </p:cNvSpPr>
          <p:nvPr>
            <p:ph type="sldNum" sz="quarter" idx="12"/>
          </p:nvPr>
        </p:nvSpPr>
        <p:spPr/>
        <p:txBody>
          <a:bodyPr/>
          <a:lstStyle/>
          <a:p>
            <a:fld id="{D57F1E4F-1CFF-5643-939E-217C01CDF565}" type="slidenum">
              <a:rPr lang="en-US" smtClean="0"/>
              <a:pPr/>
              <a:t>129</a:t>
            </a:fld>
            <a:endParaRPr lang="en-US" dirty="0"/>
          </a:p>
        </p:txBody>
      </p:sp>
    </p:spTree>
    <p:extLst>
      <p:ext uri="{BB962C8B-B14F-4D97-AF65-F5344CB8AC3E}">
        <p14:creationId xmlns:p14="http://schemas.microsoft.com/office/powerpoint/2010/main" val="327906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name([parameters]):</a:t>
            </a:r>
          </a:p>
          <a:p>
            <a:pPr marL="0" indent="0">
              <a:buNone/>
            </a:pPr>
            <a:r>
              <a:rPr lang="en-US" altLang="ko-KR" dirty="0"/>
              <a:t>    statements</a:t>
            </a:r>
            <a:endParaRPr lang="ko-KR" altLang="en-US" dirty="0"/>
          </a:p>
        </p:txBody>
      </p:sp>
      <p:sp>
        <p:nvSpPr>
          <p:cNvPr id="6" name="내용 개체 틀 5"/>
          <p:cNvSpPr>
            <a:spLocks noGrp="1"/>
          </p:cNvSpPr>
          <p:nvPr>
            <p:ph sz="half" idx="2"/>
          </p:nvPr>
        </p:nvSpPr>
        <p:spPr/>
        <p:txBody>
          <a:bodyPr/>
          <a:lstStyle/>
          <a:p>
            <a:pPr marL="0" indent="0">
              <a:buNone/>
            </a:pPr>
            <a:r>
              <a:rPr lang="en-US" altLang="ko-KR"/>
              <a:t>name([arguments])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300989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u="sng" dirty="0" err="1"/>
              <a:t>VarArgs</a:t>
            </a:r>
            <a:r>
              <a:rPr lang="en-US" altLang="ko-KR" b="1" u="sng"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130</a:t>
            </a:fld>
            <a:endParaRPr lang="en-US" dirty="0"/>
          </a:p>
        </p:txBody>
      </p:sp>
    </p:spTree>
    <p:extLst>
      <p:ext uri="{BB962C8B-B14F-4D97-AF65-F5344CB8AC3E}">
        <p14:creationId xmlns:p14="http://schemas.microsoft.com/office/powerpoint/2010/main" val="35553904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dirty="0" err="1"/>
              <a:t>VarArgs</a:t>
            </a:r>
            <a:r>
              <a:rPr lang="en-US" altLang="ko-KR" dirty="0"/>
              <a:t> Parameters</a:t>
            </a:r>
            <a:endParaRPr lang="ko-KR" altLang="en-US" dirty="0"/>
          </a:p>
        </p:txBody>
      </p:sp>
      <p:sp>
        <p:nvSpPr>
          <p:cNvPr id="3" name="내용 개체 틀 2"/>
          <p:cNvSpPr>
            <a:spLocks noGrp="1"/>
          </p:cNvSpPr>
          <p:nvPr>
            <p:ph idx="1"/>
          </p:nvPr>
        </p:nvSpPr>
        <p:spPr/>
        <p:txBody>
          <a:bodyPr>
            <a:normAutofit/>
          </a:bodyPr>
          <a:lstStyle/>
          <a:p>
            <a:r>
              <a:rPr lang="en-US" altLang="ko-KR" dirty="0"/>
              <a:t>Sometimes you might want to define a function that can take any number of parameters, i.e. </a:t>
            </a:r>
            <a:r>
              <a:rPr lang="en-US" altLang="ko-KR" b="1" i="1" dirty="0"/>
              <a:t>variable number of arguments</a:t>
            </a:r>
            <a:r>
              <a:rPr lang="en-US" altLang="ko-KR" dirty="0"/>
              <a:t>, this can be achieved by using the stars.</a:t>
            </a:r>
          </a:p>
          <a:p>
            <a:r>
              <a:rPr lang="en-US" altLang="ko-KR" dirty="0"/>
              <a:t>When we declare a starred parameter such as </a:t>
            </a:r>
            <a:r>
              <a:rPr lang="en-US" altLang="ko-KR" b="1" i="1" dirty="0"/>
              <a:t>*</a:t>
            </a:r>
            <a:r>
              <a:rPr lang="en-US" altLang="ko-KR" b="1" i="1" dirty="0" err="1"/>
              <a:t>param</a:t>
            </a:r>
            <a:r>
              <a:rPr lang="en-US" altLang="ko-KR" dirty="0"/>
              <a:t>, then all the positional arguments from that point till the end are collected as a </a:t>
            </a:r>
            <a:r>
              <a:rPr lang="en-US" altLang="ko-KR" b="1" i="1" dirty="0"/>
              <a:t>tuple</a:t>
            </a:r>
            <a:r>
              <a:rPr lang="en-US" altLang="ko-KR" dirty="0"/>
              <a:t> called '</a:t>
            </a:r>
            <a:r>
              <a:rPr lang="en-US" altLang="ko-KR" dirty="0" err="1"/>
              <a:t>param</a:t>
            </a:r>
            <a:r>
              <a:rPr lang="en-US" altLang="ko-KR" dirty="0"/>
              <a:t>'.</a:t>
            </a:r>
          </a:p>
          <a:p>
            <a:r>
              <a:rPr lang="en-US" altLang="ko-KR" dirty="0"/>
              <a:t>Similarly, when we declare a double-starred parameter such as </a:t>
            </a:r>
            <a:r>
              <a:rPr lang="en-US" altLang="ko-KR" b="1" i="1" dirty="0"/>
              <a:t>**</a:t>
            </a:r>
            <a:r>
              <a:rPr lang="en-US" altLang="ko-KR" b="1" i="1" dirty="0" err="1"/>
              <a:t>param</a:t>
            </a:r>
            <a:r>
              <a:rPr lang="en-US" altLang="ko-KR" dirty="0"/>
              <a:t>, then all the keyword arguments from that point till the end are collected as a </a:t>
            </a:r>
            <a:r>
              <a:rPr lang="en-US" altLang="ko-KR" b="1" i="1" dirty="0"/>
              <a:t>dictionary</a:t>
            </a:r>
            <a:r>
              <a:rPr lang="en-US" altLang="ko-KR" dirty="0"/>
              <a:t> called '</a:t>
            </a:r>
            <a:r>
              <a:rPr lang="en-US" altLang="ko-KR" dirty="0" err="1"/>
              <a:t>param</a:t>
            </a:r>
            <a:r>
              <a:rPr lang="en-US" altLang="ko-KR" dirty="0"/>
              <a:t>'.</a:t>
            </a:r>
          </a:p>
          <a:p>
            <a:r>
              <a:rPr lang="en-US" altLang="ko-KR" dirty="0"/>
              <a:t>We will explore </a:t>
            </a:r>
            <a:r>
              <a:rPr lang="en-US" altLang="ko-KR" b="1" i="1" dirty="0"/>
              <a:t>tuples </a:t>
            </a:r>
            <a:r>
              <a:rPr lang="en-US" altLang="ko-KR" dirty="0"/>
              <a:t>and </a:t>
            </a:r>
            <a:r>
              <a:rPr lang="en-US" altLang="ko-KR" b="1" i="1" dirty="0"/>
              <a:t>dictionaries </a:t>
            </a:r>
            <a:r>
              <a:rPr lang="en-US" altLang="ko-KR" dirty="0"/>
              <a:t>in a later class.</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131</a:t>
            </a:fld>
            <a:endParaRPr lang="en-US" dirty="0"/>
          </a:p>
        </p:txBody>
      </p:sp>
    </p:spTree>
    <p:extLst>
      <p:ext uri="{BB962C8B-B14F-4D97-AF65-F5344CB8AC3E}">
        <p14:creationId xmlns:p14="http://schemas.microsoft.com/office/powerpoint/2010/main" val="23598414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err="1"/>
              <a:t>VarArgs</a:t>
            </a:r>
            <a:r>
              <a:rPr lang="en-US" altLang="ko-KR" dirty="0"/>
              <a:t> Parameters</a:t>
            </a:r>
            <a:endParaRPr lang="ko-KR" altLang="en-US" dirty="0"/>
          </a:p>
        </p:txBody>
      </p:sp>
      <p:sp>
        <p:nvSpPr>
          <p:cNvPr id="5" name="내용 개체 틀 4"/>
          <p:cNvSpPr>
            <a:spLocks noGrp="1"/>
          </p:cNvSpPr>
          <p:nvPr>
            <p:ph idx="1"/>
          </p:nvPr>
        </p:nvSpPr>
        <p:spPr/>
        <p:txBody>
          <a:bodyPr/>
          <a:lstStyle/>
          <a:p>
            <a:pPr marL="0" indent="0">
              <a:buNone/>
            </a:pPr>
            <a:r>
              <a:rPr lang="en-US" altLang="ko-KR" dirty="0"/>
              <a:t>def total(a=5, *</a:t>
            </a:r>
            <a:r>
              <a:rPr lang="en-US" altLang="ko-KR" dirty="0" err="1"/>
              <a:t>tiNumbers</a:t>
            </a:r>
            <a:r>
              <a:rPr lang="en-US" altLang="ko-KR" dirty="0"/>
              <a:t>, **</a:t>
            </a:r>
            <a:r>
              <a:rPr lang="en-US" altLang="ko-KR" dirty="0" err="1"/>
              <a:t>dPhonebook</a:t>
            </a:r>
            <a:r>
              <a:rPr lang="en-US" altLang="ko-KR" dirty="0"/>
              <a:t>):</a:t>
            </a:r>
          </a:p>
          <a:p>
            <a:pPr marL="0" indent="0">
              <a:buNone/>
            </a:pPr>
            <a:r>
              <a:rPr lang="en-US" altLang="ko-KR" dirty="0"/>
              <a:t>    print("a", a)						         # value</a:t>
            </a:r>
          </a:p>
          <a:p>
            <a:pPr marL="0" indent="0">
              <a:buNone/>
            </a:pPr>
            <a:r>
              <a:rPr lang="en-US" altLang="ko-KR" dirty="0"/>
              <a:t>    print("</a:t>
            </a:r>
            <a:r>
              <a:rPr lang="en-US" altLang="ko-KR" dirty="0" err="1"/>
              <a:t>tiNumbers</a:t>
            </a:r>
            <a:r>
              <a:rPr lang="en-US" altLang="ko-KR" dirty="0"/>
              <a:t>", </a:t>
            </a:r>
            <a:r>
              <a:rPr lang="en-US" altLang="ko-KR" dirty="0" err="1"/>
              <a:t>tiNumbers</a:t>
            </a:r>
            <a:r>
              <a:rPr lang="en-US" altLang="ko-KR" dirty="0"/>
              <a:t>)		# tuple</a:t>
            </a:r>
          </a:p>
          <a:p>
            <a:pPr marL="0" indent="0">
              <a:buNone/>
            </a:pPr>
            <a:r>
              <a:rPr lang="en-US" altLang="ko-KR" dirty="0"/>
              <a:t>    print("</a:t>
            </a:r>
            <a:r>
              <a:rPr lang="en-US" altLang="ko-KR" dirty="0" err="1"/>
              <a:t>dPhonebook</a:t>
            </a:r>
            <a:r>
              <a:rPr lang="en-US" altLang="ko-KR" dirty="0"/>
              <a:t>", </a:t>
            </a:r>
            <a:r>
              <a:rPr lang="en-US" altLang="ko-KR" dirty="0" err="1"/>
              <a:t>dPhonebook</a:t>
            </a:r>
            <a:r>
              <a:rPr lang="en-US" altLang="ko-KR" dirty="0"/>
              <a:t>)	# dictionary</a:t>
            </a:r>
          </a:p>
          <a:p>
            <a:pPr marL="0" indent="0">
              <a:buNone/>
            </a:pPr>
            <a:endParaRPr lang="en-US" altLang="ko-KR" dirty="0"/>
          </a:p>
          <a:p>
            <a:pPr marL="0" indent="0">
              <a:buNone/>
            </a:pPr>
            <a:endParaRPr lang="en-US" altLang="ko-KR" dirty="0"/>
          </a:p>
          <a:p>
            <a:pPr marL="0" indent="0">
              <a:buNone/>
            </a:pPr>
            <a:r>
              <a:rPr lang="en-US" altLang="ko-KR" dirty="0"/>
              <a:t>total(10, 1, 2, 3, 6, Jack=1123, John=2231, Inge=1560)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132</a:t>
            </a:fld>
            <a:endParaRPr lang="en-US" dirty="0"/>
          </a:p>
        </p:txBody>
      </p:sp>
    </p:spTree>
    <p:extLst>
      <p:ext uri="{BB962C8B-B14F-4D97-AF65-F5344CB8AC3E}">
        <p14:creationId xmlns:p14="http://schemas.microsoft.com/office/powerpoint/2010/main" val="29534327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err="1"/>
              <a:t>VarArgs</a:t>
            </a:r>
            <a:r>
              <a:rPr lang="en-US" altLang="ko-KR" dirty="0"/>
              <a:t> Parameters</a:t>
            </a:r>
            <a:endParaRPr lang="ko-KR" altLang="en-US" dirty="0"/>
          </a:p>
        </p:txBody>
      </p:sp>
      <p:sp>
        <p:nvSpPr>
          <p:cNvPr id="5" name="내용 개체 틀 4"/>
          <p:cNvSpPr>
            <a:spLocks noGrp="1"/>
          </p:cNvSpPr>
          <p:nvPr>
            <p:ph idx="1"/>
          </p:nvPr>
        </p:nvSpPr>
        <p:spPr/>
        <p:txBody>
          <a:bodyPr>
            <a:normAutofit fontScale="92500" lnSpcReduction="20000"/>
          </a:bodyPr>
          <a:lstStyle/>
          <a:p>
            <a:pPr marL="0" indent="0">
              <a:buNone/>
            </a:pPr>
            <a:r>
              <a:rPr lang="en-US" altLang="ko-KR" dirty="0"/>
              <a:t>def total(a=5, *</a:t>
            </a:r>
            <a:r>
              <a:rPr lang="en-US" altLang="ko-KR" dirty="0" err="1"/>
              <a:t>tiNumbers</a:t>
            </a:r>
            <a:r>
              <a:rPr lang="en-US" altLang="ko-KR" dirty="0"/>
              <a:t>, **</a:t>
            </a:r>
            <a:r>
              <a:rPr lang="en-US" altLang="ko-KR" dirty="0" err="1"/>
              <a:t>dPhonebook</a:t>
            </a:r>
            <a:r>
              <a:rPr lang="en-US" altLang="ko-KR" dirty="0"/>
              <a:t>):</a:t>
            </a:r>
          </a:p>
          <a:p>
            <a:pPr marL="0" indent="0">
              <a:buNone/>
            </a:pPr>
            <a:r>
              <a:rPr lang="en-US" altLang="ko-KR" dirty="0"/>
              <a:t>    print("a", a)</a:t>
            </a:r>
          </a:p>
          <a:p>
            <a:pPr marL="0" indent="0">
              <a:buNone/>
            </a:pPr>
            <a:r>
              <a:rPr lang="en-US" altLang="ko-KR" dirty="0"/>
              <a:t>    print()</a:t>
            </a:r>
          </a:p>
          <a:p>
            <a:pPr marL="0" indent="0">
              <a:buNone/>
            </a:pPr>
            <a:r>
              <a:rPr lang="en-US" altLang="ko-KR" b="1" dirty="0">
                <a:solidFill>
                  <a:srgbClr val="0070C0"/>
                </a:solidFill>
              </a:rPr>
              <a:t>    </a:t>
            </a:r>
            <a:r>
              <a:rPr lang="en-US" altLang="ko-KR" b="1" dirty="0">
                <a:solidFill>
                  <a:srgbClr val="FFFF00"/>
                </a:solidFill>
              </a:rPr>
              <a:t>for </a:t>
            </a:r>
            <a:r>
              <a:rPr lang="en-US" altLang="ko-KR" b="1" dirty="0" err="1">
                <a:solidFill>
                  <a:srgbClr val="FFFF00"/>
                </a:solidFill>
              </a:rPr>
              <a:t>iSingle_item</a:t>
            </a:r>
            <a:r>
              <a:rPr lang="en-US" altLang="ko-KR" b="1" dirty="0">
                <a:solidFill>
                  <a:srgbClr val="FFFF00"/>
                </a:solidFill>
              </a:rPr>
              <a:t> in </a:t>
            </a:r>
            <a:r>
              <a:rPr lang="en-US" altLang="ko-KR" b="1" dirty="0" err="1">
                <a:solidFill>
                  <a:srgbClr val="FFFF00"/>
                </a:solidFill>
              </a:rPr>
              <a:t>tiNumbers</a:t>
            </a:r>
            <a:r>
              <a:rPr lang="en-US" altLang="ko-KR" b="1" dirty="0">
                <a:solidFill>
                  <a:srgbClr val="FFFF00"/>
                </a:solidFill>
              </a:rPr>
              <a:t>:</a:t>
            </a:r>
          </a:p>
          <a:p>
            <a:pPr marL="0" indent="0">
              <a:buNone/>
            </a:pPr>
            <a:r>
              <a:rPr lang="en-US" altLang="ko-KR" dirty="0"/>
              <a:t>        print(</a:t>
            </a:r>
            <a:r>
              <a:rPr lang="en-US" altLang="ko-KR" dirty="0" err="1"/>
              <a:t>iSingle_item</a:t>
            </a:r>
            <a:r>
              <a:rPr lang="en-US" altLang="ko-KR" dirty="0"/>
              <a:t>)</a:t>
            </a:r>
          </a:p>
          <a:p>
            <a:pPr marL="0" indent="0">
              <a:buNone/>
            </a:pPr>
            <a:r>
              <a:rPr lang="en-US" altLang="ko-KR" dirty="0"/>
              <a:t>    print()</a:t>
            </a:r>
          </a:p>
          <a:p>
            <a:pPr marL="0" indent="0">
              <a:buNone/>
            </a:pPr>
            <a:r>
              <a:rPr lang="en-US" altLang="ko-KR" b="1" dirty="0">
                <a:solidFill>
                  <a:srgbClr val="0070C0"/>
                </a:solidFill>
              </a:rPr>
              <a:t>    </a:t>
            </a:r>
            <a:r>
              <a:rPr lang="en-US" altLang="ko-KR" b="1" dirty="0">
                <a:solidFill>
                  <a:srgbClr val="FFFF00"/>
                </a:solidFill>
              </a:rPr>
              <a:t>for </a:t>
            </a:r>
            <a:r>
              <a:rPr lang="en-US" altLang="ko-KR" b="1" dirty="0" err="1">
                <a:solidFill>
                  <a:srgbClr val="FFFF00"/>
                </a:solidFill>
              </a:rPr>
              <a:t>sFirst_part</a:t>
            </a:r>
            <a:r>
              <a:rPr lang="en-US" altLang="ko-KR" b="1" dirty="0">
                <a:solidFill>
                  <a:srgbClr val="FFFF00"/>
                </a:solidFill>
              </a:rPr>
              <a:t>, </a:t>
            </a:r>
            <a:r>
              <a:rPr lang="en-US" altLang="ko-KR" b="1" dirty="0" err="1">
                <a:solidFill>
                  <a:srgbClr val="FFFF00"/>
                </a:solidFill>
              </a:rPr>
              <a:t>iSecond_part</a:t>
            </a:r>
            <a:r>
              <a:rPr lang="en-US" altLang="ko-KR" b="1" dirty="0">
                <a:solidFill>
                  <a:srgbClr val="FFFF00"/>
                </a:solidFill>
              </a:rPr>
              <a:t> in </a:t>
            </a:r>
            <a:r>
              <a:rPr lang="en-US" altLang="ko-KR" b="1" dirty="0" err="1">
                <a:solidFill>
                  <a:srgbClr val="FFFF00"/>
                </a:solidFill>
              </a:rPr>
              <a:t>dPhonebook.items</a:t>
            </a:r>
            <a:r>
              <a:rPr lang="en-US" altLang="ko-KR" b="1" dirty="0">
                <a:solidFill>
                  <a:srgbClr val="FFFF00"/>
                </a:solidFill>
              </a:rPr>
              <a:t>():</a:t>
            </a:r>
          </a:p>
          <a:p>
            <a:pPr marL="0" indent="0">
              <a:buNone/>
            </a:pPr>
            <a:r>
              <a:rPr lang="en-US" altLang="ko-KR" dirty="0"/>
              <a:t>        print(</a:t>
            </a:r>
            <a:r>
              <a:rPr lang="en-US" altLang="ko-KR" dirty="0" err="1"/>
              <a:t>sFirst_part</a:t>
            </a:r>
            <a:r>
              <a:rPr lang="en-US" altLang="ko-KR" dirty="0"/>
              <a:t>, </a:t>
            </a:r>
            <a:r>
              <a:rPr lang="en-US" altLang="ko-KR" dirty="0" err="1"/>
              <a:t>iSecond_part</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total(10, 1, 2, 3, 6, Jack=1123, John=2231, Inge=1560)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133</a:t>
            </a:fld>
            <a:endParaRPr lang="en-US" dirty="0"/>
          </a:p>
        </p:txBody>
      </p:sp>
    </p:spTree>
    <p:extLst>
      <p:ext uri="{BB962C8B-B14F-4D97-AF65-F5344CB8AC3E}">
        <p14:creationId xmlns:p14="http://schemas.microsoft.com/office/powerpoint/2010/main" val="62545519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a:t>
            </a:r>
            <a:r>
              <a:rPr lang="en-US" altLang="ko-KR" b="1" i="1" dirty="0" err="1"/>
              <a:t>VarArgs</a:t>
            </a:r>
            <a:r>
              <a:rPr lang="en-US" altLang="ko-KR" dirty="0"/>
              <a:t> Parameters</a:t>
            </a:r>
            <a:endParaRPr lang="ko-KR" altLang="en-US"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Define a function </a:t>
            </a:r>
            <a:r>
              <a:rPr lang="en-US" altLang="ko-KR" dirty="0" err="1">
                <a:solidFill>
                  <a:schemeClr val="tx1">
                    <a:lumMod val="50000"/>
                    <a:lumOff val="50000"/>
                  </a:schemeClr>
                </a:solidFill>
              </a:rPr>
              <a:t>printPrimes</a:t>
            </a:r>
            <a:r>
              <a:rPr lang="en-US" altLang="ko-KR" dirty="0">
                <a:solidFill>
                  <a:schemeClr val="tx1">
                    <a:lumMod val="50000"/>
                    <a:lumOff val="50000"/>
                  </a:schemeClr>
                </a:solidFill>
              </a:rPr>
              <a:t>(*</a:t>
            </a:r>
            <a:r>
              <a:rPr lang="en-US" altLang="ko-KR" dirty="0" err="1">
                <a:solidFill>
                  <a:schemeClr val="tx1">
                    <a:lumMod val="50000"/>
                    <a:lumOff val="50000"/>
                  </a:schemeClr>
                </a:solidFill>
              </a:rPr>
              <a:t>tiNumbers</a:t>
            </a:r>
            <a:r>
              <a:rPr lang="en-US" altLang="ko-KR" dirty="0">
                <a:solidFill>
                  <a:schemeClr val="tx1">
                    <a:lumMod val="50000"/>
                    <a:lumOff val="50000"/>
                  </a:schemeClr>
                </a:solidFill>
              </a:rPr>
              <a:t>) </a:t>
            </a:r>
            <a:r>
              <a:rPr lang="en-US" altLang="ko-KR" dirty="0"/>
              <a:t>which prints out the prime numbers among </a:t>
            </a:r>
            <a:r>
              <a:rPr lang="en-US" altLang="ko-KR" b="1" i="1" dirty="0" err="1"/>
              <a:t>VarArgs</a:t>
            </a:r>
            <a:r>
              <a:rPr lang="en-US" altLang="ko-KR" dirty="0"/>
              <a:t> </a:t>
            </a:r>
            <a:r>
              <a:rPr lang="en-US" altLang="ko-KR" dirty="0">
                <a:solidFill>
                  <a:schemeClr val="tx1">
                    <a:lumMod val="50000"/>
                    <a:lumOff val="50000"/>
                  </a:schemeClr>
                </a:solidFill>
              </a:rPr>
              <a:t>numbers</a:t>
            </a:r>
            <a:r>
              <a:rPr lang="en-US" altLang="ko-KR" dirty="0"/>
              <a:t>.</a:t>
            </a:r>
          </a:p>
          <a:p>
            <a:pPr lvl="1"/>
            <a:r>
              <a:rPr lang="en-US" altLang="ko-KR" dirty="0"/>
              <a:t>Call the function </a:t>
            </a:r>
            <a:r>
              <a:rPr lang="en-US" altLang="ko-KR" dirty="0" err="1">
                <a:solidFill>
                  <a:schemeClr val="tx1">
                    <a:lumMod val="50000"/>
                    <a:lumOff val="50000"/>
                  </a:schemeClr>
                </a:solidFill>
              </a:rPr>
              <a:t>printPrimes</a:t>
            </a:r>
            <a:r>
              <a:rPr lang="en-US" altLang="ko-KR" dirty="0">
                <a:solidFill>
                  <a:schemeClr val="tx1">
                    <a:lumMod val="50000"/>
                    <a:lumOff val="50000"/>
                  </a:schemeClr>
                </a:solidFill>
              </a:rPr>
              <a:t>(2, 3, 4, 5, 6, 7, 8, 9, 10)</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134</a:t>
            </a:fld>
            <a:endParaRPr lang="en-US" dirty="0"/>
          </a:p>
        </p:txBody>
      </p:sp>
    </p:spTree>
    <p:extLst>
      <p:ext uri="{BB962C8B-B14F-4D97-AF65-F5344CB8AC3E}">
        <p14:creationId xmlns:p14="http://schemas.microsoft.com/office/powerpoint/2010/main" val="17862150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err="1"/>
              <a:t>VarArgs</a:t>
            </a:r>
            <a:r>
              <a:rPr lang="en-US" altLang="ko-KR" dirty="0"/>
              <a:t> Parameters</a:t>
            </a:r>
            <a:endParaRPr lang="ko-KR" altLang="en-US" dirty="0"/>
          </a:p>
        </p:txBody>
      </p:sp>
      <p:sp>
        <p:nvSpPr>
          <p:cNvPr id="5" name="내용 개체 틀 4"/>
          <p:cNvSpPr>
            <a:spLocks noGrp="1"/>
          </p:cNvSpPr>
          <p:nvPr>
            <p:ph idx="1"/>
          </p:nvPr>
        </p:nvSpPr>
        <p:spPr>
          <a:xfrm>
            <a:off x="913794" y="1127464"/>
            <a:ext cx="6841244" cy="5365934"/>
          </a:xfrm>
        </p:spPr>
        <p:txBody>
          <a:bodyPr>
            <a:normAutofit/>
          </a:bodyPr>
          <a:lstStyle/>
          <a:p>
            <a:pPr marL="0" indent="0">
              <a:lnSpc>
                <a:spcPct val="100000"/>
              </a:lnSpc>
              <a:buNone/>
            </a:pPr>
            <a:r>
              <a:rPr lang="en-US" altLang="ko-KR" sz="1800" dirty="0"/>
              <a:t>import math</a:t>
            </a:r>
          </a:p>
          <a:p>
            <a:pPr marL="0" indent="0">
              <a:lnSpc>
                <a:spcPct val="100000"/>
              </a:lnSpc>
              <a:buNone/>
            </a:pPr>
            <a:r>
              <a:rPr lang="en-US" altLang="ko-KR" sz="1800" dirty="0" err="1"/>
              <a:t>def</a:t>
            </a:r>
            <a:r>
              <a:rPr lang="en-US" altLang="ko-KR" sz="1800" dirty="0"/>
              <a:t> </a:t>
            </a:r>
            <a:r>
              <a:rPr lang="en-US" altLang="ko-KR" sz="1800" dirty="0" err="1"/>
              <a:t>isPrime</a:t>
            </a:r>
            <a:r>
              <a:rPr lang="en-US" altLang="ko-KR" sz="1800" dirty="0"/>
              <a:t>(n):</a:t>
            </a:r>
          </a:p>
          <a:p>
            <a:pPr marL="0" indent="0">
              <a:lnSpc>
                <a:spcPct val="100000"/>
              </a:lnSpc>
              <a:buNone/>
            </a:pPr>
            <a:r>
              <a:rPr lang="en-US" altLang="ko-KR" sz="1800" dirty="0"/>
              <a:t>    if n &lt;= 1:</a:t>
            </a:r>
          </a:p>
          <a:p>
            <a:pPr marL="0" indent="0">
              <a:lnSpc>
                <a:spcPct val="100000"/>
              </a:lnSpc>
              <a:buNone/>
            </a:pPr>
            <a:r>
              <a:rPr lang="en-US" altLang="ko-KR" sz="1800" dirty="0"/>
              <a:t>        return False</a:t>
            </a:r>
          </a:p>
          <a:p>
            <a:pPr marL="0" indent="0">
              <a:lnSpc>
                <a:spcPct val="100000"/>
              </a:lnSpc>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lnSpc>
                <a:spcPct val="100000"/>
              </a:lnSpc>
              <a:buNone/>
            </a:pPr>
            <a:r>
              <a:rPr lang="en-US" altLang="ko-KR" sz="1800" dirty="0"/>
              <a:t>        if n % d == 0:</a:t>
            </a:r>
          </a:p>
          <a:p>
            <a:pPr marL="0" indent="0">
              <a:lnSpc>
                <a:spcPct val="100000"/>
              </a:lnSpc>
              <a:buNone/>
            </a:pPr>
            <a:r>
              <a:rPr lang="en-US" altLang="ko-KR" sz="1800" dirty="0"/>
              <a:t>            return False</a:t>
            </a:r>
          </a:p>
          <a:p>
            <a:pPr marL="0" indent="0">
              <a:lnSpc>
                <a:spcPct val="100000"/>
              </a:lnSpc>
              <a:buNone/>
            </a:pPr>
            <a:r>
              <a:rPr lang="en-US" altLang="ko-KR" sz="1800" dirty="0"/>
              <a:t>    return True</a:t>
            </a:r>
          </a:p>
          <a:p>
            <a:pPr marL="0" indent="0">
              <a:lnSpc>
                <a:spcPct val="100000"/>
              </a:lnSpc>
              <a:buNone/>
            </a:pPr>
            <a:r>
              <a:rPr lang="en-US" altLang="ko-KR" sz="1800" dirty="0" err="1"/>
              <a:t>def</a:t>
            </a:r>
            <a:r>
              <a:rPr lang="en-US" altLang="ko-KR" sz="1800" dirty="0"/>
              <a:t> </a:t>
            </a:r>
            <a:r>
              <a:rPr lang="en-US" altLang="ko-KR" sz="1800" dirty="0" err="1"/>
              <a:t>printPrimes</a:t>
            </a:r>
            <a:r>
              <a:rPr lang="en-US" altLang="ko-KR" sz="1800" dirty="0"/>
              <a:t>(*</a:t>
            </a:r>
            <a:r>
              <a:rPr lang="en-US" altLang="ko-KR" sz="1800" dirty="0" err="1"/>
              <a:t>tiNumbers</a:t>
            </a:r>
            <a:r>
              <a:rPr lang="en-US" altLang="ko-KR" sz="1800" dirty="0"/>
              <a:t>):</a:t>
            </a:r>
          </a:p>
          <a:p>
            <a:pPr marL="0" indent="0">
              <a:lnSpc>
                <a:spcPct val="100000"/>
              </a:lnSpc>
              <a:buNone/>
            </a:pPr>
            <a:r>
              <a:rPr lang="en-US" altLang="ko-KR" sz="1800" dirty="0"/>
              <a:t>    for n in </a:t>
            </a:r>
            <a:r>
              <a:rPr lang="en-US" altLang="ko-KR" sz="1800" dirty="0" err="1"/>
              <a:t>tiNumbers</a:t>
            </a:r>
            <a:r>
              <a:rPr lang="en-US" altLang="ko-KR" sz="1800" dirty="0"/>
              <a:t>:</a:t>
            </a:r>
          </a:p>
          <a:p>
            <a:pPr marL="0" indent="0">
              <a:lnSpc>
                <a:spcPct val="100000"/>
              </a:lnSpc>
              <a:buNone/>
            </a:pPr>
            <a:r>
              <a:rPr lang="en-US" altLang="ko-KR" sz="1800" dirty="0"/>
              <a:t>        if </a:t>
            </a:r>
            <a:r>
              <a:rPr lang="en-US" altLang="ko-KR" sz="1800" dirty="0" err="1"/>
              <a:t>isPrime</a:t>
            </a:r>
            <a:r>
              <a:rPr lang="en-US" altLang="ko-KR" sz="1800" dirty="0"/>
              <a:t>(n):</a:t>
            </a:r>
          </a:p>
          <a:p>
            <a:pPr marL="0" indent="0">
              <a:lnSpc>
                <a:spcPct val="100000"/>
              </a:lnSpc>
              <a:buNone/>
            </a:pPr>
            <a:r>
              <a:rPr lang="en-US" altLang="ko-KR" sz="1800" dirty="0"/>
              <a:t>            print(n)</a:t>
            </a:r>
          </a:p>
          <a:p>
            <a:pPr marL="0" indent="0">
              <a:lnSpc>
                <a:spcPct val="100000"/>
              </a:lnSpc>
              <a:buNone/>
            </a:pPr>
            <a:r>
              <a:rPr lang="en-US" altLang="ko-KR" sz="1800" dirty="0" err="1"/>
              <a:t>printPrimes</a:t>
            </a:r>
            <a:r>
              <a:rPr lang="en-US" altLang="ko-KR" sz="1800" dirty="0"/>
              <a:t>(2, 3, 4, 5, 6, 7, 8, 9, 10)</a:t>
            </a:r>
            <a:endParaRPr lang="ko-KR" altLang="en-US" sz="18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135</a:t>
            </a:fld>
            <a:endParaRPr lang="en-US" dirty="0"/>
          </a:p>
        </p:txBody>
      </p:sp>
    </p:spTree>
    <p:extLst>
      <p:ext uri="{BB962C8B-B14F-4D97-AF65-F5344CB8AC3E}">
        <p14:creationId xmlns:p14="http://schemas.microsoft.com/office/powerpoint/2010/main" val="17197360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u="sng" dirty="0" err="1"/>
              <a:t>DocStrings</a:t>
            </a:r>
            <a:endParaRPr lang="ko-KR" altLang="en-US" b="1" i="1" u="sng"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136</a:t>
            </a:fld>
            <a:endParaRPr lang="en-US" dirty="0"/>
          </a:p>
        </p:txBody>
      </p:sp>
    </p:spTree>
    <p:extLst>
      <p:ext uri="{BB962C8B-B14F-4D97-AF65-F5344CB8AC3E}">
        <p14:creationId xmlns:p14="http://schemas.microsoft.com/office/powerpoint/2010/main" val="177567596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a:t>DocStrings</a:t>
            </a:r>
            <a:endParaRPr lang="ko-KR" altLang="en-US" b="1" i="1" dirty="0"/>
          </a:p>
        </p:txBody>
      </p:sp>
      <p:sp>
        <p:nvSpPr>
          <p:cNvPr id="3" name="내용 개체 틀 2"/>
          <p:cNvSpPr>
            <a:spLocks noGrp="1"/>
          </p:cNvSpPr>
          <p:nvPr>
            <p:ph idx="1"/>
          </p:nvPr>
        </p:nvSpPr>
        <p:spPr>
          <a:xfrm>
            <a:off x="913794" y="1127464"/>
            <a:ext cx="10811359" cy="4663735"/>
          </a:xfrm>
        </p:spPr>
        <p:txBody>
          <a:bodyPr>
            <a:normAutofit/>
          </a:bodyPr>
          <a:lstStyle/>
          <a:p>
            <a:r>
              <a:rPr lang="en-US" altLang="ko-KR" dirty="0"/>
              <a:t>Python has a nifty feature called documentation strings, usually referred to by its shorter name </a:t>
            </a:r>
            <a:r>
              <a:rPr lang="en-US" altLang="ko-KR" b="1" i="1" dirty="0"/>
              <a:t>docstrings</a:t>
            </a:r>
            <a:r>
              <a:rPr lang="en-US" altLang="ko-KR" dirty="0"/>
              <a:t>.</a:t>
            </a:r>
          </a:p>
          <a:p>
            <a:r>
              <a:rPr lang="en-US" altLang="ko-KR" b="1" i="1" dirty="0" err="1"/>
              <a:t>DocStrings</a:t>
            </a:r>
            <a:r>
              <a:rPr lang="en-US" altLang="ko-KR" dirty="0"/>
              <a:t> are an important tool that you should make use of since it helps to document the program better and makes it easier to understand.</a:t>
            </a:r>
          </a:p>
          <a:p>
            <a:r>
              <a:rPr lang="en-US" altLang="ko-KR" dirty="0"/>
              <a:t>Amazingly, we can even get the </a:t>
            </a:r>
            <a:r>
              <a:rPr lang="en-US" altLang="ko-KR" b="1" i="1" dirty="0"/>
              <a:t>docstring</a:t>
            </a:r>
            <a:r>
              <a:rPr lang="en-US" altLang="ko-KR" dirty="0"/>
              <a:t> (</a:t>
            </a:r>
            <a:r>
              <a:rPr lang="en-US" altLang="ko-KR" dirty="0">
                <a:solidFill>
                  <a:schemeClr val="tx1">
                    <a:lumMod val="50000"/>
                    <a:lumOff val="50000"/>
                  </a:schemeClr>
                </a:solidFill>
              </a:rPr>
              <a:t>__doc__</a:t>
            </a:r>
            <a:r>
              <a:rPr lang="en-US" altLang="ko-KR" dirty="0"/>
              <a:t>) back from, say a function, when the program is actually running!</a:t>
            </a:r>
          </a:p>
          <a:p>
            <a:r>
              <a:rPr lang="en-US" altLang="ko-KR" dirty="0"/>
              <a:t>Note that </a:t>
            </a:r>
            <a:r>
              <a:rPr lang="en-US" altLang="ko-KR" b="1" i="1" dirty="0" err="1"/>
              <a:t>DocStrings</a:t>
            </a:r>
            <a:r>
              <a:rPr lang="en-US" altLang="ko-KR" dirty="0"/>
              <a:t> also apply to </a:t>
            </a:r>
            <a:r>
              <a:rPr lang="en-US" altLang="ko-KR" b="1" i="1" dirty="0"/>
              <a:t>modules</a:t>
            </a:r>
            <a:r>
              <a:rPr lang="en-US" altLang="ko-KR" dirty="0"/>
              <a:t> and </a:t>
            </a:r>
            <a:r>
              <a:rPr lang="en-US" altLang="ko-KR" b="1" i="1" dirty="0"/>
              <a:t>classes </a:t>
            </a:r>
            <a:r>
              <a:rPr lang="en-US" altLang="ko-KR" dirty="0"/>
              <a:t>which we will learn about in the respective classes.</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137</a:t>
            </a:fld>
            <a:endParaRPr lang="en-US" dirty="0"/>
          </a:p>
        </p:txBody>
      </p:sp>
    </p:spTree>
    <p:extLst>
      <p:ext uri="{BB962C8B-B14F-4D97-AF65-F5344CB8AC3E}">
        <p14:creationId xmlns:p14="http://schemas.microsoft.com/office/powerpoint/2010/main" val="31540845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err="1"/>
              <a:t>DocStrings</a:t>
            </a:r>
            <a:endParaRPr lang="ko-KR" altLang="en-US" b="1" i="1" dirty="0"/>
          </a:p>
        </p:txBody>
      </p:sp>
      <p:sp>
        <p:nvSpPr>
          <p:cNvPr id="3" name="내용 개체 틀 2"/>
          <p:cNvSpPr>
            <a:spLocks noGrp="1"/>
          </p:cNvSpPr>
          <p:nvPr>
            <p:ph idx="1"/>
          </p:nvPr>
        </p:nvSpPr>
        <p:spPr>
          <a:xfrm>
            <a:off x="913794" y="1127464"/>
            <a:ext cx="10741911" cy="5575774"/>
          </a:xfrm>
        </p:spPr>
        <p:txBody>
          <a:bodyPr>
            <a:normAutofit/>
          </a:bodyPr>
          <a:lstStyle/>
          <a:p>
            <a:pPr marL="0" indent="0">
              <a:buNone/>
            </a:pPr>
            <a:r>
              <a:rPr lang="en-US" altLang="ko-KR" sz="1800" dirty="0" err="1"/>
              <a:t>def</a:t>
            </a:r>
            <a:r>
              <a:rPr lang="en-US" altLang="ko-KR" sz="1800" dirty="0"/>
              <a:t> </a:t>
            </a:r>
            <a:r>
              <a:rPr lang="en-US" altLang="ko-KR" sz="1800" b="1" dirty="0" err="1">
                <a:solidFill>
                  <a:srgbClr val="FFFF00"/>
                </a:solidFill>
              </a:rPr>
              <a:t>print_max</a:t>
            </a:r>
            <a:r>
              <a:rPr lang="en-US" altLang="ko-KR" sz="1800" dirty="0"/>
              <a:t>(x, y):</a:t>
            </a:r>
          </a:p>
          <a:p>
            <a:pPr marL="0" indent="0">
              <a:buNone/>
            </a:pPr>
            <a:r>
              <a:rPr lang="en-US" altLang="ko-KR" sz="1800" dirty="0"/>
              <a:t>    '''Prints the maximum of two numbers.</a:t>
            </a:r>
          </a:p>
          <a:p>
            <a:pPr marL="0" indent="0">
              <a:buNone/>
            </a:pPr>
            <a:r>
              <a:rPr lang="en-US" altLang="ko-KR" sz="1800" dirty="0"/>
              <a:t>    The two values must be integers.'''</a:t>
            </a:r>
          </a:p>
          <a:p>
            <a:pPr marL="0" indent="0">
              <a:buNone/>
            </a:pPr>
            <a:r>
              <a:rPr lang="en-US" altLang="ko-KR" sz="1800" dirty="0"/>
              <a:t>    x = </a:t>
            </a:r>
            <a:r>
              <a:rPr lang="en-US" altLang="ko-KR" sz="1800" dirty="0" err="1"/>
              <a:t>int</a:t>
            </a:r>
            <a:r>
              <a:rPr lang="en-US" altLang="ko-KR" sz="1800" dirty="0"/>
              <a:t>(x)</a:t>
            </a:r>
          </a:p>
          <a:p>
            <a:pPr marL="0" indent="0">
              <a:buNone/>
            </a:pPr>
            <a:r>
              <a:rPr lang="en-US" altLang="ko-KR" sz="1800" dirty="0"/>
              <a:t>    y = </a:t>
            </a:r>
            <a:r>
              <a:rPr lang="en-US" altLang="ko-KR" sz="1800" dirty="0" err="1"/>
              <a:t>int</a:t>
            </a:r>
            <a:r>
              <a:rPr lang="en-US" altLang="ko-KR" sz="1800" dirty="0"/>
              <a:t>(y)</a:t>
            </a:r>
          </a:p>
          <a:p>
            <a:pPr marL="0" indent="0">
              <a:buNone/>
            </a:pPr>
            <a:r>
              <a:rPr lang="en-US" altLang="ko-KR" sz="1800" dirty="0"/>
              <a:t>    if x &gt; y:</a:t>
            </a:r>
          </a:p>
          <a:p>
            <a:pPr marL="0" indent="0">
              <a:buNone/>
            </a:pPr>
            <a:r>
              <a:rPr lang="en-US" altLang="ko-KR" sz="1800" dirty="0"/>
              <a:t>        print(x, 'is maximum')</a:t>
            </a:r>
          </a:p>
          <a:p>
            <a:pPr marL="0" indent="0">
              <a:buNone/>
            </a:pPr>
            <a:r>
              <a:rPr lang="en-US" altLang="ko-KR" sz="1800" dirty="0"/>
              <a:t>    else:</a:t>
            </a:r>
          </a:p>
          <a:p>
            <a:pPr marL="0" indent="0">
              <a:buNone/>
            </a:pPr>
            <a:r>
              <a:rPr lang="en-US" altLang="ko-KR" sz="1800" dirty="0"/>
              <a:t>        print(y, 'is maximum')</a:t>
            </a:r>
          </a:p>
          <a:p>
            <a:pPr marL="0" indent="0">
              <a:buNone/>
            </a:pPr>
            <a:endParaRPr lang="en-US" altLang="ko-KR" sz="1800" dirty="0"/>
          </a:p>
          <a:p>
            <a:pPr marL="0" indent="0">
              <a:buNone/>
            </a:pPr>
            <a:r>
              <a:rPr lang="en-US" altLang="ko-KR" sz="1800" dirty="0" err="1"/>
              <a:t>print_max</a:t>
            </a:r>
            <a:r>
              <a:rPr lang="en-US" altLang="ko-KR" sz="1800" dirty="0"/>
              <a:t>(3, 5)</a:t>
            </a:r>
          </a:p>
          <a:p>
            <a:pPr marL="0" indent="0">
              <a:buNone/>
            </a:pPr>
            <a:r>
              <a:rPr lang="en-US" altLang="ko-KR" sz="1800" dirty="0"/>
              <a:t>print(</a:t>
            </a:r>
            <a:r>
              <a:rPr lang="en-US" altLang="ko-KR" sz="1800" b="1" dirty="0" err="1">
                <a:solidFill>
                  <a:srgbClr val="FFFF00"/>
                </a:solidFill>
              </a:rPr>
              <a:t>print_max.__doc</a:t>
            </a:r>
            <a:r>
              <a:rPr lang="en-US" altLang="ko-KR" sz="1800" b="1" dirty="0">
                <a:solidFill>
                  <a:srgbClr val="FFFF00"/>
                </a:solidFill>
              </a:rPr>
              <a:t>__</a:t>
            </a:r>
            <a:r>
              <a:rPr lang="en-US" altLang="ko-KR" sz="1800" dirty="0"/>
              <a:t>)  # double underscores</a:t>
            </a:r>
            <a:endParaRPr lang="ko-KR" altLang="en-US" sz="18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138</a:t>
            </a:fld>
            <a:endParaRPr lang="en-US" dirty="0"/>
          </a:p>
        </p:txBody>
      </p:sp>
    </p:spTree>
    <p:extLst>
      <p:ext uri="{BB962C8B-B14F-4D97-AF65-F5344CB8AC3E}">
        <p14:creationId xmlns:p14="http://schemas.microsoft.com/office/powerpoint/2010/main" val="33366319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F54A8-D1EF-44C5-99CE-27CAEBD6288F}"/>
              </a:ext>
            </a:extLst>
          </p:cNvPr>
          <p:cNvSpPr>
            <a:spLocks noGrp="1"/>
          </p:cNvSpPr>
          <p:nvPr>
            <p:ph type="title"/>
          </p:nvPr>
        </p:nvSpPr>
        <p:spPr>
          <a:xfrm>
            <a:off x="809622" y="154762"/>
            <a:ext cx="10353762" cy="549277"/>
          </a:xfrm>
        </p:spPr>
        <p:txBody>
          <a:bodyPr>
            <a:normAutofit fontScale="90000"/>
          </a:bodyPr>
          <a:lstStyle/>
          <a:p>
            <a:r>
              <a:rPr lang="en-US" altLang="ko-KR" dirty="0"/>
              <a:t>Classes</a:t>
            </a:r>
            <a:endParaRPr lang="ko-KR" altLang="en-US" dirty="0"/>
          </a:p>
        </p:txBody>
      </p:sp>
      <p:sp>
        <p:nvSpPr>
          <p:cNvPr id="5" name="내용 개체 틀 4">
            <a:extLst>
              <a:ext uri="{FF2B5EF4-FFF2-40B4-BE49-F238E27FC236}">
                <a16:creationId xmlns:a16="http://schemas.microsoft.com/office/drawing/2014/main" id="{227FC691-AAAF-4E6C-9AC3-FAEA18C54327}"/>
              </a:ext>
            </a:extLst>
          </p:cNvPr>
          <p:cNvSpPr>
            <a:spLocks noGrp="1"/>
          </p:cNvSpPr>
          <p:nvPr>
            <p:ph sz="half" idx="1"/>
          </p:nvPr>
        </p:nvSpPr>
        <p:spPr>
          <a:xfrm>
            <a:off x="1475630" y="884340"/>
            <a:ext cx="4510873" cy="5818898"/>
          </a:xfrm>
        </p:spPr>
        <p:txBody>
          <a:bodyPr>
            <a:normAutofit fontScale="55000" lnSpcReduction="20000"/>
          </a:bodyPr>
          <a:lstStyle/>
          <a:p>
            <a:pPr marL="0" indent="0">
              <a:buNone/>
            </a:pPr>
            <a:r>
              <a:rPr lang="en-US" altLang="ko-KR" sz="2900" dirty="0"/>
              <a:t>from </a:t>
            </a:r>
            <a:r>
              <a:rPr lang="en-US" altLang="ko-KR" sz="2900" dirty="0" err="1"/>
              <a:t>abc</a:t>
            </a:r>
            <a:r>
              <a:rPr lang="en-US" altLang="ko-KR" sz="2900" dirty="0"/>
              <a:t> import *</a:t>
            </a:r>
          </a:p>
          <a:p>
            <a:pPr marL="0" indent="0">
              <a:buNone/>
            </a:pPr>
            <a:r>
              <a:rPr lang="en-US" altLang="ko-KR" sz="2900" dirty="0"/>
              <a:t>class </a:t>
            </a:r>
            <a:r>
              <a:rPr lang="en-US" altLang="ko-KR" sz="2900" dirty="0" err="1"/>
              <a:t>ATest</a:t>
            </a:r>
            <a:r>
              <a:rPr lang="en-US" altLang="ko-KR" sz="2900" dirty="0"/>
              <a:t>(</a:t>
            </a:r>
            <a:r>
              <a:rPr lang="en-US" altLang="ko-KR" sz="2900" dirty="0" err="1"/>
              <a:t>metaclass</a:t>
            </a:r>
            <a:r>
              <a:rPr lang="en-US" altLang="ko-KR" sz="2900" dirty="0"/>
              <a:t>=</a:t>
            </a:r>
            <a:r>
              <a:rPr lang="en-US" altLang="ko-KR" sz="2900" dirty="0" err="1"/>
              <a:t>ABCMeta</a:t>
            </a:r>
            <a:r>
              <a:rPr lang="en-US" altLang="ko-KR" sz="2900" dirty="0"/>
              <a:t>):</a:t>
            </a:r>
          </a:p>
          <a:p>
            <a:pPr marL="0" indent="0">
              <a:buNone/>
            </a:pPr>
            <a:r>
              <a:rPr lang="en-US" altLang="ko-KR" sz="2900" dirty="0"/>
              <a:t>    @</a:t>
            </a:r>
            <a:r>
              <a:rPr lang="en-US" altLang="ko-KR" sz="2900" dirty="0" err="1"/>
              <a:t>classmethod</a:t>
            </a:r>
            <a:endParaRPr lang="en-US" altLang="ko-KR" sz="2900" dirty="0"/>
          </a:p>
          <a:p>
            <a:pPr marL="0" indent="0">
              <a:buNone/>
            </a:pPr>
            <a:r>
              <a:rPr lang="en-US" altLang="ko-KR" sz="2900" dirty="0"/>
              <a:t>    @</a:t>
            </a:r>
            <a:r>
              <a:rPr lang="en-US" altLang="ko-KR" sz="2900" dirty="0" err="1"/>
              <a:t>abstractmethod</a:t>
            </a:r>
            <a:endParaRPr lang="en-US" altLang="ko-KR" sz="2900" dirty="0"/>
          </a:p>
          <a:p>
            <a:pPr marL="0" indent="0">
              <a:buNone/>
            </a:pPr>
            <a:r>
              <a:rPr lang="en-US" altLang="ko-KR" sz="2900" dirty="0"/>
              <a:t>    def _Get(</a:t>
            </a:r>
            <a:r>
              <a:rPr lang="en-US" altLang="ko-KR" sz="2900" dirty="0" err="1"/>
              <a:t>cls</a:t>
            </a:r>
            <a:r>
              <a:rPr lang="en-US" altLang="ko-KR" sz="2900" dirty="0"/>
              <a:t>):</a:t>
            </a:r>
          </a:p>
          <a:p>
            <a:pPr marL="0" indent="0">
              <a:buNone/>
            </a:pPr>
            <a:r>
              <a:rPr lang="en-US" altLang="ko-KR" sz="2900" dirty="0"/>
              <a:t>        print('</a:t>
            </a:r>
            <a:r>
              <a:rPr lang="en-US" altLang="ko-KR" sz="2900" dirty="0" err="1"/>
              <a:t>A._Get</a:t>
            </a:r>
            <a:r>
              <a:rPr lang="en-US" altLang="ko-KR" sz="2900" dirty="0"/>
              <a:t>', end='')</a:t>
            </a:r>
          </a:p>
          <a:p>
            <a:pPr marL="0" indent="0">
              <a:buNone/>
            </a:pPr>
            <a:r>
              <a:rPr lang="en-US" altLang="ko-KR" sz="2900" dirty="0"/>
              <a:t>    @</a:t>
            </a:r>
            <a:r>
              <a:rPr lang="en-US" altLang="ko-KR" sz="2900" dirty="0" err="1"/>
              <a:t>classmethod</a:t>
            </a:r>
            <a:endParaRPr lang="en-US" altLang="ko-KR" sz="2900" dirty="0"/>
          </a:p>
          <a:p>
            <a:pPr marL="0" indent="0">
              <a:buNone/>
            </a:pPr>
            <a:r>
              <a:rPr lang="en-US" altLang="ko-KR" sz="2900" dirty="0"/>
              <a:t>    def Get(</a:t>
            </a:r>
            <a:r>
              <a:rPr lang="en-US" altLang="ko-KR" sz="2900" dirty="0" err="1"/>
              <a:t>cls</a:t>
            </a:r>
            <a:r>
              <a:rPr lang="en-US" altLang="ko-KR" sz="2900" dirty="0"/>
              <a:t>):</a:t>
            </a:r>
          </a:p>
          <a:p>
            <a:pPr marL="0" indent="0">
              <a:buNone/>
            </a:pPr>
            <a:r>
              <a:rPr lang="en-US" altLang="ko-KR" sz="2900" dirty="0"/>
              <a:t>        print('</a:t>
            </a:r>
            <a:r>
              <a:rPr lang="en-US" altLang="ko-KR" sz="2900" dirty="0" err="1"/>
              <a:t>A.Get</a:t>
            </a:r>
            <a:r>
              <a:rPr lang="en-US" altLang="ko-KR" sz="2900" dirty="0"/>
              <a:t> -&gt; ', end='')</a:t>
            </a:r>
          </a:p>
          <a:p>
            <a:pPr marL="0" indent="0">
              <a:buNone/>
            </a:pPr>
            <a:r>
              <a:rPr lang="en-US" altLang="ko-KR" sz="2900" dirty="0"/>
              <a:t>        </a:t>
            </a:r>
            <a:r>
              <a:rPr lang="en-US" altLang="ko-KR" sz="2900" dirty="0" err="1"/>
              <a:t>cls</a:t>
            </a:r>
            <a:r>
              <a:rPr lang="en-US" altLang="ko-KR" sz="2900" dirty="0"/>
              <a:t>._Get()</a:t>
            </a:r>
          </a:p>
          <a:p>
            <a:pPr marL="0" indent="0">
              <a:buNone/>
            </a:pPr>
            <a:r>
              <a:rPr lang="en-US" altLang="ko-KR" sz="2900" dirty="0"/>
              <a:t>    @</a:t>
            </a:r>
            <a:r>
              <a:rPr lang="en-US" altLang="ko-KR" sz="2900" dirty="0" err="1"/>
              <a:t>abstractmethod</a:t>
            </a:r>
            <a:endParaRPr lang="en-US" altLang="ko-KR" sz="2900" dirty="0"/>
          </a:p>
          <a:p>
            <a:pPr marL="0" indent="0">
              <a:buNone/>
            </a:pPr>
            <a:r>
              <a:rPr lang="en-US" altLang="ko-KR" sz="2900" dirty="0"/>
              <a:t>    def _get(self):</a:t>
            </a:r>
          </a:p>
          <a:p>
            <a:pPr marL="0" indent="0">
              <a:buNone/>
            </a:pPr>
            <a:r>
              <a:rPr lang="en-US" altLang="ko-KR" sz="2900" dirty="0"/>
              <a:t>        print('</a:t>
            </a:r>
            <a:r>
              <a:rPr lang="en-US" altLang="ko-KR" sz="2900" dirty="0" err="1"/>
              <a:t>A._get</a:t>
            </a:r>
            <a:r>
              <a:rPr lang="en-US" altLang="ko-KR" sz="2900" dirty="0"/>
              <a:t>', end='')</a:t>
            </a:r>
          </a:p>
          <a:p>
            <a:pPr marL="0" indent="0">
              <a:buNone/>
            </a:pPr>
            <a:r>
              <a:rPr lang="en-US" altLang="ko-KR" sz="2900" dirty="0"/>
              <a:t>    def get(self):</a:t>
            </a:r>
          </a:p>
          <a:p>
            <a:pPr marL="0" indent="0">
              <a:buNone/>
            </a:pPr>
            <a:r>
              <a:rPr lang="en-US" altLang="ko-KR" sz="2900" dirty="0"/>
              <a:t>        print('</a:t>
            </a:r>
            <a:r>
              <a:rPr lang="en-US" altLang="ko-KR" sz="2900" dirty="0" err="1"/>
              <a:t>A.get</a:t>
            </a:r>
            <a:r>
              <a:rPr lang="en-US" altLang="ko-KR" sz="2900" dirty="0"/>
              <a:t> -&gt; ', end='')</a:t>
            </a:r>
          </a:p>
          <a:p>
            <a:pPr marL="0" indent="0">
              <a:buNone/>
            </a:pPr>
            <a:r>
              <a:rPr lang="en-US" altLang="ko-KR" sz="2900" dirty="0"/>
              <a:t>        </a:t>
            </a:r>
            <a:r>
              <a:rPr lang="en-US" altLang="ko-KR" sz="2900" dirty="0" err="1"/>
              <a:t>self._get</a:t>
            </a:r>
            <a:r>
              <a:rPr lang="en-US" altLang="ko-KR" sz="2900" dirty="0"/>
              <a:t>()</a:t>
            </a:r>
          </a:p>
        </p:txBody>
      </p:sp>
      <p:sp>
        <p:nvSpPr>
          <p:cNvPr id="4" name="슬라이드 번호 개체 틀 3">
            <a:extLst>
              <a:ext uri="{FF2B5EF4-FFF2-40B4-BE49-F238E27FC236}">
                <a16:creationId xmlns:a16="http://schemas.microsoft.com/office/drawing/2014/main" id="{55625017-7743-4486-A577-39F16C6B55E4}"/>
              </a:ext>
            </a:extLst>
          </p:cNvPr>
          <p:cNvSpPr>
            <a:spLocks noGrp="1"/>
          </p:cNvSpPr>
          <p:nvPr>
            <p:ph type="sldNum" sz="quarter" idx="12"/>
          </p:nvPr>
        </p:nvSpPr>
        <p:spPr/>
        <p:txBody>
          <a:bodyPr/>
          <a:lstStyle/>
          <a:p>
            <a:fld id="{D57F1E4F-1CFF-5643-939E-217C01CDF565}" type="slidenum">
              <a:rPr lang="en-US" smtClean="0"/>
              <a:pPr/>
              <a:t>139</a:t>
            </a:fld>
            <a:endParaRPr lang="en-US" dirty="0"/>
          </a:p>
        </p:txBody>
      </p:sp>
      <p:sp>
        <p:nvSpPr>
          <p:cNvPr id="8" name="내용 개체 틀 5">
            <a:extLst>
              <a:ext uri="{FF2B5EF4-FFF2-40B4-BE49-F238E27FC236}">
                <a16:creationId xmlns:a16="http://schemas.microsoft.com/office/drawing/2014/main" id="{08BBE7FD-B6B4-57C7-466A-055F7F5253FF}"/>
              </a:ext>
            </a:extLst>
          </p:cNvPr>
          <p:cNvSpPr>
            <a:spLocks noGrp="1"/>
          </p:cNvSpPr>
          <p:nvPr>
            <p:ph sz="half" idx="2"/>
          </p:nvPr>
        </p:nvSpPr>
        <p:spPr>
          <a:xfrm>
            <a:off x="6967961" y="884340"/>
            <a:ext cx="4085862" cy="5365989"/>
          </a:xfrm>
        </p:spPr>
        <p:txBody>
          <a:bodyPr>
            <a:noAutofit/>
          </a:bodyPr>
          <a:lstStyle/>
          <a:p>
            <a:pPr marL="0" indent="0">
              <a:buNone/>
            </a:pPr>
            <a:r>
              <a:rPr lang="en-US" altLang="ko-KR" sz="1600" dirty="0"/>
              <a:t>class </a:t>
            </a:r>
            <a:r>
              <a:rPr lang="en-US" altLang="ko-KR" sz="1600" dirty="0" err="1"/>
              <a:t>BTest</a:t>
            </a:r>
            <a:r>
              <a:rPr lang="en-US" altLang="ko-KR" sz="1600" dirty="0"/>
              <a:t>(</a:t>
            </a:r>
            <a:r>
              <a:rPr lang="en-US" altLang="ko-KR" sz="1600" dirty="0" err="1"/>
              <a:t>ATest</a:t>
            </a:r>
            <a:r>
              <a:rPr lang="en-US" altLang="ko-KR" sz="1600" dirty="0"/>
              <a:t>):</a:t>
            </a:r>
          </a:p>
          <a:p>
            <a:pPr marL="0" indent="0">
              <a:buNone/>
            </a:pPr>
            <a:r>
              <a:rPr lang="en-US" altLang="ko-KR" sz="1600" dirty="0"/>
              <a:t>    @classmethod</a:t>
            </a:r>
          </a:p>
          <a:p>
            <a:pPr marL="0" indent="0">
              <a:buNone/>
            </a:pPr>
            <a:r>
              <a:rPr lang="en-US" altLang="ko-KR" sz="1600" dirty="0"/>
              <a:t>    def _Get(</a:t>
            </a:r>
            <a:r>
              <a:rPr lang="en-US" altLang="ko-KR" sz="1600" dirty="0" err="1"/>
              <a:t>cls</a:t>
            </a:r>
            <a:r>
              <a:rPr lang="en-US" altLang="ko-KR" sz="1600" dirty="0"/>
              <a:t>):</a:t>
            </a:r>
          </a:p>
          <a:p>
            <a:pPr marL="0" indent="0">
              <a:buNone/>
            </a:pPr>
            <a:r>
              <a:rPr lang="en-US" altLang="ko-KR" sz="1600" dirty="0"/>
              <a:t>        print('</a:t>
            </a:r>
            <a:r>
              <a:rPr lang="en-US" altLang="ko-KR" sz="1600" dirty="0" err="1"/>
              <a:t>B._Get</a:t>
            </a:r>
            <a:r>
              <a:rPr lang="en-US" altLang="ko-KR" sz="1600" dirty="0"/>
              <a:t> -&gt; ', end='')</a:t>
            </a:r>
          </a:p>
          <a:p>
            <a:pPr marL="0" indent="0">
              <a:buNone/>
            </a:pPr>
            <a:r>
              <a:rPr lang="en-US" altLang="ko-KR" sz="1600" dirty="0"/>
              <a:t>        super()._Get()</a:t>
            </a:r>
          </a:p>
          <a:p>
            <a:pPr marL="0" indent="0">
              <a:buNone/>
            </a:pPr>
            <a:r>
              <a:rPr lang="en-US" altLang="ko-KR" sz="1600" dirty="0"/>
              <a:t>    def _get(self):</a:t>
            </a:r>
          </a:p>
          <a:p>
            <a:pPr marL="0" indent="0">
              <a:buNone/>
            </a:pPr>
            <a:r>
              <a:rPr lang="en-US" altLang="ko-KR" sz="1600" dirty="0"/>
              <a:t>        print('</a:t>
            </a:r>
            <a:r>
              <a:rPr lang="en-US" altLang="ko-KR" sz="1600" dirty="0" err="1"/>
              <a:t>B._get</a:t>
            </a:r>
            <a:r>
              <a:rPr lang="en-US" altLang="ko-KR" sz="1600" dirty="0"/>
              <a:t> -&gt; ', end='')</a:t>
            </a:r>
          </a:p>
          <a:p>
            <a:pPr marL="0" indent="0">
              <a:buNone/>
            </a:pPr>
            <a:r>
              <a:rPr lang="en-US" altLang="ko-KR" sz="1600" dirty="0"/>
              <a:t>        super()._get()</a:t>
            </a:r>
          </a:p>
          <a:p>
            <a:pPr marL="0" indent="0">
              <a:buNone/>
            </a:pPr>
            <a:r>
              <a:rPr lang="en-US" altLang="ko-KR" sz="1600" dirty="0"/>
              <a:t>test = </a:t>
            </a:r>
            <a:r>
              <a:rPr lang="en-US" altLang="ko-KR" sz="1600" dirty="0" err="1"/>
              <a:t>BTest</a:t>
            </a:r>
            <a:r>
              <a:rPr lang="en-US" altLang="ko-KR" sz="1600" dirty="0"/>
              <a:t>()</a:t>
            </a:r>
          </a:p>
          <a:p>
            <a:pPr marL="0" indent="0">
              <a:buNone/>
            </a:pPr>
            <a:r>
              <a:rPr lang="en-US" altLang="ko-KR" sz="1600" dirty="0" err="1"/>
              <a:t>test._Get</a:t>
            </a:r>
            <a:r>
              <a:rPr lang="en-US" altLang="ko-KR" sz="1600" dirty="0"/>
              <a:t>(); print()</a:t>
            </a:r>
          </a:p>
          <a:p>
            <a:pPr marL="0" indent="0">
              <a:buNone/>
            </a:pPr>
            <a:r>
              <a:rPr lang="en-US" altLang="ko-KR" sz="1600" dirty="0" err="1"/>
              <a:t>test.Get</a:t>
            </a:r>
            <a:r>
              <a:rPr lang="en-US" altLang="ko-KR" sz="1600" dirty="0"/>
              <a:t>(); print()</a:t>
            </a:r>
          </a:p>
          <a:p>
            <a:pPr marL="0" indent="0">
              <a:buNone/>
            </a:pPr>
            <a:r>
              <a:rPr lang="en-US" altLang="ko-KR" sz="1600" dirty="0" err="1"/>
              <a:t>test._get</a:t>
            </a:r>
            <a:r>
              <a:rPr lang="en-US" altLang="ko-KR" sz="1600" dirty="0"/>
              <a:t>(); print()</a:t>
            </a:r>
          </a:p>
          <a:p>
            <a:pPr marL="0" indent="0">
              <a:buNone/>
            </a:pPr>
            <a:r>
              <a:rPr lang="en-US" altLang="ko-KR" sz="1600" dirty="0" err="1"/>
              <a:t>test.get</a:t>
            </a:r>
            <a:r>
              <a:rPr lang="en-US" altLang="ko-KR" sz="1600" dirty="0"/>
              <a:t>(); print()</a:t>
            </a:r>
          </a:p>
        </p:txBody>
      </p:sp>
    </p:spTree>
    <p:extLst>
      <p:ext uri="{BB962C8B-B14F-4D97-AF65-F5344CB8AC3E}">
        <p14:creationId xmlns:p14="http://schemas.microsoft.com/office/powerpoint/2010/main" val="2926825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a:t>def name([parameters]):</a:t>
            </a:r>
          </a:p>
          <a:p>
            <a:pPr marL="0" indent="0">
              <a:buNone/>
            </a:pPr>
            <a:r>
              <a:rPr lang="en-US" altLang="ko-KR"/>
              <a:t>    statements</a:t>
            </a:r>
            <a:endParaRPr lang="ko-KR" altLang="en-US" dirty="0"/>
          </a:p>
        </p:txBody>
      </p:sp>
      <p:sp>
        <p:nvSpPr>
          <p:cNvPr id="6" name="내용 개체 틀 5"/>
          <p:cNvSpPr>
            <a:spLocks noGrp="1"/>
          </p:cNvSpPr>
          <p:nvPr>
            <p:ph sz="half" idx="2"/>
          </p:nvPr>
        </p:nvSpPr>
        <p:spPr/>
        <p:txBody>
          <a:bodyPr/>
          <a:lstStyle/>
          <a:p>
            <a:pPr marL="0" indent="0">
              <a:buNone/>
            </a:pPr>
            <a:r>
              <a:rPr lang="en-US" altLang="ko-KR" b="1" dirty="0">
                <a:solidFill>
                  <a:srgbClr val="FF0000"/>
                </a:solidFill>
              </a:rPr>
              <a:t>name([arguments])</a:t>
            </a:r>
          </a:p>
          <a:p>
            <a:pPr marL="0" indent="0">
              <a:buNone/>
            </a:pPr>
            <a:endParaRPr lang="en-US" altLang="ko-KR" dirty="0"/>
          </a:p>
          <a:p>
            <a:pPr marL="0" indent="0">
              <a:buNone/>
            </a:pPr>
            <a:r>
              <a:rPr lang="en-US" altLang="ko-KR" dirty="0"/>
              <a:t># function call</a:t>
            </a:r>
          </a:p>
          <a:p>
            <a:pPr marL="0" indent="0">
              <a:buNone/>
            </a:pPr>
            <a:r>
              <a:rPr lang="en-US" altLang="ko-KR" dirty="0"/>
              <a:t># calling function </a:t>
            </a:r>
            <a:r>
              <a:rPr lang="en-US" altLang="ko-KR" b="1" i="1" dirty="0"/>
              <a:t>name</a:t>
            </a:r>
          </a:p>
          <a:p>
            <a:pPr marL="0" indent="0">
              <a:buNone/>
            </a:pPr>
            <a:r>
              <a:rPr lang="en-US" altLang="ko-KR" dirty="0"/>
              <a:t># calling </a:t>
            </a:r>
            <a:r>
              <a:rPr lang="en-US" altLang="ko-KR" b="1" i="1" dirty="0"/>
              <a:t>name</a:t>
            </a:r>
            <a:endParaRPr lang="ko-KR" altLang="en-US" b="1" i="1"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54203180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Summary</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140</a:t>
            </a:fld>
            <a:endParaRPr lang="en-US" dirty="0"/>
          </a:p>
        </p:txBody>
      </p:sp>
    </p:spTree>
    <p:extLst>
      <p:ext uri="{BB962C8B-B14F-4D97-AF65-F5344CB8AC3E}">
        <p14:creationId xmlns:p14="http://schemas.microsoft.com/office/powerpoint/2010/main" val="23159178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dirty="0"/>
              <a:t>End of Python: Functions</a:t>
            </a:r>
            <a:endParaRPr lang="ko-KR" altLang="en-US" dirty="0"/>
          </a:p>
        </p:txBody>
      </p:sp>
      <p:sp>
        <p:nvSpPr>
          <p:cNvPr id="4" name="부제목 3"/>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6583376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dirty="0"/>
              <a:t>Python: Modules and Packages</a:t>
            </a:r>
            <a:endParaRPr lang="ko-KR" altLang="en-US" dirty="0"/>
          </a:p>
        </p:txBody>
      </p:sp>
      <p:sp>
        <p:nvSpPr>
          <p:cNvPr id="4" name="부제목 3">
            <a:extLst>
              <a:ext uri="{FF2B5EF4-FFF2-40B4-BE49-F238E27FC236}">
                <a16:creationId xmlns:a16="http://schemas.microsoft.com/office/drawing/2014/main" id="{4C316B9A-EE2E-4594-BFF7-6E32D97FFC70}"/>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8382503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CA76D-A9EB-43EF-A61A-D1573B58CCF6}"/>
              </a:ext>
            </a:extLst>
          </p:cNvPr>
          <p:cNvSpPr>
            <a:spLocks noGrp="1"/>
          </p:cNvSpPr>
          <p:nvPr>
            <p:ph type="title"/>
          </p:nvPr>
        </p:nvSpPr>
        <p:spPr/>
        <p:txBody>
          <a:bodyPr/>
          <a:lstStyle/>
          <a:p>
            <a:r>
              <a:rPr lang="en-US" altLang="ko-KR" dirty="0"/>
              <a:t>Topic Structure</a:t>
            </a:r>
            <a:endParaRPr lang="ko-KR" altLang="en-US" dirty="0"/>
          </a:p>
        </p:txBody>
      </p:sp>
      <p:graphicFrame>
        <p:nvGraphicFramePr>
          <p:cNvPr id="5" name="내용 개체 틀 4">
            <a:extLst>
              <a:ext uri="{FF2B5EF4-FFF2-40B4-BE49-F238E27FC236}">
                <a16:creationId xmlns:a16="http://schemas.microsoft.com/office/drawing/2014/main" id="{8224DDA2-1E1C-41E9-B119-3A5D57D30433}"/>
              </a:ext>
            </a:extLst>
          </p:cNvPr>
          <p:cNvGraphicFramePr>
            <a:graphicFrameLocks noGrp="1"/>
          </p:cNvGraphicFramePr>
          <p:nvPr>
            <p:ph idx="1"/>
            <p:extLst>
              <p:ext uri="{D42A27DB-BD31-4B8C-83A1-F6EECF244321}">
                <p14:modId xmlns:p14="http://schemas.microsoft.com/office/powerpoint/2010/main" val="1755860294"/>
              </p:ext>
            </p:extLst>
          </p:nvPr>
        </p:nvGraphicFramePr>
        <p:xfrm>
          <a:off x="512990" y="1127046"/>
          <a:ext cx="11155372" cy="4989542"/>
        </p:xfrm>
        <a:graphic>
          <a:graphicData uri="http://schemas.openxmlformats.org/drawingml/2006/table">
            <a:tbl>
              <a:tblPr firstRow="1" bandRow="1">
                <a:tableStyleId>{3B4B98B0-60AC-42C2-AFA5-B58CD77FA1E5}</a:tableStyleId>
              </a:tblPr>
              <a:tblGrid>
                <a:gridCol w="2788843">
                  <a:extLst>
                    <a:ext uri="{9D8B030D-6E8A-4147-A177-3AD203B41FA5}">
                      <a16:colId xmlns:a16="http://schemas.microsoft.com/office/drawing/2014/main" val="1292183571"/>
                    </a:ext>
                  </a:extLst>
                </a:gridCol>
                <a:gridCol w="2788843">
                  <a:extLst>
                    <a:ext uri="{9D8B030D-6E8A-4147-A177-3AD203B41FA5}">
                      <a16:colId xmlns:a16="http://schemas.microsoft.com/office/drawing/2014/main" val="713938405"/>
                    </a:ext>
                  </a:extLst>
                </a:gridCol>
                <a:gridCol w="2788843">
                  <a:extLst>
                    <a:ext uri="{9D8B030D-6E8A-4147-A177-3AD203B41FA5}">
                      <a16:colId xmlns:a16="http://schemas.microsoft.com/office/drawing/2014/main" val="349712780"/>
                    </a:ext>
                  </a:extLst>
                </a:gridCol>
                <a:gridCol w="2788843">
                  <a:extLst>
                    <a:ext uri="{9D8B030D-6E8A-4147-A177-3AD203B41FA5}">
                      <a16:colId xmlns:a16="http://schemas.microsoft.com/office/drawing/2014/main" val="782521234"/>
                    </a:ext>
                  </a:extLst>
                </a:gridCol>
              </a:tblGrid>
              <a:tr h="430133">
                <a:tc>
                  <a:txBody>
                    <a:bodyPr/>
                    <a:lstStyle/>
                    <a:p>
                      <a:pPr algn="ctr" latinLnBrk="1"/>
                      <a:r>
                        <a:rPr lang="en-US" altLang="ko-KR" sz="1800" dirty="0"/>
                        <a:t>Task</a:t>
                      </a:r>
                      <a:endParaRPr lang="ko-KR" altLang="en-US" sz="1800" dirty="0">
                        <a:solidFill>
                          <a:schemeClr val="tx2">
                            <a:lumMod val="90000"/>
                          </a:schemeClr>
                        </a:solidFill>
                      </a:endParaRPr>
                    </a:p>
                  </a:txBody>
                  <a:tcPr anchor="ctr"/>
                </a:tc>
                <a:tc>
                  <a:txBody>
                    <a:bodyPr/>
                    <a:lstStyle/>
                    <a:p>
                      <a:pPr algn="ctr" latinLnBrk="1"/>
                      <a:r>
                        <a:rPr lang="en-US" altLang="ko-KR" sz="1800" dirty="0"/>
                        <a:t>Single Value</a:t>
                      </a:r>
                      <a:endParaRPr lang="ko-KR" altLang="en-US" sz="1800" dirty="0">
                        <a:solidFill>
                          <a:schemeClr val="tx2">
                            <a:lumMod val="90000"/>
                          </a:schemeClr>
                        </a:solidFill>
                      </a:endParaRPr>
                    </a:p>
                  </a:txBody>
                  <a:tcPr anchor="ctr"/>
                </a:tc>
                <a:tc>
                  <a:txBody>
                    <a:bodyPr/>
                    <a:lstStyle/>
                    <a:p>
                      <a:pPr algn="ctr" latinLnBrk="1"/>
                      <a:r>
                        <a:rPr lang="en-US" altLang="ko-KR" sz="1800" dirty="0"/>
                        <a:t>Multiple Values</a:t>
                      </a:r>
                      <a:endParaRPr lang="ko-KR" altLang="en-US" sz="1800" dirty="0">
                        <a:solidFill>
                          <a:schemeClr val="tx2">
                            <a:lumMod val="90000"/>
                          </a:schemeClr>
                        </a:solidFill>
                      </a:endParaRPr>
                    </a:p>
                  </a:txBody>
                  <a:tcPr anchor="ctr"/>
                </a:tc>
                <a:tc>
                  <a:txBody>
                    <a:bodyPr/>
                    <a:lstStyle/>
                    <a:p>
                      <a:pPr algn="ctr" latinLnBrk="1"/>
                      <a:r>
                        <a:rPr lang="en-US" altLang="ko-KR" sz="1800" dirty="0" err="1"/>
                        <a:t>numpy</a:t>
                      </a:r>
                      <a:r>
                        <a:rPr lang="en-US" altLang="ko-KR" sz="1800" dirty="0"/>
                        <a:t>, pandas</a:t>
                      </a:r>
                      <a:endParaRPr lang="ko-KR" altLang="en-US" sz="1800" dirty="0">
                        <a:solidFill>
                          <a:schemeClr val="tx2">
                            <a:lumMod val="90000"/>
                          </a:schemeClr>
                        </a:solidFill>
                      </a:endParaRPr>
                    </a:p>
                  </a:txBody>
                  <a:tcPr anchor="ctr"/>
                </a:tc>
                <a:extLst>
                  <a:ext uri="{0D108BD9-81ED-4DB2-BD59-A6C34878D82A}">
                    <a16:rowId xmlns:a16="http://schemas.microsoft.com/office/drawing/2014/main" val="3094531392"/>
                  </a:ext>
                </a:extLst>
              </a:tr>
              <a:tr h="731226">
                <a:tc>
                  <a:txBody>
                    <a:bodyPr/>
                    <a:lstStyle/>
                    <a:p>
                      <a:pPr latinLnBrk="1"/>
                      <a:r>
                        <a:rPr lang="en-US" altLang="ko-KR" sz="1800" dirty="0"/>
                        <a:t>Presentation (value, variable)</a:t>
                      </a:r>
                      <a:endParaRPr lang="ko-KR" altLang="en-US" sz="1800" dirty="0">
                        <a:solidFill>
                          <a:schemeClr val="tx2">
                            <a:lumMod val="90000"/>
                          </a:schemeClr>
                        </a:solidFill>
                      </a:endParaRPr>
                    </a:p>
                  </a:txBody>
                  <a:tcPr anchor="ctr"/>
                </a:tc>
                <a:tc>
                  <a:txBody>
                    <a:bodyPr/>
                    <a:lstStyle/>
                    <a:p>
                      <a:pPr algn="ctr" latinLnBrk="1"/>
                      <a:r>
                        <a:rPr lang="en-US" altLang="ko-KR" sz="1800" dirty="0"/>
                        <a:t>int, float, string, </a:t>
                      </a:r>
                      <a:r>
                        <a:rPr lang="en-US" altLang="ko-KR" sz="1800" dirty="0" err="1"/>
                        <a:t>boolean</a:t>
                      </a:r>
                      <a:endParaRPr lang="en-US" altLang="ko-KR" sz="1800" dirty="0">
                        <a:solidFill>
                          <a:schemeClr val="tx2">
                            <a:lumMod val="90000"/>
                          </a:schemeClr>
                        </a:solidFill>
                      </a:endParaRPr>
                    </a:p>
                  </a:txBody>
                  <a:tcPr anchor="ctr"/>
                </a:tc>
                <a:tc>
                  <a:txBody>
                    <a:bodyPr/>
                    <a:lstStyle/>
                    <a:p>
                      <a:pPr algn="ctr" latinLnBrk="1"/>
                      <a:r>
                        <a:rPr lang="en-US" altLang="ko-KR" sz="1800" dirty="0"/>
                        <a:t>list, tuple, dictionary, set</a:t>
                      </a:r>
                      <a:endParaRPr lang="en-US" altLang="ko-KR" sz="1800" dirty="0">
                        <a:solidFill>
                          <a:schemeClr val="tx2">
                            <a:lumMod val="90000"/>
                          </a:schemeClr>
                        </a:solidFill>
                      </a:endParaRPr>
                    </a:p>
                  </a:txBody>
                  <a:tcPr anchor="ctr"/>
                </a:tc>
                <a:tc>
                  <a:txBody>
                    <a:bodyPr/>
                    <a:lstStyle/>
                    <a:p>
                      <a:pPr algn="ctr" latinLnBrk="1"/>
                      <a:r>
                        <a:rPr lang="en-US" altLang="ko-KR" sz="1800" dirty="0" err="1"/>
                        <a:t>ndarray</a:t>
                      </a:r>
                      <a:r>
                        <a:rPr lang="en-US" altLang="ko-KR" sz="1800" dirty="0"/>
                        <a:t>, Series, </a:t>
                      </a:r>
                      <a:r>
                        <a:rPr lang="en-US" altLang="ko-KR" sz="1800" dirty="0" err="1"/>
                        <a:t>DataFrame</a:t>
                      </a:r>
                      <a:endParaRPr lang="ko-KR" altLang="en-US" sz="1800" b="1" dirty="0">
                        <a:solidFill>
                          <a:srgbClr val="FF0000"/>
                        </a:solidFill>
                      </a:endParaRPr>
                    </a:p>
                  </a:txBody>
                  <a:tcPr anchor="ctr"/>
                </a:tc>
                <a:extLst>
                  <a:ext uri="{0D108BD9-81ED-4DB2-BD59-A6C34878D82A}">
                    <a16:rowId xmlns:a16="http://schemas.microsoft.com/office/drawing/2014/main" val="954431754"/>
                  </a:ext>
                </a:extLst>
              </a:tr>
              <a:tr h="731226">
                <a:tc>
                  <a:txBody>
                    <a:bodyPr/>
                    <a:lstStyle/>
                    <a:p>
                      <a:pPr latinLnBrk="1"/>
                      <a:r>
                        <a:rPr lang="en-US" altLang="ko-KR" sz="1800" dirty="0"/>
                        <a:t>Operation (algebra)</a:t>
                      </a:r>
                      <a:endParaRPr lang="ko-KR" altLang="en-US" sz="1800" dirty="0">
                        <a:solidFill>
                          <a:schemeClr val="tx2">
                            <a:lumMod val="90000"/>
                          </a:schemeClr>
                        </a:solidFill>
                      </a:endParaRPr>
                    </a:p>
                  </a:txBody>
                  <a:tcPr anchor="ctr"/>
                </a:tc>
                <a:tc>
                  <a:txBody>
                    <a:bodyPr/>
                    <a:lstStyle/>
                    <a:p>
                      <a:pPr algn="ctr" latinLnBrk="1"/>
                      <a:r>
                        <a:rPr lang="en-US" altLang="ko-KR" sz="1800" dirty="0"/>
                        <a:t>expressions</a:t>
                      </a:r>
                      <a:endParaRPr lang="ko-KR" altLang="en-US" sz="1800" dirty="0">
                        <a:solidFill>
                          <a:schemeClr val="tx2">
                            <a:lumMod val="90000"/>
                          </a:schemeClr>
                        </a:solidFill>
                      </a:endParaRPr>
                    </a:p>
                  </a:txBody>
                  <a:tcPr anchor="ct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operations,</a:t>
                      </a:r>
                    </a:p>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mutable operations</a:t>
                      </a:r>
                      <a:endParaRPr lang="ko-KR" altLang="en-US" sz="1800" dirty="0">
                        <a:solidFill>
                          <a:schemeClr val="tx2">
                            <a:lumMod val="90000"/>
                          </a:schemeClr>
                        </a:solidFill>
                      </a:endParaRPr>
                    </a:p>
                  </a:txBody>
                  <a:tcPr anchor="ctr"/>
                </a:tc>
                <a:tc>
                  <a:txBody>
                    <a:bodyPr/>
                    <a:lstStyle/>
                    <a:p>
                      <a:pPr algn="ctr" latinLnBrk="1"/>
                      <a:r>
                        <a:rPr lang="en-US" altLang="ko-KR" sz="1800" dirty="0"/>
                        <a:t>expressions, get, set, reshape, …</a:t>
                      </a:r>
                      <a:endParaRPr lang="ko-KR" altLang="en-US" sz="1800" b="1" dirty="0">
                        <a:solidFill>
                          <a:srgbClr val="FF0000"/>
                        </a:solidFill>
                      </a:endParaRPr>
                    </a:p>
                  </a:txBody>
                  <a:tcPr anchor="ctr"/>
                </a:tc>
                <a:extLst>
                  <a:ext uri="{0D108BD9-81ED-4DB2-BD59-A6C34878D82A}">
                    <a16:rowId xmlns:a16="http://schemas.microsoft.com/office/drawing/2014/main" val="581771352"/>
                  </a:ext>
                </a:extLst>
              </a:tr>
              <a:tr h="1032319">
                <a:tc>
                  <a:txBody>
                    <a:bodyPr/>
                    <a:lstStyle/>
                    <a:p>
                      <a:pPr latinLnBrk="1"/>
                      <a:r>
                        <a:rPr lang="en-US" altLang="ko-KR" sz="1800" dirty="0"/>
                        <a:t>Control flow</a:t>
                      </a:r>
                      <a:endParaRPr lang="ko-KR" altLang="en-US" sz="1800" dirty="0">
                        <a:solidFill>
                          <a:schemeClr val="tx2">
                            <a:lumMod val="90000"/>
                          </a:schemeClr>
                        </a:solidFill>
                      </a:endParaRPr>
                    </a:p>
                  </a:txBody>
                  <a:tcPr anchor="ctr"/>
                </a:tc>
                <a:tc gridSpan="3">
                  <a:txBody>
                    <a:bodyPr/>
                    <a:lstStyle/>
                    <a:p>
                      <a:pPr algn="ctr" latinLnBrk="1"/>
                      <a:r>
                        <a:rPr lang="en-US" altLang="ko-KR" sz="1800" dirty="0"/>
                        <a:t>if</a:t>
                      </a:r>
                    </a:p>
                    <a:p>
                      <a:pPr algn="ctr" latinLnBrk="1"/>
                      <a:r>
                        <a:rPr lang="en-US" altLang="ko-KR" sz="1800" dirty="0"/>
                        <a:t>for</a:t>
                      </a:r>
                    </a:p>
                    <a:p>
                      <a:pPr algn="ctr" latinLnBrk="1"/>
                      <a:r>
                        <a:rPr lang="en-US" altLang="ko-KR" sz="1800" dirty="0"/>
                        <a:t>while</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3348926003"/>
                  </a:ext>
                </a:extLst>
              </a:tr>
              <a:tr h="1032319">
                <a:tc>
                  <a:txBody>
                    <a:bodyPr/>
                    <a:lstStyle/>
                    <a:p>
                      <a:pPr latinLnBrk="1"/>
                      <a:r>
                        <a:rPr lang="en-US" altLang="ko-KR" sz="1800" dirty="0"/>
                        <a:t>Use and reuse</a:t>
                      </a:r>
                      <a:endParaRPr lang="ko-KR" altLang="en-US" sz="1800" dirty="0">
                        <a:solidFill>
                          <a:schemeClr val="tx2">
                            <a:lumMod val="90000"/>
                          </a:schemeClr>
                        </a:solidFill>
                      </a:endParaRPr>
                    </a:p>
                  </a:txBody>
                  <a:tcPr anchor="ctr"/>
                </a:tc>
                <a:tc gridSpan="3">
                  <a:txBody>
                    <a:bodyPr/>
                    <a:lstStyle/>
                    <a:p>
                      <a:pPr marL="0" algn="ctr" defTabSz="457200" rtl="0" eaLnBrk="1" latinLnBrk="1" hangingPunct="1"/>
                      <a:r>
                        <a:rPr lang="en-US" altLang="ko-KR" sz="1800" kern="1200" dirty="0">
                          <a:solidFill>
                            <a:schemeClr val="tx1"/>
                          </a:solidFill>
                          <a:latin typeface="+mn-lt"/>
                          <a:ea typeface="+mn-ea"/>
                          <a:cs typeface="+mn-cs"/>
                        </a:rPr>
                        <a:t>Functions</a:t>
                      </a:r>
                    </a:p>
                    <a:p>
                      <a:pPr algn="ctr" latinLnBrk="1"/>
                      <a:r>
                        <a:rPr lang="en-US" altLang="ko-KR" sz="1800" dirty="0"/>
                        <a:t>Standard libraries</a:t>
                      </a:r>
                    </a:p>
                    <a:p>
                      <a:pPr algn="ctr" latinLnBrk="1"/>
                      <a:r>
                        <a:rPr lang="en-US" altLang="ko-KR" sz="1800" dirty="0">
                          <a:solidFill>
                            <a:srgbClr val="FF0000"/>
                          </a:solidFill>
                        </a:rPr>
                        <a:t>Modules and Packages</a:t>
                      </a:r>
                      <a:endParaRPr lang="ko-KR" altLang="en-US" sz="1800" dirty="0">
                        <a:solidFill>
                          <a:srgbClr val="FF0000"/>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1698084762"/>
                  </a:ext>
                </a:extLst>
              </a:tr>
              <a:tr h="1032319">
                <a:tc>
                  <a:txBody>
                    <a:bodyPr/>
                    <a:lstStyle/>
                    <a:p>
                      <a:pPr latinLnBrk="1"/>
                      <a:r>
                        <a:rPr lang="en-US" altLang="ko-KR" sz="1800" dirty="0"/>
                        <a:t>Input and output</a:t>
                      </a:r>
                      <a:endParaRPr lang="ko-KR" altLang="en-US" sz="1800" dirty="0">
                        <a:solidFill>
                          <a:schemeClr val="tx2">
                            <a:lumMod val="90000"/>
                          </a:schemeClr>
                        </a:solidFill>
                      </a:endParaRPr>
                    </a:p>
                  </a:txBody>
                  <a:tcPr anchor="ctr"/>
                </a:tc>
                <a:tc gridSpan="2">
                  <a:txBody>
                    <a:bodyPr/>
                    <a:lstStyle/>
                    <a:p>
                      <a:pPr algn="ctr" latinLnBrk="1"/>
                      <a:r>
                        <a:rPr lang="en-US" altLang="ko-KR" sz="1800" dirty="0"/>
                        <a:t>Standard I/O</a:t>
                      </a:r>
                    </a:p>
                    <a:p>
                      <a:pPr algn="ctr" latinLnBrk="1"/>
                      <a:r>
                        <a:rPr lang="en-US" altLang="ko-KR" sz="1800" dirty="0"/>
                        <a:t>File I/O</a:t>
                      </a:r>
                      <a:endParaRPr lang="ko-KR" altLang="en-US" sz="1800" dirty="0">
                        <a:solidFill>
                          <a:schemeClr val="tx2">
                            <a:lumMod val="90000"/>
                          </a:schemeClr>
                        </a:solidFill>
                      </a:endParaRPr>
                    </a:p>
                  </a:txBody>
                  <a:tcPr anchor="ctr"/>
                </a:tc>
                <a:tc hMerge="1">
                  <a:txBody>
                    <a:bodyPr/>
                    <a:lstStyle/>
                    <a:p>
                      <a:pPr algn="ctr" latinLnBrk="1"/>
                      <a:endParaRPr lang="ko-KR" altLang="en-US" sz="1400" dirty="0">
                        <a:solidFill>
                          <a:schemeClr val="tx2">
                            <a:lumMod val="90000"/>
                          </a:schemeClr>
                        </a:solidFill>
                      </a:endParaRPr>
                    </a:p>
                  </a:txBody>
                  <a:tcPr anchor="ctr"/>
                </a:tc>
                <a:tc>
                  <a:txBody>
                    <a:bodyPr/>
                    <a:lstStyle/>
                    <a:p>
                      <a:pPr algn="ctr" latinLnBrk="1"/>
                      <a:r>
                        <a:rPr lang="en-US" altLang="ko-KR" sz="1800" dirty="0"/>
                        <a:t>Standard I/O</a:t>
                      </a:r>
                    </a:p>
                    <a:p>
                      <a:pPr algn="ctr" latinLnBrk="1"/>
                      <a:r>
                        <a:rPr lang="en-US" altLang="ko-KR" sz="1800" dirty="0"/>
                        <a:t>File I/O</a:t>
                      </a:r>
                    </a:p>
                    <a:p>
                      <a:pPr algn="ctr" latinLnBrk="1"/>
                      <a:r>
                        <a:rPr lang="en-US" altLang="ko-KR" sz="1800" dirty="0"/>
                        <a:t>CSV, Excel</a:t>
                      </a:r>
                      <a:endParaRPr lang="ko-KR" altLang="en-US" sz="1800" b="1" dirty="0">
                        <a:solidFill>
                          <a:srgbClr val="FF0000"/>
                        </a:solidFill>
                      </a:endParaRPr>
                    </a:p>
                  </a:txBody>
                  <a:tcPr anchor="ctr"/>
                </a:tc>
                <a:extLst>
                  <a:ext uri="{0D108BD9-81ED-4DB2-BD59-A6C34878D82A}">
                    <a16:rowId xmlns:a16="http://schemas.microsoft.com/office/drawing/2014/main" val="233185997"/>
                  </a:ext>
                </a:extLst>
              </a:tr>
            </a:tbl>
          </a:graphicData>
        </a:graphic>
      </p:graphicFrame>
      <p:sp>
        <p:nvSpPr>
          <p:cNvPr id="4" name="슬라이드 번호 개체 틀 3">
            <a:extLst>
              <a:ext uri="{FF2B5EF4-FFF2-40B4-BE49-F238E27FC236}">
                <a16:creationId xmlns:a16="http://schemas.microsoft.com/office/drawing/2014/main" id="{30C80BF7-5831-413D-94BF-5B21B1FF262F}"/>
              </a:ext>
            </a:extLst>
          </p:cNvPr>
          <p:cNvSpPr>
            <a:spLocks noGrp="1"/>
          </p:cNvSpPr>
          <p:nvPr>
            <p:ph type="sldNum" sz="quarter" idx="12"/>
          </p:nvPr>
        </p:nvSpPr>
        <p:spPr/>
        <p:txBody>
          <a:bodyPr/>
          <a:lstStyle/>
          <a:p>
            <a:fld id="{D57F1E4F-1CFF-5643-939E-217C01CDF565}" type="slidenum">
              <a:rPr lang="en-US" smtClean="0"/>
              <a:pPr/>
              <a:t>143</a:t>
            </a:fld>
            <a:endParaRPr lang="en-US" dirty="0"/>
          </a:p>
        </p:txBody>
      </p:sp>
    </p:spTree>
    <p:extLst>
      <p:ext uri="{BB962C8B-B14F-4D97-AF65-F5344CB8AC3E}">
        <p14:creationId xmlns:p14="http://schemas.microsoft.com/office/powerpoint/2010/main" val="223616184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b="1" u="sng" dirty="0"/>
              <a:t>Modules</a:t>
            </a:r>
          </a:p>
          <a:p>
            <a:r>
              <a:rPr lang="en-US" altLang="ko-KR" dirty="0"/>
              <a:t>Importing and Using Standard Library</a:t>
            </a:r>
          </a:p>
          <a:p>
            <a:r>
              <a:rPr lang="en-US" altLang="ko-KR" dirty="0">
                <a:solidFill>
                  <a:schemeClr val="tx1"/>
                </a:solidFill>
              </a:rPr>
              <a:t>Making Your Own Modules</a:t>
            </a:r>
          </a:p>
          <a:p>
            <a:r>
              <a:rPr lang="en-US" altLang="ko-KR" dirty="0">
                <a:solidFill>
                  <a:schemeClr val="tx1"/>
                </a:solidFill>
              </a:rPr>
              <a:t>The </a:t>
            </a:r>
            <a:r>
              <a:rPr lang="en-US" altLang="ko-KR" b="1" i="1" dirty="0" err="1">
                <a:solidFill>
                  <a:schemeClr val="tx1"/>
                </a:solidFill>
              </a:rPr>
              <a:t>dir</a:t>
            </a:r>
            <a:r>
              <a:rPr lang="en-US" altLang="ko-KR" dirty="0">
                <a:solidFill>
                  <a:schemeClr val="tx1"/>
                </a:solidFill>
              </a:rPr>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144</a:t>
            </a:fld>
            <a:endParaRPr lang="en-US" dirty="0"/>
          </a:p>
        </p:txBody>
      </p:sp>
    </p:spTree>
    <p:extLst>
      <p:ext uri="{BB962C8B-B14F-4D97-AF65-F5344CB8AC3E}">
        <p14:creationId xmlns:p14="http://schemas.microsoft.com/office/powerpoint/2010/main" val="370276491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Modules</a:t>
            </a:r>
            <a:endParaRPr lang="ko-KR" altLang="en-US" dirty="0"/>
          </a:p>
        </p:txBody>
      </p:sp>
      <p:sp>
        <p:nvSpPr>
          <p:cNvPr id="3" name="내용 개체 틀 2"/>
          <p:cNvSpPr>
            <a:spLocks noGrp="1"/>
          </p:cNvSpPr>
          <p:nvPr>
            <p:ph idx="1"/>
          </p:nvPr>
        </p:nvSpPr>
        <p:spPr/>
        <p:txBody>
          <a:bodyPr/>
          <a:lstStyle/>
          <a:p>
            <a:r>
              <a:rPr lang="en-US" altLang="ko-KR" dirty="0"/>
              <a:t>What if you wanted to reuse a number of functions in other programs that you write?</a:t>
            </a:r>
          </a:p>
          <a:p>
            <a:pPr lvl="1"/>
            <a:r>
              <a:rPr lang="en-US" altLang="ko-KR" dirty="0"/>
              <a:t>The answer is </a:t>
            </a:r>
            <a:r>
              <a:rPr lang="en-US" altLang="ko-KR" b="1" i="1" dirty="0"/>
              <a:t>modules</a:t>
            </a:r>
            <a:r>
              <a:rPr lang="en-US" altLang="ko-KR" dirty="0"/>
              <a:t>.</a:t>
            </a:r>
          </a:p>
          <a:p>
            <a:pPr lvl="1"/>
            <a:endParaRPr lang="en-US" altLang="ko-KR" dirty="0"/>
          </a:p>
          <a:p>
            <a:r>
              <a:rPr lang="en-US" altLang="ko-KR" dirty="0"/>
              <a:t>A </a:t>
            </a:r>
            <a:r>
              <a:rPr lang="en-US" altLang="ko-KR" b="1" i="1" dirty="0"/>
              <a:t>module</a:t>
            </a:r>
            <a:r>
              <a:rPr lang="en-US" altLang="ko-KR" dirty="0"/>
              <a:t> can be imported by another program to make use of its functionality.</a:t>
            </a:r>
          </a:p>
          <a:p>
            <a:pPr lvl="1"/>
            <a:r>
              <a:rPr lang="en-US" altLang="ko-KR" dirty="0"/>
              <a:t>This is how we can use the Python standard library as well.</a:t>
            </a:r>
          </a:p>
          <a:p>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145</a:t>
            </a:fld>
            <a:endParaRPr lang="en-US" dirty="0"/>
          </a:p>
        </p:txBody>
      </p:sp>
    </p:spTree>
    <p:extLst>
      <p:ext uri="{BB962C8B-B14F-4D97-AF65-F5344CB8AC3E}">
        <p14:creationId xmlns:p14="http://schemas.microsoft.com/office/powerpoint/2010/main" val="37289630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b="1" u="sng" dirty="0"/>
              <a:t>Importing and Using Standard Library</a:t>
            </a:r>
          </a:p>
          <a:p>
            <a:r>
              <a:rPr lang="en-US" altLang="ko-KR" dirty="0">
                <a:solidFill>
                  <a:schemeClr val="tx1"/>
                </a:solidFill>
              </a:rPr>
              <a:t>Making Your Own Modules</a:t>
            </a:r>
          </a:p>
          <a:p>
            <a:r>
              <a:rPr lang="en-US" altLang="ko-KR" dirty="0">
                <a:solidFill>
                  <a:schemeClr val="tx1"/>
                </a:solidFill>
              </a:rPr>
              <a:t>The </a:t>
            </a:r>
            <a:r>
              <a:rPr lang="en-US" altLang="ko-KR" b="1" i="1" dirty="0" err="1">
                <a:solidFill>
                  <a:schemeClr val="tx1"/>
                </a:solidFill>
              </a:rPr>
              <a:t>dir</a:t>
            </a:r>
            <a:r>
              <a:rPr lang="en-US" altLang="ko-KR" dirty="0">
                <a:solidFill>
                  <a:schemeClr val="tx1"/>
                </a:solidFill>
              </a:rPr>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146</a:t>
            </a:fld>
            <a:endParaRPr lang="en-US" dirty="0"/>
          </a:p>
        </p:txBody>
      </p:sp>
    </p:spTree>
    <p:extLst>
      <p:ext uri="{BB962C8B-B14F-4D97-AF65-F5344CB8AC3E}">
        <p14:creationId xmlns:p14="http://schemas.microsoft.com/office/powerpoint/2010/main" val="296455362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Example: Importing and Using System Library</a:t>
            </a:r>
            <a:endParaRPr lang="ko-KR" altLang="en-US" dirty="0"/>
          </a:p>
        </p:txBody>
      </p:sp>
      <p:sp>
        <p:nvSpPr>
          <p:cNvPr id="5" name="내용 개체 틀 4"/>
          <p:cNvSpPr>
            <a:spLocks noGrp="1"/>
          </p:cNvSpPr>
          <p:nvPr>
            <p:ph idx="1"/>
          </p:nvPr>
        </p:nvSpPr>
        <p:spPr>
          <a:xfrm>
            <a:off x="913794" y="1127464"/>
            <a:ext cx="11077577" cy="4663735"/>
          </a:xfrm>
        </p:spPr>
        <p:txBody>
          <a:bodyPr>
            <a:normAutofit fontScale="85000" lnSpcReduction="20000"/>
          </a:bodyPr>
          <a:lstStyle/>
          <a:p>
            <a:pPr marL="0" indent="0">
              <a:buNone/>
            </a:pPr>
            <a:r>
              <a:rPr lang="en-US" altLang="ko-KR" b="1" dirty="0">
                <a:solidFill>
                  <a:srgbClr val="FFFF00"/>
                </a:solidFill>
              </a:rPr>
              <a:t>import sys</a:t>
            </a:r>
          </a:p>
          <a:p>
            <a:pPr marL="0" indent="0">
              <a:buNone/>
            </a:pPr>
            <a:endParaRPr lang="en-US" altLang="ko-KR" dirty="0"/>
          </a:p>
          <a:p>
            <a:pPr marL="0" indent="0">
              <a:buNone/>
            </a:pPr>
            <a:r>
              <a:rPr lang="en-US" altLang="ko-KR" dirty="0"/>
              <a:t>print("The command line arguments are:")</a:t>
            </a:r>
          </a:p>
          <a:p>
            <a:pPr marL="0" indent="0">
              <a:buNone/>
            </a:pPr>
            <a:r>
              <a:rPr lang="en-US" altLang="ko-KR" dirty="0"/>
              <a:t>for </a:t>
            </a:r>
            <a:r>
              <a:rPr lang="en-US" altLang="ko-KR" dirty="0" err="1"/>
              <a:t>i</a:t>
            </a:r>
            <a:r>
              <a:rPr lang="en-US" altLang="ko-KR" dirty="0"/>
              <a:t> in </a:t>
            </a:r>
            <a:r>
              <a:rPr lang="en-US" altLang="ko-KR" dirty="0" err="1"/>
              <a:t>sys.argv</a:t>
            </a:r>
            <a:r>
              <a:rPr lang="en-US" altLang="ko-KR" dirty="0"/>
              <a:t>:</a:t>
            </a:r>
          </a:p>
          <a:p>
            <a:pPr marL="0" indent="0">
              <a:buNone/>
            </a:pPr>
            <a:r>
              <a:rPr lang="en-US" altLang="ko-KR" dirty="0"/>
              <a:t>    print(</a:t>
            </a:r>
            <a:r>
              <a:rPr lang="en-US" altLang="ko-KR" dirty="0" err="1"/>
              <a:t>i</a:t>
            </a:r>
            <a:r>
              <a:rPr lang="en-US" altLang="ko-KR" dirty="0"/>
              <a:t>)</a:t>
            </a:r>
          </a:p>
          <a:p>
            <a:pPr marL="0" indent="0">
              <a:buNone/>
            </a:pPr>
            <a:r>
              <a:rPr lang="en-US" altLang="ko-KR" dirty="0"/>
              <a:t>print("\n\</a:t>
            </a:r>
            <a:r>
              <a:rPr lang="en-US" altLang="ko-KR" dirty="0" err="1"/>
              <a:t>nThe</a:t>
            </a:r>
            <a:r>
              <a:rPr lang="en-US" altLang="ko-KR" dirty="0"/>
              <a:t> PYTHONPATH is", </a:t>
            </a:r>
            <a:r>
              <a:rPr lang="en-US" altLang="ko-KR" dirty="0" err="1"/>
              <a:t>sys.path</a:t>
            </a:r>
            <a:r>
              <a:rPr lang="en-US" altLang="ko-KR" dirty="0"/>
              <a:t>, "\n")</a:t>
            </a:r>
          </a:p>
          <a:p>
            <a:pPr marL="0" indent="0">
              <a:buNone/>
            </a:pPr>
            <a:endParaRPr lang="en-US" altLang="ko-KR" dirty="0"/>
          </a:p>
          <a:p>
            <a:pPr marL="0" indent="0">
              <a:buNone/>
            </a:pPr>
            <a:r>
              <a:rPr lang="en-US" altLang="ko-KR" dirty="0"/>
              <a:t># the </a:t>
            </a:r>
            <a:r>
              <a:rPr lang="en-US" altLang="ko-KR" dirty="0" err="1"/>
              <a:t>sys.argv</a:t>
            </a:r>
            <a:r>
              <a:rPr lang="en-US" altLang="ko-KR" dirty="0"/>
              <a:t> contains the list of command line arguments </a:t>
            </a:r>
          </a:p>
          <a:p>
            <a:pPr marL="0" indent="0">
              <a:buNone/>
            </a:pPr>
            <a:r>
              <a:rPr lang="en-US" altLang="ko-KR" dirty="0"/>
              <a:t># i.e. the arguments passed to your program using the command line.</a:t>
            </a:r>
          </a:p>
          <a:p>
            <a:pPr marL="0" indent="0">
              <a:buNone/>
            </a:pPr>
            <a:r>
              <a:rPr lang="en-US" altLang="ko-KR" dirty="0"/>
              <a:t># The </a:t>
            </a:r>
            <a:r>
              <a:rPr lang="en-US" altLang="ko-KR" dirty="0" err="1"/>
              <a:t>sys.path</a:t>
            </a:r>
            <a:r>
              <a:rPr lang="en-US" altLang="ko-KR" dirty="0"/>
              <a:t> contains the list of directory names where modules are imported from.</a:t>
            </a:r>
          </a:p>
          <a:p>
            <a:pPr marL="0" indent="0">
              <a:buNone/>
            </a:pPr>
            <a:r>
              <a:rPr lang="en-US" altLang="ko-KR" dirty="0"/>
              <a:t># Refer to https://docs.python.org/3/library/sys.html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147</a:t>
            </a:fld>
            <a:endParaRPr lang="en-US" dirty="0"/>
          </a:p>
        </p:txBody>
      </p:sp>
    </p:spTree>
    <p:extLst>
      <p:ext uri="{BB962C8B-B14F-4D97-AF65-F5344CB8AC3E}">
        <p14:creationId xmlns:p14="http://schemas.microsoft.com/office/powerpoint/2010/main" val="309985666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Example: Importing and Using System Library</a:t>
            </a:r>
            <a:endParaRPr lang="ko-KR" altLang="en-US" dirty="0"/>
          </a:p>
        </p:txBody>
      </p:sp>
      <p:sp>
        <p:nvSpPr>
          <p:cNvPr id="5" name="내용 개체 틀 4"/>
          <p:cNvSpPr>
            <a:spLocks noGrp="1"/>
          </p:cNvSpPr>
          <p:nvPr>
            <p:ph idx="1"/>
          </p:nvPr>
        </p:nvSpPr>
        <p:spPr/>
        <p:txBody>
          <a:bodyPr>
            <a:normAutofit fontScale="85000" lnSpcReduction="20000"/>
          </a:bodyPr>
          <a:lstStyle/>
          <a:p>
            <a:pPr marL="0" indent="0">
              <a:buNone/>
            </a:pPr>
            <a:r>
              <a:rPr lang="en-US" altLang="ko-KR" b="1" dirty="0">
                <a:solidFill>
                  <a:srgbClr val="FFFF00"/>
                </a:solidFill>
              </a:rPr>
              <a:t>import sys</a:t>
            </a:r>
          </a:p>
          <a:p>
            <a:pPr marL="0" indent="0">
              <a:buNone/>
            </a:pPr>
            <a:endParaRPr lang="en-US" altLang="ko-KR" dirty="0"/>
          </a:p>
          <a:p>
            <a:pPr marL="0" indent="0">
              <a:buNone/>
            </a:pPr>
            <a:r>
              <a:rPr lang="en-US" altLang="ko-KR" dirty="0"/>
              <a:t>print("The command line arguments are:")</a:t>
            </a:r>
          </a:p>
          <a:p>
            <a:pPr marL="0" indent="0">
              <a:buNone/>
            </a:pPr>
            <a:r>
              <a:rPr lang="en-US" altLang="ko-KR" dirty="0"/>
              <a:t>for </a:t>
            </a:r>
            <a:r>
              <a:rPr lang="en-US" altLang="ko-KR" dirty="0" err="1"/>
              <a:t>i</a:t>
            </a:r>
            <a:r>
              <a:rPr lang="en-US" altLang="ko-KR" dirty="0"/>
              <a:t> in </a:t>
            </a:r>
            <a:r>
              <a:rPr lang="en-US" altLang="ko-KR" b="1" dirty="0" err="1">
                <a:solidFill>
                  <a:srgbClr val="FFFF00"/>
                </a:solidFill>
              </a:rPr>
              <a:t>sys.argv</a:t>
            </a:r>
            <a:r>
              <a:rPr lang="en-US" altLang="ko-KR" dirty="0"/>
              <a:t>:</a:t>
            </a:r>
          </a:p>
          <a:p>
            <a:pPr marL="0" indent="0">
              <a:buNone/>
            </a:pPr>
            <a:r>
              <a:rPr lang="en-US" altLang="ko-KR" dirty="0"/>
              <a:t>    print(</a:t>
            </a:r>
            <a:r>
              <a:rPr lang="en-US" altLang="ko-KR" dirty="0" err="1"/>
              <a:t>i</a:t>
            </a:r>
            <a:r>
              <a:rPr lang="en-US" altLang="ko-KR" dirty="0"/>
              <a:t>)</a:t>
            </a:r>
          </a:p>
          <a:p>
            <a:pPr marL="0" indent="0">
              <a:buNone/>
            </a:pPr>
            <a:r>
              <a:rPr lang="en-US" altLang="ko-KR" dirty="0"/>
              <a:t>print("\n\</a:t>
            </a:r>
            <a:r>
              <a:rPr lang="en-US" altLang="ko-KR" dirty="0" err="1"/>
              <a:t>nThe</a:t>
            </a:r>
            <a:r>
              <a:rPr lang="en-US" altLang="ko-KR" dirty="0"/>
              <a:t> PYTHONPATH is", </a:t>
            </a:r>
            <a:r>
              <a:rPr lang="en-US" altLang="ko-KR" b="1" dirty="0" err="1">
                <a:solidFill>
                  <a:srgbClr val="FFFF00"/>
                </a:solidFill>
              </a:rPr>
              <a:t>sys.path</a:t>
            </a:r>
            <a:r>
              <a:rPr lang="en-US" altLang="ko-KR" dirty="0"/>
              <a:t>, "\n")</a:t>
            </a:r>
          </a:p>
          <a:p>
            <a:pPr marL="0" indent="0">
              <a:buNone/>
            </a:pPr>
            <a:endParaRPr lang="en-US" altLang="ko-KR" dirty="0"/>
          </a:p>
          <a:p>
            <a:pPr marL="0" indent="0">
              <a:buNone/>
            </a:pPr>
            <a:r>
              <a:rPr lang="en-US" altLang="ko-KR" dirty="0"/>
              <a:t># the </a:t>
            </a:r>
            <a:r>
              <a:rPr lang="en-US" altLang="ko-KR" dirty="0" err="1"/>
              <a:t>sys.argv</a:t>
            </a:r>
            <a:r>
              <a:rPr lang="en-US" altLang="ko-KR" dirty="0"/>
              <a:t> contains the list of command line arguments i.e. the arguments passed to your program using the command line.</a:t>
            </a:r>
          </a:p>
          <a:p>
            <a:pPr marL="0" indent="0">
              <a:buNone/>
            </a:pPr>
            <a:r>
              <a:rPr lang="en-US" altLang="ko-KR" dirty="0"/>
              <a:t># The </a:t>
            </a:r>
            <a:r>
              <a:rPr lang="en-US" altLang="ko-KR" dirty="0" err="1"/>
              <a:t>sys.path</a:t>
            </a:r>
            <a:r>
              <a:rPr lang="en-US" altLang="ko-KR" dirty="0"/>
              <a:t> contains the list of directory names where modules are imported from.</a:t>
            </a:r>
          </a:p>
          <a:p>
            <a:pPr marL="0" indent="0">
              <a:buNone/>
            </a:pPr>
            <a:r>
              <a:rPr lang="en-US" altLang="ko-KR" dirty="0"/>
              <a:t># Refer to https://docs.python.org/3/library/sys.html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148</a:t>
            </a:fld>
            <a:endParaRPr lang="en-US" dirty="0"/>
          </a:p>
        </p:txBody>
      </p:sp>
    </p:spTree>
    <p:extLst>
      <p:ext uri="{BB962C8B-B14F-4D97-AF65-F5344CB8AC3E}">
        <p14:creationId xmlns:p14="http://schemas.microsoft.com/office/powerpoint/2010/main" val="1892560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Importing and Using Mathematical Library</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92500" lnSpcReduction="20000"/>
              </a:bodyPr>
              <a:lstStyle/>
              <a:p>
                <a:r>
                  <a:rPr lang="en-US" altLang="ko-KR" dirty="0"/>
                  <a:t>Make a Python program as below:</a:t>
                </a:r>
              </a:p>
              <a:p>
                <a:pPr lvl="1"/>
                <a:r>
                  <a:rPr lang="en-US" altLang="ko-KR" dirty="0"/>
                  <a:t>Import the module </a:t>
                </a:r>
                <a:r>
                  <a:rPr lang="en-US" altLang="ko-KR" dirty="0">
                    <a:solidFill>
                      <a:schemeClr val="tx1">
                        <a:lumMod val="50000"/>
                        <a:lumOff val="50000"/>
                      </a:schemeClr>
                    </a:solidFill>
                  </a:rPr>
                  <a:t>math</a:t>
                </a:r>
                <a:r>
                  <a:rPr lang="en-US" altLang="ko-KR" dirty="0"/>
                  <a:t>.</a:t>
                </a:r>
              </a:p>
              <a:p>
                <a:pPr lvl="1"/>
                <a:r>
                  <a:rPr lang="en-US" altLang="ko-KR" dirty="0"/>
                  <a:t>Print out </a:t>
                </a:r>
                <a14:m>
                  <m:oMath xmlns:m="http://schemas.openxmlformats.org/officeDocument/2006/math">
                    <m:r>
                      <a:rPr lang="en-US" altLang="ko-KR" smtClean="0">
                        <a:solidFill>
                          <a:schemeClr val="tx1">
                            <a:lumMod val="50000"/>
                            <a:lumOff val="50000"/>
                          </a:schemeClr>
                        </a:solidFill>
                        <a:latin typeface="Cambria Math" panose="02040503050406030204" pitchFamily="18" charset="0"/>
                      </a:rPr>
                      <m:t>8!</m:t>
                    </m:r>
                  </m:oMath>
                </a14:m>
                <a:r>
                  <a:rPr lang="en-US" altLang="ko-KR" dirty="0"/>
                  <a:t>.</a:t>
                </a:r>
              </a:p>
              <a:p>
                <a:pPr lvl="1"/>
                <a:r>
                  <a:rPr lang="en-US" altLang="ko-KR" dirty="0"/>
                  <a:t>Print out </a:t>
                </a:r>
                <a14:m>
                  <m:oMath xmlns:m="http://schemas.openxmlformats.org/officeDocument/2006/math">
                    <m:d>
                      <m:dPr>
                        <m:begChr m:val="⌊"/>
                        <m:endChr m:val="⌋"/>
                        <m:ctrlPr>
                          <a:rPr lang="en-US" altLang="ko-KR" i="1" smtClean="0">
                            <a:solidFill>
                              <a:schemeClr val="tx1">
                                <a:lumMod val="50000"/>
                                <a:lumOff val="50000"/>
                              </a:schemeClr>
                            </a:solidFill>
                            <a:latin typeface="Cambria Math" panose="02040503050406030204" pitchFamily="18" charset="0"/>
                          </a:rPr>
                        </m:ctrlPr>
                      </m:dPr>
                      <m:e>
                        <m:f>
                          <m:fPr>
                            <m:ctrlPr>
                              <a:rPr lang="en-US" altLang="ko-KR" i="1" smtClean="0">
                                <a:solidFill>
                                  <a:schemeClr val="tx1">
                                    <a:lumMod val="50000"/>
                                    <a:lumOff val="50000"/>
                                  </a:schemeClr>
                                </a:solidFill>
                                <a:latin typeface="Cambria Math" panose="02040503050406030204" pitchFamily="18" charset="0"/>
                              </a:rPr>
                            </m:ctrlPr>
                          </m:fPr>
                          <m:num>
                            <m:r>
                              <a:rPr lang="en-US" altLang="ko-KR" smtClean="0">
                                <a:solidFill>
                                  <a:schemeClr val="tx1">
                                    <a:lumMod val="50000"/>
                                    <a:lumOff val="50000"/>
                                  </a:schemeClr>
                                </a:solidFill>
                                <a:latin typeface="Cambria Math" panose="02040503050406030204" pitchFamily="18" charset="0"/>
                              </a:rPr>
                              <m:t>10</m:t>
                            </m:r>
                          </m:num>
                          <m:den>
                            <m:r>
                              <a:rPr lang="en-US" altLang="ko-KR" smtClean="0">
                                <a:solidFill>
                                  <a:schemeClr val="tx1">
                                    <a:lumMod val="50000"/>
                                    <a:lumOff val="50000"/>
                                  </a:schemeClr>
                                </a:solidFill>
                                <a:latin typeface="Cambria Math" panose="02040503050406030204" pitchFamily="18" charset="0"/>
                              </a:rPr>
                              <m:t>3</m:t>
                            </m:r>
                          </m:den>
                        </m:f>
                      </m:e>
                    </m:d>
                  </m:oMath>
                </a14:m>
                <a:r>
                  <a:rPr lang="en-US" altLang="ko-KR" dirty="0"/>
                  <a:t>.</a:t>
                </a:r>
              </a:p>
              <a:p>
                <a:pPr lvl="1"/>
                <a:r>
                  <a:rPr lang="en-US" altLang="ko-KR" dirty="0"/>
                  <a:t>Print out </a:t>
                </a:r>
                <a14:m>
                  <m:oMath xmlns:m="http://schemas.openxmlformats.org/officeDocument/2006/math">
                    <m:sSup>
                      <m:sSupPr>
                        <m:ctrlPr>
                          <a:rPr lang="en-US" altLang="ko-KR" i="1" dirty="0" smtClean="0">
                            <a:solidFill>
                              <a:schemeClr val="tx1">
                                <a:lumMod val="50000"/>
                                <a:lumOff val="50000"/>
                              </a:schemeClr>
                            </a:solidFill>
                            <a:latin typeface="Cambria Math" panose="02040503050406030204" pitchFamily="18" charset="0"/>
                          </a:rPr>
                        </m:ctrlPr>
                      </m:sSupPr>
                      <m:e>
                        <m:r>
                          <a:rPr lang="en-US" altLang="ko-KR" dirty="0" smtClean="0">
                            <a:solidFill>
                              <a:schemeClr val="tx1">
                                <a:lumMod val="50000"/>
                                <a:lumOff val="50000"/>
                              </a:schemeClr>
                            </a:solidFill>
                            <a:latin typeface="Cambria Math" panose="02040503050406030204" pitchFamily="18" charset="0"/>
                          </a:rPr>
                          <m:t>𝑒</m:t>
                        </m:r>
                      </m:e>
                      <m:sup>
                        <m:r>
                          <a:rPr lang="en-US" altLang="ko-KR" dirty="0" smtClean="0">
                            <a:solidFill>
                              <a:schemeClr val="tx1">
                                <a:lumMod val="50000"/>
                                <a:lumOff val="50000"/>
                              </a:schemeClr>
                            </a:solidFill>
                            <a:latin typeface="Cambria Math" panose="02040503050406030204" pitchFamily="18" charset="0"/>
                          </a:rPr>
                          <m:t>10</m:t>
                        </m:r>
                      </m:sup>
                    </m:sSup>
                  </m:oMath>
                </a14:m>
                <a:r>
                  <a:rPr lang="en-US" altLang="ko-KR" dirty="0"/>
                  <a:t>.</a:t>
                </a:r>
              </a:p>
              <a:p>
                <a:pPr lvl="1"/>
                <a:r>
                  <a:rPr lang="en-US" altLang="ko-KR" dirty="0"/>
                  <a:t>Print out </a:t>
                </a:r>
                <a14:m>
                  <m:oMath xmlns:m="http://schemas.openxmlformats.org/officeDocument/2006/math">
                    <m:func>
                      <m:funcPr>
                        <m:ctrlPr>
                          <a:rPr lang="en-US" altLang="ko-KR" i="1" smtClean="0">
                            <a:solidFill>
                              <a:schemeClr val="tx1">
                                <a:lumMod val="50000"/>
                                <a:lumOff val="50000"/>
                              </a:schemeClr>
                            </a:solidFill>
                            <a:latin typeface="Cambria Math" panose="02040503050406030204" pitchFamily="18" charset="0"/>
                          </a:rPr>
                        </m:ctrlPr>
                      </m:funcPr>
                      <m:fName>
                        <m:sSub>
                          <m:sSubPr>
                            <m:ctrlPr>
                              <a:rPr lang="en-US" altLang="ko-KR" i="1" smtClean="0">
                                <a:solidFill>
                                  <a:schemeClr val="tx1">
                                    <a:lumMod val="50000"/>
                                    <a:lumOff val="50000"/>
                                  </a:schemeClr>
                                </a:solidFill>
                                <a:latin typeface="Cambria Math" panose="02040503050406030204" pitchFamily="18" charset="0"/>
                              </a:rPr>
                            </m:ctrlPr>
                          </m:sSubPr>
                          <m:e>
                            <m:r>
                              <m:rPr>
                                <m:sty m:val="p"/>
                              </m:rPr>
                              <a:rPr lang="en-US" altLang="ko-KR" smtClean="0">
                                <a:solidFill>
                                  <a:schemeClr val="tx1">
                                    <a:lumMod val="50000"/>
                                    <a:lumOff val="50000"/>
                                  </a:schemeClr>
                                </a:solidFill>
                                <a:latin typeface="Cambria Math" panose="02040503050406030204" pitchFamily="18" charset="0"/>
                              </a:rPr>
                              <m:t>log</m:t>
                            </m:r>
                          </m:e>
                          <m:sub>
                            <m:r>
                              <a:rPr lang="en-US" altLang="ko-KR" smtClean="0">
                                <a:solidFill>
                                  <a:schemeClr val="tx1">
                                    <a:lumMod val="50000"/>
                                    <a:lumOff val="50000"/>
                                  </a:schemeClr>
                                </a:solidFill>
                                <a:latin typeface="Cambria Math" panose="02040503050406030204" pitchFamily="18" charset="0"/>
                              </a:rPr>
                              <m:t>10</m:t>
                            </m:r>
                          </m:sub>
                        </m:sSub>
                      </m:fName>
                      <m:e>
                        <m:r>
                          <a:rPr lang="en-US" altLang="ko-KR" b="0" i="0" smtClean="0">
                            <a:solidFill>
                              <a:schemeClr val="tx1">
                                <a:lumMod val="50000"/>
                                <a:lumOff val="50000"/>
                              </a:schemeClr>
                            </a:solidFill>
                            <a:latin typeface="Cambria Math" panose="02040503050406030204" pitchFamily="18" charset="0"/>
                          </a:rPr>
                          <m:t>100</m:t>
                        </m:r>
                      </m:e>
                    </m:func>
                  </m:oMath>
                </a14:m>
                <a:r>
                  <a:rPr lang="en-US" altLang="ko-KR" dirty="0"/>
                  <a:t>.</a:t>
                </a:r>
              </a:p>
              <a:p>
                <a:pPr lvl="1"/>
                <a:r>
                  <a:rPr lang="en-US" altLang="ko-KR" dirty="0"/>
                  <a:t>Print out </a:t>
                </a:r>
                <a14:m>
                  <m:oMath xmlns:m="http://schemas.openxmlformats.org/officeDocument/2006/math">
                    <m:sSup>
                      <m:sSupPr>
                        <m:ctrlPr>
                          <a:rPr lang="en-US" altLang="ko-KR" i="1" smtClean="0">
                            <a:solidFill>
                              <a:schemeClr val="tx1">
                                <a:lumMod val="50000"/>
                                <a:lumOff val="50000"/>
                              </a:schemeClr>
                            </a:solidFill>
                            <a:latin typeface="Cambria Math" panose="02040503050406030204" pitchFamily="18" charset="0"/>
                          </a:rPr>
                        </m:ctrlPr>
                      </m:sSupPr>
                      <m:e>
                        <m:r>
                          <a:rPr lang="en-US" altLang="ko-KR" smtClean="0">
                            <a:solidFill>
                              <a:schemeClr val="tx1">
                                <a:lumMod val="50000"/>
                                <a:lumOff val="50000"/>
                              </a:schemeClr>
                            </a:solidFill>
                            <a:latin typeface="Cambria Math" panose="02040503050406030204" pitchFamily="18" charset="0"/>
                          </a:rPr>
                          <m:t>2</m:t>
                        </m:r>
                      </m:e>
                      <m:sup>
                        <m:r>
                          <a:rPr lang="en-US" altLang="ko-KR" smtClean="0">
                            <a:solidFill>
                              <a:schemeClr val="tx1">
                                <a:lumMod val="50000"/>
                                <a:lumOff val="50000"/>
                              </a:schemeClr>
                            </a:solidFill>
                            <a:latin typeface="Cambria Math" panose="02040503050406030204" pitchFamily="18" charset="0"/>
                          </a:rPr>
                          <m:t>10</m:t>
                        </m:r>
                      </m:sup>
                    </m:sSup>
                  </m:oMath>
                </a14:m>
                <a:r>
                  <a:rPr lang="en-US" altLang="ko-KR" dirty="0"/>
                  <a:t>.</a:t>
                </a:r>
              </a:p>
              <a:p>
                <a:pPr lvl="1"/>
                <a:r>
                  <a:rPr lang="en-US" altLang="ko-KR" dirty="0"/>
                  <a:t>Print out </a:t>
                </a:r>
                <a14:m>
                  <m:oMath xmlns:m="http://schemas.openxmlformats.org/officeDocument/2006/math">
                    <m:rad>
                      <m:radPr>
                        <m:degHide m:val="on"/>
                        <m:ctrlPr>
                          <a:rPr lang="en-US" altLang="ko-KR" i="1" smtClean="0">
                            <a:solidFill>
                              <a:schemeClr val="tx1">
                                <a:lumMod val="50000"/>
                                <a:lumOff val="50000"/>
                              </a:schemeClr>
                            </a:solidFill>
                            <a:latin typeface="Cambria Math" panose="02040503050406030204" pitchFamily="18" charset="0"/>
                          </a:rPr>
                        </m:ctrlPr>
                      </m:radPr>
                      <m:deg/>
                      <m:e>
                        <m:r>
                          <a:rPr lang="en-US" altLang="ko-KR" smtClean="0">
                            <a:solidFill>
                              <a:schemeClr val="tx1">
                                <a:lumMod val="50000"/>
                                <a:lumOff val="50000"/>
                              </a:schemeClr>
                            </a:solidFill>
                            <a:latin typeface="Cambria Math" panose="02040503050406030204" pitchFamily="18" charset="0"/>
                          </a:rPr>
                          <m:t>2</m:t>
                        </m:r>
                      </m:e>
                    </m:rad>
                  </m:oMath>
                </a14:m>
                <a:r>
                  <a:rPr lang="en-US" altLang="ko-KR" dirty="0"/>
                  <a:t>.</a:t>
                </a:r>
              </a:p>
              <a:p>
                <a:pPr lvl="1"/>
                <a:r>
                  <a:rPr lang="en-US" altLang="ko-KR" dirty="0"/>
                  <a:t>Print out </a:t>
                </a:r>
                <a14:m>
                  <m:oMath xmlns:m="http://schemas.openxmlformats.org/officeDocument/2006/math">
                    <m:r>
                      <a:rPr lang="ko-KR" altLang="en-US" smtClean="0">
                        <a:solidFill>
                          <a:schemeClr val="tx1">
                            <a:lumMod val="50000"/>
                            <a:lumOff val="50000"/>
                          </a:schemeClr>
                        </a:solidFill>
                        <a:latin typeface="Cambria Math" panose="02040503050406030204" pitchFamily="18" charset="0"/>
                      </a:rPr>
                      <m:t>𝜋</m:t>
                    </m:r>
                  </m:oMath>
                </a14:m>
                <a:r>
                  <a:rPr lang="en-US" altLang="ko-KR" dirty="0"/>
                  <a:t>.</a:t>
                </a:r>
              </a:p>
              <a:p>
                <a:pPr lvl="1"/>
                <a:r>
                  <a:rPr lang="en-US" altLang="ko-KR" dirty="0"/>
                  <a:t>Print out </a:t>
                </a:r>
                <a14:m>
                  <m:oMath xmlns:m="http://schemas.openxmlformats.org/officeDocument/2006/math">
                    <m:func>
                      <m:funcPr>
                        <m:ctrlPr>
                          <a:rPr lang="en-US" altLang="ko-KR" i="1" smtClean="0">
                            <a:solidFill>
                              <a:schemeClr val="tx1">
                                <a:lumMod val="50000"/>
                                <a:lumOff val="50000"/>
                              </a:schemeClr>
                            </a:solidFill>
                            <a:latin typeface="Cambria Math" panose="02040503050406030204" pitchFamily="18" charset="0"/>
                          </a:rPr>
                        </m:ctrlPr>
                      </m:funcPr>
                      <m:fName>
                        <m:r>
                          <m:rPr>
                            <m:sty m:val="p"/>
                          </m:rPr>
                          <a:rPr lang="en-US" altLang="ko-KR" smtClean="0">
                            <a:solidFill>
                              <a:schemeClr val="tx1">
                                <a:lumMod val="50000"/>
                                <a:lumOff val="50000"/>
                              </a:schemeClr>
                            </a:solidFill>
                            <a:latin typeface="Cambria Math" panose="02040503050406030204" pitchFamily="18" charset="0"/>
                          </a:rPr>
                          <m:t>sin</m:t>
                        </m:r>
                      </m:fName>
                      <m:e>
                        <m:r>
                          <a:rPr lang="ko-KR" altLang="en-US" smtClean="0">
                            <a:solidFill>
                              <a:schemeClr val="tx1">
                                <a:lumMod val="50000"/>
                                <a:lumOff val="50000"/>
                              </a:schemeClr>
                            </a:solidFill>
                            <a:latin typeface="Cambria Math" panose="02040503050406030204" pitchFamily="18" charset="0"/>
                          </a:rPr>
                          <m:t>𝜋</m:t>
                        </m:r>
                      </m:e>
                    </m:func>
                  </m:oMath>
                </a14:m>
                <a:r>
                  <a:rPr lang="en-US" altLang="ko-KR" dirty="0"/>
                  <a:t>.</a:t>
                </a:r>
              </a:p>
              <a:p>
                <a:r>
                  <a:rPr lang="en-US" altLang="ko-KR" dirty="0"/>
                  <a:t>Refer to the Python Mathematical Functions page:</a:t>
                </a:r>
              </a:p>
              <a:p>
                <a:pPr lvl="1"/>
                <a:r>
                  <a:rPr lang="en-US" altLang="ko-KR" dirty="0"/>
                  <a:t>https://docs.python.org/3/library/math.html</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D57F1E4F-1CFF-5643-939E-217C01CDF565}" type="slidenum">
              <a:rPr lang="en-US" smtClean="0"/>
              <a:pPr/>
              <a:t>149</a:t>
            </a:fld>
            <a:endParaRPr lang="en-US" dirty="0"/>
          </a:p>
        </p:txBody>
      </p:sp>
    </p:spTree>
    <p:extLst>
      <p:ext uri="{BB962C8B-B14F-4D97-AF65-F5344CB8AC3E}">
        <p14:creationId xmlns:p14="http://schemas.microsoft.com/office/powerpoint/2010/main" val="148383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name(</a:t>
            </a:r>
            <a:r>
              <a:rPr lang="en-US" altLang="ko-KR" b="1" dirty="0">
                <a:solidFill>
                  <a:srgbClr val="FF0000"/>
                </a:solidFill>
              </a:rPr>
              <a:t>[parameters]</a:t>
            </a:r>
            <a:r>
              <a:rPr lang="en-US" altLang="ko-KR" dirty="0"/>
              <a:t>):</a:t>
            </a:r>
          </a:p>
          <a:p>
            <a:pPr marL="0" indent="0">
              <a:buNone/>
            </a:pPr>
            <a:r>
              <a:rPr lang="en-US" altLang="ko-KR" dirty="0"/>
              <a:t>    statements</a:t>
            </a:r>
            <a:endParaRPr lang="ko-KR" altLang="en-US" dirty="0"/>
          </a:p>
        </p:txBody>
      </p:sp>
      <p:sp>
        <p:nvSpPr>
          <p:cNvPr id="6" name="내용 개체 틀 5"/>
          <p:cNvSpPr>
            <a:spLocks noGrp="1"/>
          </p:cNvSpPr>
          <p:nvPr>
            <p:ph sz="half" idx="2"/>
          </p:nvPr>
        </p:nvSpPr>
        <p:spPr/>
        <p:txBody>
          <a:bodyPr/>
          <a:lstStyle/>
          <a:p>
            <a:pPr marL="0" indent="0">
              <a:buNone/>
            </a:pPr>
            <a:r>
              <a:rPr lang="en-US" altLang="ko-KR" b="1" dirty="0">
                <a:solidFill>
                  <a:srgbClr val="FF0000"/>
                </a:solidFill>
              </a:rPr>
              <a:t>name([arguments])</a:t>
            </a:r>
          </a:p>
          <a:p>
            <a:pPr marL="0" indent="0">
              <a:buNone/>
            </a:pPr>
            <a:endParaRPr lang="en-US" altLang="ko-KR" dirty="0"/>
          </a:p>
          <a:p>
            <a:pPr marL="0" indent="0">
              <a:buNone/>
            </a:pPr>
            <a:r>
              <a:rPr lang="en-US" altLang="ko-KR" dirty="0"/>
              <a:t># </a:t>
            </a:r>
            <a:r>
              <a:rPr lang="en-US" altLang="ko-KR" b="1" dirty="0">
                <a:solidFill>
                  <a:srgbClr val="FF0000"/>
                </a:solidFill>
              </a:rPr>
              <a:t>parameter1 = argument1</a:t>
            </a:r>
          </a:p>
          <a:p>
            <a:pPr marL="0" indent="0">
              <a:buNone/>
            </a:pPr>
            <a:r>
              <a:rPr lang="en-US" altLang="ko-KR" dirty="0"/>
              <a:t># </a:t>
            </a:r>
            <a:r>
              <a:rPr lang="en-US" altLang="ko-KR" b="1" dirty="0">
                <a:solidFill>
                  <a:srgbClr val="FF0000"/>
                </a:solidFill>
              </a:rPr>
              <a:t>parameter2 = argument2</a:t>
            </a:r>
            <a:endParaRPr lang="ko-KR" altLang="en-US" b="1" dirty="0">
              <a:solidFill>
                <a:srgbClr val="FF0000"/>
              </a:solidFill>
            </a:endParaRPr>
          </a:p>
          <a:p>
            <a:pPr marL="0" indent="0">
              <a:buNone/>
            </a:pPr>
            <a:r>
              <a:rPr lang="en-US" altLang="ko-KR" dirty="0"/>
              <a:t># </a:t>
            </a:r>
            <a:r>
              <a:rPr lang="en-US" altLang="ko-KR" b="1" dirty="0">
                <a:solidFill>
                  <a:srgbClr val="FF0000"/>
                </a:solidFill>
              </a:rPr>
              <a:t>…</a:t>
            </a:r>
          </a:p>
          <a:p>
            <a:pPr marL="0" indent="0">
              <a:buNone/>
            </a:pPr>
            <a:r>
              <a:rPr lang="en-US" altLang="ko-KR" dirty="0"/>
              <a:t># </a:t>
            </a:r>
            <a:r>
              <a:rPr lang="en-US" altLang="ko-KR" b="1" dirty="0" err="1">
                <a:solidFill>
                  <a:srgbClr val="FF0000"/>
                </a:solidFill>
              </a:rPr>
              <a:t>parameterN</a:t>
            </a:r>
            <a:r>
              <a:rPr lang="en-US" altLang="ko-KR" b="1" dirty="0">
                <a:solidFill>
                  <a:srgbClr val="FF0000"/>
                </a:solidFill>
              </a:rPr>
              <a:t> = </a:t>
            </a:r>
            <a:r>
              <a:rPr lang="en-US" altLang="ko-KR" b="1" dirty="0" err="1">
                <a:solidFill>
                  <a:srgbClr val="FF0000"/>
                </a:solidFill>
              </a:rPr>
              <a:t>argumentN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97910193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Example: Importing and Using Mathematical Library</a:t>
            </a:r>
            <a:endParaRPr lang="ko-KR" altLang="en-US" dirty="0"/>
          </a:p>
        </p:txBody>
      </p:sp>
      <p:sp>
        <p:nvSpPr>
          <p:cNvPr id="7" name="내용 개체 틀 6"/>
          <p:cNvSpPr>
            <a:spLocks noGrp="1"/>
          </p:cNvSpPr>
          <p:nvPr>
            <p:ph idx="1"/>
          </p:nvPr>
        </p:nvSpPr>
        <p:spPr/>
        <p:txBody>
          <a:bodyPr>
            <a:normAutofit fontScale="92500" lnSpcReduction="10000"/>
          </a:bodyPr>
          <a:lstStyle/>
          <a:p>
            <a:pPr marL="0" indent="0">
              <a:buNone/>
            </a:pPr>
            <a:r>
              <a:rPr lang="en-US" altLang="ko-KR" dirty="0">
                <a:solidFill>
                  <a:srgbClr val="FFFF00"/>
                </a:solidFill>
              </a:rPr>
              <a:t>import math</a:t>
            </a:r>
          </a:p>
          <a:p>
            <a:pPr marL="0" indent="0">
              <a:buNone/>
            </a:pPr>
            <a:endParaRPr lang="en-US" altLang="ko-KR" dirty="0"/>
          </a:p>
          <a:p>
            <a:pPr marL="0" indent="0">
              <a:buNone/>
            </a:pPr>
            <a:r>
              <a:rPr lang="en-US" altLang="ko-KR" dirty="0"/>
              <a:t>print(</a:t>
            </a:r>
            <a:r>
              <a:rPr lang="en-US" altLang="ko-KR" dirty="0" err="1"/>
              <a:t>math.factorial</a:t>
            </a:r>
            <a:r>
              <a:rPr lang="en-US" altLang="ko-KR" dirty="0"/>
              <a:t>(8))</a:t>
            </a:r>
          </a:p>
          <a:p>
            <a:pPr marL="0" indent="0">
              <a:buNone/>
            </a:pPr>
            <a:r>
              <a:rPr lang="en-US" altLang="ko-KR" dirty="0"/>
              <a:t>print(</a:t>
            </a:r>
            <a:r>
              <a:rPr lang="en-US" altLang="ko-KR" dirty="0" err="1"/>
              <a:t>math.floor</a:t>
            </a:r>
            <a:r>
              <a:rPr lang="en-US" altLang="ko-KR" dirty="0"/>
              <a:t>(10 / 3))</a:t>
            </a:r>
          </a:p>
          <a:p>
            <a:pPr marL="0" indent="0">
              <a:buNone/>
            </a:pPr>
            <a:r>
              <a:rPr lang="en-US" altLang="ko-KR" dirty="0"/>
              <a:t>print(</a:t>
            </a:r>
            <a:r>
              <a:rPr lang="en-US" altLang="ko-KR" dirty="0" err="1"/>
              <a:t>math.exp</a:t>
            </a:r>
            <a:r>
              <a:rPr lang="en-US" altLang="ko-KR" dirty="0"/>
              <a:t>(10))</a:t>
            </a:r>
          </a:p>
          <a:p>
            <a:pPr marL="0" indent="0">
              <a:buNone/>
            </a:pPr>
            <a:r>
              <a:rPr lang="en-US" altLang="ko-KR" dirty="0"/>
              <a:t>print(math.log(100, 10))</a:t>
            </a:r>
          </a:p>
          <a:p>
            <a:pPr marL="0" indent="0">
              <a:buNone/>
            </a:pPr>
            <a:r>
              <a:rPr lang="en-US" altLang="ko-KR" dirty="0"/>
              <a:t>print(</a:t>
            </a:r>
            <a:r>
              <a:rPr lang="en-US" altLang="ko-KR" dirty="0" err="1"/>
              <a:t>math.pow</a:t>
            </a:r>
            <a:r>
              <a:rPr lang="en-US" altLang="ko-KR" dirty="0"/>
              <a:t>(2, 10))</a:t>
            </a:r>
          </a:p>
          <a:p>
            <a:pPr marL="0" indent="0">
              <a:buNone/>
            </a:pPr>
            <a:r>
              <a:rPr lang="en-US" altLang="ko-KR" dirty="0"/>
              <a:t>print(</a:t>
            </a:r>
            <a:r>
              <a:rPr lang="en-US" altLang="ko-KR" dirty="0" err="1"/>
              <a:t>math.sqrt</a:t>
            </a:r>
            <a:r>
              <a:rPr lang="en-US" altLang="ko-KR" dirty="0"/>
              <a:t>(2))</a:t>
            </a:r>
          </a:p>
          <a:p>
            <a:pPr marL="0" indent="0">
              <a:buNone/>
            </a:pPr>
            <a:r>
              <a:rPr lang="en-US" altLang="ko-KR" dirty="0"/>
              <a:t>print(</a:t>
            </a:r>
            <a:r>
              <a:rPr lang="en-US" altLang="ko-KR" dirty="0" err="1"/>
              <a:t>math.pi</a:t>
            </a:r>
            <a:r>
              <a:rPr lang="en-US" altLang="ko-KR" dirty="0"/>
              <a:t>)</a:t>
            </a:r>
          </a:p>
          <a:p>
            <a:pPr marL="0" indent="0">
              <a:buNone/>
            </a:pPr>
            <a:r>
              <a:rPr lang="en-US" altLang="ko-KR" dirty="0"/>
              <a:t>print(</a:t>
            </a:r>
            <a:r>
              <a:rPr lang="en-US" altLang="ko-KR" dirty="0" err="1"/>
              <a:t>math.sin</a:t>
            </a:r>
            <a:r>
              <a:rPr lang="en-US" altLang="ko-KR" dirty="0"/>
              <a:t>(</a:t>
            </a:r>
            <a:r>
              <a:rPr lang="en-US" altLang="ko-KR" dirty="0" err="1"/>
              <a:t>math.pi</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150</a:t>
            </a:fld>
            <a:endParaRPr lang="en-US" dirty="0"/>
          </a:p>
        </p:txBody>
      </p:sp>
    </p:spTree>
    <p:extLst>
      <p:ext uri="{BB962C8B-B14F-4D97-AF65-F5344CB8AC3E}">
        <p14:creationId xmlns:p14="http://schemas.microsoft.com/office/powerpoint/2010/main" val="19025097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1" i="1" dirty="0" err="1"/>
              <a:t>from..import</a:t>
            </a:r>
            <a:r>
              <a:rPr lang="en-US" altLang="ko-KR" dirty="0"/>
              <a:t> statement</a:t>
            </a:r>
            <a:endParaRPr lang="ko-KR" altLang="en-US" dirty="0"/>
          </a:p>
        </p:txBody>
      </p:sp>
      <p:sp>
        <p:nvSpPr>
          <p:cNvPr id="3" name="내용 개체 틀 2"/>
          <p:cNvSpPr>
            <a:spLocks noGrp="1"/>
          </p:cNvSpPr>
          <p:nvPr>
            <p:ph idx="1"/>
          </p:nvPr>
        </p:nvSpPr>
        <p:spPr>
          <a:xfrm>
            <a:off x="913794" y="1127464"/>
            <a:ext cx="10799785" cy="5064992"/>
          </a:xfrm>
        </p:spPr>
        <p:txBody>
          <a:bodyPr>
            <a:noAutofit/>
          </a:bodyPr>
          <a:lstStyle/>
          <a:p>
            <a:r>
              <a:rPr lang="en-US" altLang="ko-KR" sz="1800" dirty="0"/>
              <a:t>If you want to directly import the </a:t>
            </a:r>
            <a:r>
              <a:rPr lang="en-US" altLang="ko-KR" sz="1800" b="1" i="1" dirty="0" err="1"/>
              <a:t>argv</a:t>
            </a:r>
            <a:r>
              <a:rPr lang="en-US" altLang="ko-KR" sz="1800" dirty="0"/>
              <a:t> variable into your program (to avoid typing the </a:t>
            </a:r>
            <a:r>
              <a:rPr lang="en-US" altLang="ko-KR" sz="1800" b="1" i="1" dirty="0"/>
              <a:t>sys.</a:t>
            </a:r>
            <a:r>
              <a:rPr lang="en-US" altLang="ko-KR" sz="1800" dirty="0"/>
              <a:t> every time for it), then you can use the </a:t>
            </a:r>
            <a:r>
              <a:rPr lang="en-US" altLang="ko-KR" sz="1800" dirty="0">
                <a:solidFill>
                  <a:schemeClr val="tx1">
                    <a:lumMod val="50000"/>
                    <a:lumOff val="50000"/>
                  </a:schemeClr>
                </a:solidFill>
              </a:rPr>
              <a:t>from sys import </a:t>
            </a:r>
            <a:r>
              <a:rPr lang="en-US" altLang="ko-KR" sz="1800" dirty="0" err="1">
                <a:solidFill>
                  <a:schemeClr val="tx1">
                    <a:lumMod val="50000"/>
                    <a:lumOff val="50000"/>
                  </a:schemeClr>
                </a:solidFill>
              </a:rPr>
              <a:t>argv</a:t>
            </a:r>
            <a:r>
              <a:rPr lang="en-US" altLang="ko-KR" sz="1800" dirty="0">
                <a:solidFill>
                  <a:schemeClr val="tx1">
                    <a:lumMod val="50000"/>
                    <a:lumOff val="50000"/>
                  </a:schemeClr>
                </a:solidFill>
              </a:rPr>
              <a:t> </a:t>
            </a:r>
            <a:r>
              <a:rPr lang="en-US" altLang="ko-KR" sz="1800" dirty="0"/>
              <a:t>statement.</a:t>
            </a:r>
          </a:p>
          <a:p>
            <a:endParaRPr lang="en-US" altLang="ko-KR" sz="1600" dirty="0"/>
          </a:p>
          <a:p>
            <a:r>
              <a:rPr lang="en-US" altLang="ko-KR" sz="1600" dirty="0"/>
              <a:t>e.g.</a:t>
            </a:r>
          </a:p>
          <a:p>
            <a:pPr marL="495285" lvl="1" indent="0">
              <a:buNone/>
            </a:pPr>
            <a:r>
              <a:rPr lang="en-US" altLang="ko-KR" sz="1600" b="1" dirty="0">
                <a:solidFill>
                  <a:srgbClr val="FFFF00"/>
                </a:solidFill>
              </a:rPr>
              <a:t>import math</a:t>
            </a:r>
          </a:p>
          <a:p>
            <a:pPr marL="495285" lvl="1" indent="0">
              <a:buNone/>
            </a:pPr>
            <a:r>
              <a:rPr lang="en-US" altLang="ko-KR" sz="1600" dirty="0"/>
              <a:t>print("Square root of 16 is", </a:t>
            </a:r>
            <a:r>
              <a:rPr lang="en-US" altLang="ko-KR" sz="1600" b="1" dirty="0" err="1">
                <a:solidFill>
                  <a:srgbClr val="FFFF00"/>
                </a:solidFill>
              </a:rPr>
              <a:t>math.sqrt</a:t>
            </a:r>
            <a:r>
              <a:rPr lang="en-US" altLang="ko-KR" sz="1600" dirty="0"/>
              <a:t>(16))</a:t>
            </a:r>
          </a:p>
          <a:p>
            <a:r>
              <a:rPr lang="en-US" altLang="ko-KR" sz="1600" dirty="0"/>
              <a:t>e.g.</a:t>
            </a:r>
          </a:p>
          <a:p>
            <a:pPr marL="495285" lvl="1" indent="0">
              <a:buNone/>
            </a:pPr>
            <a:r>
              <a:rPr lang="en-US" altLang="ko-KR" sz="1600" b="1" dirty="0">
                <a:solidFill>
                  <a:srgbClr val="FFFF00"/>
                </a:solidFill>
              </a:rPr>
              <a:t>from math import </a:t>
            </a:r>
            <a:r>
              <a:rPr lang="en-US" altLang="ko-KR" sz="1600" b="1" dirty="0" err="1">
                <a:solidFill>
                  <a:srgbClr val="FFFF00"/>
                </a:solidFill>
              </a:rPr>
              <a:t>sqrt</a:t>
            </a:r>
            <a:endParaRPr lang="en-US" altLang="ko-KR" sz="1600" b="1" dirty="0">
              <a:solidFill>
                <a:srgbClr val="FFFF00"/>
              </a:solidFill>
            </a:endParaRPr>
          </a:p>
          <a:p>
            <a:pPr marL="495285" lvl="1" indent="0">
              <a:buNone/>
            </a:pPr>
            <a:r>
              <a:rPr lang="en-US" altLang="ko-KR" sz="1600" dirty="0"/>
              <a:t>print("Square root of 16 is", </a:t>
            </a:r>
            <a:r>
              <a:rPr lang="en-US" altLang="ko-KR" sz="1600" b="1" dirty="0">
                <a:solidFill>
                  <a:srgbClr val="FFFF00"/>
                </a:solidFill>
              </a:rPr>
              <a:t>sqrt</a:t>
            </a:r>
            <a:r>
              <a:rPr lang="en-US" altLang="ko-KR" sz="1600" dirty="0"/>
              <a:t>(16))</a:t>
            </a:r>
          </a:p>
          <a:p>
            <a:r>
              <a:rPr lang="en-US" altLang="ko-KR" sz="1600" dirty="0"/>
              <a:t>e.g.</a:t>
            </a:r>
          </a:p>
          <a:p>
            <a:pPr marL="495285" lvl="1" indent="0">
              <a:buNone/>
            </a:pPr>
            <a:r>
              <a:rPr lang="en-US" altLang="ko-KR" sz="1600" b="1" dirty="0">
                <a:solidFill>
                  <a:srgbClr val="FFFF00"/>
                </a:solidFill>
              </a:rPr>
              <a:t>from math import *</a:t>
            </a:r>
          </a:p>
          <a:p>
            <a:pPr marL="495285" lvl="1" indent="0">
              <a:buNone/>
            </a:pPr>
            <a:r>
              <a:rPr lang="en-US" altLang="ko-KR" sz="1600" dirty="0"/>
              <a:t>print("Square root of 16 is", </a:t>
            </a:r>
            <a:r>
              <a:rPr lang="en-US" altLang="ko-KR" sz="1600" b="1" dirty="0" err="1">
                <a:solidFill>
                  <a:srgbClr val="FFFF00"/>
                </a:solidFill>
              </a:rPr>
              <a:t>sqrt</a:t>
            </a:r>
            <a:r>
              <a:rPr lang="en-US" altLang="ko-KR" sz="1600" dirty="0"/>
              <a:t>(16))</a:t>
            </a:r>
            <a:endParaRPr lang="ko-KR" altLang="en-US" sz="16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151</a:t>
            </a:fld>
            <a:endParaRPr lang="en-US" dirty="0"/>
          </a:p>
        </p:txBody>
      </p:sp>
    </p:spTree>
    <p:extLst>
      <p:ext uri="{BB962C8B-B14F-4D97-AF65-F5344CB8AC3E}">
        <p14:creationId xmlns:p14="http://schemas.microsoft.com/office/powerpoint/2010/main" val="39456092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module's </a:t>
            </a:r>
            <a:r>
              <a:rPr lang="en-US" altLang="ko-KR" b="1" i="1" dirty="0"/>
              <a:t>__name__</a:t>
            </a:r>
            <a:endParaRPr lang="ko-KR" altLang="en-US" b="1" i="1" dirty="0"/>
          </a:p>
        </p:txBody>
      </p:sp>
      <p:sp>
        <p:nvSpPr>
          <p:cNvPr id="3" name="내용 개체 틀 2"/>
          <p:cNvSpPr>
            <a:spLocks noGrp="1"/>
          </p:cNvSpPr>
          <p:nvPr>
            <p:ph idx="1"/>
          </p:nvPr>
        </p:nvSpPr>
        <p:spPr/>
        <p:txBody>
          <a:bodyPr>
            <a:normAutofit/>
          </a:bodyPr>
          <a:lstStyle/>
          <a:p>
            <a:r>
              <a:rPr lang="en-US" altLang="ko-KR" dirty="0"/>
              <a:t>Every module has a name and statements in a module can find out the name of their module.</a:t>
            </a:r>
          </a:p>
          <a:p>
            <a:r>
              <a:rPr lang="en-US" altLang="ko-KR" dirty="0"/>
              <a:t>This can be achieved using the </a:t>
            </a:r>
            <a:r>
              <a:rPr lang="en-US" altLang="ko-KR" b="1" i="1" dirty="0"/>
              <a:t>__name__</a:t>
            </a:r>
            <a:r>
              <a:rPr lang="en-US" altLang="ko-KR" dirty="0"/>
              <a:t> attribute of the module.</a:t>
            </a:r>
          </a:p>
          <a:p>
            <a:endParaRPr lang="en-US" altLang="ko-KR" dirty="0"/>
          </a:p>
          <a:p>
            <a:r>
              <a:rPr lang="en-US" altLang="ko-KR" dirty="0"/>
              <a:t>e.g.</a:t>
            </a:r>
          </a:p>
          <a:p>
            <a:pPr marL="495285" lvl="1" indent="0">
              <a:buNone/>
            </a:pPr>
            <a:r>
              <a:rPr lang="en-US" altLang="ko-KR" dirty="0"/>
              <a:t>if __name__ == '__main__':</a:t>
            </a:r>
          </a:p>
          <a:p>
            <a:pPr marL="495285" lvl="1" indent="0">
              <a:buNone/>
            </a:pPr>
            <a:r>
              <a:rPr lang="en-US" altLang="ko-KR" dirty="0"/>
              <a:t>    print('This program is being run by itself')</a:t>
            </a:r>
          </a:p>
          <a:p>
            <a:pPr marL="495285" lvl="1" indent="0">
              <a:buNone/>
            </a:pPr>
            <a:r>
              <a:rPr lang="en-US" altLang="ko-KR" dirty="0"/>
              <a:t>else:</a:t>
            </a:r>
          </a:p>
          <a:p>
            <a:pPr marL="495285" lvl="1" indent="0">
              <a:buNone/>
            </a:pPr>
            <a:r>
              <a:rPr lang="en-US" altLang="ko-KR" dirty="0"/>
              <a:t>    print('I am being imported from another module')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152</a:t>
            </a:fld>
            <a:endParaRPr lang="en-US" dirty="0"/>
          </a:p>
        </p:txBody>
      </p:sp>
    </p:spTree>
    <p:extLst>
      <p:ext uri="{BB962C8B-B14F-4D97-AF65-F5344CB8AC3E}">
        <p14:creationId xmlns:p14="http://schemas.microsoft.com/office/powerpoint/2010/main" val="90224874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dirty="0"/>
              <a:t>Importing and Using Standard Library</a:t>
            </a:r>
          </a:p>
          <a:p>
            <a:r>
              <a:rPr lang="en-US" altLang="ko-KR" b="1" u="sng" dirty="0"/>
              <a:t>Making Your Own Modules</a:t>
            </a:r>
          </a:p>
          <a:p>
            <a:r>
              <a:rPr lang="en-US" altLang="ko-KR" dirty="0"/>
              <a:t>The </a:t>
            </a:r>
            <a:r>
              <a:rPr lang="en-US" altLang="ko-KR" b="1" i="1" dirty="0" err="1"/>
              <a:t>dir</a:t>
            </a:r>
            <a:r>
              <a:rPr lang="en-US" altLang="ko-KR" dirty="0"/>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153</a:t>
            </a:fld>
            <a:endParaRPr lang="en-US" dirty="0"/>
          </a:p>
        </p:txBody>
      </p:sp>
    </p:spTree>
    <p:extLst>
      <p:ext uri="{BB962C8B-B14F-4D97-AF65-F5344CB8AC3E}">
        <p14:creationId xmlns:p14="http://schemas.microsoft.com/office/powerpoint/2010/main" val="20866143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Making Your Own Modules</a:t>
            </a:r>
            <a:endParaRPr lang="ko-KR" altLang="en-US" dirty="0"/>
          </a:p>
        </p:txBody>
      </p:sp>
      <p:sp>
        <p:nvSpPr>
          <p:cNvPr id="5" name="내용 개체 틀 4"/>
          <p:cNvSpPr>
            <a:spLocks noGrp="1"/>
          </p:cNvSpPr>
          <p:nvPr>
            <p:ph idx="1"/>
          </p:nvPr>
        </p:nvSpPr>
        <p:spPr/>
        <p:txBody>
          <a:bodyPr>
            <a:normAutofit/>
          </a:bodyPr>
          <a:lstStyle/>
          <a:p>
            <a:r>
              <a:rPr lang="en-US" altLang="ko-KR" dirty="0"/>
              <a:t>Every Python program is also a module.</a:t>
            </a:r>
          </a:p>
          <a:p>
            <a:r>
              <a:rPr lang="en-US" altLang="ko-KR" dirty="0"/>
              <a:t>You just have to make sure it has a </a:t>
            </a:r>
            <a:r>
              <a:rPr lang="en-US" altLang="ko-KR" b="1" i="1" dirty="0"/>
              <a:t>.</a:t>
            </a:r>
            <a:r>
              <a:rPr lang="en-US" altLang="ko-KR" b="1" i="1" dirty="0" err="1"/>
              <a:t>py</a:t>
            </a:r>
            <a:r>
              <a:rPr lang="en-US" altLang="ko-KR" dirty="0"/>
              <a:t> extension.</a:t>
            </a:r>
          </a:p>
          <a:p>
            <a:r>
              <a:rPr lang="en-US" altLang="ko-KR" dirty="0"/>
              <a:t>The module should be placed either in the same directory as the program from which we import it, or in one of the directories listed in </a:t>
            </a:r>
            <a:r>
              <a:rPr lang="en-US" altLang="ko-KR" dirty="0" err="1">
                <a:solidFill>
                  <a:schemeClr val="tx1">
                    <a:lumMod val="50000"/>
                    <a:lumOff val="50000"/>
                  </a:schemeClr>
                </a:solidFill>
              </a:rPr>
              <a:t>sys.path</a:t>
            </a:r>
            <a:r>
              <a:rPr lang="en-US" altLang="ko-KR" dirty="0"/>
              <a:t>.</a:t>
            </a:r>
          </a:p>
          <a:p>
            <a:r>
              <a:rPr lang="en-US" altLang="ko-KR" dirty="0"/>
              <a:t>We use the same dotted notation to access members of the module.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154</a:t>
            </a:fld>
            <a:endParaRPr lang="en-US" dirty="0"/>
          </a:p>
        </p:txBody>
      </p:sp>
    </p:spTree>
    <p:extLst>
      <p:ext uri="{BB962C8B-B14F-4D97-AF65-F5344CB8AC3E}">
        <p14:creationId xmlns:p14="http://schemas.microsoft.com/office/powerpoint/2010/main" val="361849918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Example: Making and Using Your Own Modules</a:t>
            </a:r>
            <a:endParaRPr lang="ko-KR" altLang="en-US" dirty="0"/>
          </a:p>
        </p:txBody>
      </p:sp>
      <p:sp>
        <p:nvSpPr>
          <p:cNvPr id="5" name="내용 개체 틀 4"/>
          <p:cNvSpPr>
            <a:spLocks noGrp="1"/>
          </p:cNvSpPr>
          <p:nvPr>
            <p:ph idx="1"/>
          </p:nvPr>
        </p:nvSpPr>
        <p:spPr/>
        <p:txBody>
          <a:bodyPr>
            <a:normAutofit fontScale="92500" lnSpcReduction="20000"/>
          </a:bodyPr>
          <a:lstStyle/>
          <a:p>
            <a:r>
              <a:rPr lang="en-US" altLang="ko-KR"/>
              <a:t>File </a:t>
            </a:r>
            <a:r>
              <a:rPr lang="en-US" altLang="ko-KR">
                <a:solidFill>
                  <a:schemeClr val="tx1">
                    <a:lumMod val="50000"/>
                    <a:lumOff val="50000"/>
                  </a:schemeClr>
                </a:solidFill>
              </a:rPr>
              <a:t>mymodule.py</a:t>
            </a:r>
            <a:r>
              <a:rPr lang="en-US" altLang="ko-KR"/>
              <a:t>:</a:t>
            </a:r>
          </a:p>
          <a:p>
            <a:pPr marL="0" indent="0">
              <a:buNone/>
            </a:pPr>
            <a:r>
              <a:rPr lang="en-US" altLang="ko-KR"/>
              <a:t>def say_hi():</a:t>
            </a:r>
          </a:p>
          <a:p>
            <a:pPr marL="0" indent="0">
              <a:buNone/>
            </a:pPr>
            <a:r>
              <a:rPr lang="en-US" altLang="ko-KR"/>
              <a:t>    print('Hi, this is mymodule speaking.')</a:t>
            </a:r>
          </a:p>
          <a:p>
            <a:pPr marL="0" indent="0">
              <a:buNone/>
            </a:pPr>
            <a:endParaRPr lang="en-US" altLang="ko-KR"/>
          </a:p>
          <a:p>
            <a:pPr marL="0" indent="0">
              <a:buNone/>
            </a:pPr>
            <a:r>
              <a:rPr lang="en-US" altLang="ko-KR"/>
              <a:t>__version__ = '0.1'</a:t>
            </a:r>
          </a:p>
          <a:p>
            <a:pPr marL="0" indent="0">
              <a:buNone/>
            </a:pPr>
            <a:endParaRPr lang="en-US" altLang="ko-KR"/>
          </a:p>
          <a:p>
            <a:r>
              <a:rPr lang="en-US" altLang="ko-KR"/>
              <a:t>File </a:t>
            </a:r>
            <a:r>
              <a:rPr lang="en-US" altLang="ko-KR">
                <a:solidFill>
                  <a:schemeClr val="tx1">
                    <a:lumMod val="50000"/>
                    <a:lumOff val="50000"/>
                  </a:schemeClr>
                </a:solidFill>
              </a:rPr>
              <a:t>mymodule_demo.py</a:t>
            </a:r>
            <a:r>
              <a:rPr lang="en-US" altLang="ko-KR"/>
              <a:t>:</a:t>
            </a:r>
          </a:p>
          <a:p>
            <a:pPr marL="0" indent="0">
              <a:buNone/>
            </a:pPr>
            <a:r>
              <a:rPr lang="en-US" altLang="ko-KR"/>
              <a:t>import mymodule</a:t>
            </a:r>
          </a:p>
          <a:p>
            <a:pPr marL="0" indent="0">
              <a:buNone/>
            </a:pPr>
            <a:endParaRPr lang="en-US" altLang="ko-KR"/>
          </a:p>
          <a:p>
            <a:pPr marL="0" indent="0">
              <a:buNone/>
            </a:pPr>
            <a:r>
              <a:rPr lang="en-US" altLang="ko-KR"/>
              <a:t>mymodule.say_hi()</a:t>
            </a:r>
          </a:p>
          <a:p>
            <a:pPr marL="0" indent="0">
              <a:buNone/>
            </a:pPr>
            <a:r>
              <a:rPr lang="en-US" altLang="ko-KR"/>
              <a:t>print('Version', mymodule.__version__)</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155</a:t>
            </a:fld>
            <a:endParaRPr lang="en-US" dirty="0"/>
          </a:p>
        </p:txBody>
      </p:sp>
    </p:spTree>
    <p:extLst>
      <p:ext uri="{BB962C8B-B14F-4D97-AF65-F5344CB8AC3E}">
        <p14:creationId xmlns:p14="http://schemas.microsoft.com/office/powerpoint/2010/main" val="121407244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Making and Using Your Own Modules (</a:t>
            </a:r>
            <a:r>
              <a:rPr lang="en-US" altLang="ko-KR" b="1" i="1" dirty="0" err="1"/>
              <a:t>from..import</a:t>
            </a:r>
            <a:r>
              <a:rPr lang="en-US" altLang="ko-KR" dirty="0"/>
              <a:t>)</a:t>
            </a:r>
            <a:endParaRPr lang="ko-KR" altLang="en-US" dirty="0"/>
          </a:p>
        </p:txBody>
      </p:sp>
      <p:sp>
        <p:nvSpPr>
          <p:cNvPr id="5" name="내용 개체 틀 4"/>
          <p:cNvSpPr>
            <a:spLocks noGrp="1"/>
          </p:cNvSpPr>
          <p:nvPr>
            <p:ph idx="1"/>
          </p:nvPr>
        </p:nvSpPr>
        <p:spPr/>
        <p:txBody>
          <a:bodyPr>
            <a:normAutofit fontScale="92500" lnSpcReduction="20000"/>
          </a:bodyPr>
          <a:lstStyle/>
          <a:p>
            <a:r>
              <a:rPr lang="en-US" altLang="ko-KR" dirty="0"/>
              <a:t>File </a:t>
            </a:r>
            <a:r>
              <a:rPr lang="en-US" altLang="ko-KR" dirty="0">
                <a:solidFill>
                  <a:schemeClr val="tx1">
                    <a:lumMod val="50000"/>
                    <a:lumOff val="50000"/>
                  </a:schemeClr>
                </a:solidFill>
              </a:rPr>
              <a:t>mymodule.py</a:t>
            </a:r>
            <a:r>
              <a:rPr lang="en-US" altLang="ko-KR" dirty="0"/>
              <a:t>:</a:t>
            </a:r>
          </a:p>
          <a:p>
            <a:pPr marL="0" indent="0">
              <a:buNone/>
            </a:pPr>
            <a:r>
              <a:rPr lang="en-US" altLang="ko-KR" dirty="0" err="1"/>
              <a:t>def</a:t>
            </a:r>
            <a:r>
              <a:rPr lang="en-US" altLang="ko-KR" dirty="0"/>
              <a:t> </a:t>
            </a:r>
            <a:r>
              <a:rPr lang="en-US" altLang="ko-KR" dirty="0" err="1"/>
              <a:t>say_hi</a:t>
            </a:r>
            <a:r>
              <a:rPr lang="en-US" altLang="ko-KR" dirty="0"/>
              <a:t>():</a:t>
            </a:r>
          </a:p>
          <a:p>
            <a:pPr marL="0" indent="0">
              <a:buNone/>
            </a:pPr>
            <a:r>
              <a:rPr lang="en-US" altLang="ko-KR" dirty="0"/>
              <a:t>    print('Hi, this is </a:t>
            </a:r>
            <a:r>
              <a:rPr lang="en-US" altLang="ko-KR" dirty="0" err="1"/>
              <a:t>mymodule</a:t>
            </a:r>
            <a:r>
              <a:rPr lang="en-US" altLang="ko-KR" dirty="0"/>
              <a:t> speaking.')</a:t>
            </a:r>
          </a:p>
          <a:p>
            <a:pPr marL="0" indent="0">
              <a:buNone/>
            </a:pPr>
            <a:endParaRPr lang="en-US" altLang="ko-KR" dirty="0"/>
          </a:p>
          <a:p>
            <a:pPr marL="0" indent="0">
              <a:buNone/>
            </a:pPr>
            <a:r>
              <a:rPr lang="en-US" altLang="ko-KR" dirty="0"/>
              <a:t>__version__ = '0.1'</a:t>
            </a:r>
          </a:p>
          <a:p>
            <a:pPr marL="0" indent="0">
              <a:buNone/>
            </a:pPr>
            <a:endParaRPr lang="en-US" altLang="ko-KR" dirty="0"/>
          </a:p>
          <a:p>
            <a:r>
              <a:rPr lang="en-US" altLang="ko-KR" dirty="0"/>
              <a:t>File </a:t>
            </a:r>
            <a:r>
              <a:rPr lang="en-US" altLang="ko-KR" dirty="0">
                <a:solidFill>
                  <a:schemeClr val="tx1">
                    <a:lumMod val="50000"/>
                    <a:lumOff val="50000"/>
                  </a:schemeClr>
                </a:solidFill>
              </a:rPr>
              <a:t>mymodule_demo2.py</a:t>
            </a:r>
            <a:r>
              <a:rPr lang="en-US" altLang="ko-KR" dirty="0"/>
              <a:t>:</a:t>
            </a:r>
          </a:p>
          <a:p>
            <a:pPr marL="0" indent="0">
              <a:buNone/>
            </a:pPr>
            <a:r>
              <a:rPr lang="en-US" altLang="ko-KR" dirty="0"/>
              <a:t>from </a:t>
            </a:r>
            <a:r>
              <a:rPr lang="en-US" altLang="ko-KR" dirty="0" err="1"/>
              <a:t>mymodule</a:t>
            </a:r>
            <a:r>
              <a:rPr lang="en-US" altLang="ko-KR" dirty="0"/>
              <a:t> import </a:t>
            </a:r>
            <a:r>
              <a:rPr lang="en-US" altLang="ko-KR" dirty="0" err="1"/>
              <a:t>say_hi</a:t>
            </a:r>
            <a:r>
              <a:rPr lang="en-US" altLang="ko-KR" dirty="0"/>
              <a:t>, __version__</a:t>
            </a:r>
          </a:p>
          <a:p>
            <a:pPr marL="0" indent="0">
              <a:buNone/>
            </a:pPr>
            <a:endParaRPr lang="en-US" altLang="ko-KR" dirty="0"/>
          </a:p>
          <a:p>
            <a:pPr marL="0" indent="0">
              <a:buNone/>
            </a:pPr>
            <a:r>
              <a:rPr lang="en-US" altLang="ko-KR" dirty="0" err="1"/>
              <a:t>say_hi</a:t>
            </a:r>
            <a:r>
              <a:rPr lang="en-US" altLang="ko-KR" dirty="0"/>
              <a:t>()</a:t>
            </a:r>
          </a:p>
          <a:p>
            <a:pPr marL="0" indent="0">
              <a:buNone/>
            </a:pPr>
            <a:r>
              <a:rPr lang="en-US" altLang="ko-KR" dirty="0"/>
              <a:t>print('Version', __version__)</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156</a:t>
            </a:fld>
            <a:endParaRPr lang="en-US" dirty="0"/>
          </a:p>
        </p:txBody>
      </p:sp>
      <p:sp>
        <p:nvSpPr>
          <p:cNvPr id="4" name="TextBox 3"/>
          <p:cNvSpPr txBox="1"/>
          <p:nvPr/>
        </p:nvSpPr>
        <p:spPr>
          <a:xfrm>
            <a:off x="1091132" y="6019800"/>
            <a:ext cx="10016450" cy="625684"/>
          </a:xfrm>
          <a:prstGeom prst="rect">
            <a:avLst/>
          </a:prstGeom>
          <a:noFill/>
        </p:spPr>
        <p:txBody>
          <a:bodyPr wrap="square" rtlCol="0">
            <a:spAutoFit/>
          </a:bodyPr>
          <a:lstStyle/>
          <a:p>
            <a:pPr marL="309553" indent="-309553">
              <a:buFont typeface="Wingdings" panose="05000000000000000000" pitchFamily="2" charset="2"/>
              <a:buChar char="ü"/>
            </a:pPr>
            <a:r>
              <a:rPr lang="en-US" altLang="ko-KR" sz="1733" dirty="0">
                <a:solidFill>
                  <a:schemeClr val="tx2">
                    <a:lumMod val="90000"/>
                  </a:schemeClr>
                </a:solidFill>
                <a:latin typeface="Arial" panose="020B0604020202020204" pitchFamily="34" charset="0"/>
                <a:cs typeface="Arial" panose="020B0604020202020204" pitchFamily="34" charset="0"/>
              </a:rPr>
              <a:t>It is always recommended to prefer the </a:t>
            </a:r>
            <a:r>
              <a:rPr lang="en-US" altLang="ko-KR" sz="1733" b="1" dirty="0">
                <a:solidFill>
                  <a:schemeClr val="tx2">
                    <a:lumMod val="90000"/>
                  </a:schemeClr>
                </a:solidFill>
                <a:latin typeface="Arial" panose="020B0604020202020204" pitchFamily="34" charset="0"/>
                <a:cs typeface="Arial" panose="020B0604020202020204" pitchFamily="34" charset="0"/>
              </a:rPr>
              <a:t>import</a:t>
            </a:r>
            <a:r>
              <a:rPr lang="en-US" altLang="ko-KR" sz="1733" dirty="0">
                <a:solidFill>
                  <a:schemeClr val="tx2">
                    <a:lumMod val="90000"/>
                  </a:schemeClr>
                </a:solidFill>
                <a:latin typeface="Arial" panose="020B0604020202020204" pitchFamily="34" charset="0"/>
                <a:cs typeface="Arial" panose="020B0604020202020204" pitchFamily="34" charset="0"/>
              </a:rPr>
              <a:t> statement even though it might make your program a little longer.</a:t>
            </a:r>
            <a:endParaRPr lang="ko-KR" altLang="en-US" sz="1733" dirty="0">
              <a:solidFill>
                <a:schemeClr val="tx2">
                  <a:lumMod val="9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8760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Making and Using Your Own Modules (</a:t>
            </a:r>
            <a:r>
              <a:rPr lang="en-US" altLang="ko-KR" b="1" i="1" dirty="0" err="1"/>
              <a:t>from..import</a:t>
            </a:r>
            <a:r>
              <a:rPr lang="en-US" altLang="ko-KR" b="1" i="1" dirty="0"/>
              <a:t> *</a:t>
            </a:r>
            <a:r>
              <a:rPr lang="en-US" altLang="ko-KR" dirty="0"/>
              <a:t>)</a:t>
            </a:r>
            <a:endParaRPr lang="ko-KR" altLang="en-US" dirty="0"/>
          </a:p>
        </p:txBody>
      </p:sp>
      <p:sp>
        <p:nvSpPr>
          <p:cNvPr id="5" name="내용 개체 틀 4"/>
          <p:cNvSpPr>
            <a:spLocks noGrp="1"/>
          </p:cNvSpPr>
          <p:nvPr>
            <p:ph idx="1"/>
          </p:nvPr>
        </p:nvSpPr>
        <p:spPr/>
        <p:txBody>
          <a:bodyPr>
            <a:normAutofit fontScale="92500" lnSpcReduction="20000"/>
          </a:bodyPr>
          <a:lstStyle/>
          <a:p>
            <a:r>
              <a:rPr lang="en-US" altLang="ko-KR" dirty="0"/>
              <a:t>File </a:t>
            </a:r>
            <a:r>
              <a:rPr lang="en-US" altLang="ko-KR" dirty="0">
                <a:solidFill>
                  <a:schemeClr val="tx1">
                    <a:lumMod val="50000"/>
                    <a:lumOff val="50000"/>
                  </a:schemeClr>
                </a:solidFill>
              </a:rPr>
              <a:t>mymodule.py</a:t>
            </a:r>
            <a:r>
              <a:rPr lang="en-US" altLang="ko-KR" dirty="0"/>
              <a:t>:</a:t>
            </a:r>
          </a:p>
          <a:p>
            <a:pPr marL="0" indent="0">
              <a:buNone/>
            </a:pPr>
            <a:r>
              <a:rPr lang="en-US" altLang="ko-KR" dirty="0" err="1"/>
              <a:t>def</a:t>
            </a:r>
            <a:r>
              <a:rPr lang="en-US" altLang="ko-KR" dirty="0"/>
              <a:t> </a:t>
            </a:r>
            <a:r>
              <a:rPr lang="en-US" altLang="ko-KR" dirty="0" err="1"/>
              <a:t>say_hi</a:t>
            </a:r>
            <a:r>
              <a:rPr lang="en-US" altLang="ko-KR" dirty="0"/>
              <a:t>():</a:t>
            </a:r>
          </a:p>
          <a:p>
            <a:pPr marL="0" indent="0">
              <a:buNone/>
            </a:pPr>
            <a:r>
              <a:rPr lang="en-US" altLang="ko-KR" dirty="0"/>
              <a:t>    print('Hi, this is </a:t>
            </a:r>
            <a:r>
              <a:rPr lang="en-US" altLang="ko-KR" dirty="0" err="1"/>
              <a:t>mymodule</a:t>
            </a:r>
            <a:r>
              <a:rPr lang="en-US" altLang="ko-KR" dirty="0"/>
              <a:t> speaking.')</a:t>
            </a:r>
          </a:p>
          <a:p>
            <a:pPr marL="0" indent="0">
              <a:buNone/>
            </a:pPr>
            <a:endParaRPr lang="en-US" altLang="ko-KR" dirty="0"/>
          </a:p>
          <a:p>
            <a:pPr marL="0" indent="0">
              <a:buNone/>
            </a:pPr>
            <a:r>
              <a:rPr lang="en-US" altLang="ko-KR" dirty="0"/>
              <a:t>__version__ = '0.1'</a:t>
            </a:r>
          </a:p>
          <a:p>
            <a:pPr marL="0" indent="0">
              <a:buNone/>
            </a:pPr>
            <a:endParaRPr lang="en-US" altLang="ko-KR" dirty="0"/>
          </a:p>
          <a:p>
            <a:r>
              <a:rPr lang="en-US" altLang="ko-KR" dirty="0"/>
              <a:t>File </a:t>
            </a:r>
            <a:r>
              <a:rPr lang="en-US" altLang="ko-KR" dirty="0">
                <a:solidFill>
                  <a:schemeClr val="tx1">
                    <a:lumMod val="50000"/>
                    <a:lumOff val="50000"/>
                  </a:schemeClr>
                </a:solidFill>
              </a:rPr>
              <a:t>mymodule_demo3.py</a:t>
            </a:r>
            <a:r>
              <a:rPr lang="en-US" altLang="ko-KR" dirty="0"/>
              <a:t>:</a:t>
            </a:r>
          </a:p>
          <a:p>
            <a:pPr marL="0" indent="0">
              <a:buNone/>
            </a:pPr>
            <a:r>
              <a:rPr lang="en-US" altLang="ko-KR" dirty="0"/>
              <a:t>from </a:t>
            </a:r>
            <a:r>
              <a:rPr lang="en-US" altLang="ko-KR" dirty="0" err="1"/>
              <a:t>mymodule</a:t>
            </a:r>
            <a:r>
              <a:rPr lang="en-US" altLang="ko-KR" dirty="0"/>
              <a:t> import *</a:t>
            </a:r>
          </a:p>
          <a:p>
            <a:pPr marL="0" indent="0">
              <a:buNone/>
            </a:pPr>
            <a:endParaRPr lang="en-US" altLang="ko-KR" dirty="0"/>
          </a:p>
          <a:p>
            <a:pPr marL="0" indent="0">
              <a:buNone/>
            </a:pPr>
            <a:r>
              <a:rPr lang="en-US" altLang="ko-KR" dirty="0" err="1"/>
              <a:t>say_hi</a:t>
            </a:r>
            <a:r>
              <a:rPr lang="en-US" altLang="ko-KR" dirty="0"/>
              <a:t>()</a:t>
            </a:r>
          </a:p>
          <a:p>
            <a:pPr marL="0" indent="0">
              <a:buNone/>
            </a:pPr>
            <a:r>
              <a:rPr lang="en-US" altLang="ko-KR" dirty="0"/>
              <a:t>print('Version', __version__)</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157</a:t>
            </a:fld>
            <a:endParaRPr lang="en-US" dirty="0"/>
          </a:p>
        </p:txBody>
      </p:sp>
      <p:sp>
        <p:nvSpPr>
          <p:cNvPr id="4" name="TextBox 3"/>
          <p:cNvSpPr txBox="1"/>
          <p:nvPr/>
        </p:nvSpPr>
        <p:spPr>
          <a:xfrm>
            <a:off x="1091131" y="6210301"/>
            <a:ext cx="10015295" cy="359009"/>
          </a:xfrm>
          <a:prstGeom prst="rect">
            <a:avLst/>
          </a:prstGeom>
          <a:noFill/>
        </p:spPr>
        <p:txBody>
          <a:bodyPr wrap="square" rtlCol="0">
            <a:spAutoFit/>
          </a:bodyPr>
          <a:lstStyle/>
          <a:p>
            <a:pPr marL="309553" indent="-309553">
              <a:buFont typeface="Wingdings" panose="05000000000000000000" pitchFamily="2" charset="2"/>
              <a:buChar char="ü"/>
            </a:pPr>
            <a:r>
              <a:rPr lang="en-US" altLang="ko-KR" sz="1733" dirty="0">
                <a:solidFill>
                  <a:schemeClr val="tx2">
                    <a:lumMod val="90000"/>
                  </a:schemeClr>
                </a:solidFill>
                <a:latin typeface="Arial" panose="020B0604020202020204" pitchFamily="34" charset="0"/>
                <a:cs typeface="Arial" panose="020B0604020202020204" pitchFamily="34" charset="0"/>
              </a:rPr>
              <a:t>You should avoid using import-star, i.e. from </a:t>
            </a:r>
            <a:r>
              <a:rPr lang="en-US" altLang="ko-KR" sz="1733" dirty="0" err="1">
                <a:solidFill>
                  <a:schemeClr val="tx2">
                    <a:lumMod val="90000"/>
                  </a:schemeClr>
                </a:solidFill>
                <a:latin typeface="Arial" panose="020B0604020202020204" pitchFamily="34" charset="0"/>
                <a:cs typeface="Arial" panose="020B0604020202020204" pitchFamily="34" charset="0"/>
              </a:rPr>
              <a:t>mymodule</a:t>
            </a:r>
            <a:r>
              <a:rPr lang="en-US" altLang="ko-KR" sz="1733" dirty="0">
                <a:solidFill>
                  <a:schemeClr val="tx2">
                    <a:lumMod val="90000"/>
                  </a:schemeClr>
                </a:solidFill>
                <a:latin typeface="Arial" panose="020B0604020202020204" pitchFamily="34" charset="0"/>
                <a:cs typeface="Arial" panose="020B0604020202020204" pitchFamily="34" charset="0"/>
              </a:rPr>
              <a:t> import *.</a:t>
            </a:r>
            <a:endParaRPr lang="ko-KR" altLang="en-US" sz="1733" dirty="0">
              <a:solidFill>
                <a:schemeClr val="tx2">
                  <a:lumMod val="9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9262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Practice: Making and Using Your Own Modules</a:t>
            </a:r>
            <a:endParaRPr lang="ko-KR" altLang="en-US" dirty="0"/>
          </a:p>
        </p:txBody>
      </p:sp>
      <p:sp>
        <p:nvSpPr>
          <p:cNvPr id="3" name="내용 개체 틀 2"/>
          <p:cNvSpPr>
            <a:spLocks noGrp="1"/>
          </p:cNvSpPr>
          <p:nvPr>
            <p:ph idx="1"/>
          </p:nvPr>
        </p:nvSpPr>
        <p:spPr/>
        <p:txBody>
          <a:bodyPr>
            <a:normAutofit/>
          </a:bodyPr>
          <a:lstStyle/>
          <a:p>
            <a:r>
              <a:rPr lang="en-US" altLang="ko-KR" dirty="0"/>
              <a:t>Create a file ‘mymath.py’ which contains:</a:t>
            </a:r>
          </a:p>
          <a:p>
            <a:pPr lvl="1"/>
            <a:r>
              <a:rPr lang="en-US" altLang="ko-KR" dirty="0"/>
              <a:t>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A function </a:t>
            </a:r>
            <a:r>
              <a:rPr lang="en-US" altLang="ko-KR" dirty="0" err="1">
                <a:solidFill>
                  <a:schemeClr val="tx1">
                    <a:lumMod val="50000"/>
                    <a:lumOff val="50000"/>
                  </a:schemeClr>
                </a:solidFill>
              </a:rPr>
              <a:t>printPrimes</a:t>
            </a:r>
            <a:r>
              <a:rPr lang="en-US" altLang="ko-KR" dirty="0">
                <a:solidFill>
                  <a:schemeClr val="tx1">
                    <a:lumMod val="50000"/>
                    <a:lumOff val="50000"/>
                  </a:schemeClr>
                </a:solidFill>
              </a:rPr>
              <a:t>(*</a:t>
            </a:r>
            <a:r>
              <a:rPr lang="en-US" altLang="ko-KR" dirty="0" err="1">
                <a:solidFill>
                  <a:schemeClr val="tx1">
                    <a:lumMod val="50000"/>
                    <a:lumOff val="50000"/>
                  </a:schemeClr>
                </a:solidFill>
              </a:rPr>
              <a:t>tiNumbers</a:t>
            </a:r>
            <a:r>
              <a:rPr lang="en-US" altLang="ko-KR" dirty="0">
                <a:solidFill>
                  <a:schemeClr val="tx1">
                    <a:lumMod val="50000"/>
                    <a:lumOff val="50000"/>
                  </a:schemeClr>
                </a:solidFill>
              </a:rPr>
              <a:t>) </a:t>
            </a:r>
            <a:r>
              <a:rPr lang="en-US" altLang="ko-KR" dirty="0"/>
              <a:t>which prints out the prime numbers among </a:t>
            </a:r>
            <a:r>
              <a:rPr lang="en-US" altLang="ko-KR" b="1" i="1" dirty="0" err="1"/>
              <a:t>VarArgs</a:t>
            </a:r>
            <a:r>
              <a:rPr lang="en-US" altLang="ko-KR" dirty="0"/>
              <a:t> </a:t>
            </a:r>
            <a:r>
              <a:rPr lang="en-US" altLang="ko-KR" dirty="0">
                <a:solidFill>
                  <a:schemeClr val="tx1">
                    <a:lumMod val="50000"/>
                    <a:lumOff val="50000"/>
                  </a:schemeClr>
                </a:solidFill>
              </a:rPr>
              <a:t>numbers</a:t>
            </a:r>
            <a:r>
              <a:rPr lang="en-US" altLang="ko-KR" dirty="0"/>
              <a:t>.</a:t>
            </a:r>
          </a:p>
          <a:p>
            <a:r>
              <a:rPr lang="en-US" altLang="ko-KR" dirty="0"/>
              <a:t>Create a file ‘mymain.py’ which:</a:t>
            </a:r>
          </a:p>
          <a:p>
            <a:pPr lvl="1"/>
            <a:r>
              <a:rPr lang="en-US" altLang="ko-KR" dirty="0"/>
              <a:t>Calls the function </a:t>
            </a:r>
            <a:r>
              <a:rPr lang="en-US" altLang="ko-KR" dirty="0" err="1">
                <a:solidFill>
                  <a:schemeClr val="tx1">
                    <a:lumMod val="50000"/>
                    <a:lumOff val="50000"/>
                  </a:schemeClr>
                </a:solidFill>
              </a:rPr>
              <a:t>printPrimes</a:t>
            </a:r>
            <a:r>
              <a:rPr lang="en-US" altLang="ko-KR" dirty="0">
                <a:solidFill>
                  <a:schemeClr val="tx1">
                    <a:lumMod val="50000"/>
                    <a:lumOff val="50000"/>
                  </a:schemeClr>
                </a:solidFill>
              </a:rPr>
              <a:t>(2, 3, 4, 5, 6, 7, 8, 9, 10)</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158</a:t>
            </a:fld>
            <a:endParaRPr lang="en-US" dirty="0"/>
          </a:p>
        </p:txBody>
      </p:sp>
    </p:spTree>
    <p:extLst>
      <p:ext uri="{BB962C8B-B14F-4D97-AF65-F5344CB8AC3E}">
        <p14:creationId xmlns:p14="http://schemas.microsoft.com/office/powerpoint/2010/main" val="70168509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Making and Using Your Own Modules</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a:t>Create a new Python file named ‘mymath.py’, which defines sin(x) and cos(x) functions using the formulas:</a:t>
                </a:r>
              </a:p>
              <a:p>
                <a:pPr lvl="1"/>
                <a14:m>
                  <m:oMath xmlns:m="http://schemas.openxmlformats.org/officeDocument/2006/math">
                    <m:func>
                      <m:funcPr>
                        <m:ctrlPr>
                          <a:rPr lang="en-US" altLang="ko-KR" i="1">
                            <a:latin typeface="Cambria Math" panose="02040503050406030204" pitchFamily="18" charset="0"/>
                          </a:rPr>
                        </m:ctrlPr>
                      </m:funcPr>
                      <m:fName>
                        <m:r>
                          <a:rPr lang="en-US" altLang="ko-KR" smtClean="0">
                            <a:latin typeface="Cambria Math" panose="02040503050406030204" pitchFamily="18" charset="0"/>
                          </a:rPr>
                          <m:t>𝑠𝑖𝑛</m:t>
                        </m:r>
                      </m:fName>
                      <m:e>
                        <m:d>
                          <m:dPr>
                            <m:ctrlPr>
                              <a:rPr lang="en-US" altLang="ko-KR" i="1">
                                <a:latin typeface="Cambria Math" panose="02040503050406030204" pitchFamily="18" charset="0"/>
                              </a:rPr>
                            </m:ctrlPr>
                          </m:dPr>
                          <m:e>
                            <m:r>
                              <a:rPr lang="en-US" altLang="ko-KR" smtClean="0">
                                <a:latin typeface="Cambria Math" panose="02040503050406030204" pitchFamily="18" charset="0"/>
                              </a:rPr>
                              <m:t>𝑥</m:t>
                            </m:r>
                          </m:e>
                        </m:d>
                      </m:e>
                    </m:func>
                    <m:r>
                      <a:rPr lang="en-US" altLang="ko-KR" smtClean="0">
                        <a:latin typeface="Cambria Math" panose="02040503050406030204" pitchFamily="18" charset="0"/>
                      </a:rPr>
                      <m:t>=</m:t>
                    </m:r>
                    <m:nary>
                      <m:naryPr>
                        <m:chr m:val="∑"/>
                        <m:ctrlPr>
                          <a:rPr lang="en-US" altLang="ko-KR" i="1">
                            <a:latin typeface="Cambria Math" panose="02040503050406030204" pitchFamily="18" charset="0"/>
                          </a:rPr>
                        </m:ctrlPr>
                      </m:naryPr>
                      <m:sub>
                        <m:r>
                          <m:rPr>
                            <m:brk m:alnAt="23"/>
                          </m:rPr>
                          <a:rPr lang="en-US" altLang="ko-KR" smtClean="0">
                            <a:latin typeface="Cambria Math" panose="02040503050406030204" pitchFamily="18" charset="0"/>
                          </a:rPr>
                          <m:t>𝑛</m:t>
                        </m:r>
                        <m:r>
                          <a:rPr lang="en-US" altLang="ko-KR" smtClean="0">
                            <a:latin typeface="Cambria Math" panose="02040503050406030204" pitchFamily="18" charset="0"/>
                          </a:rPr>
                          <m:t>=0</m:t>
                        </m:r>
                      </m:sub>
                      <m:sup>
                        <m:r>
                          <a:rPr lang="en-US" altLang="ko-KR" smtClean="0">
                            <a:latin typeface="Cambria Math" panose="02040503050406030204" pitchFamily="18" charset="0"/>
                          </a:rPr>
                          <m:t>∞</m:t>
                        </m:r>
                      </m:sup>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smtClean="0">
                                        <a:latin typeface="Cambria Math" panose="02040503050406030204" pitchFamily="18" charset="0"/>
                                      </a:rPr>
                                      <m:t>−1</m:t>
                                    </m:r>
                                  </m:e>
                                </m:d>
                              </m:e>
                              <m:sup>
                                <m:r>
                                  <m:rPr>
                                    <m:brk m:alnAt="23"/>
                                  </m:rPr>
                                  <a:rPr lang="en-US" altLang="ko-KR" smtClean="0">
                                    <a:latin typeface="Cambria Math" panose="02040503050406030204" pitchFamily="18" charset="0"/>
                                  </a:rPr>
                                  <m:t>𝑛</m:t>
                                </m:r>
                              </m:sup>
                            </m:sSup>
                          </m:num>
                          <m:den>
                            <m:d>
                              <m:dPr>
                                <m:ctrlPr>
                                  <a:rPr lang="en-US" altLang="ko-KR" i="1">
                                    <a:latin typeface="Cambria Math" panose="02040503050406030204" pitchFamily="18" charset="0"/>
                                  </a:rPr>
                                </m:ctrlPr>
                              </m:dPr>
                              <m:e>
                                <m:r>
                                  <a:rPr lang="en-US" altLang="ko-KR" smtClean="0">
                                    <a:latin typeface="Cambria Math" panose="02040503050406030204" pitchFamily="18" charset="0"/>
                                  </a:rPr>
                                  <m:t>2</m:t>
                                </m:r>
                                <m:r>
                                  <m:rPr>
                                    <m:brk m:alnAt="23"/>
                                  </m:rPr>
                                  <a:rPr lang="en-US" altLang="ko-KR" smtClean="0">
                                    <a:latin typeface="Cambria Math" panose="02040503050406030204" pitchFamily="18" charset="0"/>
                                  </a:rPr>
                                  <m:t>𝑛</m:t>
                                </m:r>
                                <m:r>
                                  <a:rPr lang="en-US" altLang="ko-KR" smtClean="0">
                                    <a:latin typeface="Cambria Math" panose="02040503050406030204" pitchFamily="18" charset="0"/>
                                  </a:rPr>
                                  <m:t>+1</m:t>
                                </m:r>
                              </m:e>
                            </m:d>
                            <m:r>
                              <a:rPr lang="en-US" altLang="ko-KR" smtClean="0">
                                <a:latin typeface="Cambria Math" panose="02040503050406030204" pitchFamily="18" charset="0"/>
                              </a:rPr>
                              <m:t>!</m:t>
                            </m:r>
                          </m:den>
                        </m:f>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d>
                              <m:dPr>
                                <m:ctrlPr>
                                  <a:rPr lang="en-US" altLang="ko-KR" i="1">
                                    <a:latin typeface="Cambria Math" panose="02040503050406030204" pitchFamily="18" charset="0"/>
                                  </a:rPr>
                                </m:ctrlPr>
                              </m:dPr>
                              <m:e>
                                <m:r>
                                  <a:rPr lang="en-US" altLang="ko-KR" smtClean="0">
                                    <a:latin typeface="Cambria Math" panose="02040503050406030204" pitchFamily="18" charset="0"/>
                                  </a:rPr>
                                  <m:t>2</m:t>
                                </m:r>
                                <m:r>
                                  <m:rPr>
                                    <m:brk m:alnAt="23"/>
                                  </m:rPr>
                                  <a:rPr lang="en-US" altLang="ko-KR" smtClean="0">
                                    <a:latin typeface="Cambria Math" panose="02040503050406030204" pitchFamily="18" charset="0"/>
                                  </a:rPr>
                                  <m:t>𝑛</m:t>
                                </m:r>
                                <m:r>
                                  <a:rPr lang="en-US" altLang="ko-KR" smtClean="0">
                                    <a:latin typeface="Cambria Math" panose="02040503050406030204" pitchFamily="18" charset="0"/>
                                  </a:rPr>
                                  <m:t>+1</m:t>
                                </m:r>
                              </m:e>
                            </m:d>
                          </m:sup>
                        </m:sSup>
                      </m:e>
                    </m:nary>
                    <m:r>
                      <a:rPr lang="en-US" altLang="ko-KR" smtClean="0">
                        <a:latin typeface="Cambria Math" panose="02040503050406030204" pitchFamily="18" charset="0"/>
                      </a:rPr>
                      <m:t>=</m:t>
                    </m:r>
                    <m:r>
                      <a:rPr lang="en-US" altLang="ko-KR" smtClean="0">
                        <a:latin typeface="Cambria Math" panose="02040503050406030204" pitchFamily="18" charset="0"/>
                      </a:rPr>
                      <m:t>𝑥</m:t>
                    </m:r>
                    <m:r>
                      <a:rPr lang="en-US" altLang="ko-KR" smtClean="0">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r>
                              <a:rPr lang="en-US" altLang="ko-KR" smtClean="0">
                                <a:latin typeface="Cambria Math" panose="02040503050406030204" pitchFamily="18" charset="0"/>
                              </a:rPr>
                              <m:t>3</m:t>
                            </m:r>
                          </m:sup>
                        </m:sSup>
                      </m:num>
                      <m:den>
                        <m:r>
                          <a:rPr lang="en-US" altLang="ko-KR" smtClean="0">
                            <a:latin typeface="Cambria Math" panose="02040503050406030204" pitchFamily="18" charset="0"/>
                          </a:rPr>
                          <m:t>3!</m:t>
                        </m:r>
                      </m:den>
                    </m:f>
                    <m:r>
                      <a:rPr lang="en-US" altLang="ko-KR" smtClean="0">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r>
                              <a:rPr lang="en-US" altLang="ko-KR" smtClean="0">
                                <a:latin typeface="Cambria Math" panose="02040503050406030204" pitchFamily="18" charset="0"/>
                              </a:rPr>
                              <m:t>5</m:t>
                            </m:r>
                          </m:sup>
                        </m:sSup>
                      </m:num>
                      <m:den>
                        <m:r>
                          <a:rPr lang="en-US" altLang="ko-KR" smtClean="0">
                            <a:latin typeface="Cambria Math" panose="02040503050406030204" pitchFamily="18" charset="0"/>
                          </a:rPr>
                          <m:t>5!</m:t>
                        </m:r>
                      </m:den>
                    </m:f>
                    <m:r>
                      <a:rPr lang="en-US" altLang="ko-KR" smtClean="0">
                        <a:latin typeface="Cambria Math" panose="02040503050406030204" pitchFamily="18" charset="0"/>
                      </a:rPr>
                      <m:t>−…</m:t>
                    </m:r>
                  </m:oMath>
                </a14:m>
                <a:endParaRPr lang="en-US" altLang="ko-KR" dirty="0"/>
              </a:p>
              <a:p>
                <a:pPr lvl="1"/>
                <a14:m>
                  <m:oMath xmlns:m="http://schemas.openxmlformats.org/officeDocument/2006/math">
                    <m:func>
                      <m:funcPr>
                        <m:ctrlPr>
                          <a:rPr lang="en-US" altLang="ko-KR" i="1">
                            <a:latin typeface="Cambria Math" panose="02040503050406030204" pitchFamily="18" charset="0"/>
                          </a:rPr>
                        </m:ctrlPr>
                      </m:funcPr>
                      <m:fName>
                        <m:r>
                          <a:rPr lang="en-US" altLang="ko-KR" smtClean="0">
                            <a:latin typeface="Cambria Math" panose="02040503050406030204" pitchFamily="18" charset="0"/>
                          </a:rPr>
                          <m:t>𝑐𝑜𝑠</m:t>
                        </m:r>
                      </m:fName>
                      <m:e>
                        <m:d>
                          <m:dPr>
                            <m:ctrlPr>
                              <a:rPr lang="en-US" altLang="ko-KR" i="1">
                                <a:latin typeface="Cambria Math" panose="02040503050406030204" pitchFamily="18" charset="0"/>
                              </a:rPr>
                            </m:ctrlPr>
                          </m:dPr>
                          <m:e>
                            <m:r>
                              <a:rPr lang="en-US" altLang="ko-KR" smtClean="0">
                                <a:latin typeface="Cambria Math" panose="02040503050406030204" pitchFamily="18" charset="0"/>
                              </a:rPr>
                              <m:t>𝑥</m:t>
                            </m:r>
                          </m:e>
                        </m:d>
                      </m:e>
                    </m:func>
                    <m:r>
                      <a:rPr lang="en-US" altLang="ko-KR" smtClean="0">
                        <a:latin typeface="Cambria Math" panose="02040503050406030204" pitchFamily="18" charset="0"/>
                      </a:rPr>
                      <m:t>=</m:t>
                    </m:r>
                    <m:nary>
                      <m:naryPr>
                        <m:chr m:val="∑"/>
                        <m:ctrlPr>
                          <a:rPr lang="en-US" altLang="ko-KR" i="1">
                            <a:latin typeface="Cambria Math" panose="02040503050406030204" pitchFamily="18" charset="0"/>
                          </a:rPr>
                        </m:ctrlPr>
                      </m:naryPr>
                      <m:sub>
                        <m:r>
                          <m:rPr>
                            <m:brk m:alnAt="23"/>
                          </m:rPr>
                          <a:rPr lang="en-US" altLang="ko-KR" smtClean="0">
                            <a:latin typeface="Cambria Math" panose="02040503050406030204" pitchFamily="18" charset="0"/>
                          </a:rPr>
                          <m:t>𝑛</m:t>
                        </m:r>
                        <m:r>
                          <a:rPr lang="en-US" altLang="ko-KR" smtClean="0">
                            <a:latin typeface="Cambria Math" panose="02040503050406030204" pitchFamily="18" charset="0"/>
                          </a:rPr>
                          <m:t>=0</m:t>
                        </m:r>
                      </m:sub>
                      <m:sup>
                        <m:r>
                          <a:rPr lang="en-US" altLang="ko-KR" smtClean="0">
                            <a:latin typeface="Cambria Math" panose="02040503050406030204" pitchFamily="18" charset="0"/>
                          </a:rPr>
                          <m:t>∞</m:t>
                        </m:r>
                      </m:sup>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smtClean="0">
                                        <a:latin typeface="Cambria Math" panose="02040503050406030204" pitchFamily="18" charset="0"/>
                                      </a:rPr>
                                      <m:t>−1</m:t>
                                    </m:r>
                                  </m:e>
                                </m:d>
                              </m:e>
                              <m:sup>
                                <m:r>
                                  <m:rPr>
                                    <m:brk m:alnAt="23"/>
                                  </m:rPr>
                                  <a:rPr lang="en-US" altLang="ko-KR" smtClean="0">
                                    <a:latin typeface="Cambria Math" panose="02040503050406030204" pitchFamily="18" charset="0"/>
                                  </a:rPr>
                                  <m:t>𝑛</m:t>
                                </m:r>
                              </m:sup>
                            </m:sSup>
                          </m:num>
                          <m:den>
                            <m:d>
                              <m:dPr>
                                <m:ctrlPr>
                                  <a:rPr lang="en-US" altLang="ko-KR" i="1">
                                    <a:latin typeface="Cambria Math" panose="02040503050406030204" pitchFamily="18" charset="0"/>
                                  </a:rPr>
                                </m:ctrlPr>
                              </m:dPr>
                              <m:e>
                                <m:r>
                                  <a:rPr lang="en-US" altLang="ko-KR" smtClean="0">
                                    <a:latin typeface="Cambria Math" panose="02040503050406030204" pitchFamily="18" charset="0"/>
                                  </a:rPr>
                                  <m:t>2</m:t>
                                </m:r>
                                <m:r>
                                  <m:rPr>
                                    <m:brk m:alnAt="23"/>
                                  </m:rPr>
                                  <a:rPr lang="en-US" altLang="ko-KR" smtClean="0">
                                    <a:latin typeface="Cambria Math" panose="02040503050406030204" pitchFamily="18" charset="0"/>
                                  </a:rPr>
                                  <m:t>𝑛</m:t>
                                </m:r>
                              </m:e>
                            </m:d>
                            <m:r>
                              <a:rPr lang="en-US" altLang="ko-KR" smtClean="0">
                                <a:latin typeface="Cambria Math" panose="02040503050406030204" pitchFamily="18" charset="0"/>
                              </a:rPr>
                              <m:t>!</m:t>
                            </m:r>
                          </m:den>
                        </m:f>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d>
                              <m:dPr>
                                <m:ctrlPr>
                                  <a:rPr lang="en-US" altLang="ko-KR" i="1">
                                    <a:latin typeface="Cambria Math" panose="02040503050406030204" pitchFamily="18" charset="0"/>
                                  </a:rPr>
                                </m:ctrlPr>
                              </m:dPr>
                              <m:e>
                                <m:r>
                                  <a:rPr lang="en-US" altLang="ko-KR" smtClean="0">
                                    <a:latin typeface="Cambria Math" panose="02040503050406030204" pitchFamily="18" charset="0"/>
                                  </a:rPr>
                                  <m:t>2</m:t>
                                </m:r>
                                <m:r>
                                  <m:rPr>
                                    <m:brk m:alnAt="23"/>
                                  </m:rPr>
                                  <a:rPr lang="en-US" altLang="ko-KR" smtClean="0">
                                    <a:latin typeface="Cambria Math" panose="02040503050406030204" pitchFamily="18" charset="0"/>
                                  </a:rPr>
                                  <m:t>𝑛</m:t>
                                </m:r>
                              </m:e>
                            </m:d>
                          </m:sup>
                        </m:sSup>
                      </m:e>
                    </m:nary>
                    <m:r>
                      <a:rPr lang="en-US" altLang="ko-KR" smtClean="0">
                        <a:latin typeface="Cambria Math" panose="02040503050406030204" pitchFamily="18" charset="0"/>
                      </a:rPr>
                      <m:t>=1−</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r>
                              <a:rPr lang="en-US" altLang="ko-KR" smtClean="0">
                                <a:latin typeface="Cambria Math" panose="02040503050406030204" pitchFamily="18" charset="0"/>
                              </a:rPr>
                              <m:t>2</m:t>
                            </m:r>
                          </m:sup>
                        </m:sSup>
                      </m:num>
                      <m:den>
                        <m:r>
                          <a:rPr lang="en-US" altLang="ko-KR" smtClean="0">
                            <a:latin typeface="Cambria Math" panose="02040503050406030204" pitchFamily="18" charset="0"/>
                          </a:rPr>
                          <m:t>2!</m:t>
                        </m:r>
                      </m:den>
                    </m:f>
                    <m:r>
                      <a:rPr lang="en-US" altLang="ko-KR" smtClean="0">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r>
                              <a:rPr lang="en-US" altLang="ko-KR" smtClean="0">
                                <a:latin typeface="Cambria Math" panose="02040503050406030204" pitchFamily="18" charset="0"/>
                              </a:rPr>
                              <m:t>4</m:t>
                            </m:r>
                          </m:sup>
                        </m:sSup>
                      </m:num>
                      <m:den>
                        <m:r>
                          <a:rPr lang="en-US" altLang="ko-KR" smtClean="0">
                            <a:latin typeface="Cambria Math" panose="02040503050406030204" pitchFamily="18" charset="0"/>
                          </a:rPr>
                          <m:t>4!</m:t>
                        </m:r>
                      </m:den>
                    </m:f>
                    <m:r>
                      <a:rPr lang="en-US" altLang="ko-KR" smtClean="0">
                        <a:latin typeface="Cambria Math" panose="02040503050406030204" pitchFamily="18" charset="0"/>
                      </a:rPr>
                      <m:t>−…</m:t>
                    </m:r>
                  </m:oMath>
                </a14:m>
                <a:endParaRPr lang="en-US" altLang="ko-KR" dirty="0"/>
              </a:p>
              <a:p>
                <a:r>
                  <a:rPr lang="en-US" altLang="ko-KR" dirty="0"/>
                  <a:t>Create a new Python file named ‘main.py’, which calculates and prints out sin(3.14) and cos(3.14) using the module ‘</a:t>
                </a:r>
                <a:r>
                  <a:rPr lang="en-US" altLang="ko-KR" dirty="0" err="1"/>
                  <a:t>mymath</a:t>
                </a:r>
                <a:r>
                  <a:rPr lang="en-US" altLang="ko-KR" dirty="0"/>
                  <a:t>’.</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1156" r="-852"/>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D57F1E4F-1CFF-5643-939E-217C01CDF565}" type="slidenum">
              <a:rPr lang="en-US" smtClean="0"/>
              <a:pPr/>
              <a:t>159</a:t>
            </a:fld>
            <a:endParaRPr lang="en-US" dirty="0"/>
          </a:p>
        </p:txBody>
      </p:sp>
    </p:spTree>
    <p:extLst>
      <p:ext uri="{BB962C8B-B14F-4D97-AF65-F5344CB8AC3E}">
        <p14:creationId xmlns:p14="http://schemas.microsoft.com/office/powerpoint/2010/main" val="182249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name(</a:t>
            </a:r>
            <a:r>
              <a:rPr lang="en-US" altLang="ko-KR" b="1" dirty="0">
                <a:solidFill>
                  <a:srgbClr val="FF0000"/>
                </a:solidFill>
              </a:rPr>
              <a:t>[parameters]</a:t>
            </a:r>
            <a:r>
              <a:rPr lang="en-US" altLang="ko-KR" dirty="0"/>
              <a:t>):</a:t>
            </a:r>
          </a:p>
          <a:p>
            <a:pPr marL="0" indent="0">
              <a:buNone/>
            </a:pPr>
            <a:r>
              <a:rPr lang="en-US" altLang="ko-KR" dirty="0"/>
              <a:t>    </a:t>
            </a:r>
            <a:r>
              <a:rPr lang="en-US" altLang="ko-KR" b="1" dirty="0">
                <a:solidFill>
                  <a:srgbClr val="FF0000"/>
                </a:solidFill>
              </a:rPr>
              <a:t>statements</a:t>
            </a:r>
            <a:endParaRPr lang="ko-KR" altLang="en-US" b="1" dirty="0">
              <a:solidFill>
                <a:srgbClr val="FF0000"/>
              </a:solidFill>
            </a:endParaRPr>
          </a:p>
        </p:txBody>
      </p:sp>
      <p:sp>
        <p:nvSpPr>
          <p:cNvPr id="6" name="내용 개체 틀 5"/>
          <p:cNvSpPr>
            <a:spLocks noGrp="1"/>
          </p:cNvSpPr>
          <p:nvPr>
            <p:ph sz="half" idx="2"/>
          </p:nvPr>
        </p:nvSpPr>
        <p:spPr/>
        <p:txBody>
          <a:bodyPr/>
          <a:lstStyle/>
          <a:p>
            <a:pPr marL="0" indent="0">
              <a:buNone/>
            </a:pPr>
            <a:r>
              <a:rPr lang="en-US" altLang="ko-KR" b="1" dirty="0">
                <a:solidFill>
                  <a:srgbClr val="FF0000"/>
                </a:solidFill>
              </a:rPr>
              <a:t>name([arguments])</a:t>
            </a:r>
          </a:p>
          <a:p>
            <a:pPr marL="0" indent="0">
              <a:buNone/>
            </a:pPr>
            <a:endParaRPr lang="en-US" altLang="ko-KR" dirty="0"/>
          </a:p>
          <a:p>
            <a:pPr marL="0" indent="0">
              <a:buNone/>
            </a:pPr>
            <a:r>
              <a:rPr lang="en-US" altLang="ko-KR" dirty="0"/>
              <a:t># </a:t>
            </a:r>
            <a:r>
              <a:rPr lang="en-US" altLang="ko-KR" b="1" dirty="0">
                <a:solidFill>
                  <a:srgbClr val="FF0000"/>
                </a:solidFill>
              </a:rPr>
              <a:t>parameter1 = argument1</a:t>
            </a:r>
          </a:p>
          <a:p>
            <a:pPr marL="0" indent="0">
              <a:buNone/>
            </a:pPr>
            <a:r>
              <a:rPr lang="en-US" altLang="ko-KR" dirty="0"/>
              <a:t># </a:t>
            </a:r>
            <a:r>
              <a:rPr lang="en-US" altLang="ko-KR" b="1" dirty="0">
                <a:solidFill>
                  <a:srgbClr val="FF0000"/>
                </a:solidFill>
              </a:rPr>
              <a:t>parameter2 = argument2</a:t>
            </a:r>
            <a:endParaRPr lang="ko-KR" altLang="en-US" b="1" dirty="0">
              <a:solidFill>
                <a:srgbClr val="FF0000"/>
              </a:solidFill>
            </a:endParaRPr>
          </a:p>
          <a:p>
            <a:pPr marL="0" indent="0">
              <a:buNone/>
            </a:pPr>
            <a:r>
              <a:rPr lang="en-US" altLang="ko-KR" dirty="0"/>
              <a:t># </a:t>
            </a:r>
            <a:r>
              <a:rPr lang="en-US" altLang="ko-KR" b="1" dirty="0">
                <a:solidFill>
                  <a:srgbClr val="FF0000"/>
                </a:solidFill>
              </a:rPr>
              <a:t>…</a:t>
            </a:r>
          </a:p>
          <a:p>
            <a:pPr marL="0" indent="0">
              <a:buNone/>
            </a:pPr>
            <a:r>
              <a:rPr lang="en-US" altLang="ko-KR" dirty="0"/>
              <a:t># </a:t>
            </a:r>
            <a:r>
              <a:rPr lang="en-US" altLang="ko-KR" b="1" dirty="0" err="1">
                <a:solidFill>
                  <a:srgbClr val="FF0000"/>
                </a:solidFill>
              </a:rPr>
              <a:t>parameterN</a:t>
            </a:r>
            <a:r>
              <a:rPr lang="en-US" altLang="ko-KR" b="1" dirty="0">
                <a:solidFill>
                  <a:srgbClr val="FF0000"/>
                </a:solidFill>
              </a:rPr>
              <a:t> = </a:t>
            </a:r>
            <a:r>
              <a:rPr lang="en-US" altLang="ko-KR" b="1" dirty="0" err="1">
                <a:solidFill>
                  <a:srgbClr val="FF0000"/>
                </a:solidFill>
              </a:rPr>
              <a:t>argumentN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37552656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dirty="0"/>
              <a:t>Importing and Using Standard Library</a:t>
            </a:r>
          </a:p>
          <a:p>
            <a:r>
              <a:rPr lang="en-US" altLang="ko-KR" dirty="0"/>
              <a:t>Making Your Own Modules</a:t>
            </a:r>
          </a:p>
          <a:p>
            <a:r>
              <a:rPr lang="en-US" altLang="ko-KR" b="1" u="sng" dirty="0"/>
              <a:t>The </a:t>
            </a:r>
            <a:r>
              <a:rPr lang="en-US" altLang="ko-KR" b="1" i="1" u="sng" dirty="0" err="1"/>
              <a:t>dir</a:t>
            </a:r>
            <a:r>
              <a:rPr lang="en-US" altLang="ko-KR" b="1" u="sng" dirty="0"/>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160</a:t>
            </a:fld>
            <a:endParaRPr lang="en-US" dirty="0"/>
          </a:p>
        </p:txBody>
      </p:sp>
    </p:spTree>
    <p:extLst>
      <p:ext uri="{BB962C8B-B14F-4D97-AF65-F5344CB8AC3E}">
        <p14:creationId xmlns:p14="http://schemas.microsoft.com/office/powerpoint/2010/main" val="8118150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1" i="1" dirty="0" err="1"/>
              <a:t>dir</a:t>
            </a:r>
            <a:r>
              <a:rPr lang="en-US" altLang="ko-KR" dirty="0"/>
              <a:t> function</a:t>
            </a:r>
            <a:endParaRPr lang="ko-KR" altLang="en-US" dirty="0"/>
          </a:p>
        </p:txBody>
      </p:sp>
      <p:sp>
        <p:nvSpPr>
          <p:cNvPr id="3" name="내용 개체 틀 2"/>
          <p:cNvSpPr>
            <a:spLocks noGrp="1"/>
          </p:cNvSpPr>
          <p:nvPr>
            <p:ph idx="1"/>
          </p:nvPr>
        </p:nvSpPr>
        <p:spPr/>
        <p:txBody>
          <a:bodyPr>
            <a:normAutofit/>
          </a:bodyPr>
          <a:lstStyle/>
          <a:p>
            <a:r>
              <a:rPr lang="en-US" altLang="ko-KR" dirty="0"/>
              <a:t>Built-in </a:t>
            </a:r>
            <a:r>
              <a:rPr lang="en-US" altLang="ko-KR" b="1" i="1" dirty="0" err="1"/>
              <a:t>dir</a:t>
            </a:r>
            <a:r>
              <a:rPr lang="en-US" altLang="ko-KR" dirty="0"/>
              <a:t> function returns list of names defined by an object.</a:t>
            </a:r>
          </a:p>
          <a:p>
            <a:pPr lvl="1"/>
            <a:r>
              <a:rPr lang="en-US" altLang="ko-KR" dirty="0"/>
              <a:t>If the object is a module, this list includes functions, classes and variables, defined inside that module.</a:t>
            </a:r>
          </a:p>
          <a:p>
            <a:r>
              <a:rPr lang="en-US" altLang="ko-KR" dirty="0"/>
              <a:t>This function can accept arguments.</a:t>
            </a:r>
          </a:p>
          <a:p>
            <a:pPr lvl="1"/>
            <a:r>
              <a:rPr lang="en-US" altLang="ko-KR" dirty="0"/>
              <a:t>If the argument is the name of the module, function returns list of names from that specified module.</a:t>
            </a:r>
          </a:p>
          <a:p>
            <a:pPr lvl="1"/>
            <a:r>
              <a:rPr lang="en-US" altLang="ko-KR" dirty="0"/>
              <a:t>If there is no argument, function returns list of names from the current module.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161</a:t>
            </a:fld>
            <a:endParaRPr lang="en-US" dirty="0"/>
          </a:p>
        </p:txBody>
      </p:sp>
    </p:spTree>
    <p:extLst>
      <p:ext uri="{BB962C8B-B14F-4D97-AF65-F5344CB8AC3E}">
        <p14:creationId xmlns:p14="http://schemas.microsoft.com/office/powerpoint/2010/main" val="368941788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154762"/>
            <a:ext cx="10353762" cy="675190"/>
          </a:xfrm>
        </p:spPr>
        <p:txBody>
          <a:bodyPr>
            <a:normAutofit fontScale="90000"/>
          </a:bodyPr>
          <a:lstStyle/>
          <a:p>
            <a:r>
              <a:rPr lang="en-US" altLang="ko-KR" dirty="0"/>
              <a:t>Example: </a:t>
            </a:r>
            <a:r>
              <a:rPr lang="en-US" altLang="ko-KR" b="1" i="1" dirty="0" err="1"/>
              <a:t>dir</a:t>
            </a:r>
            <a:endParaRPr lang="ko-KR" altLang="en-US" b="1" i="1" dirty="0"/>
          </a:p>
        </p:txBody>
      </p:sp>
      <p:sp>
        <p:nvSpPr>
          <p:cNvPr id="3" name="내용 개체 틀 2"/>
          <p:cNvSpPr>
            <a:spLocks noGrp="1"/>
          </p:cNvSpPr>
          <p:nvPr>
            <p:ph sz="half" idx="1"/>
          </p:nvPr>
        </p:nvSpPr>
        <p:spPr>
          <a:xfrm>
            <a:off x="913795" y="1437462"/>
            <a:ext cx="5496921" cy="4261660"/>
          </a:xfrm>
        </p:spPr>
        <p:txBody>
          <a:bodyPr>
            <a:noAutofit/>
          </a:bodyPr>
          <a:lstStyle/>
          <a:p>
            <a:pPr marL="0" indent="0">
              <a:buNone/>
            </a:pPr>
            <a:r>
              <a:rPr lang="en-US" altLang="ko-KR" sz="2000" dirty="0"/>
              <a:t>import sys</a:t>
            </a:r>
          </a:p>
          <a:p>
            <a:pPr marL="0" indent="0">
              <a:buNone/>
            </a:pPr>
            <a:endParaRPr lang="en-US" altLang="ko-KR" sz="2000" dirty="0"/>
          </a:p>
          <a:p>
            <a:pPr marL="0" indent="0">
              <a:buNone/>
            </a:pPr>
            <a:r>
              <a:rPr lang="en-US" altLang="ko-KR" sz="2000" dirty="0"/>
              <a:t>print(</a:t>
            </a:r>
            <a:r>
              <a:rPr lang="en-US" altLang="ko-KR" sz="2000" dirty="0" err="1"/>
              <a:t>dir</a:t>
            </a:r>
            <a:r>
              <a:rPr lang="en-US" altLang="ko-KR" sz="2000" dirty="0"/>
              <a:t>(sys))</a:t>
            </a:r>
          </a:p>
          <a:p>
            <a:pPr marL="0" indent="0">
              <a:buNone/>
            </a:pPr>
            <a:r>
              <a:rPr lang="en-US" altLang="ko-KR" sz="2000" dirty="0"/>
              <a:t>a = 5</a:t>
            </a:r>
          </a:p>
          <a:p>
            <a:pPr marL="0" indent="0">
              <a:buNone/>
            </a:pPr>
            <a:r>
              <a:rPr lang="en-US" altLang="ko-KR" sz="2000" dirty="0"/>
              <a:t>print(</a:t>
            </a:r>
            <a:r>
              <a:rPr lang="en-US" altLang="ko-KR" sz="2000" dirty="0" err="1"/>
              <a:t>dir</a:t>
            </a:r>
            <a:r>
              <a:rPr lang="en-US" altLang="ko-KR" sz="2000" dirty="0"/>
              <a:t>())</a:t>
            </a:r>
          </a:p>
          <a:p>
            <a:pPr marL="0" indent="0">
              <a:buNone/>
            </a:pPr>
            <a:r>
              <a:rPr lang="en-US" altLang="ko-KR" sz="2000" dirty="0"/>
              <a:t>print(</a:t>
            </a:r>
            <a:r>
              <a:rPr lang="en-US" altLang="ko-KR" sz="2000" dirty="0" err="1"/>
              <a:t>vars</a:t>
            </a:r>
            <a:r>
              <a:rPr lang="en-US" altLang="ko-KR" sz="2000" dirty="0"/>
              <a:t>())</a:t>
            </a:r>
          </a:p>
          <a:p>
            <a:pPr marL="0" indent="0">
              <a:buNone/>
            </a:pPr>
            <a:r>
              <a:rPr lang="en-US" altLang="ko-KR" sz="2000" dirty="0"/>
              <a:t>del a</a:t>
            </a:r>
          </a:p>
          <a:p>
            <a:pPr marL="0" indent="0">
              <a:buNone/>
            </a:pPr>
            <a:r>
              <a:rPr lang="en-US" altLang="ko-KR" sz="2000" dirty="0"/>
              <a:t>print(</a:t>
            </a:r>
            <a:r>
              <a:rPr lang="en-US" altLang="ko-KR" sz="2000" dirty="0" err="1"/>
              <a:t>dir</a:t>
            </a:r>
            <a:r>
              <a:rPr lang="en-US" altLang="ko-KR" sz="2000" dirty="0"/>
              <a:t>())</a:t>
            </a:r>
          </a:p>
          <a:p>
            <a:pPr marL="0" indent="0">
              <a:buNone/>
            </a:pPr>
            <a:r>
              <a:rPr lang="en-US" altLang="ko-KR" sz="2000" dirty="0"/>
              <a:t>print(</a:t>
            </a:r>
            <a:r>
              <a:rPr lang="en-US" altLang="ko-KR" sz="2000" dirty="0" err="1"/>
              <a:t>vars</a:t>
            </a:r>
            <a:r>
              <a:rPr lang="en-US" altLang="ko-KR" sz="2000" dirty="0"/>
              <a:t>())</a:t>
            </a:r>
            <a:endParaRPr lang="ko-KR" altLang="en-US" sz="2000" dirty="0"/>
          </a:p>
        </p:txBody>
      </p:sp>
      <p:sp>
        <p:nvSpPr>
          <p:cNvPr id="11" name="내용 개체 틀 10"/>
          <p:cNvSpPr>
            <a:spLocks noGrp="1"/>
          </p:cNvSpPr>
          <p:nvPr>
            <p:ph sz="half" idx="2"/>
          </p:nvPr>
        </p:nvSpPr>
        <p:spPr>
          <a:xfrm>
            <a:off x="4965541" y="1503877"/>
            <a:ext cx="6775048" cy="4261660"/>
          </a:xfrm>
        </p:spPr>
        <p:txBody>
          <a:bodyPr>
            <a:normAutofit fontScale="85000" lnSpcReduction="20000"/>
          </a:bodyPr>
          <a:lstStyle/>
          <a:p>
            <a:r>
              <a:rPr lang="en-US" altLang="ko-KR" dirty="0"/>
              <a:t>The </a:t>
            </a:r>
            <a:r>
              <a:rPr lang="en-US" altLang="ko-KR" b="1" i="1" dirty="0" err="1"/>
              <a:t>dir</a:t>
            </a:r>
            <a:r>
              <a:rPr lang="en-US" altLang="ko-KR" dirty="0"/>
              <a:t> function works on any object. For example, run </a:t>
            </a:r>
            <a:r>
              <a:rPr lang="en-US" altLang="ko-KR" dirty="0" err="1">
                <a:solidFill>
                  <a:schemeClr val="tx1">
                    <a:lumMod val="50000"/>
                    <a:lumOff val="50000"/>
                  </a:schemeClr>
                </a:solidFill>
              </a:rPr>
              <a:t>dir</a:t>
            </a:r>
            <a:r>
              <a:rPr lang="en-US" altLang="ko-KR" dirty="0">
                <a:solidFill>
                  <a:schemeClr val="tx1">
                    <a:lumMod val="50000"/>
                    <a:lumOff val="50000"/>
                  </a:schemeClr>
                </a:solidFill>
              </a:rPr>
              <a:t>(str)</a:t>
            </a:r>
            <a:r>
              <a:rPr lang="en-US" altLang="ko-KR" dirty="0"/>
              <a:t> for the attributes of the str (string) class.</a:t>
            </a:r>
          </a:p>
          <a:p>
            <a:endParaRPr lang="en-US" altLang="ko-KR" dirty="0"/>
          </a:p>
          <a:p>
            <a:r>
              <a:rPr lang="en-US" altLang="ko-KR" dirty="0"/>
              <a:t>There is also a </a:t>
            </a:r>
            <a:r>
              <a:rPr lang="en-US" altLang="ko-KR" b="1" i="1" dirty="0"/>
              <a:t>vars</a:t>
            </a:r>
            <a:r>
              <a:rPr lang="en-US" altLang="ko-KR" dirty="0"/>
              <a:t> function which can potentially give you the attributes and their values, but it will not work for all cases.</a:t>
            </a:r>
          </a:p>
          <a:p>
            <a:endParaRPr lang="en-US" altLang="ko-KR" dirty="0"/>
          </a:p>
          <a:p>
            <a:r>
              <a:rPr lang="en-US" altLang="ko-KR" dirty="0"/>
              <a:t>The </a:t>
            </a:r>
            <a:r>
              <a:rPr lang="en-US" altLang="ko-KR" b="1" i="1" dirty="0"/>
              <a:t>del</a:t>
            </a:r>
            <a:r>
              <a:rPr lang="en-US" altLang="ko-KR" dirty="0"/>
              <a:t> statement is used to delete a variable/name and after the statement has run, in this case </a:t>
            </a:r>
            <a:r>
              <a:rPr lang="en-US" altLang="ko-KR" dirty="0">
                <a:solidFill>
                  <a:schemeClr val="tx1">
                    <a:lumMod val="50000"/>
                    <a:lumOff val="50000"/>
                  </a:schemeClr>
                </a:solidFill>
              </a:rPr>
              <a:t>del a</a:t>
            </a:r>
            <a:r>
              <a:rPr lang="en-US" altLang="ko-KR" dirty="0"/>
              <a:t>, you can no longer access the variable a - it is as if it never existed before at all.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162</a:t>
            </a:fld>
            <a:endParaRPr lang="en-US" dirty="0"/>
          </a:p>
        </p:txBody>
      </p:sp>
    </p:spTree>
    <p:extLst>
      <p:ext uri="{BB962C8B-B14F-4D97-AF65-F5344CB8AC3E}">
        <p14:creationId xmlns:p14="http://schemas.microsoft.com/office/powerpoint/2010/main" val="338479026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dirty="0"/>
              <a:t>Importing and Using Standard Library</a:t>
            </a:r>
          </a:p>
          <a:p>
            <a:r>
              <a:rPr lang="en-US" altLang="ko-KR" dirty="0">
                <a:solidFill>
                  <a:schemeClr val="tx1"/>
                </a:solidFill>
              </a:rPr>
              <a:t>Making Your Own Modules</a:t>
            </a:r>
          </a:p>
          <a:p>
            <a:r>
              <a:rPr lang="en-US" altLang="ko-KR" dirty="0">
                <a:solidFill>
                  <a:schemeClr val="tx1"/>
                </a:solidFill>
              </a:rPr>
              <a:t>The </a:t>
            </a:r>
            <a:r>
              <a:rPr lang="en-US" altLang="ko-KR" b="1" i="1" dirty="0" err="1">
                <a:solidFill>
                  <a:schemeClr val="tx1"/>
                </a:solidFill>
              </a:rPr>
              <a:t>dir</a:t>
            </a:r>
            <a:r>
              <a:rPr lang="en-US" altLang="ko-KR" dirty="0">
                <a:solidFill>
                  <a:schemeClr val="tx1"/>
                </a:solidFill>
              </a:rPr>
              <a:t> function</a:t>
            </a:r>
          </a:p>
          <a:p>
            <a:r>
              <a:rPr lang="en-US" altLang="ko-KR" b="1" u="sng" dirty="0"/>
              <a:t>Packages</a:t>
            </a:r>
            <a:endParaRPr lang="ko-KR" altLang="en-US" b="1" u="sng"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163</a:t>
            </a:fld>
            <a:endParaRPr lang="en-US" dirty="0"/>
          </a:p>
        </p:txBody>
      </p:sp>
    </p:spTree>
    <p:extLst>
      <p:ext uri="{BB962C8B-B14F-4D97-AF65-F5344CB8AC3E}">
        <p14:creationId xmlns:p14="http://schemas.microsoft.com/office/powerpoint/2010/main" val="187844499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Packages</a:t>
            </a:r>
            <a:endParaRPr lang="ko-KR" altLang="en-US" dirty="0"/>
          </a:p>
        </p:txBody>
      </p:sp>
      <p:sp>
        <p:nvSpPr>
          <p:cNvPr id="6" name="내용 개체 틀 5"/>
          <p:cNvSpPr>
            <a:spLocks noGrp="1"/>
          </p:cNvSpPr>
          <p:nvPr>
            <p:ph idx="1"/>
          </p:nvPr>
        </p:nvSpPr>
        <p:spPr/>
        <p:txBody>
          <a:bodyPr/>
          <a:lstStyle/>
          <a:p>
            <a:r>
              <a:rPr lang="en-US" altLang="ko-KR"/>
              <a:t>A package as a container of modules</a:t>
            </a:r>
          </a:p>
          <a:p>
            <a:r>
              <a:rPr lang="en-US" altLang="ko-KR"/>
              <a:t>A package for distribution</a:t>
            </a:r>
            <a:endParaRPr lang="en-US" altLang="ko-KR"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164</a:t>
            </a:fld>
            <a:endParaRPr lang="en-US" dirty="0"/>
          </a:p>
        </p:txBody>
      </p:sp>
    </p:spTree>
    <p:extLst>
      <p:ext uri="{BB962C8B-B14F-4D97-AF65-F5344CB8AC3E}">
        <p14:creationId xmlns:p14="http://schemas.microsoft.com/office/powerpoint/2010/main" val="223303458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Packages</a:t>
            </a:r>
            <a:endParaRPr lang="ko-KR" altLang="en-US" dirty="0"/>
          </a:p>
        </p:txBody>
      </p:sp>
      <p:sp>
        <p:nvSpPr>
          <p:cNvPr id="6" name="내용 개체 틀 5"/>
          <p:cNvSpPr>
            <a:spLocks noGrp="1"/>
          </p:cNvSpPr>
          <p:nvPr>
            <p:ph idx="1"/>
          </p:nvPr>
        </p:nvSpPr>
        <p:spPr/>
        <p:txBody>
          <a:bodyPr/>
          <a:lstStyle/>
          <a:p>
            <a:r>
              <a:rPr lang="en-US" altLang="ko-KR" b="1" dirty="0">
                <a:solidFill>
                  <a:srgbClr val="FF0000"/>
                </a:solidFill>
              </a:rPr>
              <a:t>A package as a container of modules</a:t>
            </a:r>
          </a:p>
          <a:p>
            <a:r>
              <a:rPr lang="en-US" altLang="ko-KR" dirty="0"/>
              <a:t>A package for distribution</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165</a:t>
            </a:fld>
            <a:endParaRPr lang="en-US" dirty="0"/>
          </a:p>
        </p:txBody>
      </p:sp>
    </p:spTree>
    <p:extLst>
      <p:ext uri="{BB962C8B-B14F-4D97-AF65-F5344CB8AC3E}">
        <p14:creationId xmlns:p14="http://schemas.microsoft.com/office/powerpoint/2010/main" val="283261774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a:bodyPr>
          <a:lstStyle/>
          <a:p>
            <a:r>
              <a:rPr lang="en-US" altLang="ko-KR" dirty="0"/>
              <a:t>Packages (A Container of Modules)</a:t>
            </a:r>
            <a:endParaRPr lang="ko-KR" altLang="en-US" dirty="0"/>
          </a:p>
        </p:txBody>
      </p:sp>
      <p:sp>
        <p:nvSpPr>
          <p:cNvPr id="6" name="내용 개체 틀 5"/>
          <p:cNvSpPr>
            <a:spLocks noGrp="1"/>
          </p:cNvSpPr>
          <p:nvPr>
            <p:ph idx="1"/>
          </p:nvPr>
        </p:nvSpPr>
        <p:spPr/>
        <p:txBody>
          <a:bodyPr>
            <a:normAutofit/>
          </a:bodyPr>
          <a:lstStyle/>
          <a:p>
            <a:r>
              <a:rPr lang="en-US" altLang="ko-KR" b="1" i="1" dirty="0"/>
              <a:t>Packages</a:t>
            </a:r>
            <a:r>
              <a:rPr lang="en-US" altLang="ko-KR" dirty="0"/>
              <a:t> are a convenience to hierarchically organize modules.</a:t>
            </a:r>
            <a:endParaRPr lang="ko-KR" altLang="en-US" dirty="0"/>
          </a:p>
          <a:p>
            <a:r>
              <a:rPr lang="en-US" altLang="ko-KR" b="1" i="1" dirty="0"/>
              <a:t>Packages</a:t>
            </a:r>
            <a:r>
              <a:rPr lang="en-US" altLang="ko-KR" dirty="0"/>
              <a:t> are just folders of modules with a special </a:t>
            </a:r>
            <a:r>
              <a:rPr lang="en-US" altLang="ko-KR" b="1" i="1" dirty="0"/>
              <a:t>__init__.py</a:t>
            </a:r>
            <a:r>
              <a:rPr lang="en-US" altLang="ko-KR" dirty="0"/>
              <a:t> file that indicates to Python that this folder is special because it contains Python modules.</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166</a:t>
            </a:fld>
            <a:endParaRPr lang="en-US" dirty="0"/>
          </a:p>
        </p:txBody>
      </p:sp>
    </p:spTree>
    <p:extLst>
      <p:ext uri="{BB962C8B-B14F-4D97-AF65-F5344CB8AC3E}">
        <p14:creationId xmlns:p14="http://schemas.microsoft.com/office/powerpoint/2010/main" val="211158012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Packages</a:t>
            </a:r>
            <a:endParaRPr lang="ko-KR" altLang="en-US" dirty="0"/>
          </a:p>
        </p:txBody>
      </p:sp>
      <p:sp>
        <p:nvSpPr>
          <p:cNvPr id="3" name="내용 개체 틀 2"/>
          <p:cNvSpPr>
            <a:spLocks noGrp="1"/>
          </p:cNvSpPr>
          <p:nvPr>
            <p:ph idx="1"/>
          </p:nvPr>
        </p:nvSpPr>
        <p:spPr/>
        <p:txBody>
          <a:bodyPr>
            <a:normAutofit fontScale="70000" lnSpcReduction="20000"/>
          </a:bodyPr>
          <a:lstStyle/>
          <a:p>
            <a:pPr marL="0" indent="0">
              <a:buNone/>
            </a:pPr>
            <a:r>
              <a:rPr lang="en-US" altLang="ko-KR" dirty="0"/>
              <a:t>- &lt;some folder present in the </a:t>
            </a:r>
            <a:r>
              <a:rPr lang="en-US" altLang="ko-KR" dirty="0" err="1"/>
              <a:t>sys.path</a:t>
            </a:r>
            <a:r>
              <a:rPr lang="en-US" altLang="ko-KR" dirty="0"/>
              <a:t>&gt;</a:t>
            </a:r>
          </a:p>
          <a:p>
            <a:pPr marL="0" indent="0">
              <a:buNone/>
            </a:pPr>
            <a:r>
              <a:rPr lang="en-US" altLang="ko-KR" dirty="0"/>
              <a:t>    - Folder: world</a:t>
            </a:r>
          </a:p>
          <a:p>
            <a:pPr marL="0" indent="0">
              <a:buNone/>
            </a:pPr>
            <a:r>
              <a:rPr lang="en-US" altLang="ko-KR" dirty="0"/>
              <a:t>        - File: __init__.py</a:t>
            </a:r>
          </a:p>
          <a:p>
            <a:pPr marL="0" indent="0">
              <a:buNone/>
            </a:pPr>
            <a:r>
              <a:rPr lang="en-US" altLang="ko-KR" dirty="0"/>
              <a:t>        - Folder: </a:t>
            </a:r>
            <a:r>
              <a:rPr lang="en-US" altLang="ko-KR" dirty="0" err="1"/>
              <a:t>asia</a:t>
            </a:r>
            <a:endParaRPr lang="en-US" altLang="ko-KR" dirty="0"/>
          </a:p>
          <a:p>
            <a:pPr marL="0" indent="0">
              <a:buNone/>
            </a:pPr>
            <a:r>
              <a:rPr lang="en-US" altLang="ko-KR" dirty="0"/>
              <a:t>            - File: __init__.py</a:t>
            </a:r>
          </a:p>
          <a:p>
            <a:pPr marL="0" indent="0">
              <a:buNone/>
            </a:pPr>
            <a:r>
              <a:rPr lang="en-US" altLang="ko-KR" dirty="0"/>
              <a:t>            - Folder: </a:t>
            </a:r>
            <a:r>
              <a:rPr lang="en-US" altLang="ko-KR" dirty="0" err="1"/>
              <a:t>india</a:t>
            </a:r>
            <a:endParaRPr lang="en-US" altLang="ko-KR" dirty="0"/>
          </a:p>
          <a:p>
            <a:pPr marL="0" indent="0">
              <a:buNone/>
            </a:pPr>
            <a:r>
              <a:rPr lang="en-US" altLang="ko-KR" dirty="0"/>
              <a:t>                - File: __init__.py</a:t>
            </a:r>
          </a:p>
          <a:p>
            <a:pPr marL="0" indent="0">
              <a:buNone/>
            </a:pPr>
            <a:r>
              <a:rPr lang="en-US" altLang="ko-KR" dirty="0"/>
              <a:t>                - File: foo.py</a:t>
            </a:r>
          </a:p>
          <a:p>
            <a:pPr marL="0" indent="0">
              <a:buNone/>
            </a:pPr>
            <a:r>
              <a:rPr lang="en-US" altLang="ko-KR" dirty="0"/>
              <a:t>        - Folder: </a:t>
            </a:r>
            <a:r>
              <a:rPr lang="en-US" altLang="ko-KR" dirty="0" err="1"/>
              <a:t>africa</a:t>
            </a:r>
            <a:endParaRPr lang="en-US" altLang="ko-KR" dirty="0"/>
          </a:p>
          <a:p>
            <a:pPr marL="0" indent="0">
              <a:buNone/>
            </a:pPr>
            <a:r>
              <a:rPr lang="en-US" altLang="ko-KR" dirty="0"/>
              <a:t>            - File: __init__.py</a:t>
            </a:r>
          </a:p>
          <a:p>
            <a:pPr marL="0" indent="0">
              <a:buNone/>
            </a:pPr>
            <a:r>
              <a:rPr lang="en-US" altLang="ko-KR" dirty="0"/>
              <a:t>            - Folder: </a:t>
            </a:r>
            <a:r>
              <a:rPr lang="en-US" altLang="ko-KR" dirty="0" err="1"/>
              <a:t>madagascar</a:t>
            </a:r>
            <a:endParaRPr lang="en-US" altLang="ko-KR" dirty="0"/>
          </a:p>
          <a:p>
            <a:pPr marL="0" indent="0">
              <a:buNone/>
            </a:pPr>
            <a:r>
              <a:rPr lang="en-US" altLang="ko-KR" dirty="0"/>
              <a:t>                - File: __init__.py</a:t>
            </a:r>
          </a:p>
          <a:p>
            <a:pPr marL="0" indent="0">
              <a:buNone/>
            </a:pPr>
            <a:r>
              <a:rPr lang="en-US" altLang="ko-KR" dirty="0"/>
              <a:t>                - File: bar.py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167</a:t>
            </a:fld>
            <a:endParaRPr lang="en-US" dirty="0"/>
          </a:p>
        </p:txBody>
      </p:sp>
    </p:spTree>
    <p:extLst>
      <p:ext uri="{BB962C8B-B14F-4D97-AF65-F5344CB8AC3E}">
        <p14:creationId xmlns:p14="http://schemas.microsoft.com/office/powerpoint/2010/main" val="341697870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Packages</a:t>
            </a:r>
            <a:endParaRPr lang="ko-KR" altLang="en-US" dirty="0"/>
          </a:p>
        </p:txBody>
      </p:sp>
      <p:sp>
        <p:nvSpPr>
          <p:cNvPr id="6" name="내용 개체 틀 5"/>
          <p:cNvSpPr>
            <a:spLocks noGrp="1"/>
          </p:cNvSpPr>
          <p:nvPr>
            <p:ph idx="1"/>
          </p:nvPr>
        </p:nvSpPr>
        <p:spPr/>
        <p:txBody>
          <a:bodyPr/>
          <a:lstStyle/>
          <a:p>
            <a:r>
              <a:rPr lang="en-US" altLang="ko-KR" dirty="0"/>
              <a:t>A package as a container of modules</a:t>
            </a:r>
          </a:p>
          <a:p>
            <a:r>
              <a:rPr lang="en-US" altLang="ko-KR" b="1" dirty="0">
                <a:solidFill>
                  <a:srgbClr val="FF0000"/>
                </a:solidFill>
              </a:rPr>
              <a:t>A package for distribution</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168</a:t>
            </a:fld>
            <a:endParaRPr lang="en-US" dirty="0"/>
          </a:p>
        </p:txBody>
      </p:sp>
    </p:spTree>
    <p:extLst>
      <p:ext uri="{BB962C8B-B14F-4D97-AF65-F5344CB8AC3E}">
        <p14:creationId xmlns:p14="http://schemas.microsoft.com/office/powerpoint/2010/main" val="1008533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Packages (Distributions)</a:t>
            </a:r>
            <a:endParaRPr lang="ko-KR" altLang="en-US" dirty="0"/>
          </a:p>
        </p:txBody>
      </p:sp>
      <p:sp>
        <p:nvSpPr>
          <p:cNvPr id="5" name="내용 개체 틀 4"/>
          <p:cNvSpPr>
            <a:spLocks noGrp="1"/>
          </p:cNvSpPr>
          <p:nvPr>
            <p:ph idx="1"/>
          </p:nvPr>
        </p:nvSpPr>
        <p:spPr/>
        <p:txBody>
          <a:bodyPr>
            <a:normAutofit/>
          </a:bodyPr>
          <a:lstStyle/>
          <a:p>
            <a:r>
              <a:rPr lang="en-US" altLang="ko-KR"/>
              <a:t>Note that the term ‘</a:t>
            </a:r>
            <a:r>
              <a:rPr lang="en-US" altLang="ko-KR" b="1" i="1"/>
              <a:t>package</a:t>
            </a:r>
            <a:r>
              <a:rPr lang="en-US" altLang="ko-KR"/>
              <a:t>’ in this context is being used as a synonym for a </a:t>
            </a:r>
            <a:r>
              <a:rPr lang="en-US" altLang="ko-KR" b="1" i="1"/>
              <a:t>distribution</a:t>
            </a:r>
            <a:r>
              <a:rPr lang="en-US" altLang="ko-KR"/>
              <a:t> (i.e. a bundle of software to be installed), not to refer to the kind of </a:t>
            </a:r>
            <a:r>
              <a:rPr lang="en-US" altLang="ko-KR" b="1" i="1"/>
              <a:t>package</a:t>
            </a:r>
            <a:r>
              <a:rPr lang="en-US" altLang="ko-KR"/>
              <a:t> that you import in your Python source code (i.e. a container of modules).</a:t>
            </a:r>
          </a:p>
          <a:p>
            <a:r>
              <a:rPr lang="en-US" altLang="ko-KR"/>
              <a:t>It is common in the Python community to refer to a </a:t>
            </a:r>
            <a:r>
              <a:rPr lang="en-US" altLang="ko-KR" b="1" i="1"/>
              <a:t>distribution </a:t>
            </a:r>
            <a:r>
              <a:rPr lang="en-US" altLang="ko-KR"/>
              <a:t>using the term ‘</a:t>
            </a:r>
            <a:r>
              <a:rPr lang="en-US" altLang="ko-KR" b="1" i="1"/>
              <a:t>package</a:t>
            </a:r>
            <a:r>
              <a:rPr lang="en-US" altLang="ko-KR"/>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169</a:t>
            </a:fld>
            <a:endParaRPr lang="en-US" dirty="0"/>
          </a:p>
        </p:txBody>
      </p:sp>
    </p:spTree>
    <p:extLst>
      <p:ext uri="{BB962C8B-B14F-4D97-AF65-F5344CB8AC3E}">
        <p14:creationId xmlns:p14="http://schemas.microsoft.com/office/powerpoint/2010/main" val="119756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name([parameters]):</a:t>
            </a:r>
          </a:p>
          <a:p>
            <a:pPr marL="0" indent="0">
              <a:buNone/>
            </a:pPr>
            <a:r>
              <a:rPr lang="en-US" altLang="ko-KR" dirty="0"/>
              <a:t>    </a:t>
            </a:r>
            <a:r>
              <a:rPr lang="en-US" altLang="ko-KR" b="1" dirty="0">
                <a:solidFill>
                  <a:srgbClr val="FF0000"/>
                </a:solidFill>
              </a:rPr>
              <a:t>statements</a:t>
            </a:r>
          </a:p>
          <a:p>
            <a:pPr marL="0" indent="0">
              <a:buNone/>
            </a:pPr>
            <a:endParaRPr lang="en-US" altLang="ko-KR" dirty="0"/>
          </a:p>
          <a:p>
            <a:pPr marL="0" indent="0">
              <a:buNone/>
            </a:pPr>
            <a:r>
              <a:rPr lang="en-US" altLang="ko-KR" dirty="0"/>
              <a:t># </a:t>
            </a:r>
            <a:r>
              <a:rPr lang="en-US" altLang="ko-KR" b="1" dirty="0">
                <a:solidFill>
                  <a:srgbClr val="FF0000"/>
                </a:solidFill>
              </a:rPr>
              <a:t>return to calling procedure</a:t>
            </a:r>
            <a:endParaRPr lang="ko-KR" altLang="en-US" b="1" dirty="0">
              <a:solidFill>
                <a:srgbClr val="FF0000"/>
              </a:solidFill>
            </a:endParaRPr>
          </a:p>
        </p:txBody>
      </p:sp>
      <p:sp>
        <p:nvSpPr>
          <p:cNvPr id="6" name="내용 개체 틀 5"/>
          <p:cNvSpPr>
            <a:spLocks noGrp="1"/>
          </p:cNvSpPr>
          <p:nvPr>
            <p:ph sz="half" idx="2"/>
          </p:nvPr>
        </p:nvSpPr>
        <p:spPr/>
        <p:txBody>
          <a:bodyPr/>
          <a:lstStyle/>
          <a:p>
            <a:pPr marL="0" indent="0">
              <a:buNone/>
            </a:pPr>
            <a:r>
              <a:rPr lang="en-US" altLang="ko-KR" b="1" dirty="0">
                <a:solidFill>
                  <a:srgbClr val="FF0000"/>
                </a:solidFill>
              </a:rPr>
              <a:t>name([arguments])</a:t>
            </a:r>
          </a:p>
          <a:p>
            <a:pPr marL="0" indent="0">
              <a:buNone/>
            </a:pPr>
            <a:endParaRPr lang="en-US" altLang="ko-KR" dirty="0"/>
          </a:p>
          <a:p>
            <a:pPr marL="0" indent="0">
              <a:buNone/>
            </a:pPr>
            <a:r>
              <a:rPr lang="en-US" altLang="ko-KR" dirty="0"/>
              <a:t># </a:t>
            </a:r>
            <a:r>
              <a:rPr lang="en-US" altLang="ko-KR" b="1" dirty="0">
                <a:solidFill>
                  <a:srgbClr val="FF0000"/>
                </a:solidFill>
              </a:rPr>
              <a:t>parameter1 = argument1</a:t>
            </a:r>
          </a:p>
          <a:p>
            <a:pPr marL="0" indent="0">
              <a:buNone/>
            </a:pPr>
            <a:r>
              <a:rPr lang="en-US" altLang="ko-KR" dirty="0"/>
              <a:t># </a:t>
            </a:r>
            <a:r>
              <a:rPr lang="en-US" altLang="ko-KR" b="1" dirty="0">
                <a:solidFill>
                  <a:srgbClr val="FF0000"/>
                </a:solidFill>
              </a:rPr>
              <a:t>parameter2 = argument2</a:t>
            </a:r>
            <a:endParaRPr lang="ko-KR" altLang="en-US" b="1" dirty="0">
              <a:solidFill>
                <a:srgbClr val="FF0000"/>
              </a:solidFill>
            </a:endParaRPr>
          </a:p>
          <a:p>
            <a:pPr marL="0" indent="0">
              <a:buNone/>
            </a:pPr>
            <a:r>
              <a:rPr lang="en-US" altLang="ko-KR" dirty="0"/>
              <a:t># </a:t>
            </a:r>
            <a:r>
              <a:rPr lang="en-US" altLang="ko-KR" b="1" dirty="0">
                <a:solidFill>
                  <a:srgbClr val="FF0000"/>
                </a:solidFill>
              </a:rPr>
              <a:t>…</a:t>
            </a:r>
          </a:p>
          <a:p>
            <a:pPr marL="0" indent="0">
              <a:buNone/>
            </a:pPr>
            <a:r>
              <a:rPr lang="en-US" altLang="ko-KR" dirty="0"/>
              <a:t># </a:t>
            </a:r>
            <a:r>
              <a:rPr lang="en-US" altLang="ko-KR" b="1" dirty="0" err="1">
                <a:solidFill>
                  <a:srgbClr val="FF0000"/>
                </a:solidFill>
              </a:rPr>
              <a:t>parameterN</a:t>
            </a:r>
            <a:r>
              <a:rPr lang="en-US" altLang="ko-KR" b="1" dirty="0">
                <a:solidFill>
                  <a:srgbClr val="FF0000"/>
                </a:solidFill>
              </a:rPr>
              <a:t> = </a:t>
            </a:r>
            <a:r>
              <a:rPr lang="en-US" altLang="ko-KR" b="1" dirty="0" err="1">
                <a:solidFill>
                  <a:srgbClr val="FF0000"/>
                </a:solidFill>
              </a:rPr>
              <a:t>argumentN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95044702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내용 개체 틀 2"/>
          <p:cNvSpPr>
            <a:spLocks noGrp="1"/>
          </p:cNvSpPr>
          <p:nvPr>
            <p:ph idx="1"/>
          </p:nvPr>
        </p:nvSpPr>
        <p:spPr/>
        <p:txBody>
          <a:bodyPr/>
          <a:lstStyle/>
          <a:p>
            <a:r>
              <a:rPr lang="en-US" altLang="ko-KR" dirty="0"/>
              <a:t>Ensure you can run Python from the command line</a:t>
            </a:r>
          </a:p>
          <a:p>
            <a:pPr lvl="1"/>
            <a:r>
              <a:rPr lang="en-US" altLang="ko-KR" dirty="0"/>
              <a:t>python –version</a:t>
            </a:r>
          </a:p>
          <a:p>
            <a:pPr lvl="1"/>
            <a:endParaRPr lang="en-US" altLang="ko-KR" dirty="0"/>
          </a:p>
          <a:p>
            <a:r>
              <a:rPr lang="en-US" altLang="ko-KR" dirty="0"/>
              <a:t>Ensure you can run </a:t>
            </a:r>
            <a:r>
              <a:rPr lang="en-US" altLang="ko-KR" b="1" i="1" dirty="0"/>
              <a:t>pip</a:t>
            </a:r>
            <a:r>
              <a:rPr lang="en-US" altLang="ko-KR" dirty="0"/>
              <a:t> from the command line</a:t>
            </a:r>
          </a:p>
          <a:p>
            <a:pPr lvl="1"/>
            <a:r>
              <a:rPr lang="en-US" altLang="ko-KR" dirty="0"/>
              <a:t>pip –version</a:t>
            </a:r>
          </a:p>
          <a:p>
            <a:pPr lvl="1"/>
            <a:endParaRPr lang="en-US" altLang="ko-KR" dirty="0"/>
          </a:p>
          <a:p>
            <a:r>
              <a:rPr lang="en-US" altLang="ko-KR" dirty="0"/>
              <a:t>Ensure </a:t>
            </a:r>
            <a:r>
              <a:rPr lang="en-US" altLang="ko-KR" b="1" i="1" dirty="0"/>
              <a:t>pip</a:t>
            </a:r>
            <a:r>
              <a:rPr lang="en-US" altLang="ko-KR" dirty="0"/>
              <a:t>, </a:t>
            </a:r>
            <a:r>
              <a:rPr lang="en-US" altLang="ko-KR" b="1" i="1" dirty="0" err="1"/>
              <a:t>setuptools</a:t>
            </a:r>
            <a:r>
              <a:rPr lang="en-US" altLang="ko-KR" dirty="0"/>
              <a:t>, and </a:t>
            </a:r>
            <a:r>
              <a:rPr lang="en-US" altLang="ko-KR" b="1" i="1" dirty="0"/>
              <a:t>wheel</a:t>
            </a:r>
            <a:r>
              <a:rPr lang="en-US" altLang="ko-KR" dirty="0"/>
              <a:t> are up to date</a:t>
            </a:r>
          </a:p>
          <a:p>
            <a:pPr lvl="1"/>
            <a:r>
              <a:rPr lang="en-US" altLang="ko-KR" dirty="0"/>
              <a:t>python -m pip install --upgrade pip </a:t>
            </a:r>
            <a:r>
              <a:rPr lang="en-US" altLang="ko-KR" dirty="0" err="1"/>
              <a:t>setuptools</a:t>
            </a:r>
            <a:r>
              <a:rPr lang="en-US" altLang="ko-KR" dirty="0"/>
              <a:t> wheel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170</a:t>
            </a:fld>
            <a:endParaRPr lang="en-US" dirty="0"/>
          </a:p>
        </p:txBody>
      </p:sp>
    </p:spTree>
    <p:extLst>
      <p:ext uri="{BB962C8B-B14F-4D97-AF65-F5344CB8AC3E}">
        <p14:creationId xmlns:p14="http://schemas.microsoft.com/office/powerpoint/2010/main" val="313239744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내용 개체 틀 2"/>
          <p:cNvSpPr>
            <a:spLocks noGrp="1"/>
          </p:cNvSpPr>
          <p:nvPr>
            <p:ph idx="1"/>
          </p:nvPr>
        </p:nvSpPr>
        <p:spPr/>
        <p:txBody>
          <a:bodyPr/>
          <a:lstStyle/>
          <a:p>
            <a:r>
              <a:rPr lang="en-US" altLang="ko-KR" dirty="0"/>
              <a:t>Ensure you can run Python from the command line</a:t>
            </a:r>
          </a:p>
          <a:p>
            <a:pPr lvl="1"/>
            <a:r>
              <a:rPr lang="en-US" altLang="ko-KR" b="1" dirty="0">
                <a:solidFill>
                  <a:srgbClr val="FF0000"/>
                </a:solidFill>
              </a:rPr>
              <a:t>python –version</a:t>
            </a:r>
          </a:p>
          <a:p>
            <a:pPr lvl="1"/>
            <a:endParaRPr lang="en-US" altLang="ko-KR" b="1" dirty="0">
              <a:solidFill>
                <a:srgbClr val="FF0000"/>
              </a:solidFill>
            </a:endParaRPr>
          </a:p>
          <a:p>
            <a:r>
              <a:rPr lang="en-US" altLang="ko-KR" dirty="0"/>
              <a:t>Ensure you can run </a:t>
            </a:r>
            <a:r>
              <a:rPr lang="en-US" altLang="ko-KR" b="1" i="1" dirty="0"/>
              <a:t>pip</a:t>
            </a:r>
            <a:r>
              <a:rPr lang="en-US" altLang="ko-KR" dirty="0"/>
              <a:t> from the command line</a:t>
            </a:r>
          </a:p>
          <a:p>
            <a:pPr lvl="1"/>
            <a:r>
              <a:rPr lang="en-US" altLang="ko-KR" dirty="0"/>
              <a:t>pip –version</a:t>
            </a:r>
          </a:p>
          <a:p>
            <a:pPr lvl="1"/>
            <a:endParaRPr lang="en-US" altLang="ko-KR" dirty="0"/>
          </a:p>
          <a:p>
            <a:r>
              <a:rPr lang="en-US" altLang="ko-KR" dirty="0"/>
              <a:t>Ensure </a:t>
            </a:r>
            <a:r>
              <a:rPr lang="en-US" altLang="ko-KR" b="1" i="1" dirty="0"/>
              <a:t>pip</a:t>
            </a:r>
            <a:r>
              <a:rPr lang="en-US" altLang="ko-KR" dirty="0"/>
              <a:t>, </a:t>
            </a:r>
            <a:r>
              <a:rPr lang="en-US" altLang="ko-KR" b="1" i="1" dirty="0" err="1"/>
              <a:t>setuptools</a:t>
            </a:r>
            <a:r>
              <a:rPr lang="en-US" altLang="ko-KR" dirty="0"/>
              <a:t>, and </a:t>
            </a:r>
            <a:r>
              <a:rPr lang="en-US" altLang="ko-KR" b="1" i="1" dirty="0"/>
              <a:t>wheel</a:t>
            </a:r>
            <a:r>
              <a:rPr lang="en-US" altLang="ko-KR" dirty="0"/>
              <a:t> are up to date</a:t>
            </a:r>
          </a:p>
          <a:p>
            <a:pPr lvl="1"/>
            <a:r>
              <a:rPr lang="en-US" altLang="ko-KR" dirty="0"/>
              <a:t>python -m pip install --upgrade pip </a:t>
            </a:r>
            <a:r>
              <a:rPr lang="en-US" altLang="ko-KR" dirty="0" err="1"/>
              <a:t>setuptools</a:t>
            </a:r>
            <a:r>
              <a:rPr lang="en-US" altLang="ko-KR" dirty="0"/>
              <a:t> wheel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171</a:t>
            </a:fld>
            <a:endParaRPr lang="en-US" dirty="0"/>
          </a:p>
        </p:txBody>
      </p:sp>
    </p:spTree>
    <p:extLst>
      <p:ext uri="{BB962C8B-B14F-4D97-AF65-F5344CB8AC3E}">
        <p14:creationId xmlns:p14="http://schemas.microsoft.com/office/powerpoint/2010/main" val="2855144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7" name="슬라이드 번호 개체 틀 6"/>
          <p:cNvSpPr>
            <a:spLocks noGrp="1"/>
          </p:cNvSpPr>
          <p:nvPr>
            <p:ph type="sldNum" sz="quarter" idx="12"/>
          </p:nvPr>
        </p:nvSpPr>
        <p:spPr/>
        <p:txBody>
          <a:bodyPr/>
          <a:lstStyle/>
          <a:p>
            <a:fld id="{D57F1E4F-1CFF-5643-939E-217C01CDF565}" type="slidenum">
              <a:rPr lang="en-US" smtClean="0"/>
              <a:pPr/>
              <a:t>172</a:t>
            </a:fld>
            <a:endParaRPr lang="en-US" dirty="0"/>
          </a:p>
        </p:txBody>
      </p:sp>
      <p:pic>
        <p:nvPicPr>
          <p:cNvPr id="28" name="내용 개체 틀 27">
            <a:extLst>
              <a:ext uri="{FF2B5EF4-FFF2-40B4-BE49-F238E27FC236}">
                <a16:creationId xmlns:a16="http://schemas.microsoft.com/office/drawing/2014/main" id="{4A378B6E-BC19-47FA-8D45-7B7C3037EF3E}"/>
              </a:ext>
            </a:extLst>
          </p:cNvPr>
          <p:cNvPicPr>
            <a:picLocks noGrp="1" noChangeAspect="1"/>
          </p:cNvPicPr>
          <p:nvPr>
            <p:ph idx="1"/>
          </p:nvPr>
        </p:nvPicPr>
        <p:blipFill>
          <a:blip r:embed="rId2"/>
          <a:stretch>
            <a:fillRect/>
          </a:stretch>
        </p:blipFill>
        <p:spPr>
          <a:xfrm>
            <a:off x="1535906" y="2424112"/>
            <a:ext cx="9124950" cy="3314700"/>
          </a:xfrm>
        </p:spPr>
      </p:pic>
    </p:spTree>
    <p:extLst>
      <p:ext uri="{BB962C8B-B14F-4D97-AF65-F5344CB8AC3E}">
        <p14:creationId xmlns:p14="http://schemas.microsoft.com/office/powerpoint/2010/main" val="318637488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내용 개체 틀 2"/>
          <p:cNvSpPr>
            <a:spLocks noGrp="1"/>
          </p:cNvSpPr>
          <p:nvPr>
            <p:ph idx="1"/>
          </p:nvPr>
        </p:nvSpPr>
        <p:spPr/>
        <p:txBody>
          <a:bodyPr/>
          <a:lstStyle/>
          <a:p>
            <a:r>
              <a:rPr lang="en-US" altLang="ko-KR" dirty="0"/>
              <a:t>Ensure you can run Python from the command line</a:t>
            </a:r>
          </a:p>
          <a:p>
            <a:pPr lvl="1"/>
            <a:r>
              <a:rPr lang="en-US" altLang="ko-KR" dirty="0"/>
              <a:t>python –version</a:t>
            </a:r>
          </a:p>
          <a:p>
            <a:pPr lvl="1"/>
            <a:endParaRPr lang="en-US" altLang="ko-KR" dirty="0"/>
          </a:p>
          <a:p>
            <a:r>
              <a:rPr lang="en-US" altLang="ko-KR" dirty="0"/>
              <a:t>Ensure you can run </a:t>
            </a:r>
            <a:r>
              <a:rPr lang="en-US" altLang="ko-KR" b="1" i="1" dirty="0"/>
              <a:t>pip</a:t>
            </a:r>
            <a:r>
              <a:rPr lang="en-US" altLang="ko-KR" dirty="0"/>
              <a:t> from the command line</a:t>
            </a:r>
          </a:p>
          <a:p>
            <a:pPr lvl="1"/>
            <a:r>
              <a:rPr lang="en-US" altLang="ko-KR" b="1" dirty="0">
                <a:solidFill>
                  <a:srgbClr val="FF0000"/>
                </a:solidFill>
              </a:rPr>
              <a:t>pip –version</a:t>
            </a:r>
          </a:p>
          <a:p>
            <a:pPr lvl="1"/>
            <a:endParaRPr lang="en-US" altLang="ko-KR" b="1" dirty="0">
              <a:solidFill>
                <a:srgbClr val="FF0000"/>
              </a:solidFill>
            </a:endParaRPr>
          </a:p>
          <a:p>
            <a:r>
              <a:rPr lang="en-US" altLang="ko-KR" dirty="0"/>
              <a:t>Ensure </a:t>
            </a:r>
            <a:r>
              <a:rPr lang="en-US" altLang="ko-KR" b="1" i="1" dirty="0"/>
              <a:t>pip</a:t>
            </a:r>
            <a:r>
              <a:rPr lang="en-US" altLang="ko-KR" dirty="0"/>
              <a:t>, </a:t>
            </a:r>
            <a:r>
              <a:rPr lang="en-US" altLang="ko-KR" b="1" i="1" dirty="0" err="1"/>
              <a:t>setuptools</a:t>
            </a:r>
            <a:r>
              <a:rPr lang="en-US" altLang="ko-KR" dirty="0"/>
              <a:t>, and </a:t>
            </a:r>
            <a:r>
              <a:rPr lang="en-US" altLang="ko-KR" b="1" i="1" dirty="0"/>
              <a:t>wheel</a:t>
            </a:r>
            <a:r>
              <a:rPr lang="en-US" altLang="ko-KR" dirty="0"/>
              <a:t> are up to date</a:t>
            </a:r>
          </a:p>
          <a:p>
            <a:pPr lvl="1"/>
            <a:r>
              <a:rPr lang="en-US" altLang="ko-KR" dirty="0"/>
              <a:t>python -m pip install --upgrade pip </a:t>
            </a:r>
            <a:r>
              <a:rPr lang="en-US" altLang="ko-KR" dirty="0" err="1"/>
              <a:t>setuptools</a:t>
            </a:r>
            <a:r>
              <a:rPr lang="en-US" altLang="ko-KR" dirty="0"/>
              <a:t> wheel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173</a:t>
            </a:fld>
            <a:endParaRPr lang="en-US" dirty="0"/>
          </a:p>
        </p:txBody>
      </p:sp>
    </p:spTree>
    <p:extLst>
      <p:ext uri="{BB962C8B-B14F-4D97-AF65-F5344CB8AC3E}">
        <p14:creationId xmlns:p14="http://schemas.microsoft.com/office/powerpoint/2010/main" val="317096770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174</a:t>
            </a:fld>
            <a:endParaRPr lang="en-US" dirty="0"/>
          </a:p>
        </p:txBody>
      </p:sp>
      <p:pic>
        <p:nvPicPr>
          <p:cNvPr id="8" name="내용 개체 틀 7">
            <a:extLst>
              <a:ext uri="{FF2B5EF4-FFF2-40B4-BE49-F238E27FC236}">
                <a16:creationId xmlns:a16="http://schemas.microsoft.com/office/drawing/2014/main" id="{99527567-FBDA-41A2-8699-0206A7A83272}"/>
              </a:ext>
            </a:extLst>
          </p:cNvPr>
          <p:cNvPicPr>
            <a:picLocks noGrp="1" noChangeAspect="1"/>
          </p:cNvPicPr>
          <p:nvPr>
            <p:ph idx="1"/>
          </p:nvPr>
        </p:nvPicPr>
        <p:blipFill>
          <a:blip r:embed="rId2"/>
          <a:stretch>
            <a:fillRect/>
          </a:stretch>
        </p:blipFill>
        <p:spPr>
          <a:xfrm>
            <a:off x="1535906" y="2424112"/>
            <a:ext cx="9124950" cy="3314700"/>
          </a:xfrm>
        </p:spPr>
      </p:pic>
    </p:spTree>
    <p:extLst>
      <p:ext uri="{BB962C8B-B14F-4D97-AF65-F5344CB8AC3E}">
        <p14:creationId xmlns:p14="http://schemas.microsoft.com/office/powerpoint/2010/main" val="261033865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내용 개체 틀 2"/>
          <p:cNvSpPr>
            <a:spLocks noGrp="1"/>
          </p:cNvSpPr>
          <p:nvPr>
            <p:ph idx="1"/>
          </p:nvPr>
        </p:nvSpPr>
        <p:spPr/>
        <p:txBody>
          <a:bodyPr/>
          <a:lstStyle/>
          <a:p>
            <a:r>
              <a:rPr lang="en-US" altLang="ko-KR" dirty="0"/>
              <a:t>Ensure you can run Python from the command line</a:t>
            </a:r>
          </a:p>
          <a:p>
            <a:pPr lvl="1"/>
            <a:r>
              <a:rPr lang="en-US" altLang="ko-KR" dirty="0"/>
              <a:t>python –version</a:t>
            </a:r>
          </a:p>
          <a:p>
            <a:pPr lvl="1"/>
            <a:endParaRPr lang="en-US" altLang="ko-KR" dirty="0"/>
          </a:p>
          <a:p>
            <a:r>
              <a:rPr lang="en-US" altLang="ko-KR" dirty="0"/>
              <a:t>Ensure you can run </a:t>
            </a:r>
            <a:r>
              <a:rPr lang="en-US" altLang="ko-KR" b="1" i="1" dirty="0"/>
              <a:t>pip</a:t>
            </a:r>
            <a:r>
              <a:rPr lang="en-US" altLang="ko-KR" dirty="0"/>
              <a:t> from the command line</a:t>
            </a:r>
          </a:p>
          <a:p>
            <a:pPr lvl="1"/>
            <a:r>
              <a:rPr lang="en-US" altLang="ko-KR" dirty="0"/>
              <a:t>pip –version</a:t>
            </a:r>
          </a:p>
          <a:p>
            <a:pPr lvl="1"/>
            <a:endParaRPr lang="en-US" altLang="ko-KR" dirty="0"/>
          </a:p>
          <a:p>
            <a:r>
              <a:rPr lang="en-US" altLang="ko-KR" dirty="0"/>
              <a:t>Ensure </a:t>
            </a:r>
            <a:r>
              <a:rPr lang="en-US" altLang="ko-KR" b="1" i="1" dirty="0"/>
              <a:t>pip</a:t>
            </a:r>
            <a:r>
              <a:rPr lang="en-US" altLang="ko-KR" dirty="0"/>
              <a:t>, </a:t>
            </a:r>
            <a:r>
              <a:rPr lang="en-US" altLang="ko-KR" b="1" i="1" dirty="0" err="1"/>
              <a:t>setuptools</a:t>
            </a:r>
            <a:r>
              <a:rPr lang="en-US" altLang="ko-KR" dirty="0"/>
              <a:t>, and </a:t>
            </a:r>
            <a:r>
              <a:rPr lang="en-US" altLang="ko-KR" b="1" i="1" dirty="0"/>
              <a:t>wheel</a:t>
            </a:r>
            <a:r>
              <a:rPr lang="en-US" altLang="ko-KR" dirty="0"/>
              <a:t> are up to date</a:t>
            </a:r>
          </a:p>
          <a:p>
            <a:pPr lvl="1"/>
            <a:r>
              <a:rPr lang="en-US" altLang="ko-KR" b="1" dirty="0">
                <a:solidFill>
                  <a:srgbClr val="FF0000"/>
                </a:solidFill>
              </a:rPr>
              <a:t>python -m pip install --upgrade pip </a:t>
            </a:r>
            <a:r>
              <a:rPr lang="en-US" altLang="ko-KR" b="1" dirty="0" err="1">
                <a:solidFill>
                  <a:srgbClr val="FF0000"/>
                </a:solidFill>
              </a:rPr>
              <a:t>setuptools</a:t>
            </a:r>
            <a:r>
              <a:rPr lang="en-US" altLang="ko-KR" b="1" dirty="0">
                <a:solidFill>
                  <a:srgbClr val="FF0000"/>
                </a:solidFill>
              </a:rPr>
              <a:t> wheel</a:t>
            </a:r>
            <a:endParaRPr lang="ko-KR" altLang="en-US" b="1" dirty="0">
              <a:solidFill>
                <a:srgbClr val="FF0000"/>
              </a:solidFill>
            </a:endParaRP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175</a:t>
            </a:fld>
            <a:endParaRPr lang="en-US" dirty="0"/>
          </a:p>
        </p:txBody>
      </p:sp>
    </p:spTree>
    <p:extLst>
      <p:ext uri="{BB962C8B-B14F-4D97-AF65-F5344CB8AC3E}">
        <p14:creationId xmlns:p14="http://schemas.microsoft.com/office/powerpoint/2010/main" val="19407230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8" name="내용 개체 틀 7"/>
          <p:cNvSpPr>
            <a:spLocks noGrp="1"/>
          </p:cNvSpPr>
          <p:nvPr>
            <p:ph idx="1"/>
          </p:nvPr>
        </p:nvSpPr>
        <p:spPr/>
        <p:txBody>
          <a:bodyPr/>
          <a:lstStyle/>
          <a:p>
            <a:r>
              <a:rPr lang="en-US" altLang="ko-KR" dirty="0"/>
              <a:t>‘</a:t>
            </a:r>
            <a:r>
              <a:rPr lang="ko-KR" altLang="en-US" dirty="0"/>
              <a:t>명령 프롬프트</a:t>
            </a:r>
            <a:r>
              <a:rPr lang="en-US" altLang="ko-KR" dirty="0"/>
              <a:t>’ </a:t>
            </a:r>
            <a:r>
              <a:rPr lang="ko-KR" altLang="en-US" dirty="0"/>
              <a:t>관리자 권한으로 실행</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176</a:t>
            </a:fld>
            <a:endParaRPr lang="en-US" dirty="0"/>
          </a:p>
        </p:txBody>
      </p:sp>
      <p:pic>
        <p:nvPicPr>
          <p:cNvPr id="4" name="그림 3">
            <a:extLst>
              <a:ext uri="{FF2B5EF4-FFF2-40B4-BE49-F238E27FC236}">
                <a16:creationId xmlns:a16="http://schemas.microsoft.com/office/drawing/2014/main" id="{55DF40C0-7500-4317-A7A4-21793D3BE416}"/>
              </a:ext>
            </a:extLst>
          </p:cNvPr>
          <p:cNvPicPr>
            <a:picLocks noChangeAspect="1"/>
          </p:cNvPicPr>
          <p:nvPr/>
        </p:nvPicPr>
        <p:blipFill>
          <a:blip r:embed="rId2"/>
          <a:stretch>
            <a:fillRect/>
          </a:stretch>
        </p:blipFill>
        <p:spPr>
          <a:xfrm>
            <a:off x="2395021" y="2564904"/>
            <a:ext cx="7401958" cy="3962953"/>
          </a:xfrm>
          <a:prstGeom prst="rect">
            <a:avLst/>
          </a:prstGeom>
        </p:spPr>
      </p:pic>
    </p:spTree>
    <p:extLst>
      <p:ext uri="{BB962C8B-B14F-4D97-AF65-F5344CB8AC3E}">
        <p14:creationId xmlns:p14="http://schemas.microsoft.com/office/powerpoint/2010/main" val="267594775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177</a:t>
            </a:fld>
            <a:endParaRPr lang="en-US" dirty="0"/>
          </a:p>
        </p:txBody>
      </p:sp>
      <p:pic>
        <p:nvPicPr>
          <p:cNvPr id="8" name="내용 개체 틀 7">
            <a:extLst>
              <a:ext uri="{FF2B5EF4-FFF2-40B4-BE49-F238E27FC236}">
                <a16:creationId xmlns:a16="http://schemas.microsoft.com/office/drawing/2014/main" id="{F1DCC133-F8F6-40ED-AA7C-B512E8E7F02E}"/>
              </a:ext>
            </a:extLst>
          </p:cNvPr>
          <p:cNvPicPr>
            <a:picLocks noGrp="1" noChangeAspect="1"/>
          </p:cNvPicPr>
          <p:nvPr>
            <p:ph idx="1"/>
          </p:nvPr>
        </p:nvPicPr>
        <p:blipFill>
          <a:blip r:embed="rId2"/>
          <a:stretch>
            <a:fillRect/>
          </a:stretch>
        </p:blipFill>
        <p:spPr>
          <a:xfrm>
            <a:off x="1184691" y="2060575"/>
            <a:ext cx="9827380" cy="4041775"/>
          </a:xfrm>
        </p:spPr>
      </p:pic>
    </p:spTree>
    <p:extLst>
      <p:ext uri="{BB962C8B-B14F-4D97-AF65-F5344CB8AC3E}">
        <p14:creationId xmlns:p14="http://schemas.microsoft.com/office/powerpoint/2010/main" val="386363700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Packages: Installing Packages from PyPI (Python Package Index)</a:t>
            </a:r>
            <a:endParaRPr lang="ko-KR" altLang="en-US" dirty="0"/>
          </a:p>
        </p:txBody>
      </p:sp>
      <p:sp>
        <p:nvSpPr>
          <p:cNvPr id="3" name="내용 개체 틀 2"/>
          <p:cNvSpPr>
            <a:spLocks noGrp="1"/>
          </p:cNvSpPr>
          <p:nvPr>
            <p:ph idx="1"/>
          </p:nvPr>
        </p:nvSpPr>
        <p:spPr>
          <a:xfrm>
            <a:off x="924444" y="1674378"/>
            <a:ext cx="10353762" cy="4663735"/>
          </a:xfrm>
        </p:spPr>
        <p:txBody>
          <a:bodyPr/>
          <a:lstStyle/>
          <a:p>
            <a:r>
              <a:rPr lang="en-US" altLang="ko-KR" dirty="0"/>
              <a:t>To install the latest version of “</a:t>
            </a:r>
            <a:r>
              <a:rPr lang="en-US" altLang="ko-KR" dirty="0" err="1"/>
              <a:t>SomeProject</a:t>
            </a:r>
            <a:r>
              <a:rPr lang="en-US" altLang="ko-KR" dirty="0"/>
              <a:t>”:</a:t>
            </a:r>
          </a:p>
          <a:p>
            <a:pPr lvl="1"/>
            <a:r>
              <a:rPr lang="en-US" altLang="ko-KR" dirty="0"/>
              <a:t>pip install "</a:t>
            </a:r>
            <a:r>
              <a:rPr lang="en-US" altLang="ko-KR" dirty="0" err="1"/>
              <a:t>SomeProject</a:t>
            </a:r>
            <a:r>
              <a:rPr lang="en-US" altLang="ko-KR" dirty="0"/>
              <a:t>"</a:t>
            </a:r>
          </a:p>
          <a:p>
            <a:r>
              <a:rPr lang="en-US" altLang="ko-KR" dirty="0" err="1"/>
              <a:t>PyPI</a:t>
            </a:r>
            <a:r>
              <a:rPr lang="en-US" altLang="ko-KR" dirty="0"/>
              <a:t> is the default Package Index for the Python community.</a:t>
            </a:r>
          </a:p>
          <a:p>
            <a:pPr lvl="1"/>
            <a:r>
              <a:rPr lang="en-US" altLang="ko-KR" dirty="0"/>
              <a:t>It is open to all Python developers to consume and distribute their distributions.</a:t>
            </a:r>
          </a:p>
          <a:p>
            <a:pPr lvl="1"/>
            <a:r>
              <a:rPr lang="en-US" altLang="ko-KR" dirty="0"/>
              <a:t>Visit </a:t>
            </a:r>
            <a:r>
              <a:rPr lang="en-US" altLang="ko-KR" dirty="0">
                <a:solidFill>
                  <a:schemeClr val="tx2">
                    <a:lumMod val="50000"/>
                  </a:schemeClr>
                </a:solidFill>
              </a:rPr>
              <a:t>https://pypi.org/</a:t>
            </a:r>
            <a:r>
              <a:rPr lang="en-US" altLang="ko-KR" dirty="0"/>
              <a:t> to find Python packages.</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178</a:t>
            </a:fld>
            <a:endParaRPr lang="en-US" dirty="0"/>
          </a:p>
        </p:txBody>
      </p:sp>
    </p:spTree>
    <p:extLst>
      <p:ext uri="{BB962C8B-B14F-4D97-AF65-F5344CB8AC3E}">
        <p14:creationId xmlns:p14="http://schemas.microsoft.com/office/powerpoint/2010/main" val="25117599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393A9712-EBEA-2C20-57DE-6B9C279CDBFF}"/>
              </a:ext>
            </a:extLst>
          </p:cNvPr>
          <p:cNvPicPr>
            <a:picLocks noChangeAspect="1"/>
          </p:cNvPicPr>
          <p:nvPr/>
        </p:nvPicPr>
        <p:blipFill>
          <a:blip r:embed="rId2"/>
          <a:stretch>
            <a:fillRect/>
          </a:stretch>
        </p:blipFill>
        <p:spPr>
          <a:xfrm>
            <a:off x="1559857" y="1395634"/>
            <a:ext cx="8900545" cy="4825871"/>
          </a:xfrm>
          <a:prstGeom prst="rect">
            <a:avLst/>
          </a:prstGeom>
        </p:spPr>
      </p:pic>
      <p:sp>
        <p:nvSpPr>
          <p:cNvPr id="2" name="제목 1"/>
          <p:cNvSpPr>
            <a:spLocks noGrp="1"/>
          </p:cNvSpPr>
          <p:nvPr>
            <p:ph type="title"/>
          </p:nvPr>
        </p:nvSpPr>
        <p:spPr/>
        <p:txBody>
          <a:bodyPr/>
          <a:lstStyle/>
          <a:p>
            <a:r>
              <a:rPr lang="en-US" altLang="ko-KR"/>
              <a:t>Example: Finding Packages regarding ‘statistics’</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179</a:t>
            </a:fld>
            <a:endParaRPr lang="en-US" dirty="0"/>
          </a:p>
        </p:txBody>
      </p:sp>
      <p:sp>
        <p:nvSpPr>
          <p:cNvPr id="3" name="직사각형 2"/>
          <p:cNvSpPr/>
          <p:nvPr/>
        </p:nvSpPr>
        <p:spPr>
          <a:xfrm>
            <a:off x="4135594" y="3099995"/>
            <a:ext cx="3914712" cy="360040"/>
          </a:xfrm>
          <a:prstGeom prst="rect">
            <a:avLst/>
          </a:prstGeom>
          <a:noFill/>
          <a:ln w="38100">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73536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a:t>def name([parameters]):</a:t>
            </a:r>
          </a:p>
          <a:p>
            <a:pPr marL="0" indent="0">
              <a:buNone/>
            </a:pPr>
            <a:r>
              <a:rPr lang="en-US" altLang="ko-KR"/>
              <a:t>    statements</a:t>
            </a:r>
            <a:endParaRPr lang="ko-KR" altLang="en-US" dirty="0"/>
          </a:p>
        </p:txBody>
      </p:sp>
      <p:sp>
        <p:nvSpPr>
          <p:cNvPr id="6" name="내용 개체 틀 5"/>
          <p:cNvSpPr>
            <a:spLocks noGrp="1"/>
          </p:cNvSpPr>
          <p:nvPr>
            <p:ph sz="half" idx="2"/>
          </p:nvPr>
        </p:nvSpPr>
        <p:spPr/>
        <p:txBody>
          <a:bodyPr/>
          <a:lstStyle/>
          <a:p>
            <a:pPr marL="0" indent="0">
              <a:buNone/>
            </a:pPr>
            <a:r>
              <a:rPr lang="en-US" altLang="ko-KR" dirty="0"/>
              <a:t>name([arguments])</a:t>
            </a:r>
          </a:p>
          <a:p>
            <a:pPr marL="0" indent="0">
              <a:buNone/>
            </a:pPr>
            <a:r>
              <a:rPr lang="en-US" altLang="ko-KR" dirty="0"/>
              <a:t>#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21810544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Finding Packages regarding ‘statistics’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180</a:t>
            </a:fld>
            <a:endParaRPr lang="en-US" dirty="0"/>
          </a:p>
        </p:txBody>
      </p:sp>
      <p:pic>
        <p:nvPicPr>
          <p:cNvPr id="7" name="그림 6">
            <a:extLst>
              <a:ext uri="{FF2B5EF4-FFF2-40B4-BE49-F238E27FC236}">
                <a16:creationId xmlns:a16="http://schemas.microsoft.com/office/drawing/2014/main" id="{80663536-B4F8-E679-F14B-684CBBFB2DA9}"/>
              </a:ext>
            </a:extLst>
          </p:cNvPr>
          <p:cNvPicPr>
            <a:picLocks noChangeAspect="1"/>
          </p:cNvPicPr>
          <p:nvPr/>
        </p:nvPicPr>
        <p:blipFill>
          <a:blip r:embed="rId2"/>
          <a:stretch>
            <a:fillRect/>
          </a:stretch>
        </p:blipFill>
        <p:spPr>
          <a:xfrm>
            <a:off x="1438835" y="1462106"/>
            <a:ext cx="9314329" cy="4635760"/>
          </a:xfrm>
          <a:prstGeom prst="rect">
            <a:avLst/>
          </a:prstGeom>
        </p:spPr>
      </p:pic>
      <p:sp>
        <p:nvSpPr>
          <p:cNvPr id="8" name="직사각형 7"/>
          <p:cNvSpPr/>
          <p:nvPr/>
        </p:nvSpPr>
        <p:spPr>
          <a:xfrm>
            <a:off x="4262263" y="2767581"/>
            <a:ext cx="5554089" cy="567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8230684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Installing "statistics"</a:t>
            </a:r>
            <a:endParaRPr lang="ko-KR" altLang="en-US" dirty="0"/>
          </a:p>
        </p:txBody>
      </p:sp>
      <p:sp>
        <p:nvSpPr>
          <p:cNvPr id="5" name="내용 개체 틀 4"/>
          <p:cNvSpPr>
            <a:spLocks noGrp="1"/>
          </p:cNvSpPr>
          <p:nvPr>
            <p:ph idx="1"/>
          </p:nvPr>
        </p:nvSpPr>
        <p:spPr/>
        <p:txBody>
          <a:bodyPr/>
          <a:lstStyle/>
          <a:p>
            <a:r>
              <a:rPr lang="en-US" altLang="ko-KR" dirty="0"/>
              <a:t>pip install "statistics“</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181</a:t>
            </a:fld>
            <a:endParaRPr lang="en-US" dirty="0"/>
          </a:p>
        </p:txBody>
      </p:sp>
      <p:pic>
        <p:nvPicPr>
          <p:cNvPr id="12" name="그림 11">
            <a:extLst>
              <a:ext uri="{FF2B5EF4-FFF2-40B4-BE49-F238E27FC236}">
                <a16:creationId xmlns:a16="http://schemas.microsoft.com/office/drawing/2014/main" id="{2E4CFF8D-69D1-47EF-932F-AD819B759BC8}"/>
              </a:ext>
            </a:extLst>
          </p:cNvPr>
          <p:cNvPicPr>
            <a:picLocks noChangeAspect="1"/>
          </p:cNvPicPr>
          <p:nvPr/>
        </p:nvPicPr>
        <p:blipFill>
          <a:blip r:embed="rId2"/>
          <a:stretch>
            <a:fillRect/>
          </a:stretch>
        </p:blipFill>
        <p:spPr>
          <a:xfrm>
            <a:off x="1381407" y="1785722"/>
            <a:ext cx="10020856" cy="4121348"/>
          </a:xfrm>
          <a:prstGeom prst="rect">
            <a:avLst/>
          </a:prstGeom>
        </p:spPr>
      </p:pic>
    </p:spTree>
    <p:extLst>
      <p:ext uri="{BB962C8B-B14F-4D97-AF65-F5344CB8AC3E}">
        <p14:creationId xmlns:p14="http://schemas.microsoft.com/office/powerpoint/2010/main" val="14987428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The </a:t>
            </a:r>
            <a:r>
              <a:rPr lang="en-US" altLang="ko-KR" b="1" i="1" dirty="0"/>
              <a:t>statistics</a:t>
            </a:r>
            <a:r>
              <a:rPr lang="en-US" altLang="ko-KR" dirty="0"/>
              <a:t> Module</a:t>
            </a:r>
            <a:endParaRPr lang="ko-KR" altLang="en-US" dirty="0"/>
          </a:p>
        </p:txBody>
      </p:sp>
      <p:graphicFrame>
        <p:nvGraphicFramePr>
          <p:cNvPr id="8" name="내용 개체 틀 7"/>
          <p:cNvGraphicFramePr>
            <a:graphicFrameLocks noGrp="1"/>
          </p:cNvGraphicFramePr>
          <p:nvPr>
            <p:ph idx="1"/>
            <p:extLst>
              <p:ext uri="{D42A27DB-BD31-4B8C-83A1-F6EECF244321}">
                <p14:modId xmlns:p14="http://schemas.microsoft.com/office/powerpoint/2010/main" val="1607061639"/>
              </p:ext>
            </p:extLst>
          </p:nvPr>
        </p:nvGraphicFramePr>
        <p:xfrm>
          <a:off x="1083028" y="1495799"/>
          <a:ext cx="10015296" cy="4472940"/>
        </p:xfrm>
        <a:graphic>
          <a:graphicData uri="http://schemas.openxmlformats.org/drawingml/2006/table">
            <a:tbl>
              <a:tblPr firstRow="1" bandRow="1">
                <a:tableStyleId>{3B4B98B0-60AC-42C2-AFA5-B58CD77FA1E5}</a:tableStyleId>
              </a:tblPr>
              <a:tblGrid>
                <a:gridCol w="2950118">
                  <a:extLst>
                    <a:ext uri="{9D8B030D-6E8A-4147-A177-3AD203B41FA5}">
                      <a16:colId xmlns:a16="http://schemas.microsoft.com/office/drawing/2014/main" val="13832177"/>
                    </a:ext>
                  </a:extLst>
                </a:gridCol>
                <a:gridCol w="7065178">
                  <a:extLst>
                    <a:ext uri="{9D8B030D-6E8A-4147-A177-3AD203B41FA5}">
                      <a16:colId xmlns:a16="http://schemas.microsoft.com/office/drawing/2014/main" val="2152995588"/>
                    </a:ext>
                  </a:extLst>
                </a:gridCol>
              </a:tblGrid>
              <a:tr h="335453">
                <a:tc>
                  <a:txBody>
                    <a:bodyPr/>
                    <a:lstStyle/>
                    <a:p>
                      <a:pPr latinLnBrk="1"/>
                      <a:r>
                        <a:rPr lang="en-US" altLang="ko-KR" sz="1800" dirty="0">
                          <a:solidFill>
                            <a:srgbClr val="FF0000"/>
                          </a:solidFill>
                        </a:rPr>
                        <a:t>Function</a:t>
                      </a:r>
                      <a:endParaRPr lang="ko-KR" altLang="en-US" sz="1800" dirty="0">
                        <a:solidFill>
                          <a:srgbClr val="FF0000"/>
                        </a:solidFill>
                        <a:latin typeface="+mn-ea"/>
                        <a:ea typeface="+mn-ea"/>
                      </a:endParaRPr>
                    </a:p>
                  </a:txBody>
                  <a:tcPr marL="88377" marR="88377"/>
                </a:tc>
                <a:tc>
                  <a:txBody>
                    <a:bodyPr/>
                    <a:lstStyle/>
                    <a:p>
                      <a:pPr latinLnBrk="1"/>
                      <a:r>
                        <a:rPr lang="en-US" altLang="ko-KR" sz="1800" dirty="0">
                          <a:solidFill>
                            <a:srgbClr val="FF0000"/>
                          </a:solidFill>
                        </a:rPr>
                        <a:t>Description</a:t>
                      </a:r>
                      <a:endParaRPr lang="ko-KR" altLang="en-US" sz="1800" dirty="0">
                        <a:solidFill>
                          <a:srgbClr val="FF0000"/>
                        </a:solidFill>
                        <a:latin typeface="+mn-ea"/>
                        <a:ea typeface="+mn-ea"/>
                      </a:endParaRPr>
                    </a:p>
                  </a:txBody>
                  <a:tcPr marL="88377" marR="88377"/>
                </a:tc>
                <a:extLst>
                  <a:ext uri="{0D108BD9-81ED-4DB2-BD59-A6C34878D82A}">
                    <a16:rowId xmlns:a16="http://schemas.microsoft.com/office/drawing/2014/main" val="4037112569"/>
                  </a:ext>
                </a:extLst>
              </a:tr>
              <a:tr h="343840">
                <a:tc>
                  <a:txBody>
                    <a:bodyPr/>
                    <a:lstStyle/>
                    <a:p>
                      <a:r>
                        <a:rPr lang="en-US" sz="1800" dirty="0">
                          <a:solidFill>
                            <a:srgbClr val="00B0F0"/>
                          </a:solidFill>
                        </a:rPr>
                        <a:t>mean()</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Arithmetic mean (“average”)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2866875328"/>
                  </a:ext>
                </a:extLst>
              </a:tr>
              <a:tr h="343840">
                <a:tc>
                  <a:txBody>
                    <a:bodyPr/>
                    <a:lstStyle/>
                    <a:p>
                      <a:r>
                        <a:rPr lang="en-US" sz="1800" dirty="0" err="1">
                          <a:solidFill>
                            <a:srgbClr val="00B0F0"/>
                          </a:solidFill>
                        </a:rPr>
                        <a:t>harmonic_mean</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Harmonic mean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2241264692"/>
                  </a:ext>
                </a:extLst>
              </a:tr>
              <a:tr h="343840">
                <a:tc>
                  <a:txBody>
                    <a:bodyPr/>
                    <a:lstStyle/>
                    <a:p>
                      <a:r>
                        <a:rPr lang="en-US" sz="1800" dirty="0">
                          <a:solidFill>
                            <a:srgbClr val="00B0F0"/>
                          </a:solidFill>
                        </a:rPr>
                        <a:t>median()</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Median (middle value)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2543985022"/>
                  </a:ext>
                </a:extLst>
              </a:tr>
              <a:tr h="343840">
                <a:tc>
                  <a:txBody>
                    <a:bodyPr/>
                    <a:lstStyle/>
                    <a:p>
                      <a:r>
                        <a:rPr lang="en-US" sz="1800" dirty="0" err="1">
                          <a:solidFill>
                            <a:srgbClr val="00B0F0"/>
                          </a:solidFill>
                        </a:rPr>
                        <a:t>median_low</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Low median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457963345"/>
                  </a:ext>
                </a:extLst>
              </a:tr>
              <a:tr h="343840">
                <a:tc>
                  <a:txBody>
                    <a:bodyPr/>
                    <a:lstStyle/>
                    <a:p>
                      <a:r>
                        <a:rPr lang="en-US" sz="1800" dirty="0" err="1">
                          <a:solidFill>
                            <a:srgbClr val="00B0F0"/>
                          </a:solidFill>
                        </a:rPr>
                        <a:t>median_high</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High median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23751421"/>
                  </a:ext>
                </a:extLst>
              </a:tr>
              <a:tr h="343840">
                <a:tc>
                  <a:txBody>
                    <a:bodyPr/>
                    <a:lstStyle/>
                    <a:p>
                      <a:r>
                        <a:rPr lang="en-US" sz="1800" dirty="0" err="1">
                          <a:solidFill>
                            <a:srgbClr val="00B0F0"/>
                          </a:solidFill>
                        </a:rPr>
                        <a:t>median_grouped</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Median, or 50th percentile, of grouped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868048226"/>
                  </a:ext>
                </a:extLst>
              </a:tr>
              <a:tr h="343840">
                <a:tc>
                  <a:txBody>
                    <a:bodyPr/>
                    <a:lstStyle/>
                    <a:p>
                      <a:r>
                        <a:rPr lang="en-US" sz="1800" dirty="0">
                          <a:solidFill>
                            <a:srgbClr val="00B0F0"/>
                          </a:solidFill>
                        </a:rPr>
                        <a:t>mode()</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Mode (most common value) of discrete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597622629"/>
                  </a:ext>
                </a:extLst>
              </a:tr>
              <a:tr h="343840">
                <a:tc>
                  <a:txBody>
                    <a:bodyPr/>
                    <a:lstStyle/>
                    <a:p>
                      <a:r>
                        <a:rPr lang="en-US" sz="1800" dirty="0" err="1">
                          <a:solidFill>
                            <a:srgbClr val="00B0F0"/>
                          </a:solidFill>
                        </a:rPr>
                        <a:t>pstdev</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Population standard deviation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92932397"/>
                  </a:ext>
                </a:extLst>
              </a:tr>
              <a:tr h="343840">
                <a:tc>
                  <a:txBody>
                    <a:bodyPr/>
                    <a:lstStyle/>
                    <a:p>
                      <a:r>
                        <a:rPr lang="en-US" sz="1800" dirty="0" err="1">
                          <a:solidFill>
                            <a:srgbClr val="00B0F0"/>
                          </a:solidFill>
                        </a:rPr>
                        <a:t>pvariance</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Population variance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1656424871"/>
                  </a:ext>
                </a:extLst>
              </a:tr>
              <a:tr h="343840">
                <a:tc>
                  <a:txBody>
                    <a:bodyPr/>
                    <a:lstStyle/>
                    <a:p>
                      <a:r>
                        <a:rPr lang="en-US" sz="1800" dirty="0" err="1">
                          <a:solidFill>
                            <a:srgbClr val="00B0F0"/>
                          </a:solidFill>
                        </a:rPr>
                        <a:t>stdev</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Sample standard deviation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1792145612"/>
                  </a:ext>
                </a:extLst>
              </a:tr>
              <a:tr h="343840">
                <a:tc>
                  <a:txBody>
                    <a:bodyPr/>
                    <a:lstStyle/>
                    <a:p>
                      <a:r>
                        <a:rPr lang="en-US" sz="1800" dirty="0">
                          <a:solidFill>
                            <a:srgbClr val="00B0F0"/>
                          </a:solidFill>
                        </a:rPr>
                        <a:t>variance()</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Sample variance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3975425421"/>
                  </a:ext>
                </a:extLst>
              </a:tr>
            </a:tbl>
          </a:graphicData>
        </a:graphic>
      </p:graphicFrame>
      <p:sp>
        <p:nvSpPr>
          <p:cNvPr id="2" name="슬라이드 번호 개체 틀 1"/>
          <p:cNvSpPr>
            <a:spLocks noGrp="1"/>
          </p:cNvSpPr>
          <p:nvPr>
            <p:ph type="sldNum" sz="quarter" idx="12"/>
          </p:nvPr>
        </p:nvSpPr>
        <p:spPr/>
        <p:txBody>
          <a:bodyPr/>
          <a:lstStyle/>
          <a:p>
            <a:fld id="{D57F1E4F-1CFF-5643-939E-217C01CDF565}" type="slidenum">
              <a:rPr lang="en-US" smtClean="0"/>
              <a:pPr/>
              <a:t>182</a:t>
            </a:fld>
            <a:endParaRPr lang="en-US" dirty="0"/>
          </a:p>
        </p:txBody>
      </p:sp>
    </p:spTree>
    <p:extLst>
      <p:ext uri="{BB962C8B-B14F-4D97-AF65-F5344CB8AC3E}">
        <p14:creationId xmlns:p14="http://schemas.microsoft.com/office/powerpoint/2010/main" val="23898460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statistics</a:t>
            </a:r>
            <a:endParaRPr lang="ko-KR" altLang="en-US" b="1" i="1" dirty="0"/>
          </a:p>
        </p:txBody>
      </p:sp>
      <p:sp>
        <p:nvSpPr>
          <p:cNvPr id="3" name="내용 개체 틀 2"/>
          <p:cNvSpPr>
            <a:spLocks noGrp="1"/>
          </p:cNvSpPr>
          <p:nvPr>
            <p:ph idx="1"/>
          </p:nvPr>
        </p:nvSpPr>
        <p:spPr/>
        <p:txBody>
          <a:bodyPr/>
          <a:lstStyle/>
          <a:p>
            <a:pPr marL="0" indent="0">
              <a:buNone/>
            </a:pPr>
            <a:r>
              <a:rPr lang="en-US" altLang="ko-KR" dirty="0"/>
              <a:t>import statistics</a:t>
            </a:r>
          </a:p>
          <a:p>
            <a:pPr marL="0" indent="0">
              <a:buNone/>
            </a:pPr>
            <a:endParaRPr lang="en-US" altLang="ko-KR" dirty="0"/>
          </a:p>
          <a:p>
            <a:pPr marL="0" indent="0">
              <a:buNone/>
            </a:pPr>
            <a:r>
              <a:rPr lang="en-US" altLang="ko-KR" dirty="0" err="1"/>
              <a:t>liValue</a:t>
            </a:r>
            <a:r>
              <a:rPr lang="en-US" altLang="ko-KR" dirty="0"/>
              <a:t> = [1, 2, 3, 4, 5]</a:t>
            </a:r>
          </a:p>
          <a:p>
            <a:pPr marL="0" indent="0">
              <a:buNone/>
            </a:pPr>
            <a:r>
              <a:rPr lang="en-US" altLang="ko-KR" dirty="0"/>
              <a:t>print(</a:t>
            </a:r>
            <a:r>
              <a:rPr lang="en-US" altLang="ko-KR" dirty="0" err="1"/>
              <a:t>statistics.mean</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statistics.variance</a:t>
            </a:r>
            <a:r>
              <a:rPr lang="en-US" altLang="ko-KR" dirty="0"/>
              <a:t>(</a:t>
            </a:r>
            <a:r>
              <a:rPr lang="en-US" altLang="ko-KR" dirty="0" err="1"/>
              <a:t>liValue</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183</a:t>
            </a:fld>
            <a:endParaRPr lang="en-US" dirty="0"/>
          </a:p>
        </p:txBody>
      </p:sp>
    </p:spTree>
    <p:extLst>
      <p:ext uri="{BB962C8B-B14F-4D97-AF65-F5344CB8AC3E}">
        <p14:creationId xmlns:p14="http://schemas.microsoft.com/office/powerpoint/2010/main" val="420836138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statistics</a:t>
            </a:r>
            <a:endParaRPr lang="ko-KR" altLang="en-US" b="1" i="1" dirty="0"/>
          </a:p>
        </p:txBody>
      </p:sp>
      <p:sp>
        <p:nvSpPr>
          <p:cNvPr id="3" name="내용 개체 틀 2"/>
          <p:cNvSpPr>
            <a:spLocks noGrp="1"/>
          </p:cNvSpPr>
          <p:nvPr>
            <p:ph idx="1"/>
          </p:nvPr>
        </p:nvSpPr>
        <p:spPr>
          <a:xfrm>
            <a:off x="913794" y="1127464"/>
            <a:ext cx="11000299" cy="4663735"/>
          </a:xfrm>
        </p:spPr>
        <p:txBody>
          <a:bodyPr>
            <a:normAutofit/>
          </a:bodyPr>
          <a:lstStyle/>
          <a:p>
            <a:r>
              <a:rPr lang="en-US" altLang="ko-KR" sz="2000" dirty="0"/>
              <a:t>Make a Python program as below:</a:t>
            </a:r>
          </a:p>
          <a:p>
            <a:pPr lvl="1"/>
            <a:r>
              <a:rPr lang="en-US" altLang="ko-KR" sz="2000" dirty="0"/>
              <a:t>Import the module </a:t>
            </a:r>
            <a:r>
              <a:rPr lang="en-US" altLang="ko-KR" sz="2000" dirty="0">
                <a:solidFill>
                  <a:schemeClr val="tx1">
                    <a:lumMod val="50000"/>
                    <a:lumOff val="50000"/>
                  </a:schemeClr>
                </a:solidFill>
              </a:rPr>
              <a:t>statistics</a:t>
            </a:r>
            <a:r>
              <a:rPr lang="en-US" altLang="ko-KR" sz="2000" dirty="0"/>
              <a:t>.</a:t>
            </a:r>
          </a:p>
          <a:p>
            <a:pPr lvl="1"/>
            <a:r>
              <a:rPr lang="en-US" altLang="ko-KR" sz="2000" dirty="0"/>
              <a:t>Calculate and print out the mean of the data below.</a:t>
            </a:r>
          </a:p>
          <a:p>
            <a:pPr lvl="1"/>
            <a:r>
              <a:rPr lang="en-US" altLang="ko-KR" sz="2000" dirty="0"/>
              <a:t>Calculate and print out the median of the data below.</a:t>
            </a:r>
          </a:p>
          <a:p>
            <a:pPr lvl="1"/>
            <a:r>
              <a:rPr lang="en-US" altLang="ko-KR" sz="2000" dirty="0"/>
              <a:t>Calculate and print out the sample variance of the data below.</a:t>
            </a:r>
          </a:p>
          <a:p>
            <a:pPr lvl="1"/>
            <a:r>
              <a:rPr lang="en-US" altLang="ko-KR" sz="2000" dirty="0"/>
              <a:t>Calculate and print out the sample standard deviation of the data below.</a:t>
            </a:r>
          </a:p>
          <a:p>
            <a:pPr lvl="1"/>
            <a:r>
              <a:rPr lang="en-US" altLang="ko-KR" sz="2000" dirty="0"/>
              <a:t>Calculate and print out the population variance of the data below.</a:t>
            </a:r>
          </a:p>
          <a:p>
            <a:pPr lvl="1"/>
            <a:r>
              <a:rPr lang="en-US" altLang="ko-KR" sz="2000" dirty="0"/>
              <a:t>Calculate and print out the population standard deviation of the data below.</a:t>
            </a:r>
          </a:p>
          <a:p>
            <a:endParaRPr lang="en-US" altLang="ko-KR" sz="2000" dirty="0"/>
          </a:p>
          <a:p>
            <a:pPr marL="495285" lvl="1" indent="0">
              <a:buNone/>
            </a:pPr>
            <a:r>
              <a:rPr lang="en-US" altLang="ko-KR" sz="2000" dirty="0"/>
              <a:t>100, 98, 21, 57, 89, 24, 65, 78,  88, 37</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184</a:t>
            </a:fld>
            <a:endParaRPr lang="en-US" dirty="0"/>
          </a:p>
        </p:txBody>
      </p:sp>
    </p:spTree>
    <p:extLst>
      <p:ext uri="{BB962C8B-B14F-4D97-AF65-F5344CB8AC3E}">
        <p14:creationId xmlns:p14="http://schemas.microsoft.com/office/powerpoint/2010/main" val="89818056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statistics</a:t>
            </a:r>
            <a:endParaRPr lang="ko-KR" altLang="en-US" b="1" i="1" dirty="0"/>
          </a:p>
        </p:txBody>
      </p:sp>
      <p:sp>
        <p:nvSpPr>
          <p:cNvPr id="3" name="내용 개체 틀 2"/>
          <p:cNvSpPr>
            <a:spLocks noGrp="1"/>
          </p:cNvSpPr>
          <p:nvPr>
            <p:ph idx="1"/>
          </p:nvPr>
        </p:nvSpPr>
        <p:spPr/>
        <p:txBody>
          <a:bodyPr>
            <a:normAutofit lnSpcReduction="10000"/>
          </a:bodyPr>
          <a:lstStyle/>
          <a:p>
            <a:pPr marL="0" indent="0">
              <a:buNone/>
            </a:pPr>
            <a:r>
              <a:rPr lang="en-US" altLang="ko-KR" dirty="0"/>
              <a:t>import statistics</a:t>
            </a:r>
          </a:p>
          <a:p>
            <a:pPr marL="0" indent="0">
              <a:buNone/>
            </a:pPr>
            <a:endParaRPr lang="en-US" altLang="ko-KR" dirty="0"/>
          </a:p>
          <a:p>
            <a:pPr marL="0" indent="0">
              <a:buNone/>
            </a:pPr>
            <a:r>
              <a:rPr lang="en-US" altLang="ko-KR" dirty="0" err="1"/>
              <a:t>liValue</a:t>
            </a:r>
            <a:r>
              <a:rPr lang="en-US" altLang="ko-KR" dirty="0"/>
              <a:t> = [100, 98, 21, 57, 89, 24, 65, 78, 88, 37]</a:t>
            </a:r>
          </a:p>
          <a:p>
            <a:pPr marL="0" indent="0">
              <a:buNone/>
            </a:pPr>
            <a:r>
              <a:rPr lang="en-US" altLang="ko-KR" dirty="0"/>
              <a:t>print(</a:t>
            </a:r>
            <a:r>
              <a:rPr lang="en-US" altLang="ko-KR" dirty="0" err="1"/>
              <a:t>statistics.mean</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statistics.median</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statistics.variance</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statistics.stdev</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statistics.pvariance</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statistics.pstdev</a:t>
            </a:r>
            <a:r>
              <a:rPr lang="en-US" altLang="ko-KR" dirty="0"/>
              <a:t>(</a:t>
            </a:r>
            <a:r>
              <a:rPr lang="en-US" altLang="ko-KR" dirty="0" err="1"/>
              <a:t>liValue</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185</a:t>
            </a:fld>
            <a:endParaRPr lang="en-US" dirty="0"/>
          </a:p>
        </p:txBody>
      </p:sp>
    </p:spTree>
    <p:extLst>
      <p:ext uri="{BB962C8B-B14F-4D97-AF65-F5344CB8AC3E}">
        <p14:creationId xmlns:p14="http://schemas.microsoft.com/office/powerpoint/2010/main" val="19384473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statistics</a:t>
            </a:r>
            <a:endParaRPr lang="ko-KR" altLang="en-US" b="1" i="1" dirty="0"/>
          </a:p>
        </p:txBody>
      </p:sp>
      <p:sp>
        <p:nvSpPr>
          <p:cNvPr id="3" name="내용 개체 틀 2"/>
          <p:cNvSpPr>
            <a:spLocks noGrp="1"/>
          </p:cNvSpPr>
          <p:nvPr>
            <p:ph idx="1"/>
          </p:nvPr>
        </p:nvSpPr>
        <p:spPr/>
        <p:txBody>
          <a:bodyPr>
            <a:normAutofit/>
          </a:bodyPr>
          <a:lstStyle/>
          <a:p>
            <a:r>
              <a:rPr lang="en-US" altLang="ko-KR" dirty="0"/>
              <a:t>Create a new Python file named ‘stat.py’, which imports the module </a:t>
            </a:r>
            <a:r>
              <a:rPr lang="en-US" altLang="ko-KR" dirty="0">
                <a:solidFill>
                  <a:schemeClr val="tx1">
                    <a:lumMod val="50000"/>
                    <a:lumOff val="50000"/>
                  </a:schemeClr>
                </a:solidFill>
              </a:rPr>
              <a:t>statistics</a:t>
            </a:r>
            <a:r>
              <a:rPr lang="en-US" altLang="ko-KR" dirty="0"/>
              <a:t>.</a:t>
            </a:r>
          </a:p>
          <a:p>
            <a:r>
              <a:rPr lang="en-US" altLang="ko-KR" dirty="0"/>
              <a:t>Calculate and print out mean, median, mode, variance, and standard deviation for the following sample data:</a:t>
            </a:r>
          </a:p>
          <a:p>
            <a:pPr lvl="1"/>
            <a:r>
              <a:rPr lang="en-US" altLang="ko-KR" dirty="0"/>
              <a:t>1,3,4,2,3,1,7,4,5,7,8,9,0,3,5,6,8,2,3,5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186</a:t>
            </a:fld>
            <a:endParaRPr lang="en-US" dirty="0"/>
          </a:p>
        </p:txBody>
      </p:sp>
    </p:spTree>
    <p:extLst>
      <p:ext uri="{BB962C8B-B14F-4D97-AF65-F5344CB8AC3E}">
        <p14:creationId xmlns:p14="http://schemas.microsoft.com/office/powerpoint/2010/main" val="219016789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Packages: Upgrading Packages from PyPI (Python Package Index)</a:t>
            </a:r>
            <a:endParaRPr lang="ko-KR" altLang="en-US" dirty="0"/>
          </a:p>
        </p:txBody>
      </p:sp>
      <p:sp>
        <p:nvSpPr>
          <p:cNvPr id="3" name="내용 개체 틀 2"/>
          <p:cNvSpPr>
            <a:spLocks noGrp="1"/>
          </p:cNvSpPr>
          <p:nvPr>
            <p:ph idx="1"/>
          </p:nvPr>
        </p:nvSpPr>
        <p:spPr/>
        <p:txBody>
          <a:bodyPr/>
          <a:lstStyle/>
          <a:p>
            <a:r>
              <a:rPr lang="en-US" altLang="ko-KR" dirty="0"/>
              <a:t>To upgrade an already installed </a:t>
            </a:r>
            <a:r>
              <a:rPr lang="en-US" altLang="ko-KR" dirty="0" err="1"/>
              <a:t>SomeProject</a:t>
            </a:r>
            <a:r>
              <a:rPr lang="en-US" altLang="ko-KR" dirty="0"/>
              <a:t> to the latest from </a:t>
            </a:r>
            <a:r>
              <a:rPr lang="en-US" altLang="ko-KR" dirty="0" err="1"/>
              <a:t>PyPI</a:t>
            </a:r>
            <a:r>
              <a:rPr lang="en-US" altLang="ko-KR" dirty="0"/>
              <a:t>:</a:t>
            </a:r>
          </a:p>
          <a:p>
            <a:pPr lvl="1"/>
            <a:r>
              <a:rPr lang="en-US" altLang="ko-KR" dirty="0"/>
              <a:t>pip install --upgrade </a:t>
            </a:r>
            <a:r>
              <a:rPr lang="en-US" altLang="ko-KR" dirty="0" err="1"/>
              <a:t>SomeProject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187</a:t>
            </a:fld>
            <a:endParaRPr lang="en-US" dirty="0"/>
          </a:p>
        </p:txBody>
      </p:sp>
    </p:spTree>
    <p:extLst>
      <p:ext uri="{BB962C8B-B14F-4D97-AF65-F5344CB8AC3E}">
        <p14:creationId xmlns:p14="http://schemas.microsoft.com/office/powerpoint/2010/main" val="192541381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Packages: Upgrading Packages from PyPI (Python Package Index)</a:t>
            </a:r>
            <a:endParaRPr lang="ko-KR" altLang="en-US" dirty="0"/>
          </a:p>
        </p:txBody>
      </p:sp>
      <p:sp>
        <p:nvSpPr>
          <p:cNvPr id="3" name="내용 개체 틀 2"/>
          <p:cNvSpPr>
            <a:spLocks noGrp="1"/>
          </p:cNvSpPr>
          <p:nvPr>
            <p:ph idx="1"/>
          </p:nvPr>
        </p:nvSpPr>
        <p:spPr/>
        <p:txBody>
          <a:bodyPr/>
          <a:lstStyle/>
          <a:p>
            <a:r>
              <a:rPr lang="en-US" altLang="ko-KR" dirty="0"/>
              <a:t>pip install --upgrade statistics</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7" name="슬라이드 번호 개체 틀 6"/>
          <p:cNvSpPr>
            <a:spLocks noGrp="1"/>
          </p:cNvSpPr>
          <p:nvPr>
            <p:ph type="sldNum" sz="quarter" idx="12"/>
          </p:nvPr>
        </p:nvSpPr>
        <p:spPr/>
        <p:txBody>
          <a:bodyPr/>
          <a:lstStyle/>
          <a:p>
            <a:fld id="{D57F1E4F-1CFF-5643-939E-217C01CDF565}" type="slidenum">
              <a:rPr lang="en-US" smtClean="0"/>
              <a:pPr/>
              <a:t>188</a:t>
            </a:fld>
            <a:endParaRPr lang="en-US" dirty="0"/>
          </a:p>
        </p:txBody>
      </p:sp>
      <p:pic>
        <p:nvPicPr>
          <p:cNvPr id="8" name="그림 7">
            <a:extLst>
              <a:ext uri="{FF2B5EF4-FFF2-40B4-BE49-F238E27FC236}">
                <a16:creationId xmlns:a16="http://schemas.microsoft.com/office/drawing/2014/main" id="{7C1F9C99-50C6-455B-BF0F-BD95D8E0067D}"/>
              </a:ext>
            </a:extLst>
          </p:cNvPr>
          <p:cNvPicPr>
            <a:picLocks noChangeAspect="1"/>
          </p:cNvPicPr>
          <p:nvPr/>
        </p:nvPicPr>
        <p:blipFill>
          <a:blip r:embed="rId2"/>
          <a:stretch>
            <a:fillRect/>
          </a:stretch>
        </p:blipFill>
        <p:spPr>
          <a:xfrm>
            <a:off x="1091130" y="2492896"/>
            <a:ext cx="10015298" cy="4119062"/>
          </a:xfrm>
          <a:prstGeom prst="rect">
            <a:avLst/>
          </a:prstGeom>
        </p:spPr>
      </p:pic>
    </p:spTree>
    <p:extLst>
      <p:ext uri="{BB962C8B-B14F-4D97-AF65-F5344CB8AC3E}">
        <p14:creationId xmlns:p14="http://schemas.microsoft.com/office/powerpoint/2010/main" val="380569820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Summary</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dirty="0"/>
              <a:t>Importing and Using Standard Library</a:t>
            </a:r>
          </a:p>
          <a:p>
            <a:r>
              <a:rPr lang="en-US" altLang="ko-KR" dirty="0">
                <a:solidFill>
                  <a:schemeClr val="tx2">
                    <a:lumMod val="50000"/>
                  </a:schemeClr>
                </a:solidFill>
              </a:rPr>
              <a:t>Making Your Own Modules</a:t>
            </a:r>
          </a:p>
          <a:p>
            <a:r>
              <a:rPr lang="en-US" altLang="ko-KR" dirty="0">
                <a:solidFill>
                  <a:schemeClr val="tx2">
                    <a:lumMod val="50000"/>
                  </a:schemeClr>
                </a:solidFill>
              </a:rPr>
              <a:t>The </a:t>
            </a:r>
            <a:r>
              <a:rPr lang="en-US" altLang="ko-KR" b="1" i="1" dirty="0" err="1">
                <a:solidFill>
                  <a:schemeClr val="tx2">
                    <a:lumMod val="50000"/>
                  </a:schemeClr>
                </a:solidFill>
              </a:rPr>
              <a:t>dir</a:t>
            </a:r>
            <a:r>
              <a:rPr lang="en-US" altLang="ko-KR" dirty="0">
                <a:solidFill>
                  <a:schemeClr val="tx2">
                    <a:lumMod val="50000"/>
                  </a:schemeClr>
                </a:solidFill>
              </a:rPr>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189</a:t>
            </a:fld>
            <a:endParaRPr lang="en-US" dirty="0"/>
          </a:p>
        </p:txBody>
      </p:sp>
    </p:spTree>
    <p:extLst>
      <p:ext uri="{BB962C8B-B14F-4D97-AF65-F5344CB8AC3E}">
        <p14:creationId xmlns:p14="http://schemas.microsoft.com/office/powerpoint/2010/main" val="412627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print(</a:t>
            </a:r>
            <a:r>
              <a:rPr lang="en-US" altLang="ko-KR" dirty="0" err="1"/>
              <a:t>i</a:t>
            </a:r>
            <a:r>
              <a:rPr lang="en-US" altLang="ko-KR" dirty="0"/>
              <a:t>)</a:t>
            </a:r>
          </a:p>
          <a:p>
            <a:pPr marL="0" indent="0">
              <a:buNone/>
            </a:pPr>
            <a:r>
              <a:rPr lang="en-US" altLang="ko-KR" dirty="0"/>
              <a:t>    print(j)</a:t>
            </a:r>
            <a:endParaRPr lang="ko-KR" altLang="en-US" dirty="0"/>
          </a:p>
        </p:txBody>
      </p:sp>
      <p:sp>
        <p:nvSpPr>
          <p:cNvPr id="6" name="내용 개체 틀 5"/>
          <p:cNvSpPr>
            <a:spLocks noGrp="1"/>
          </p:cNvSpPr>
          <p:nvPr>
            <p:ph sz="half" idx="2"/>
          </p:nvPr>
        </p:nvSpPr>
        <p:spPr/>
        <p:txBody>
          <a:bodyPr/>
          <a:lstStyle/>
          <a:p>
            <a:pPr marL="0" indent="0">
              <a:buNone/>
            </a:pPr>
            <a:r>
              <a:rPr lang="en-US" altLang="ko-KR"/>
              <a:t>myprint(10, 33)</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0173535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fontScale="90000"/>
          </a:bodyPr>
          <a:lstStyle/>
          <a:p>
            <a:r>
              <a:rPr lang="en-US" altLang="ko-KR" dirty="0"/>
              <a:t>End of</a:t>
            </a:r>
            <a:br>
              <a:rPr lang="en-US" altLang="ko-KR" dirty="0"/>
            </a:br>
            <a:r>
              <a:rPr lang="en-US" altLang="ko-KR" dirty="0"/>
              <a:t>Python: Modules and Packages</a:t>
            </a:r>
            <a:endParaRPr lang="ko-KR" altLang="en-US" dirty="0"/>
          </a:p>
        </p:txBody>
      </p:sp>
      <p:sp>
        <p:nvSpPr>
          <p:cNvPr id="3" name="부제목 2">
            <a:extLst>
              <a:ext uri="{FF2B5EF4-FFF2-40B4-BE49-F238E27FC236}">
                <a16:creationId xmlns:a16="http://schemas.microsoft.com/office/drawing/2014/main" id="{A8DAB3DA-596B-42C6-B5D7-D99E7EC5C271}"/>
              </a:ext>
            </a:extLst>
          </p:cNvPr>
          <p:cNvSpPr>
            <a:spLocks noGrp="1"/>
          </p:cNvSpPr>
          <p:nvPr>
            <p:ph type="subTitle" idx="1"/>
          </p:nvPr>
        </p:nvSpPr>
        <p:spPr/>
        <p:txBody>
          <a:bodyPr/>
          <a:lstStyle/>
          <a:p>
            <a:endParaRPr lang="ko-KR" altLang="en-US"/>
          </a:p>
        </p:txBody>
      </p:sp>
      <p:pic>
        <p:nvPicPr>
          <p:cNvPr id="4" name="Picture 2" descr="낮 동안 바다 근처의 노란색과 검은 색 도로 표지판">
            <a:extLst>
              <a:ext uri="{FF2B5EF4-FFF2-40B4-BE49-F238E27FC236}">
                <a16:creationId xmlns:a16="http://schemas.microsoft.com/office/drawing/2014/main" id="{C6BE4A8A-EA71-F8AC-988D-192149AB8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7234" y="3063611"/>
            <a:ext cx="2815591" cy="351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40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a:bodyPr>
          <a:lstStyle/>
          <a:p>
            <a:r>
              <a:rPr lang="en-US" altLang="ko-KR" dirty="0"/>
              <a:t>Python: Functions, Modules</a:t>
            </a:r>
            <a:endParaRPr lang="ko-KR" altLang="en-US" dirty="0"/>
          </a:p>
        </p:txBody>
      </p:sp>
      <p:sp>
        <p:nvSpPr>
          <p:cNvPr id="4" name="부제목 3"/>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796543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a:t>def myprint(i, j):</a:t>
            </a:r>
          </a:p>
          <a:p>
            <a:pPr marL="0" indent="0">
              <a:buNone/>
            </a:pPr>
            <a:r>
              <a:rPr lang="en-US" altLang="ko-KR"/>
              <a:t>    print(i)</a:t>
            </a:r>
          </a:p>
          <a:p>
            <a:pPr marL="0" indent="0">
              <a:buNone/>
            </a:pPr>
            <a:r>
              <a:rPr lang="en-US" altLang="ko-KR"/>
              <a:t>    print(j)</a:t>
            </a:r>
            <a:endParaRPr lang="ko-KR" altLang="en-US" dirty="0"/>
          </a:p>
        </p:txBody>
      </p:sp>
      <p:sp>
        <p:nvSpPr>
          <p:cNvPr id="6" name="내용 개체 틀 5"/>
          <p:cNvSpPr>
            <a:spLocks noGrp="1"/>
          </p:cNvSpPr>
          <p:nvPr>
            <p:ph sz="half" idx="2"/>
          </p:nvPr>
        </p:nvSpPr>
        <p:spPr/>
        <p:txBody>
          <a:bodyPr/>
          <a:lstStyle/>
          <a:p>
            <a:pPr marL="0" indent="0">
              <a:buNone/>
            </a:pPr>
            <a:r>
              <a:rPr lang="en-US" altLang="ko-KR" b="1" dirty="0" err="1">
                <a:solidFill>
                  <a:srgbClr val="FF0000"/>
                </a:solidFill>
              </a:rPr>
              <a:t>myprint</a:t>
            </a:r>
            <a:r>
              <a:rPr lang="en-US" altLang="ko-KR" b="1" dirty="0">
                <a:solidFill>
                  <a:srgbClr val="FF0000"/>
                </a:solidFill>
              </a:rPr>
              <a:t>(10, 33)</a:t>
            </a:r>
          </a:p>
          <a:p>
            <a:pPr marL="0" indent="0">
              <a:buNone/>
            </a:pPr>
            <a:endParaRPr lang="en-US" altLang="ko-KR" dirty="0"/>
          </a:p>
          <a:p>
            <a:pPr marL="0" indent="0">
              <a:buNone/>
            </a:pPr>
            <a:r>
              <a:rPr lang="en-US" altLang="ko-KR" dirty="0"/>
              <a:t># function call</a:t>
            </a:r>
          </a:p>
          <a:p>
            <a:pPr marL="0" indent="0">
              <a:buNone/>
            </a:pPr>
            <a:r>
              <a:rPr lang="en-US" altLang="ko-KR" dirty="0"/>
              <a:t># calling function </a:t>
            </a:r>
            <a:r>
              <a:rPr lang="en-US" altLang="ko-KR" b="1" i="1" dirty="0" err="1"/>
              <a:t>myprint</a:t>
            </a:r>
            <a:endParaRPr lang="en-US" altLang="ko-KR" b="1" i="1" dirty="0"/>
          </a:p>
          <a:p>
            <a:pPr marL="0" indent="0">
              <a:buNone/>
            </a:pPr>
            <a:r>
              <a:rPr lang="en-US" altLang="ko-KR" dirty="0"/>
              <a:t># calling </a:t>
            </a:r>
            <a:r>
              <a:rPr lang="en-US" altLang="ko-KR" b="1" i="1" dirty="0" err="1"/>
              <a:t>myprint</a:t>
            </a:r>
            <a:endParaRPr lang="ko-KR" altLang="en-US" b="1" i="1"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96591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print(</a:t>
            </a:r>
            <a:r>
              <a:rPr lang="en-US" altLang="ko-KR" dirty="0" err="1"/>
              <a:t>i</a:t>
            </a:r>
            <a:r>
              <a:rPr lang="en-US" altLang="ko-KR" dirty="0"/>
              <a:t>)</a:t>
            </a:r>
          </a:p>
          <a:p>
            <a:pPr marL="0" indent="0">
              <a:buNone/>
            </a:pPr>
            <a:r>
              <a:rPr lang="en-US" altLang="ko-KR" dirty="0"/>
              <a:t>    print(j)</a:t>
            </a:r>
            <a:endParaRPr lang="ko-KR" altLang="en-US" dirty="0"/>
          </a:p>
        </p:txBody>
      </p:sp>
      <p:sp>
        <p:nvSpPr>
          <p:cNvPr id="6" name="내용 개체 틀 5"/>
          <p:cNvSpPr>
            <a:spLocks noGrp="1"/>
          </p:cNvSpPr>
          <p:nvPr>
            <p:ph sz="half" idx="2"/>
          </p:nvPr>
        </p:nvSpPr>
        <p:spPr/>
        <p:txBody>
          <a:bodyPr/>
          <a:lstStyle/>
          <a:p>
            <a:pPr marL="0" indent="0">
              <a:buNone/>
            </a:pPr>
            <a:r>
              <a:rPr lang="en-US" altLang="ko-KR" b="1" dirty="0" err="1">
                <a:solidFill>
                  <a:srgbClr val="FF0000"/>
                </a:solidFill>
              </a:rPr>
              <a:t>myprint</a:t>
            </a:r>
            <a:r>
              <a:rPr lang="en-US" altLang="ko-KR" b="1" dirty="0">
                <a:solidFill>
                  <a:srgbClr val="FF0000"/>
                </a:solidFill>
              </a:rPr>
              <a:t>(10, 33)</a:t>
            </a:r>
          </a:p>
          <a:p>
            <a:pPr marL="0" indent="0">
              <a:buNone/>
            </a:pPr>
            <a:endParaRPr lang="en-US" altLang="ko-KR" dirty="0"/>
          </a:p>
          <a:p>
            <a:pPr marL="0" indent="0">
              <a:buNone/>
            </a:pPr>
            <a:r>
              <a:rPr lang="en-US" altLang="ko-KR" dirty="0"/>
              <a:t># </a:t>
            </a:r>
            <a:r>
              <a:rPr lang="en-US" altLang="ko-KR" b="1" dirty="0" err="1">
                <a:solidFill>
                  <a:srgbClr val="FF0000"/>
                </a:solidFill>
              </a:rPr>
              <a:t>i</a:t>
            </a:r>
            <a:r>
              <a:rPr lang="en-US" altLang="ko-KR" b="1" dirty="0">
                <a:solidFill>
                  <a:srgbClr val="FF0000"/>
                </a:solidFill>
              </a:rPr>
              <a:t> = 10</a:t>
            </a:r>
          </a:p>
          <a:p>
            <a:pPr marL="0" indent="0">
              <a:buNone/>
            </a:pPr>
            <a:r>
              <a:rPr lang="en-US" altLang="ko-KR" dirty="0"/>
              <a:t># </a:t>
            </a:r>
            <a:r>
              <a:rPr lang="en-US" altLang="ko-KR" b="1" dirty="0">
                <a:solidFill>
                  <a:srgbClr val="FF0000"/>
                </a:solidFill>
              </a:rPr>
              <a:t>j = 33</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84282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b="1" dirty="0">
                <a:solidFill>
                  <a:srgbClr val="FF0000"/>
                </a:solidFill>
              </a:rPr>
              <a:t>    print(</a:t>
            </a:r>
            <a:r>
              <a:rPr lang="en-US" altLang="ko-KR" b="1" dirty="0" err="1">
                <a:solidFill>
                  <a:srgbClr val="FF0000"/>
                </a:solidFill>
              </a:rPr>
              <a:t>i</a:t>
            </a:r>
            <a:r>
              <a:rPr lang="en-US" altLang="ko-KR" b="1" dirty="0">
                <a:solidFill>
                  <a:srgbClr val="FF0000"/>
                </a:solidFill>
              </a:rPr>
              <a:t>)</a:t>
            </a:r>
          </a:p>
          <a:p>
            <a:pPr marL="0" indent="0">
              <a:buNone/>
            </a:pPr>
            <a:r>
              <a:rPr lang="en-US" altLang="ko-KR" b="1" dirty="0">
                <a:solidFill>
                  <a:srgbClr val="FF0000"/>
                </a:solidFill>
              </a:rPr>
              <a:t>    print(j)</a:t>
            </a:r>
            <a:endParaRPr lang="ko-KR" altLang="en-US" b="1" dirty="0">
              <a:solidFill>
                <a:srgbClr val="FF0000"/>
              </a:solidFill>
            </a:endParaRPr>
          </a:p>
        </p:txBody>
      </p:sp>
      <p:sp>
        <p:nvSpPr>
          <p:cNvPr id="6" name="내용 개체 틀 5"/>
          <p:cNvSpPr>
            <a:spLocks noGrp="1"/>
          </p:cNvSpPr>
          <p:nvPr>
            <p:ph sz="half" idx="2"/>
          </p:nvPr>
        </p:nvSpPr>
        <p:spPr/>
        <p:txBody>
          <a:bodyPr/>
          <a:lstStyle/>
          <a:p>
            <a:pPr marL="0" indent="0">
              <a:buNone/>
            </a:pPr>
            <a:r>
              <a:rPr lang="en-US" altLang="ko-KR" b="1" dirty="0" err="1">
                <a:solidFill>
                  <a:srgbClr val="FF0000"/>
                </a:solidFill>
              </a:rPr>
              <a:t>myprint</a:t>
            </a:r>
            <a:r>
              <a:rPr lang="en-US" altLang="ko-KR" b="1" dirty="0">
                <a:solidFill>
                  <a:srgbClr val="FF0000"/>
                </a:solidFill>
              </a:rPr>
              <a:t>(10, 33)</a:t>
            </a:r>
          </a:p>
          <a:p>
            <a:pPr marL="0" indent="0">
              <a:buNone/>
            </a:pPr>
            <a:endParaRPr lang="en-US" altLang="ko-KR" dirty="0"/>
          </a:p>
          <a:p>
            <a:pPr marL="0" indent="0">
              <a:buNone/>
            </a:pPr>
            <a:r>
              <a:rPr lang="en-US" altLang="ko-KR" dirty="0"/>
              <a:t># </a:t>
            </a:r>
            <a:r>
              <a:rPr lang="en-US" altLang="ko-KR" b="1" dirty="0" err="1">
                <a:solidFill>
                  <a:srgbClr val="FF0000"/>
                </a:solidFill>
              </a:rPr>
              <a:t>i</a:t>
            </a:r>
            <a:r>
              <a:rPr lang="en-US" altLang="ko-KR" b="1" dirty="0">
                <a:solidFill>
                  <a:srgbClr val="FF0000"/>
                </a:solidFill>
              </a:rPr>
              <a:t> = 10</a:t>
            </a:r>
          </a:p>
          <a:p>
            <a:pPr marL="0" indent="0">
              <a:buNone/>
            </a:pPr>
            <a:r>
              <a:rPr lang="en-US" altLang="ko-KR" dirty="0"/>
              <a:t># </a:t>
            </a:r>
            <a:r>
              <a:rPr lang="en-US" altLang="ko-KR" b="1" dirty="0">
                <a:solidFill>
                  <a:srgbClr val="FF0000"/>
                </a:solidFill>
              </a:rPr>
              <a:t>j = 33</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468023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b="1" dirty="0">
                <a:solidFill>
                  <a:srgbClr val="FF0000"/>
                </a:solidFill>
              </a:rPr>
              <a:t>    print(</a:t>
            </a:r>
            <a:r>
              <a:rPr lang="en-US" altLang="ko-KR" b="1" dirty="0" err="1">
                <a:solidFill>
                  <a:srgbClr val="FF0000"/>
                </a:solidFill>
              </a:rPr>
              <a:t>i</a:t>
            </a:r>
            <a:r>
              <a:rPr lang="en-US" altLang="ko-KR" b="1" dirty="0">
                <a:solidFill>
                  <a:srgbClr val="FF0000"/>
                </a:solidFill>
              </a:rPr>
              <a:t>)</a:t>
            </a:r>
          </a:p>
          <a:p>
            <a:pPr marL="0" indent="0">
              <a:buNone/>
            </a:pPr>
            <a:r>
              <a:rPr lang="en-US" altLang="ko-KR" b="1" dirty="0">
                <a:solidFill>
                  <a:srgbClr val="FF0000"/>
                </a:solidFill>
              </a:rPr>
              <a:t>    print(j)</a:t>
            </a:r>
          </a:p>
          <a:p>
            <a:pPr marL="0" indent="0">
              <a:buNone/>
            </a:pPr>
            <a:endParaRPr lang="en-US" altLang="ko-KR" dirty="0">
              <a:solidFill>
                <a:srgbClr val="FF0000"/>
              </a:solidFill>
            </a:endParaRPr>
          </a:p>
          <a:p>
            <a:pPr marL="0" indent="0">
              <a:buNone/>
            </a:pPr>
            <a:r>
              <a:rPr lang="en-US" altLang="ko-KR" dirty="0"/>
              <a:t># </a:t>
            </a:r>
            <a:r>
              <a:rPr lang="en-US" altLang="ko-KR" b="1" dirty="0">
                <a:solidFill>
                  <a:srgbClr val="FF0000"/>
                </a:solidFill>
              </a:rPr>
              <a:t>return to calling procedure</a:t>
            </a:r>
            <a:endParaRPr lang="ko-KR" altLang="en-US" b="1" dirty="0">
              <a:solidFill>
                <a:srgbClr val="FF0000"/>
              </a:solidFill>
            </a:endParaRPr>
          </a:p>
        </p:txBody>
      </p:sp>
      <p:sp>
        <p:nvSpPr>
          <p:cNvPr id="6" name="내용 개체 틀 5"/>
          <p:cNvSpPr>
            <a:spLocks noGrp="1"/>
          </p:cNvSpPr>
          <p:nvPr>
            <p:ph sz="half" idx="2"/>
          </p:nvPr>
        </p:nvSpPr>
        <p:spPr/>
        <p:txBody>
          <a:bodyPr/>
          <a:lstStyle/>
          <a:p>
            <a:pPr marL="0" indent="0">
              <a:buNone/>
            </a:pPr>
            <a:r>
              <a:rPr lang="en-US" altLang="ko-KR" b="1" dirty="0" err="1">
                <a:solidFill>
                  <a:srgbClr val="FF0000"/>
                </a:solidFill>
              </a:rPr>
              <a:t>myprint</a:t>
            </a:r>
            <a:r>
              <a:rPr lang="en-US" altLang="ko-KR" b="1" dirty="0">
                <a:solidFill>
                  <a:srgbClr val="FF0000"/>
                </a:solidFill>
              </a:rPr>
              <a:t>(10, 33)</a:t>
            </a:r>
          </a:p>
          <a:p>
            <a:pPr marL="0" indent="0">
              <a:buNone/>
            </a:pPr>
            <a:endParaRPr lang="en-US" altLang="ko-KR" dirty="0"/>
          </a:p>
          <a:p>
            <a:pPr marL="0" indent="0">
              <a:buNone/>
            </a:pPr>
            <a:r>
              <a:rPr lang="en-US" altLang="ko-KR" dirty="0"/>
              <a:t># </a:t>
            </a:r>
            <a:r>
              <a:rPr lang="en-US" altLang="ko-KR" b="1" dirty="0" err="1">
                <a:solidFill>
                  <a:srgbClr val="FF0000"/>
                </a:solidFill>
              </a:rPr>
              <a:t>i</a:t>
            </a:r>
            <a:r>
              <a:rPr lang="en-US" altLang="ko-KR" b="1" dirty="0">
                <a:solidFill>
                  <a:srgbClr val="FF0000"/>
                </a:solidFill>
              </a:rPr>
              <a:t> = 10</a:t>
            </a:r>
          </a:p>
          <a:p>
            <a:pPr marL="0" indent="0">
              <a:buNone/>
            </a:pPr>
            <a:r>
              <a:rPr lang="en-US" altLang="ko-KR" dirty="0"/>
              <a:t># </a:t>
            </a:r>
            <a:r>
              <a:rPr lang="en-US" altLang="ko-KR" b="1" dirty="0">
                <a:solidFill>
                  <a:srgbClr val="FF0000"/>
                </a:solidFill>
              </a:rPr>
              <a:t>j = 33</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28032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print(</a:t>
            </a:r>
            <a:r>
              <a:rPr lang="en-US" altLang="ko-KR" dirty="0" err="1"/>
              <a:t>i</a:t>
            </a:r>
            <a:r>
              <a:rPr lang="en-US" altLang="ko-KR" dirty="0"/>
              <a:t>)</a:t>
            </a:r>
          </a:p>
          <a:p>
            <a:pPr marL="0" indent="0">
              <a:buNone/>
            </a:pPr>
            <a:r>
              <a:rPr lang="en-US" altLang="ko-KR" dirty="0"/>
              <a:t>    print(j)</a:t>
            </a:r>
            <a:endParaRPr lang="ko-KR" altLang="en-US" dirty="0"/>
          </a:p>
        </p:txBody>
      </p:sp>
      <p:sp>
        <p:nvSpPr>
          <p:cNvPr id="6" name="내용 개체 틀 5"/>
          <p:cNvSpPr>
            <a:spLocks noGrp="1"/>
          </p:cNvSpPr>
          <p:nvPr>
            <p:ph sz="half" idx="2"/>
          </p:nvPr>
        </p:nvSpPr>
        <p:spPr/>
        <p:txBody>
          <a:bodyPr/>
          <a:lstStyle/>
          <a:p>
            <a:pPr marL="0" indent="0">
              <a:buNone/>
            </a:pPr>
            <a:r>
              <a:rPr lang="en-US" altLang="ko-KR" dirty="0" err="1"/>
              <a:t>myprint</a:t>
            </a:r>
            <a:r>
              <a:rPr lang="en-US" altLang="ko-KR" dirty="0"/>
              <a:t>(10, 33)</a:t>
            </a:r>
          </a:p>
          <a:p>
            <a:pPr marL="0" indent="0">
              <a:buNone/>
            </a:pPr>
            <a:r>
              <a:rPr lang="en-US" altLang="ko-KR" dirty="0"/>
              <a:t>#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58920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a Function from the Other Function</a:t>
            </a:r>
            <a:endParaRPr lang="ko-KR" altLang="en-US" dirty="0"/>
          </a:p>
        </p:txBody>
      </p:sp>
      <p:sp>
        <p:nvSpPr>
          <p:cNvPr id="4" name="내용 개체 틀 3"/>
          <p:cNvSpPr>
            <a:spLocks noGrp="1"/>
          </p:cNvSpPr>
          <p:nvPr>
            <p:ph idx="1"/>
          </p:nvPr>
        </p:nvSpPr>
        <p:spPr>
          <a:xfrm>
            <a:off x="1503075" y="1472904"/>
            <a:ext cx="10353762" cy="4663735"/>
          </a:xfrm>
        </p:spPr>
        <p:txBody>
          <a:bodyPr>
            <a:normAutofit fontScale="85000" lnSpcReduction="20000"/>
          </a:bodyPr>
          <a:lstStyle/>
          <a:p>
            <a:pPr marL="0" indent="0">
              <a:buNone/>
            </a:pPr>
            <a:r>
              <a:rPr lang="en-US" altLang="ko-KR" dirty="0"/>
              <a:t>def </a:t>
            </a:r>
            <a:r>
              <a:rPr lang="en-US" altLang="ko-KR" dirty="0" err="1"/>
              <a:t>myprintf</a:t>
            </a:r>
            <a:r>
              <a:rPr lang="en-US" altLang="ko-KR" dirty="0"/>
              <a:t>(n):</a:t>
            </a:r>
          </a:p>
          <a:p>
            <a:pPr marL="0" indent="0">
              <a:buNone/>
            </a:pPr>
            <a:r>
              <a:rPr lang="en-US" altLang="ko-KR" dirty="0"/>
              <a:t>    print("{0:_&gt;5d}".format(n))</a:t>
            </a:r>
          </a:p>
          <a:p>
            <a:pPr marL="0" indent="0">
              <a:buNone/>
            </a:pPr>
            <a:r>
              <a:rPr lang="en-US" altLang="ko-KR" dirty="0"/>
              <a:t>    </a:t>
            </a:r>
            <a:r>
              <a:rPr lang="en-US" altLang="ko-KR" sz="2400" dirty="0"/>
              <a:t>print(f"{n:_&gt;5d}")</a:t>
            </a:r>
          </a:p>
          <a:p>
            <a:pPr marL="0" indent="0">
              <a:buNone/>
            </a:pPr>
            <a:endParaRPr lang="en-US" altLang="ko-KR" dirty="0"/>
          </a:p>
          <a:p>
            <a:pPr marL="0" indent="0">
              <a:buNone/>
            </a:pPr>
            <a:endParaRPr lang="en-US" altLang="ko-KR" dirty="0"/>
          </a:p>
          <a:p>
            <a:pPr marL="0" indent="0">
              <a:buNone/>
            </a:pPr>
            <a:r>
              <a:rPr lang="en-US" altLang="ko-KR" dirty="0"/>
              <a:t>def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a:t>
            </a:r>
            <a:r>
              <a:rPr lang="en-US" altLang="ko-KR" dirty="0" err="1"/>
              <a:t>myprintf</a:t>
            </a:r>
            <a:r>
              <a:rPr lang="en-US" altLang="ko-KR" dirty="0"/>
              <a:t>(</a:t>
            </a:r>
            <a:r>
              <a:rPr lang="en-US" altLang="ko-KR" dirty="0" err="1"/>
              <a:t>i</a:t>
            </a:r>
            <a:r>
              <a:rPr lang="en-US" altLang="ko-KR" dirty="0"/>
              <a:t>)</a:t>
            </a: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dirty="0" err="1"/>
              <a:t>myprint</a:t>
            </a:r>
            <a:r>
              <a:rPr lang="en-US" altLang="ko-KR" dirty="0"/>
              <a:t>(10, 33)</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873281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r>
              <a:rPr lang="en-US" altLang="ko-KR" dirty="0"/>
              <a:t>    </a:t>
            </a:r>
            <a:r>
              <a:rPr lang="en-US" altLang="ko-KR" sz="2000" dirty="0"/>
              <a:t>print(f"{n:_&gt;5d}")</a:t>
            </a: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a:t>
            </a:r>
            <a:r>
              <a:rPr lang="en-US" altLang="ko-KR" dirty="0" err="1"/>
              <a:t>myprintf</a:t>
            </a:r>
            <a:r>
              <a:rPr lang="en-US" altLang="ko-KR" dirty="0"/>
              <a:t>(</a:t>
            </a:r>
            <a:r>
              <a:rPr lang="en-US" altLang="ko-KR" dirty="0" err="1"/>
              <a:t>i</a:t>
            </a:r>
            <a:r>
              <a:rPr lang="en-US" altLang="ko-KR" dirty="0"/>
              <a:t>)</a:t>
            </a: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calling </a:t>
            </a:r>
            <a:r>
              <a:rPr lang="en-US" altLang="ko-KR" b="1" i="1" dirty="0" err="1"/>
              <a:t>myprint</a:t>
            </a:r>
            <a:endParaRPr lang="ko-KR" altLang="en-US" b="1" i="1"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483231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a:t>def </a:t>
            </a:r>
            <a:r>
              <a:rPr lang="en-US" altLang="ko-KR" dirty="0" err="1"/>
              <a:t>myprintf</a:t>
            </a:r>
            <a:r>
              <a:rPr lang="en-US" altLang="ko-KR" dirty="0"/>
              <a:t>(n):</a:t>
            </a:r>
          </a:p>
          <a:p>
            <a:pPr marL="0" indent="0">
              <a:buNone/>
            </a:pPr>
            <a:r>
              <a:rPr lang="en-US" altLang="ko-KR" dirty="0"/>
              <a:t>    print("{0:_&gt;5d}".format(n))</a:t>
            </a:r>
          </a:p>
          <a:p>
            <a:pPr marL="0" indent="0">
              <a:buNone/>
            </a:pPr>
            <a:r>
              <a:rPr lang="en-US" altLang="ko-KR" dirty="0"/>
              <a:t>    </a:t>
            </a:r>
            <a:r>
              <a:rPr lang="en-US" altLang="ko-KR" sz="2000" dirty="0"/>
              <a:t>print(f"{n:_&gt;5d}")</a:t>
            </a:r>
            <a:endParaRPr lang="en-US" altLang="ko-KR" dirty="0"/>
          </a:p>
          <a:p>
            <a:pPr marL="0" indent="0">
              <a:buNone/>
            </a:pPr>
            <a:endParaRPr lang="en-US" altLang="ko-KR" dirty="0"/>
          </a:p>
          <a:p>
            <a:pPr marL="0" indent="0">
              <a:buNone/>
            </a:pPr>
            <a:r>
              <a:rPr lang="en-US" altLang="ko-KR" dirty="0"/>
              <a:t>def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dirty="0" err="1"/>
              <a:t>myprintf</a:t>
            </a:r>
            <a:r>
              <a:rPr lang="en-US" altLang="ko-KR" dirty="0"/>
              <a:t>(</a:t>
            </a:r>
            <a:r>
              <a:rPr lang="en-US" altLang="ko-KR" dirty="0" err="1"/>
              <a:t>i</a:t>
            </a:r>
            <a:r>
              <a:rPr lang="en-US" altLang="ko-KR" dirty="0"/>
              <a:t>)</a:t>
            </a: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532067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r>
              <a:rPr lang="en-US" altLang="ko-KR" sz="2000" dirty="0"/>
              <a:t>    print(f"{n:_&gt;5d}")</a:t>
            </a: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calling </a:t>
            </a:r>
            <a:r>
              <a:rPr lang="en-US" altLang="ko-KR" b="1" i="1" dirty="0" err="1"/>
              <a:t>myprintf</a:t>
            </a:r>
            <a:endParaRPr lang="en-US" altLang="ko-KR" b="1" i="1" dirty="0"/>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094320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print("{0:_&gt;5d}".format(n))</a:t>
            </a:r>
          </a:p>
          <a:p>
            <a:pPr marL="0" indent="0">
              <a:buNone/>
            </a:pPr>
            <a:r>
              <a:rPr lang="en-US" altLang="ko-KR" sz="2000" dirty="0"/>
              <a:t>    print(f"{n:_&gt;5d}")</a:t>
            </a: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73515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dirty="0"/>
              <a:t>Python: Functions</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474176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a:t>
            </a:r>
            <a:r>
              <a:rPr lang="en-US" altLang="ko-KR" b="1" dirty="0">
                <a:solidFill>
                  <a:srgbClr val="FF0000"/>
                </a:solidFill>
              </a:rPr>
              <a:t>print("{0:_&gt;5d}".format(n))		</a:t>
            </a:r>
            <a:r>
              <a:rPr lang="en-US" altLang="ko-KR" dirty="0"/>
              <a:t> # “</a:t>
            </a:r>
            <a:r>
              <a:rPr lang="en-US" altLang="ko-KR" b="1" dirty="0">
                <a:solidFill>
                  <a:srgbClr val="FF0000"/>
                </a:solidFill>
              </a:rPr>
              <a:t>___10</a:t>
            </a:r>
            <a:r>
              <a:rPr lang="en-US" altLang="ko-KR" dirty="0"/>
              <a:t>”</a:t>
            </a:r>
            <a:endParaRPr lang="en-US" altLang="ko-KR" b="1" dirty="0">
              <a:solidFill>
                <a:srgbClr val="FF0000"/>
              </a:solidFill>
            </a:endParaRPr>
          </a:p>
          <a:p>
            <a:pPr marL="0" indent="0">
              <a:buNone/>
            </a:pP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356114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a:t>
            </a:r>
            <a:r>
              <a:rPr lang="en-US" altLang="ko-KR" b="1" dirty="0">
                <a:solidFill>
                  <a:srgbClr val="FF0000"/>
                </a:solidFill>
              </a:rPr>
              <a:t>print("{0:_&gt;5d}".format(n))</a:t>
            </a:r>
          </a:p>
          <a:p>
            <a:pPr marL="0" indent="0">
              <a:buNone/>
            </a:pPr>
            <a:r>
              <a:rPr lang="en-US" altLang="ko-KR" dirty="0">
                <a:solidFill>
                  <a:srgbClr val="FF0000"/>
                </a:solidFill>
              </a:rPr>
              <a:t>					</a:t>
            </a:r>
            <a:r>
              <a:rPr lang="en-US" altLang="ko-KR" dirty="0"/>
              <a:t>#</a:t>
            </a:r>
            <a:r>
              <a:rPr lang="en-US" altLang="ko-KR" dirty="0">
                <a:solidFill>
                  <a:srgbClr val="FF0000"/>
                </a:solidFill>
              </a:rPr>
              <a:t> </a:t>
            </a:r>
            <a:r>
              <a:rPr lang="en-US" altLang="ko-KR" b="1" dirty="0">
                <a:solidFill>
                  <a:srgbClr val="FF0000"/>
                </a:solidFill>
              </a:rPr>
              <a:t>return to </a:t>
            </a:r>
            <a:r>
              <a:rPr lang="en-US" altLang="ko-KR" b="1" i="1" dirty="0" err="1">
                <a:solidFill>
                  <a:srgbClr val="FF0000"/>
                </a:solidFill>
              </a:rPr>
              <a:t>myprint</a:t>
            </a: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493033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endParaRPr lang="en-US" altLang="ko-KR" i="1"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calling </a:t>
            </a:r>
            <a:r>
              <a:rPr lang="en-US" altLang="ko-KR" b="1" i="1" dirty="0" err="1"/>
              <a:t>myprintf</a:t>
            </a:r>
            <a:endParaRPr lang="en-US" altLang="ko-KR" b="1" dirty="0">
              <a:solidFill>
                <a:srgbClr val="FF0000"/>
              </a:solidFill>
            </a:endParaRP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207151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print("{0:_&gt;5d}".format(n))</a:t>
            </a:r>
          </a:p>
          <a:p>
            <a:pPr marL="0" indent="0">
              <a:buNone/>
            </a:pPr>
            <a:endParaRPr lang="en-US" altLang="ko-KR" i="1"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a:t>
            </a:r>
            <a:r>
              <a:rPr lang="en-US" altLang="ko-KR" b="1" dirty="0">
                <a:solidFill>
                  <a:srgbClr val="FF0000"/>
                </a:solidFill>
              </a:rPr>
              <a:t>n = j = 33</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079543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a:t>
            </a:r>
            <a:r>
              <a:rPr lang="en-US" altLang="ko-KR" b="1" dirty="0">
                <a:solidFill>
                  <a:srgbClr val="FF0000"/>
                </a:solidFill>
              </a:rPr>
              <a:t>print("{0:_&gt;5d}".format(n))</a:t>
            </a:r>
            <a:r>
              <a:rPr lang="en-US" altLang="ko-KR" dirty="0"/>
              <a:t>		# “</a:t>
            </a:r>
            <a:r>
              <a:rPr lang="en-US" altLang="ko-KR" b="1" dirty="0">
                <a:solidFill>
                  <a:srgbClr val="FF0000"/>
                </a:solidFill>
              </a:rPr>
              <a:t>___33</a:t>
            </a:r>
            <a:r>
              <a:rPr lang="en-US" altLang="ko-KR" dirty="0"/>
              <a:t>”</a:t>
            </a:r>
          </a:p>
          <a:p>
            <a:pPr marL="0" indent="0">
              <a:buNone/>
            </a:pPr>
            <a:endParaRPr lang="en-US" altLang="ko-KR" i="1"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a:t>
            </a:r>
            <a:r>
              <a:rPr lang="en-US" altLang="ko-KR" b="1" dirty="0">
                <a:solidFill>
                  <a:srgbClr val="FF0000"/>
                </a:solidFill>
              </a:rPr>
              <a:t>n = j = 33</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246064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a:t>
            </a:r>
            <a:r>
              <a:rPr lang="en-US" altLang="ko-KR" b="1" dirty="0">
                <a:solidFill>
                  <a:srgbClr val="FF0000"/>
                </a:solidFill>
              </a:rPr>
              <a:t>print("{0:_&gt;5d}".format(n))</a:t>
            </a:r>
          </a:p>
          <a:p>
            <a:pPr marL="0" indent="0">
              <a:buNone/>
            </a:pPr>
            <a:r>
              <a:rPr lang="en-US" altLang="ko-KR" dirty="0">
                <a:solidFill>
                  <a:srgbClr val="FF0000"/>
                </a:solidFill>
              </a:rPr>
              <a:t>					</a:t>
            </a:r>
            <a:r>
              <a:rPr lang="en-US" altLang="ko-KR" dirty="0"/>
              <a:t>#</a:t>
            </a:r>
            <a:r>
              <a:rPr lang="en-US" altLang="ko-KR" dirty="0">
                <a:solidFill>
                  <a:srgbClr val="FF0000"/>
                </a:solidFill>
              </a:rPr>
              <a:t> </a:t>
            </a:r>
            <a:r>
              <a:rPr lang="en-US" altLang="ko-KR" b="1" dirty="0">
                <a:solidFill>
                  <a:srgbClr val="FF0000"/>
                </a:solidFill>
              </a:rPr>
              <a:t>return to </a:t>
            </a:r>
            <a:r>
              <a:rPr lang="en-US" altLang="ko-KR" b="1" i="1" dirty="0" err="1">
                <a:solidFill>
                  <a:srgbClr val="FF0000"/>
                </a:solidFill>
              </a:rPr>
              <a:t>myprint</a:t>
            </a:r>
            <a:endParaRPr lang="en-US" altLang="ko-KR" b="1" dirty="0">
              <a:solidFill>
                <a:srgbClr val="FF0000"/>
              </a:solidFill>
            </a:endParaRPr>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a:t>
            </a:r>
            <a:r>
              <a:rPr lang="en-US" altLang="ko-KR" b="1" dirty="0">
                <a:solidFill>
                  <a:srgbClr val="FF0000"/>
                </a:solidFill>
              </a:rPr>
              <a:t>n = j = 33</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309952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a:t>
            </a:r>
            <a:r>
              <a:rPr lang="en-US" altLang="ko-KR" b="1" dirty="0">
                <a:solidFill>
                  <a:srgbClr val="FF0000"/>
                </a:solidFill>
              </a:rPr>
              <a:t>n = j = 33</a:t>
            </a:r>
          </a:p>
          <a:p>
            <a:pPr marL="0" indent="0">
              <a:buNone/>
            </a:pPr>
            <a:r>
              <a:rPr lang="en-US" altLang="ko-KR" dirty="0">
                <a:solidFill>
                  <a:srgbClr val="FF0000"/>
                </a:solidFill>
              </a:rPr>
              <a:t>					</a:t>
            </a:r>
            <a:r>
              <a:rPr lang="en-US" altLang="ko-KR" dirty="0"/>
              <a:t>#</a:t>
            </a:r>
            <a:r>
              <a:rPr lang="en-US" altLang="ko-KR" dirty="0">
                <a:solidFill>
                  <a:srgbClr val="FF0000"/>
                </a:solidFill>
              </a:rPr>
              <a:t> </a:t>
            </a:r>
            <a:r>
              <a:rPr lang="en-US" altLang="ko-KR" b="1" dirty="0">
                <a:solidFill>
                  <a:srgbClr val="FF0000"/>
                </a:solidFill>
              </a:rPr>
              <a:t>return to </a:t>
            </a:r>
            <a:r>
              <a:rPr lang="en-US" altLang="ko-KR" b="1" i="1" dirty="0">
                <a:solidFill>
                  <a:srgbClr val="FF0000"/>
                </a:solidFill>
              </a:rPr>
              <a:t>main</a:t>
            </a:r>
            <a:endParaRPr lang="en-US" altLang="ko-KR" b="1" dirty="0">
              <a:solidFill>
                <a:srgbClr val="FF0000"/>
              </a:solidFill>
            </a:endParaRPr>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213732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a:t>
            </a:r>
            <a:r>
              <a:rPr lang="en-US" altLang="ko-KR" dirty="0" err="1"/>
              <a:t>myprintf</a:t>
            </a:r>
            <a:r>
              <a:rPr lang="en-US" altLang="ko-KR" dirty="0"/>
              <a:t>(</a:t>
            </a:r>
            <a:r>
              <a:rPr lang="en-US" altLang="ko-KR" dirty="0" err="1"/>
              <a:t>i</a:t>
            </a:r>
            <a:r>
              <a:rPr lang="en-US" altLang="ko-KR" dirty="0"/>
              <a:t>)</a:t>
            </a: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dirty="0" err="1"/>
              <a:t>myprint</a:t>
            </a:r>
            <a:r>
              <a:rPr lang="en-US" altLang="ko-KR" dirty="0"/>
              <a:t>(10, 33) 		#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632920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b="1" u="sng"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998060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Function without Parameters</a:t>
            </a:r>
            <a:endParaRPr lang="ko-KR" altLang="en-US" dirty="0"/>
          </a:p>
        </p:txBody>
      </p:sp>
      <p:sp>
        <p:nvSpPr>
          <p:cNvPr id="22" name="내용 개체 틀 21"/>
          <p:cNvSpPr>
            <a:spLocks noGrp="1"/>
          </p:cNvSpPr>
          <p:nvPr>
            <p:ph idx="1"/>
          </p:nvPr>
        </p:nvSpPr>
        <p:spPr/>
        <p:txBody>
          <a:bodyPr/>
          <a:lstStyle/>
          <a:p>
            <a:pPr marL="0" indent="0">
              <a:buNone/>
            </a:pPr>
            <a:r>
              <a:rPr lang="en-US" altLang="ko-KR" dirty="0" err="1"/>
              <a:t>def</a:t>
            </a:r>
            <a:r>
              <a:rPr lang="en-US" altLang="ko-KR" dirty="0"/>
              <a:t> </a:t>
            </a:r>
            <a:r>
              <a:rPr lang="en-US" altLang="ko-KR" dirty="0" err="1"/>
              <a:t>say_hello</a:t>
            </a:r>
            <a:r>
              <a:rPr lang="en-US" altLang="ko-KR" dirty="0"/>
              <a:t>():</a:t>
            </a:r>
          </a:p>
          <a:p>
            <a:pPr marL="0" indent="0">
              <a:buNone/>
            </a:pPr>
            <a:r>
              <a:rPr lang="en-US" altLang="ko-KR" dirty="0"/>
              <a:t>    print('hello world')</a:t>
            </a:r>
          </a:p>
          <a:p>
            <a:pPr marL="0" indent="0">
              <a:buNone/>
            </a:pPr>
            <a:endParaRPr lang="en-US" altLang="ko-KR" dirty="0"/>
          </a:p>
          <a:p>
            <a:pPr marL="0" indent="0">
              <a:buNone/>
            </a:pPr>
            <a:r>
              <a:rPr lang="en-US" altLang="ko-KR" dirty="0" err="1"/>
              <a:t>say_hello</a:t>
            </a:r>
            <a:r>
              <a:rPr lang="en-US" altLang="ko-KR" dirty="0"/>
              <a:t>()		# call the function</a:t>
            </a:r>
          </a:p>
          <a:p>
            <a:pPr marL="0" indent="0">
              <a:buNone/>
            </a:pPr>
            <a:r>
              <a:rPr lang="en-US" altLang="ko-KR" dirty="0" err="1"/>
              <a:t>say_hello</a:t>
            </a:r>
            <a:r>
              <a:rPr lang="en-US" altLang="ko-KR" dirty="0"/>
              <a:t>()		# call the function again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31285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CA76D-A9EB-43EF-A61A-D1573B58CCF6}"/>
              </a:ext>
            </a:extLst>
          </p:cNvPr>
          <p:cNvSpPr>
            <a:spLocks noGrp="1"/>
          </p:cNvSpPr>
          <p:nvPr>
            <p:ph type="title"/>
          </p:nvPr>
        </p:nvSpPr>
        <p:spPr/>
        <p:txBody>
          <a:bodyPr/>
          <a:lstStyle/>
          <a:p>
            <a:r>
              <a:rPr lang="en-US" altLang="ko-KR" dirty="0"/>
              <a:t>Topic Structure</a:t>
            </a:r>
            <a:endParaRPr lang="ko-KR" altLang="en-US" dirty="0"/>
          </a:p>
        </p:txBody>
      </p:sp>
      <p:graphicFrame>
        <p:nvGraphicFramePr>
          <p:cNvPr id="5" name="내용 개체 틀 4">
            <a:extLst>
              <a:ext uri="{FF2B5EF4-FFF2-40B4-BE49-F238E27FC236}">
                <a16:creationId xmlns:a16="http://schemas.microsoft.com/office/drawing/2014/main" id="{8224DDA2-1E1C-41E9-B119-3A5D57D30433}"/>
              </a:ext>
            </a:extLst>
          </p:cNvPr>
          <p:cNvGraphicFramePr>
            <a:graphicFrameLocks noGrp="1"/>
          </p:cNvGraphicFramePr>
          <p:nvPr>
            <p:ph idx="1"/>
            <p:extLst>
              <p:ext uri="{D42A27DB-BD31-4B8C-83A1-F6EECF244321}">
                <p14:modId xmlns:p14="http://schemas.microsoft.com/office/powerpoint/2010/main" val="3843031437"/>
              </p:ext>
            </p:extLst>
          </p:nvPr>
        </p:nvGraphicFramePr>
        <p:xfrm>
          <a:off x="512990" y="1127046"/>
          <a:ext cx="11155372" cy="4989542"/>
        </p:xfrm>
        <a:graphic>
          <a:graphicData uri="http://schemas.openxmlformats.org/drawingml/2006/table">
            <a:tbl>
              <a:tblPr firstRow="1" bandRow="1">
                <a:tableStyleId>{3B4B98B0-60AC-42C2-AFA5-B58CD77FA1E5}</a:tableStyleId>
              </a:tblPr>
              <a:tblGrid>
                <a:gridCol w="2788843">
                  <a:extLst>
                    <a:ext uri="{9D8B030D-6E8A-4147-A177-3AD203B41FA5}">
                      <a16:colId xmlns:a16="http://schemas.microsoft.com/office/drawing/2014/main" val="1292183571"/>
                    </a:ext>
                  </a:extLst>
                </a:gridCol>
                <a:gridCol w="2788843">
                  <a:extLst>
                    <a:ext uri="{9D8B030D-6E8A-4147-A177-3AD203B41FA5}">
                      <a16:colId xmlns:a16="http://schemas.microsoft.com/office/drawing/2014/main" val="713938405"/>
                    </a:ext>
                  </a:extLst>
                </a:gridCol>
                <a:gridCol w="2788843">
                  <a:extLst>
                    <a:ext uri="{9D8B030D-6E8A-4147-A177-3AD203B41FA5}">
                      <a16:colId xmlns:a16="http://schemas.microsoft.com/office/drawing/2014/main" val="349712780"/>
                    </a:ext>
                  </a:extLst>
                </a:gridCol>
                <a:gridCol w="2788843">
                  <a:extLst>
                    <a:ext uri="{9D8B030D-6E8A-4147-A177-3AD203B41FA5}">
                      <a16:colId xmlns:a16="http://schemas.microsoft.com/office/drawing/2014/main" val="782521234"/>
                    </a:ext>
                  </a:extLst>
                </a:gridCol>
              </a:tblGrid>
              <a:tr h="430133">
                <a:tc>
                  <a:txBody>
                    <a:bodyPr/>
                    <a:lstStyle/>
                    <a:p>
                      <a:pPr algn="ctr" latinLnBrk="1"/>
                      <a:r>
                        <a:rPr lang="en-US" altLang="ko-KR" sz="1800" dirty="0"/>
                        <a:t>Task</a:t>
                      </a:r>
                      <a:endParaRPr lang="ko-KR" altLang="en-US" sz="1800" dirty="0">
                        <a:solidFill>
                          <a:schemeClr val="tx2">
                            <a:lumMod val="90000"/>
                          </a:schemeClr>
                        </a:solidFill>
                      </a:endParaRPr>
                    </a:p>
                  </a:txBody>
                  <a:tcPr anchor="ctr"/>
                </a:tc>
                <a:tc>
                  <a:txBody>
                    <a:bodyPr/>
                    <a:lstStyle/>
                    <a:p>
                      <a:pPr algn="ctr" latinLnBrk="1"/>
                      <a:r>
                        <a:rPr lang="en-US" altLang="ko-KR" sz="1800" dirty="0"/>
                        <a:t>Single Value</a:t>
                      </a:r>
                      <a:endParaRPr lang="ko-KR" altLang="en-US" sz="1800" dirty="0">
                        <a:solidFill>
                          <a:schemeClr val="tx2">
                            <a:lumMod val="90000"/>
                          </a:schemeClr>
                        </a:solidFill>
                      </a:endParaRPr>
                    </a:p>
                  </a:txBody>
                  <a:tcPr anchor="ctr"/>
                </a:tc>
                <a:tc>
                  <a:txBody>
                    <a:bodyPr/>
                    <a:lstStyle/>
                    <a:p>
                      <a:pPr algn="ctr" latinLnBrk="1"/>
                      <a:r>
                        <a:rPr lang="en-US" altLang="ko-KR" sz="1800" dirty="0"/>
                        <a:t>Multiple Values</a:t>
                      </a:r>
                      <a:endParaRPr lang="ko-KR" altLang="en-US" sz="1800" dirty="0">
                        <a:solidFill>
                          <a:schemeClr val="tx2">
                            <a:lumMod val="90000"/>
                          </a:schemeClr>
                        </a:solidFill>
                      </a:endParaRPr>
                    </a:p>
                  </a:txBody>
                  <a:tcPr anchor="ctr"/>
                </a:tc>
                <a:tc>
                  <a:txBody>
                    <a:bodyPr/>
                    <a:lstStyle/>
                    <a:p>
                      <a:pPr algn="ctr" latinLnBrk="1"/>
                      <a:r>
                        <a:rPr lang="en-US" altLang="ko-KR" sz="1800" dirty="0" err="1"/>
                        <a:t>numpy</a:t>
                      </a:r>
                      <a:r>
                        <a:rPr lang="en-US" altLang="ko-KR" sz="1800" dirty="0"/>
                        <a:t>, pandas</a:t>
                      </a:r>
                      <a:endParaRPr lang="ko-KR" altLang="en-US" sz="1800" dirty="0">
                        <a:solidFill>
                          <a:schemeClr val="tx2">
                            <a:lumMod val="90000"/>
                          </a:schemeClr>
                        </a:solidFill>
                      </a:endParaRPr>
                    </a:p>
                  </a:txBody>
                  <a:tcPr anchor="ctr"/>
                </a:tc>
                <a:extLst>
                  <a:ext uri="{0D108BD9-81ED-4DB2-BD59-A6C34878D82A}">
                    <a16:rowId xmlns:a16="http://schemas.microsoft.com/office/drawing/2014/main" val="3094531392"/>
                  </a:ext>
                </a:extLst>
              </a:tr>
              <a:tr h="731226">
                <a:tc>
                  <a:txBody>
                    <a:bodyPr/>
                    <a:lstStyle/>
                    <a:p>
                      <a:pPr latinLnBrk="1"/>
                      <a:r>
                        <a:rPr lang="en-US" altLang="ko-KR" sz="1800" dirty="0"/>
                        <a:t>Presentation (value, variable)</a:t>
                      </a:r>
                      <a:endParaRPr lang="ko-KR" altLang="en-US" sz="1800" dirty="0">
                        <a:solidFill>
                          <a:schemeClr val="tx2">
                            <a:lumMod val="90000"/>
                          </a:schemeClr>
                        </a:solidFill>
                      </a:endParaRPr>
                    </a:p>
                  </a:txBody>
                  <a:tcPr anchor="ctr"/>
                </a:tc>
                <a:tc>
                  <a:txBody>
                    <a:bodyPr/>
                    <a:lstStyle/>
                    <a:p>
                      <a:pPr algn="ctr" latinLnBrk="1"/>
                      <a:r>
                        <a:rPr lang="en-US" altLang="ko-KR" sz="1800" dirty="0"/>
                        <a:t>int, float, string, </a:t>
                      </a:r>
                      <a:r>
                        <a:rPr lang="en-US" altLang="ko-KR" sz="1800" dirty="0" err="1"/>
                        <a:t>boolean</a:t>
                      </a:r>
                      <a:endParaRPr lang="en-US" altLang="ko-KR" sz="1800" dirty="0">
                        <a:solidFill>
                          <a:schemeClr val="tx2">
                            <a:lumMod val="90000"/>
                          </a:schemeClr>
                        </a:solidFill>
                      </a:endParaRPr>
                    </a:p>
                  </a:txBody>
                  <a:tcPr anchor="ctr"/>
                </a:tc>
                <a:tc>
                  <a:txBody>
                    <a:bodyPr/>
                    <a:lstStyle/>
                    <a:p>
                      <a:pPr algn="ctr" latinLnBrk="1"/>
                      <a:r>
                        <a:rPr lang="en-US" altLang="ko-KR" sz="1800" dirty="0"/>
                        <a:t>list, tuple, dictionary, set</a:t>
                      </a:r>
                      <a:endParaRPr lang="en-US" altLang="ko-KR" sz="1800" dirty="0">
                        <a:solidFill>
                          <a:schemeClr val="tx2">
                            <a:lumMod val="90000"/>
                          </a:schemeClr>
                        </a:solidFill>
                      </a:endParaRPr>
                    </a:p>
                  </a:txBody>
                  <a:tcPr anchor="ctr"/>
                </a:tc>
                <a:tc>
                  <a:txBody>
                    <a:bodyPr/>
                    <a:lstStyle/>
                    <a:p>
                      <a:pPr algn="ctr" latinLnBrk="1"/>
                      <a:r>
                        <a:rPr lang="en-US" altLang="ko-KR" sz="1800" dirty="0" err="1"/>
                        <a:t>ndarray</a:t>
                      </a:r>
                      <a:r>
                        <a:rPr lang="en-US" altLang="ko-KR" sz="1800" dirty="0"/>
                        <a:t>, Series, </a:t>
                      </a:r>
                      <a:r>
                        <a:rPr lang="en-US" altLang="ko-KR" sz="1800" dirty="0" err="1"/>
                        <a:t>DataFrame</a:t>
                      </a:r>
                      <a:endParaRPr lang="ko-KR" altLang="en-US" sz="1800" b="1" dirty="0">
                        <a:solidFill>
                          <a:srgbClr val="FF0000"/>
                        </a:solidFill>
                      </a:endParaRPr>
                    </a:p>
                  </a:txBody>
                  <a:tcPr anchor="ctr"/>
                </a:tc>
                <a:extLst>
                  <a:ext uri="{0D108BD9-81ED-4DB2-BD59-A6C34878D82A}">
                    <a16:rowId xmlns:a16="http://schemas.microsoft.com/office/drawing/2014/main" val="954431754"/>
                  </a:ext>
                </a:extLst>
              </a:tr>
              <a:tr h="731226">
                <a:tc>
                  <a:txBody>
                    <a:bodyPr/>
                    <a:lstStyle/>
                    <a:p>
                      <a:pPr latinLnBrk="1"/>
                      <a:r>
                        <a:rPr lang="en-US" altLang="ko-KR" sz="1800" dirty="0"/>
                        <a:t>Operation (algebra)</a:t>
                      </a:r>
                      <a:endParaRPr lang="ko-KR" altLang="en-US" sz="1800" dirty="0">
                        <a:solidFill>
                          <a:schemeClr val="tx2">
                            <a:lumMod val="90000"/>
                          </a:schemeClr>
                        </a:solidFill>
                      </a:endParaRPr>
                    </a:p>
                  </a:txBody>
                  <a:tcPr anchor="ctr"/>
                </a:tc>
                <a:tc>
                  <a:txBody>
                    <a:bodyPr/>
                    <a:lstStyle/>
                    <a:p>
                      <a:pPr algn="ctr" latinLnBrk="1"/>
                      <a:r>
                        <a:rPr lang="en-US" altLang="ko-KR" sz="1800" dirty="0"/>
                        <a:t>expressions</a:t>
                      </a:r>
                      <a:endParaRPr lang="ko-KR" altLang="en-US" sz="1800" dirty="0">
                        <a:solidFill>
                          <a:schemeClr val="tx2">
                            <a:lumMod val="90000"/>
                          </a:schemeClr>
                        </a:solidFill>
                      </a:endParaRPr>
                    </a:p>
                  </a:txBody>
                  <a:tcPr anchor="ct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operations,</a:t>
                      </a:r>
                    </a:p>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mutable operations</a:t>
                      </a:r>
                      <a:endParaRPr lang="ko-KR" altLang="en-US" sz="1800" dirty="0">
                        <a:solidFill>
                          <a:schemeClr val="tx2">
                            <a:lumMod val="90000"/>
                          </a:schemeClr>
                        </a:solidFill>
                      </a:endParaRPr>
                    </a:p>
                  </a:txBody>
                  <a:tcPr anchor="ctr"/>
                </a:tc>
                <a:tc>
                  <a:txBody>
                    <a:bodyPr/>
                    <a:lstStyle/>
                    <a:p>
                      <a:pPr algn="ctr" latinLnBrk="1"/>
                      <a:r>
                        <a:rPr lang="en-US" altLang="ko-KR" sz="1800" dirty="0"/>
                        <a:t>expressions, get, set, reshape, …</a:t>
                      </a:r>
                      <a:endParaRPr lang="ko-KR" altLang="en-US" sz="1800" b="1" dirty="0">
                        <a:solidFill>
                          <a:srgbClr val="FF0000"/>
                        </a:solidFill>
                      </a:endParaRPr>
                    </a:p>
                  </a:txBody>
                  <a:tcPr anchor="ctr"/>
                </a:tc>
                <a:extLst>
                  <a:ext uri="{0D108BD9-81ED-4DB2-BD59-A6C34878D82A}">
                    <a16:rowId xmlns:a16="http://schemas.microsoft.com/office/drawing/2014/main" val="581771352"/>
                  </a:ext>
                </a:extLst>
              </a:tr>
              <a:tr h="1032319">
                <a:tc>
                  <a:txBody>
                    <a:bodyPr/>
                    <a:lstStyle/>
                    <a:p>
                      <a:pPr latinLnBrk="1"/>
                      <a:r>
                        <a:rPr lang="en-US" altLang="ko-KR" sz="1800" dirty="0"/>
                        <a:t>Control flow</a:t>
                      </a:r>
                      <a:endParaRPr lang="ko-KR" altLang="en-US" sz="1800" dirty="0">
                        <a:solidFill>
                          <a:schemeClr val="tx2">
                            <a:lumMod val="90000"/>
                          </a:schemeClr>
                        </a:solidFill>
                      </a:endParaRPr>
                    </a:p>
                  </a:txBody>
                  <a:tcPr anchor="ctr"/>
                </a:tc>
                <a:tc gridSpan="3">
                  <a:txBody>
                    <a:bodyPr/>
                    <a:lstStyle/>
                    <a:p>
                      <a:pPr algn="ctr" latinLnBrk="1"/>
                      <a:r>
                        <a:rPr lang="en-US" altLang="ko-KR" sz="1800" dirty="0"/>
                        <a:t>if</a:t>
                      </a:r>
                    </a:p>
                    <a:p>
                      <a:pPr algn="ctr" latinLnBrk="1"/>
                      <a:r>
                        <a:rPr lang="en-US" altLang="ko-KR" sz="1800" dirty="0"/>
                        <a:t>for</a:t>
                      </a:r>
                    </a:p>
                    <a:p>
                      <a:pPr algn="ctr" latinLnBrk="1"/>
                      <a:r>
                        <a:rPr lang="en-US" altLang="ko-KR" sz="1800" dirty="0"/>
                        <a:t>while</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3348926003"/>
                  </a:ext>
                </a:extLst>
              </a:tr>
              <a:tr h="1032319">
                <a:tc>
                  <a:txBody>
                    <a:bodyPr/>
                    <a:lstStyle/>
                    <a:p>
                      <a:pPr latinLnBrk="1"/>
                      <a:r>
                        <a:rPr lang="en-US" altLang="ko-KR" sz="1800" dirty="0"/>
                        <a:t>Use and reuse</a:t>
                      </a:r>
                      <a:endParaRPr lang="ko-KR" altLang="en-US" sz="1800" dirty="0">
                        <a:solidFill>
                          <a:schemeClr val="tx2">
                            <a:lumMod val="90000"/>
                          </a:schemeClr>
                        </a:solidFill>
                      </a:endParaRPr>
                    </a:p>
                  </a:txBody>
                  <a:tcPr anchor="ctr"/>
                </a:tc>
                <a:tc gridSpan="3">
                  <a:txBody>
                    <a:bodyPr/>
                    <a:lstStyle/>
                    <a:p>
                      <a:pPr algn="ctr" latinLnBrk="1"/>
                      <a:r>
                        <a:rPr lang="en-US" altLang="ko-KR" sz="1800" b="1" dirty="0">
                          <a:solidFill>
                            <a:srgbClr val="FF0000"/>
                          </a:solidFill>
                        </a:rPr>
                        <a:t>Functions</a:t>
                      </a:r>
                    </a:p>
                    <a:p>
                      <a:pPr algn="ctr" latinLnBrk="1"/>
                      <a:r>
                        <a:rPr lang="en-US" altLang="ko-KR" sz="1800" dirty="0"/>
                        <a:t>Standard libraries</a:t>
                      </a:r>
                    </a:p>
                    <a:p>
                      <a:pPr algn="ctr" latinLnBrk="1"/>
                      <a:r>
                        <a:rPr lang="en-US" altLang="ko-KR" sz="1800" dirty="0"/>
                        <a:t>Modules and Packages</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1698084762"/>
                  </a:ext>
                </a:extLst>
              </a:tr>
              <a:tr h="1032319">
                <a:tc>
                  <a:txBody>
                    <a:bodyPr/>
                    <a:lstStyle/>
                    <a:p>
                      <a:pPr latinLnBrk="1"/>
                      <a:r>
                        <a:rPr lang="en-US" altLang="ko-KR" sz="1800" dirty="0"/>
                        <a:t>Input and output</a:t>
                      </a:r>
                      <a:endParaRPr lang="ko-KR" altLang="en-US" sz="1800" dirty="0">
                        <a:solidFill>
                          <a:schemeClr val="tx2">
                            <a:lumMod val="90000"/>
                          </a:schemeClr>
                        </a:solidFill>
                      </a:endParaRPr>
                    </a:p>
                  </a:txBody>
                  <a:tcPr anchor="ctr"/>
                </a:tc>
                <a:tc gridSpan="2">
                  <a:txBody>
                    <a:bodyPr/>
                    <a:lstStyle/>
                    <a:p>
                      <a:pPr algn="ctr" latinLnBrk="1"/>
                      <a:r>
                        <a:rPr lang="en-US" altLang="ko-KR" sz="1800" dirty="0"/>
                        <a:t>Standard I/O</a:t>
                      </a:r>
                    </a:p>
                    <a:p>
                      <a:pPr algn="ctr" latinLnBrk="1"/>
                      <a:r>
                        <a:rPr lang="en-US" altLang="ko-KR" sz="1800" dirty="0"/>
                        <a:t>File I/O</a:t>
                      </a:r>
                      <a:endParaRPr lang="ko-KR" altLang="en-US" sz="1800" dirty="0">
                        <a:solidFill>
                          <a:schemeClr val="tx2">
                            <a:lumMod val="90000"/>
                          </a:schemeClr>
                        </a:solidFill>
                      </a:endParaRPr>
                    </a:p>
                  </a:txBody>
                  <a:tcPr anchor="ctr"/>
                </a:tc>
                <a:tc hMerge="1">
                  <a:txBody>
                    <a:bodyPr/>
                    <a:lstStyle/>
                    <a:p>
                      <a:pPr algn="ctr" latinLnBrk="1"/>
                      <a:endParaRPr lang="ko-KR" altLang="en-US" sz="1400" dirty="0">
                        <a:solidFill>
                          <a:schemeClr val="tx2">
                            <a:lumMod val="90000"/>
                          </a:schemeClr>
                        </a:solidFill>
                      </a:endParaRPr>
                    </a:p>
                  </a:txBody>
                  <a:tcPr anchor="ctr"/>
                </a:tc>
                <a:tc>
                  <a:txBody>
                    <a:bodyPr/>
                    <a:lstStyle/>
                    <a:p>
                      <a:pPr algn="ctr" latinLnBrk="1"/>
                      <a:r>
                        <a:rPr lang="en-US" altLang="ko-KR" sz="1800" dirty="0"/>
                        <a:t>Standard I/O</a:t>
                      </a:r>
                    </a:p>
                    <a:p>
                      <a:pPr algn="ctr" latinLnBrk="1"/>
                      <a:r>
                        <a:rPr lang="en-US" altLang="ko-KR" sz="1800" dirty="0"/>
                        <a:t>File I/O</a:t>
                      </a:r>
                    </a:p>
                    <a:p>
                      <a:pPr algn="ctr" latinLnBrk="1"/>
                      <a:r>
                        <a:rPr lang="en-US" altLang="ko-KR" sz="1800" dirty="0"/>
                        <a:t>CSV, Excel</a:t>
                      </a:r>
                      <a:endParaRPr lang="ko-KR" altLang="en-US" sz="1800" b="1" dirty="0">
                        <a:solidFill>
                          <a:srgbClr val="FF0000"/>
                        </a:solidFill>
                      </a:endParaRPr>
                    </a:p>
                  </a:txBody>
                  <a:tcPr anchor="ctr"/>
                </a:tc>
                <a:extLst>
                  <a:ext uri="{0D108BD9-81ED-4DB2-BD59-A6C34878D82A}">
                    <a16:rowId xmlns:a16="http://schemas.microsoft.com/office/drawing/2014/main" val="233185997"/>
                  </a:ext>
                </a:extLst>
              </a:tr>
            </a:tbl>
          </a:graphicData>
        </a:graphic>
      </p:graphicFrame>
      <p:sp>
        <p:nvSpPr>
          <p:cNvPr id="4" name="슬라이드 번호 개체 틀 3">
            <a:extLst>
              <a:ext uri="{FF2B5EF4-FFF2-40B4-BE49-F238E27FC236}">
                <a16:creationId xmlns:a16="http://schemas.microsoft.com/office/drawing/2014/main" id="{30C80BF7-5831-413D-94BF-5B21B1FF262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86697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Practice: Function without Parameters</a:t>
            </a:r>
            <a:endParaRPr lang="ko-KR" altLang="en-US"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printStudent</a:t>
            </a:r>
            <a:r>
              <a:rPr lang="en-US" altLang="ko-KR" dirty="0">
                <a:solidFill>
                  <a:schemeClr val="tx1">
                    <a:lumMod val="50000"/>
                    <a:lumOff val="50000"/>
                  </a:schemeClr>
                </a:solidFill>
              </a:rPr>
              <a:t>()</a:t>
            </a:r>
            <a:r>
              <a:rPr lang="en-US" altLang="ko-KR" dirty="0"/>
              <a:t> which prints out your SID(student ID) and name.</a:t>
            </a:r>
          </a:p>
          <a:p>
            <a:pPr lvl="1"/>
            <a:r>
              <a:rPr lang="en-US" altLang="ko-KR" dirty="0"/>
              <a:t>Call the function </a:t>
            </a:r>
            <a:r>
              <a:rPr lang="en-US" altLang="ko-KR" dirty="0" err="1">
                <a:solidFill>
                  <a:schemeClr val="tx1">
                    <a:lumMod val="50000"/>
                    <a:lumOff val="50000"/>
                  </a:schemeClr>
                </a:solidFill>
              </a:rPr>
              <a:t>printStudent</a:t>
            </a:r>
            <a:r>
              <a:rPr lang="en-US" altLang="ko-KR" dirty="0">
                <a:solidFill>
                  <a:schemeClr val="tx1">
                    <a:lumMod val="50000"/>
                    <a:lumOff val="50000"/>
                  </a:schemeClr>
                </a:solidFill>
              </a:rPr>
              <a:t>()</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40</a:t>
            </a:fld>
            <a:endParaRPr lang="en-US" dirty="0"/>
          </a:p>
        </p:txBody>
      </p:sp>
      <p:sp>
        <p:nvSpPr>
          <p:cNvPr id="6" name="TextBox 5">
            <a:extLst>
              <a:ext uri="{FF2B5EF4-FFF2-40B4-BE49-F238E27FC236}">
                <a16:creationId xmlns:a16="http://schemas.microsoft.com/office/drawing/2014/main" id="{CF8495E9-F664-A976-3BD3-8F7E92D8FBD5}"/>
              </a:ext>
            </a:extLst>
          </p:cNvPr>
          <p:cNvSpPr txBox="1"/>
          <p:nvPr/>
        </p:nvSpPr>
        <p:spPr>
          <a:xfrm>
            <a:off x="4418010" y="3640019"/>
            <a:ext cx="7387909" cy="2308324"/>
          </a:xfrm>
          <a:prstGeom prst="rect">
            <a:avLst/>
          </a:prstGeom>
          <a:noFill/>
        </p:spPr>
        <p:txBody>
          <a:bodyPr wrap="square">
            <a:spAutoFit/>
          </a:bodyPr>
          <a:lstStyle/>
          <a:p>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def </a:t>
            </a:r>
            <a:r>
              <a:rPr lang="en-US" altLang="ko-KR" dirty="0" err="1">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printStudent</a:t>
            </a:r>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a:p>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name = input('What is your name? ')</a:t>
            </a:r>
          </a:p>
          <a:p>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SID = int(input('What is your ID? '))</a:t>
            </a:r>
          </a:p>
          <a:p>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print("Student ID:", SID)</a:t>
            </a:r>
          </a:p>
          <a:p>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print("Name:", name)</a:t>
            </a:r>
          </a:p>
          <a:p>
            <a:b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br>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Call the function to print out your SID and name</a:t>
            </a:r>
          </a:p>
          <a:p>
            <a:r>
              <a:rPr lang="en-US" altLang="ko-KR" dirty="0" err="1">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printStudent</a:t>
            </a:r>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p:txBody>
      </p:sp>
    </p:spTree>
    <p:extLst>
      <p:ext uri="{BB962C8B-B14F-4D97-AF65-F5344CB8AC3E}">
        <p14:creationId xmlns:p14="http://schemas.microsoft.com/office/powerpoint/2010/main" val="4433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 Parameters</a:t>
            </a:r>
            <a:endParaRPr lang="ko-KR" altLang="en-US" dirty="0"/>
          </a:p>
        </p:txBody>
      </p:sp>
      <p:sp>
        <p:nvSpPr>
          <p:cNvPr id="5" name="내용 개체 틀 4"/>
          <p:cNvSpPr>
            <a:spLocks noGrp="1"/>
          </p:cNvSpPr>
          <p:nvPr>
            <p:ph idx="1"/>
          </p:nvPr>
        </p:nvSpPr>
        <p:spPr/>
        <p:txBody>
          <a:bodyPr/>
          <a:lstStyle/>
          <a:p>
            <a:r>
              <a:rPr lang="en-US" altLang="ko-KR" dirty="0"/>
              <a:t>A function can take </a:t>
            </a:r>
            <a:r>
              <a:rPr lang="en-US" altLang="ko-KR" b="1" dirty="0"/>
              <a:t>parameters</a:t>
            </a:r>
            <a:r>
              <a:rPr lang="en-US" altLang="ko-KR" dirty="0"/>
              <a:t>, which are values you supply to the function so that the function can do something utilizing those values.</a:t>
            </a:r>
          </a:p>
          <a:p>
            <a:endParaRPr lang="en-US" altLang="ko-KR" dirty="0"/>
          </a:p>
          <a:p>
            <a:r>
              <a:rPr lang="en-US" altLang="ko-KR" dirty="0"/>
              <a:t>These parameters are </a:t>
            </a:r>
            <a:r>
              <a:rPr lang="en-US" altLang="ko-KR" b="1" dirty="0"/>
              <a:t>just like variables </a:t>
            </a:r>
            <a:r>
              <a:rPr lang="en-US" altLang="ko-KR" dirty="0"/>
              <a:t>except that the values of these variables are defined when we call the function and are already assigned values when the function runs.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726864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Parameters</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err="1"/>
              <a:t>def</a:t>
            </a:r>
            <a:r>
              <a:rPr lang="en-US" altLang="ko-KR" dirty="0"/>
              <a:t> </a:t>
            </a:r>
            <a:r>
              <a:rPr lang="en-US" altLang="ko-KR" dirty="0" err="1"/>
              <a:t>print_max</a:t>
            </a:r>
            <a:r>
              <a:rPr lang="en-US" altLang="ko-KR" dirty="0"/>
              <a:t>(a, b):</a:t>
            </a:r>
          </a:p>
          <a:p>
            <a:pPr marL="0" indent="0">
              <a:buNone/>
            </a:pPr>
            <a:r>
              <a:rPr lang="en-US" altLang="ko-KR" dirty="0"/>
              <a:t>    if a &gt; b:</a:t>
            </a:r>
          </a:p>
          <a:p>
            <a:pPr marL="0" indent="0">
              <a:buNone/>
            </a:pPr>
            <a:r>
              <a:rPr lang="en-US" altLang="ko-KR" dirty="0"/>
              <a:t>        print(a, 'is maximum')</a:t>
            </a:r>
          </a:p>
          <a:p>
            <a:pPr marL="0" indent="0">
              <a:buNone/>
            </a:pPr>
            <a:r>
              <a:rPr lang="en-US" altLang="ko-KR" dirty="0"/>
              <a:t>    </a:t>
            </a:r>
            <a:r>
              <a:rPr lang="en-US" altLang="ko-KR" dirty="0" err="1"/>
              <a:t>elif</a:t>
            </a:r>
            <a:r>
              <a:rPr lang="en-US" altLang="ko-KR" dirty="0"/>
              <a:t> a == b:</a:t>
            </a:r>
          </a:p>
          <a:p>
            <a:pPr marL="0" indent="0">
              <a:buNone/>
            </a:pPr>
            <a:r>
              <a:rPr lang="en-US" altLang="ko-KR" dirty="0"/>
              <a:t>        print(a, 'is equal to', b)</a:t>
            </a:r>
          </a:p>
          <a:p>
            <a:pPr marL="0" indent="0">
              <a:buNone/>
            </a:pPr>
            <a:r>
              <a:rPr lang="en-US" altLang="ko-KR" dirty="0"/>
              <a:t>    else:</a:t>
            </a:r>
          </a:p>
          <a:p>
            <a:pPr marL="0" indent="0">
              <a:buNone/>
            </a:pPr>
            <a:r>
              <a:rPr lang="en-US" altLang="ko-KR" dirty="0"/>
              <a:t>        print(b, 'is maximum')</a:t>
            </a:r>
          </a:p>
          <a:p>
            <a:pPr marL="0" indent="0">
              <a:buNone/>
            </a:pPr>
            <a:endParaRPr lang="en-US" altLang="ko-KR" dirty="0"/>
          </a:p>
          <a:p>
            <a:pPr marL="0" indent="0">
              <a:buNone/>
            </a:pPr>
            <a:r>
              <a:rPr lang="en-US" altLang="ko-KR" dirty="0"/>
              <a:t># directly pass literal values</a:t>
            </a:r>
          </a:p>
          <a:p>
            <a:pPr marL="0" indent="0">
              <a:buNone/>
            </a:pPr>
            <a:r>
              <a:rPr lang="en-US" altLang="ko-KR" dirty="0" err="1"/>
              <a:t>print_max</a:t>
            </a:r>
            <a:r>
              <a:rPr lang="en-US" altLang="ko-KR" dirty="0"/>
              <a:t>(3, 4)</a:t>
            </a:r>
          </a:p>
          <a:p>
            <a:pPr marL="0" indent="0">
              <a:buNone/>
            </a:pPr>
            <a:endParaRPr lang="en-US" altLang="ko-KR" dirty="0"/>
          </a:p>
          <a:p>
            <a:pPr marL="0" indent="0">
              <a:buNone/>
            </a:pPr>
            <a:r>
              <a:rPr lang="en-US" altLang="ko-KR" dirty="0"/>
              <a:t># pass variables as arguments</a:t>
            </a:r>
          </a:p>
          <a:p>
            <a:pPr marL="0" indent="0">
              <a:buNone/>
            </a:pPr>
            <a:r>
              <a:rPr lang="en-US" altLang="ko-KR" dirty="0"/>
              <a:t>x = 5</a:t>
            </a:r>
          </a:p>
          <a:p>
            <a:pPr marL="0" indent="0">
              <a:buNone/>
            </a:pPr>
            <a:r>
              <a:rPr lang="en-US" altLang="ko-KR" dirty="0"/>
              <a:t>y = 7</a:t>
            </a:r>
          </a:p>
          <a:p>
            <a:pPr marL="0" indent="0">
              <a:buNone/>
            </a:pPr>
            <a:r>
              <a:rPr lang="en-US" altLang="ko-KR" dirty="0" err="1"/>
              <a:t>print_max</a:t>
            </a:r>
            <a:r>
              <a:rPr lang="en-US" altLang="ko-KR" dirty="0"/>
              <a:t>(x, 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684097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Parameters</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err="1"/>
              <a:t>def</a:t>
            </a:r>
            <a:r>
              <a:rPr lang="en-US" altLang="ko-KR" dirty="0"/>
              <a:t> </a:t>
            </a:r>
            <a:r>
              <a:rPr lang="en-US" altLang="ko-KR" dirty="0" err="1"/>
              <a:t>print_max</a:t>
            </a:r>
            <a:r>
              <a:rPr lang="en-US" altLang="ko-KR" dirty="0"/>
              <a:t>(a, b):</a:t>
            </a:r>
          </a:p>
          <a:p>
            <a:pPr marL="0" indent="0">
              <a:buNone/>
            </a:pPr>
            <a:r>
              <a:rPr lang="en-US" altLang="ko-KR" dirty="0"/>
              <a:t>    if a &gt; b:</a:t>
            </a:r>
          </a:p>
          <a:p>
            <a:pPr marL="0" indent="0">
              <a:buNone/>
            </a:pPr>
            <a:r>
              <a:rPr lang="en-US" altLang="ko-KR" dirty="0"/>
              <a:t>        print(a, 'is maximum')</a:t>
            </a:r>
          </a:p>
          <a:p>
            <a:pPr marL="0" indent="0">
              <a:buNone/>
            </a:pPr>
            <a:r>
              <a:rPr lang="en-US" altLang="ko-KR" dirty="0"/>
              <a:t>    </a:t>
            </a:r>
            <a:r>
              <a:rPr lang="en-US" altLang="ko-KR" dirty="0" err="1"/>
              <a:t>elif</a:t>
            </a:r>
            <a:r>
              <a:rPr lang="en-US" altLang="ko-KR" dirty="0"/>
              <a:t> a == b:</a:t>
            </a:r>
          </a:p>
          <a:p>
            <a:pPr marL="0" indent="0">
              <a:buNone/>
            </a:pPr>
            <a:r>
              <a:rPr lang="en-US" altLang="ko-KR" dirty="0"/>
              <a:t>        print(a, 'is equal to', b)</a:t>
            </a:r>
          </a:p>
          <a:p>
            <a:pPr marL="0" indent="0">
              <a:buNone/>
            </a:pPr>
            <a:r>
              <a:rPr lang="en-US" altLang="ko-KR" dirty="0"/>
              <a:t>    else:</a:t>
            </a:r>
          </a:p>
          <a:p>
            <a:pPr marL="0" indent="0">
              <a:buNone/>
            </a:pPr>
            <a:r>
              <a:rPr lang="en-US" altLang="ko-KR" dirty="0"/>
              <a:t>        print(b, 'is maximum')</a:t>
            </a:r>
          </a:p>
          <a:p>
            <a:pPr marL="0" indent="0">
              <a:buNone/>
            </a:pPr>
            <a:endParaRPr lang="en-US" altLang="ko-KR" dirty="0"/>
          </a:p>
          <a:p>
            <a:pPr marL="0" indent="0">
              <a:buNone/>
            </a:pPr>
            <a:r>
              <a:rPr lang="en-US" altLang="ko-KR" dirty="0"/>
              <a:t># directly pass literal values</a:t>
            </a:r>
          </a:p>
          <a:p>
            <a:pPr marL="0" indent="0">
              <a:buNone/>
            </a:pPr>
            <a:r>
              <a:rPr lang="en-US" altLang="ko-KR" dirty="0" err="1"/>
              <a:t>print_max</a:t>
            </a:r>
            <a:r>
              <a:rPr lang="en-US" altLang="ko-KR" dirty="0"/>
              <a:t>(3, 4)</a:t>
            </a:r>
          </a:p>
          <a:p>
            <a:pPr marL="0" indent="0">
              <a:buNone/>
            </a:pPr>
            <a:endParaRPr lang="en-US" altLang="ko-KR" dirty="0"/>
          </a:p>
          <a:p>
            <a:pPr marL="0" indent="0">
              <a:buNone/>
            </a:pPr>
            <a:r>
              <a:rPr lang="en-US" altLang="ko-KR" dirty="0"/>
              <a:t># pass variables as arguments</a:t>
            </a:r>
          </a:p>
          <a:p>
            <a:pPr marL="0" indent="0">
              <a:buNone/>
            </a:pPr>
            <a:r>
              <a:rPr lang="en-US" altLang="ko-KR" dirty="0"/>
              <a:t>x = 5</a:t>
            </a:r>
          </a:p>
          <a:p>
            <a:pPr marL="0" indent="0">
              <a:buNone/>
            </a:pPr>
            <a:r>
              <a:rPr lang="en-US" altLang="ko-KR" dirty="0"/>
              <a:t>y = 7</a:t>
            </a:r>
          </a:p>
          <a:p>
            <a:pPr marL="0" indent="0">
              <a:buNone/>
            </a:pPr>
            <a:r>
              <a:rPr lang="en-US" altLang="ko-KR" dirty="0" err="1"/>
              <a:t>print_max</a:t>
            </a:r>
            <a:r>
              <a:rPr lang="en-US" altLang="ko-KR" dirty="0"/>
              <a:t>(x, 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43</a:t>
            </a:fld>
            <a:endParaRPr lang="en-US" dirty="0"/>
          </a:p>
        </p:txBody>
      </p:sp>
      <p:sp>
        <p:nvSpPr>
          <p:cNvPr id="5" name="직사각형 4"/>
          <p:cNvSpPr/>
          <p:nvPr/>
        </p:nvSpPr>
        <p:spPr>
          <a:xfrm>
            <a:off x="618213" y="3589392"/>
            <a:ext cx="3585592" cy="792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89792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Parameters</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err="1"/>
              <a:t>def</a:t>
            </a:r>
            <a:r>
              <a:rPr lang="en-US" altLang="ko-KR" dirty="0"/>
              <a:t> </a:t>
            </a:r>
            <a:r>
              <a:rPr lang="en-US" altLang="ko-KR" dirty="0" err="1"/>
              <a:t>print_max</a:t>
            </a:r>
            <a:r>
              <a:rPr lang="en-US" altLang="ko-KR" dirty="0"/>
              <a:t>(a, b):</a:t>
            </a:r>
          </a:p>
          <a:p>
            <a:pPr marL="0" indent="0">
              <a:buNone/>
            </a:pPr>
            <a:r>
              <a:rPr lang="en-US" altLang="ko-KR" dirty="0"/>
              <a:t>    if a &gt; b:</a:t>
            </a:r>
          </a:p>
          <a:p>
            <a:pPr marL="0" indent="0">
              <a:buNone/>
            </a:pPr>
            <a:r>
              <a:rPr lang="en-US" altLang="ko-KR" dirty="0"/>
              <a:t>        print(a, 'is maximum')</a:t>
            </a:r>
          </a:p>
          <a:p>
            <a:pPr marL="0" indent="0">
              <a:buNone/>
            </a:pPr>
            <a:r>
              <a:rPr lang="en-US" altLang="ko-KR" dirty="0"/>
              <a:t>    </a:t>
            </a:r>
            <a:r>
              <a:rPr lang="en-US" altLang="ko-KR" dirty="0" err="1"/>
              <a:t>elif</a:t>
            </a:r>
            <a:r>
              <a:rPr lang="en-US" altLang="ko-KR" dirty="0"/>
              <a:t> a == b:</a:t>
            </a:r>
          </a:p>
          <a:p>
            <a:pPr marL="0" indent="0">
              <a:buNone/>
            </a:pPr>
            <a:r>
              <a:rPr lang="en-US" altLang="ko-KR" dirty="0"/>
              <a:t>        print(a, 'is equal to', b)</a:t>
            </a:r>
          </a:p>
          <a:p>
            <a:pPr marL="0" indent="0">
              <a:buNone/>
            </a:pPr>
            <a:r>
              <a:rPr lang="en-US" altLang="ko-KR" dirty="0"/>
              <a:t>    else:</a:t>
            </a:r>
          </a:p>
          <a:p>
            <a:pPr marL="0" indent="0">
              <a:buNone/>
            </a:pPr>
            <a:r>
              <a:rPr lang="en-US" altLang="ko-KR" dirty="0"/>
              <a:t>        print(b, 'is maximum')</a:t>
            </a:r>
          </a:p>
          <a:p>
            <a:pPr marL="0" indent="0">
              <a:buNone/>
            </a:pPr>
            <a:endParaRPr lang="en-US" altLang="ko-KR" dirty="0"/>
          </a:p>
          <a:p>
            <a:pPr marL="0" indent="0">
              <a:buNone/>
            </a:pPr>
            <a:r>
              <a:rPr lang="en-US" altLang="ko-KR" dirty="0"/>
              <a:t># directly pass literal values</a:t>
            </a:r>
          </a:p>
          <a:p>
            <a:pPr marL="0" indent="0">
              <a:buNone/>
            </a:pPr>
            <a:r>
              <a:rPr lang="en-US" altLang="ko-KR" dirty="0" err="1"/>
              <a:t>print_max</a:t>
            </a:r>
            <a:r>
              <a:rPr lang="en-US" altLang="ko-KR" dirty="0"/>
              <a:t>(3, 4)</a:t>
            </a:r>
          </a:p>
          <a:p>
            <a:pPr marL="0" indent="0">
              <a:buNone/>
            </a:pPr>
            <a:endParaRPr lang="en-US" altLang="ko-KR" dirty="0"/>
          </a:p>
          <a:p>
            <a:pPr marL="0" indent="0">
              <a:buNone/>
            </a:pPr>
            <a:r>
              <a:rPr lang="en-US" altLang="ko-KR" dirty="0"/>
              <a:t># pass variables as arguments - to avoid duplication</a:t>
            </a:r>
          </a:p>
          <a:p>
            <a:pPr marL="0" indent="0">
              <a:buNone/>
            </a:pPr>
            <a:r>
              <a:rPr lang="en-US" altLang="ko-KR" dirty="0"/>
              <a:t>x = 5</a:t>
            </a:r>
          </a:p>
          <a:p>
            <a:pPr marL="0" indent="0">
              <a:buNone/>
            </a:pPr>
            <a:r>
              <a:rPr lang="en-US" altLang="ko-KR" dirty="0"/>
              <a:t>y = 7</a:t>
            </a:r>
          </a:p>
          <a:p>
            <a:pPr marL="0" indent="0">
              <a:buNone/>
            </a:pPr>
            <a:r>
              <a:rPr lang="en-US" altLang="ko-KR" dirty="0" err="1"/>
              <a:t>print_max</a:t>
            </a:r>
            <a:r>
              <a:rPr lang="en-US" altLang="ko-KR" dirty="0"/>
              <a:t>(x, 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44</a:t>
            </a:fld>
            <a:endParaRPr lang="en-US" dirty="0"/>
          </a:p>
        </p:txBody>
      </p:sp>
      <p:sp>
        <p:nvSpPr>
          <p:cNvPr id="5" name="직사각형 4"/>
          <p:cNvSpPr/>
          <p:nvPr/>
        </p:nvSpPr>
        <p:spPr>
          <a:xfrm>
            <a:off x="760452" y="4511040"/>
            <a:ext cx="5416827" cy="142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6326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Practice: Parameters</a:t>
            </a:r>
            <a:endParaRPr lang="ko-KR" altLang="en-US"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Define a function </a:t>
            </a:r>
            <a:r>
              <a:rPr lang="en-US" altLang="ko-KR" dirty="0" err="1"/>
              <a:t>printStudent</a:t>
            </a:r>
            <a:r>
              <a:rPr lang="en-US" altLang="ko-KR" dirty="0"/>
              <a:t>(</a:t>
            </a:r>
            <a:r>
              <a:rPr lang="en-US" altLang="ko-KR" dirty="0" err="1"/>
              <a:t>sSID</a:t>
            </a:r>
            <a:r>
              <a:rPr lang="en-US" altLang="ko-KR" dirty="0"/>
              <a:t>, </a:t>
            </a:r>
            <a:r>
              <a:rPr lang="en-US" altLang="ko-KR" dirty="0" err="1"/>
              <a:t>sName</a:t>
            </a:r>
            <a:r>
              <a:rPr lang="en-US" altLang="ko-KR" dirty="0"/>
              <a:t>) which prints out the parameters, SID(student ID) and name.</a:t>
            </a:r>
          </a:p>
          <a:p>
            <a:pPr lvl="1"/>
            <a:r>
              <a:rPr lang="en-US" altLang="ko-KR" dirty="0"/>
              <a:t>Call the function </a:t>
            </a:r>
            <a:r>
              <a:rPr lang="en-US" altLang="ko-KR" dirty="0" err="1"/>
              <a:t>printStudent</a:t>
            </a:r>
            <a:r>
              <a:rPr lang="en-US" altLang="ko-KR" dirty="0"/>
              <a:t>(</a:t>
            </a:r>
            <a:r>
              <a:rPr lang="en-US" altLang="ko-KR" dirty="0" err="1"/>
              <a:t>sSID</a:t>
            </a:r>
            <a:r>
              <a:rPr lang="en-US" altLang="ko-KR" dirty="0"/>
              <a:t>, </a:t>
            </a:r>
            <a:r>
              <a:rPr lang="en-US" altLang="ko-KR" dirty="0" err="1"/>
              <a:t>sName</a:t>
            </a:r>
            <a:r>
              <a:rPr lang="en-US" altLang="ko-KR" dirty="0"/>
              <a:t>) passing your SID and name as its arguments.</a:t>
            </a:r>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6920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Practice: Parameters</a:t>
            </a:r>
            <a:endParaRPr lang="ko-KR" altLang="en-US" dirty="0"/>
          </a:p>
        </p:txBody>
      </p:sp>
      <p:sp>
        <p:nvSpPr>
          <p:cNvPr id="3" name="내용 개체 틀 2"/>
          <p:cNvSpPr>
            <a:spLocks noGrp="1"/>
          </p:cNvSpPr>
          <p:nvPr>
            <p:ph idx="1"/>
          </p:nvPr>
        </p:nvSpPr>
        <p:spPr>
          <a:xfrm>
            <a:off x="507395" y="2204425"/>
            <a:ext cx="4775805" cy="2956855"/>
          </a:xfrm>
        </p:spPr>
        <p:txBody>
          <a:bodyPr>
            <a:normAutofit fontScale="77500" lnSpcReduction="20000"/>
          </a:bodyPr>
          <a:lstStyle/>
          <a:p>
            <a:pPr marL="36900" indent="0">
              <a:buNone/>
            </a:pPr>
            <a:r>
              <a:rPr lang="en-US" altLang="ko-KR" dirty="0"/>
              <a:t>def </a:t>
            </a:r>
            <a:r>
              <a:rPr lang="en-US" altLang="ko-KR" dirty="0" err="1"/>
              <a:t>printStudent</a:t>
            </a:r>
            <a:r>
              <a:rPr lang="en-US" altLang="ko-KR" dirty="0"/>
              <a:t>(name, SID):</a:t>
            </a:r>
          </a:p>
          <a:p>
            <a:pPr marL="36900" indent="0">
              <a:buNone/>
            </a:pPr>
            <a:r>
              <a:rPr lang="en-US" altLang="ko-KR" dirty="0"/>
              <a:t>    name = input('What is your name? ')</a:t>
            </a:r>
          </a:p>
          <a:p>
            <a:pPr marL="36900" indent="0">
              <a:buNone/>
            </a:pPr>
            <a:r>
              <a:rPr lang="en-US" altLang="ko-KR" dirty="0"/>
              <a:t>    SID = int(input('What is your ID? '))</a:t>
            </a:r>
          </a:p>
          <a:p>
            <a:pPr marL="36900" indent="0">
              <a:buNone/>
            </a:pPr>
            <a:r>
              <a:rPr lang="en-US" altLang="ko-KR" dirty="0"/>
              <a:t>    print("Student ID:", SID)</a:t>
            </a:r>
          </a:p>
          <a:p>
            <a:pPr marL="36900" indent="0">
              <a:buNone/>
            </a:pPr>
            <a:r>
              <a:rPr lang="en-US" altLang="ko-KR" dirty="0"/>
              <a:t>    print("Name:", name)</a:t>
            </a:r>
          </a:p>
          <a:p>
            <a:pPr marL="36900" indent="0">
              <a:buNone/>
            </a:pPr>
            <a:br>
              <a:rPr lang="en-US" altLang="ko-KR" dirty="0"/>
            </a:br>
            <a:r>
              <a:rPr lang="en-US" altLang="ko-KR" dirty="0"/>
              <a:t># Call the function </a:t>
            </a:r>
          </a:p>
          <a:p>
            <a:pPr marL="36900" indent="0">
              <a:buNone/>
            </a:pPr>
            <a:r>
              <a:rPr lang="en-US" altLang="ko-KR" dirty="0" err="1"/>
              <a:t>printStudent</a:t>
            </a:r>
            <a:r>
              <a:rPr lang="en-US" altLang="ko-KR" dirty="0"/>
              <a:t>(name, SID)</a:t>
            </a:r>
          </a:p>
          <a:p>
            <a:endParaRPr lang="en-US" altLang="ko-KR" dirty="0"/>
          </a:p>
          <a:p>
            <a:endParaRPr lang="en-US" altLang="ko-KR"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46</a:t>
            </a:fld>
            <a:endParaRPr lang="en-US" dirty="0"/>
          </a:p>
        </p:txBody>
      </p:sp>
      <p:sp>
        <p:nvSpPr>
          <p:cNvPr id="4" name="내용 개체 틀 2">
            <a:extLst>
              <a:ext uri="{FF2B5EF4-FFF2-40B4-BE49-F238E27FC236}">
                <a16:creationId xmlns:a16="http://schemas.microsoft.com/office/drawing/2014/main" id="{1B6B84F3-0999-AF14-6D1B-D508912AB8CB}"/>
              </a:ext>
            </a:extLst>
          </p:cNvPr>
          <p:cNvSpPr txBox="1">
            <a:spLocks/>
          </p:cNvSpPr>
          <p:nvPr/>
        </p:nvSpPr>
        <p:spPr>
          <a:xfrm>
            <a:off x="7213601" y="2204425"/>
            <a:ext cx="4582160" cy="3810000"/>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altLang="ko-KR" dirty="0"/>
              <a:t>def </a:t>
            </a:r>
            <a:r>
              <a:rPr lang="en-US" altLang="ko-KR" dirty="0" err="1"/>
              <a:t>printStudent</a:t>
            </a:r>
            <a:r>
              <a:rPr lang="en-US" altLang="ko-KR" dirty="0"/>
              <a:t>(name, SID):</a:t>
            </a:r>
          </a:p>
          <a:p>
            <a:pPr marL="36900" indent="0">
              <a:buFont typeface="Wingdings 2" charset="2"/>
              <a:buNone/>
            </a:pPr>
            <a:r>
              <a:rPr lang="en-US" altLang="ko-KR" dirty="0"/>
              <a:t>    print("Student ID:", SID)</a:t>
            </a:r>
          </a:p>
          <a:p>
            <a:pPr marL="36900" indent="0">
              <a:buFont typeface="Wingdings 2" charset="2"/>
              <a:buNone/>
            </a:pPr>
            <a:r>
              <a:rPr lang="en-US" altLang="ko-KR" dirty="0"/>
              <a:t>    print("Name:", name)</a:t>
            </a:r>
          </a:p>
          <a:p>
            <a:pPr marL="36900" indent="0">
              <a:buFont typeface="Wingdings 2" charset="2"/>
              <a:buNone/>
            </a:pPr>
            <a:endParaRPr lang="en-US" altLang="ko-KR" dirty="0"/>
          </a:p>
          <a:p>
            <a:pPr marL="36900" indent="0">
              <a:buFont typeface="Wingdings 2" charset="2"/>
              <a:buNone/>
            </a:pPr>
            <a:r>
              <a:rPr lang="en-US" altLang="ko-KR" dirty="0"/>
              <a:t># pre-defined parameters(variables)</a:t>
            </a:r>
          </a:p>
          <a:p>
            <a:pPr marL="36900" indent="0">
              <a:buFont typeface="Wingdings 2" charset="2"/>
              <a:buNone/>
            </a:pPr>
            <a:r>
              <a:rPr lang="en-US" altLang="ko-KR" dirty="0"/>
              <a:t>name = input('What is your name? ')</a:t>
            </a:r>
          </a:p>
          <a:p>
            <a:pPr marL="36900" indent="0">
              <a:buFont typeface="Wingdings 2" charset="2"/>
              <a:buNone/>
            </a:pPr>
            <a:r>
              <a:rPr lang="en-US" altLang="ko-KR" dirty="0"/>
              <a:t>SID = int(input('What is your ID? '))</a:t>
            </a:r>
          </a:p>
          <a:p>
            <a:pPr marL="36900" indent="0">
              <a:buFont typeface="Wingdings 2" charset="2"/>
              <a:buNone/>
            </a:pPr>
            <a:br>
              <a:rPr lang="en-US" altLang="ko-KR" dirty="0"/>
            </a:br>
            <a:r>
              <a:rPr lang="en-US" altLang="ko-KR" dirty="0"/>
              <a:t># Call the function</a:t>
            </a:r>
          </a:p>
          <a:p>
            <a:pPr marL="36900" indent="0">
              <a:buFont typeface="Wingdings 2" charset="2"/>
              <a:buNone/>
            </a:pPr>
            <a:r>
              <a:rPr lang="en-US" altLang="ko-KR" dirty="0" err="1"/>
              <a:t>printStudent</a:t>
            </a:r>
            <a:r>
              <a:rPr lang="en-US" altLang="ko-KR" dirty="0"/>
              <a:t>(name, SID)</a:t>
            </a:r>
          </a:p>
          <a:p>
            <a:endParaRPr lang="en-US" altLang="ko-KR" dirty="0"/>
          </a:p>
          <a:p>
            <a:endParaRPr lang="en-US" altLang="ko-KR" dirty="0"/>
          </a:p>
        </p:txBody>
      </p:sp>
      <p:sp>
        <p:nvSpPr>
          <p:cNvPr id="7" name="TextBox 6">
            <a:extLst>
              <a:ext uri="{FF2B5EF4-FFF2-40B4-BE49-F238E27FC236}">
                <a16:creationId xmlns:a16="http://schemas.microsoft.com/office/drawing/2014/main" id="{8F336508-BC81-55FC-284E-CD6CBA59E110}"/>
              </a:ext>
            </a:extLst>
          </p:cNvPr>
          <p:cNvSpPr txBox="1"/>
          <p:nvPr/>
        </p:nvSpPr>
        <p:spPr>
          <a:xfrm>
            <a:off x="730916" y="859878"/>
            <a:ext cx="11023600" cy="482120"/>
          </a:xfrm>
          <a:prstGeom prst="rect">
            <a:avLst/>
          </a:prstGeom>
          <a:noFill/>
        </p:spPr>
        <p:txBody>
          <a:bodyPr wrap="square">
            <a:spAutoFit/>
          </a:bodyPr>
          <a:lstStyle/>
          <a:p>
            <a:pPr>
              <a:lnSpc>
                <a:spcPct val="150000"/>
              </a:lnSpc>
            </a:pPr>
            <a:r>
              <a:rPr lang="en-US" altLang="ko-KR"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The parameters(variables) should be pre-defined when we call the function.</a:t>
            </a:r>
            <a:endParaRPr lang="ko-KR" alt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p:txBody>
      </p:sp>
      <p:cxnSp>
        <p:nvCxnSpPr>
          <p:cNvPr id="9" name="직선 화살표 연결선 8">
            <a:extLst>
              <a:ext uri="{FF2B5EF4-FFF2-40B4-BE49-F238E27FC236}">
                <a16:creationId xmlns:a16="http://schemas.microsoft.com/office/drawing/2014/main" id="{1847156F-5F54-7044-AFC4-20ABDCB45EDA}"/>
              </a:ext>
            </a:extLst>
          </p:cNvPr>
          <p:cNvCxnSpPr>
            <a:cxnSpLocks/>
          </p:cNvCxnSpPr>
          <p:nvPr/>
        </p:nvCxnSpPr>
        <p:spPr>
          <a:xfrm>
            <a:off x="5476240" y="3799840"/>
            <a:ext cx="11074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33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25555" y="37738"/>
            <a:ext cx="9234910" cy="546609"/>
          </a:xfrm>
        </p:spPr>
        <p:txBody>
          <a:bodyPr>
            <a:normAutofit fontScale="90000"/>
          </a:bodyPr>
          <a:lstStyle/>
          <a:p>
            <a:r>
              <a:rPr lang="en-US" altLang="ko-KR" dirty="0"/>
              <a:t>Example: Parameters</a:t>
            </a:r>
            <a:endParaRPr lang="ko-KR" altLang="en-US" b="1" i="1" dirty="0"/>
          </a:p>
        </p:txBody>
      </p:sp>
      <p:sp>
        <p:nvSpPr>
          <p:cNvPr id="3" name="내용 개체 틀 2"/>
          <p:cNvSpPr>
            <a:spLocks noGrp="1"/>
          </p:cNvSpPr>
          <p:nvPr>
            <p:ph sz="half" idx="1"/>
          </p:nvPr>
        </p:nvSpPr>
        <p:spPr>
          <a:xfrm>
            <a:off x="621356" y="1298885"/>
            <a:ext cx="5284380" cy="4543115"/>
          </a:xfrm>
        </p:spPr>
        <p:txBody>
          <a:bodyPr>
            <a:normAutofit/>
          </a:bodyPr>
          <a:lstStyle/>
          <a:p>
            <a:r>
              <a:rPr lang="en-US" altLang="ko-KR" sz="1800" dirty="0"/>
              <a:t>Make a Python program as below:</a:t>
            </a:r>
          </a:p>
          <a:p>
            <a:pPr lvl="1"/>
            <a:r>
              <a:rPr lang="en-US" altLang="ko-KR" sz="1600" dirty="0"/>
              <a:t>Define a function </a:t>
            </a:r>
            <a:r>
              <a:rPr lang="en-US" altLang="ko-KR" sz="1600" dirty="0" err="1">
                <a:solidFill>
                  <a:schemeClr val="tx1">
                    <a:lumMod val="50000"/>
                    <a:lumOff val="50000"/>
                  </a:schemeClr>
                </a:solidFill>
              </a:rPr>
              <a:t>printTimesTableOf</a:t>
            </a:r>
            <a:r>
              <a:rPr lang="en-US" altLang="ko-KR" sz="1600" dirty="0">
                <a:solidFill>
                  <a:schemeClr val="tx1">
                    <a:lumMod val="50000"/>
                    <a:lumOff val="50000"/>
                  </a:schemeClr>
                </a:solidFill>
              </a:rPr>
              <a:t>(n)</a:t>
            </a:r>
            <a:r>
              <a:rPr lang="en-US" altLang="ko-KR" sz="1600" dirty="0"/>
              <a:t> which prints out the </a:t>
            </a:r>
            <a:r>
              <a:rPr lang="en-US" altLang="ko-KR" sz="1600" dirty="0">
                <a:solidFill>
                  <a:schemeClr val="tx1">
                    <a:lumMod val="50000"/>
                    <a:lumOff val="50000"/>
                  </a:schemeClr>
                </a:solidFill>
              </a:rPr>
              <a:t>n</a:t>
            </a:r>
            <a:r>
              <a:rPr lang="en-US" altLang="ko-KR" sz="1600" dirty="0"/>
              <a:t> times table.</a:t>
            </a:r>
          </a:p>
          <a:p>
            <a:pPr lvl="2"/>
            <a:r>
              <a:rPr lang="en-US" altLang="ko-KR" sz="1400" dirty="0"/>
              <a:t>e.g. Six times table</a:t>
            </a:r>
          </a:p>
          <a:p>
            <a:pPr marL="1485854" lvl="3" indent="0">
              <a:buNone/>
            </a:pPr>
            <a:r>
              <a:rPr lang="en-US" altLang="ko-KR" sz="1200" dirty="0"/>
              <a:t>6 * 1 =   6</a:t>
            </a:r>
          </a:p>
          <a:p>
            <a:pPr marL="1485854" lvl="3" indent="0">
              <a:buNone/>
            </a:pPr>
            <a:r>
              <a:rPr lang="en-US" altLang="ko-KR" sz="1200" dirty="0"/>
              <a:t>6 * 2 = 12</a:t>
            </a:r>
          </a:p>
          <a:p>
            <a:pPr marL="1485854" lvl="3" indent="0">
              <a:buNone/>
            </a:pPr>
            <a:r>
              <a:rPr lang="en-US" altLang="ko-KR" sz="1200" dirty="0"/>
              <a:t>6 * 3 = 18</a:t>
            </a:r>
          </a:p>
          <a:p>
            <a:pPr marL="1485854" lvl="3" indent="0">
              <a:buNone/>
            </a:pPr>
            <a:r>
              <a:rPr lang="en-US" altLang="ko-KR" sz="1200" dirty="0"/>
              <a:t>6 * 4 = 24</a:t>
            </a:r>
          </a:p>
          <a:p>
            <a:pPr marL="1485854" lvl="3" indent="0">
              <a:buNone/>
            </a:pPr>
            <a:r>
              <a:rPr lang="en-US" altLang="ko-KR" sz="1200" dirty="0"/>
              <a:t>6 * 5 = 30</a:t>
            </a:r>
          </a:p>
          <a:p>
            <a:pPr marL="1485854" lvl="3" indent="0">
              <a:buNone/>
            </a:pPr>
            <a:r>
              <a:rPr lang="en-US" altLang="ko-KR" sz="1200" dirty="0"/>
              <a:t>6 * 6 = 36</a:t>
            </a:r>
          </a:p>
          <a:p>
            <a:pPr marL="1485854" lvl="3" indent="0">
              <a:buNone/>
            </a:pPr>
            <a:r>
              <a:rPr lang="en-US" altLang="ko-KR" sz="1200" dirty="0"/>
              <a:t>6 * 7 = 42</a:t>
            </a:r>
          </a:p>
          <a:p>
            <a:pPr marL="1485854" lvl="3" indent="0">
              <a:buNone/>
            </a:pPr>
            <a:r>
              <a:rPr lang="en-US" altLang="ko-KR" sz="1200" dirty="0"/>
              <a:t>6 * 8 = 48</a:t>
            </a:r>
          </a:p>
          <a:p>
            <a:pPr marL="1485854" lvl="3" indent="0">
              <a:buNone/>
            </a:pPr>
            <a:r>
              <a:rPr lang="en-US" altLang="ko-KR" sz="1200" dirty="0"/>
              <a:t>6 * 9 = 54</a:t>
            </a:r>
          </a:p>
          <a:p>
            <a:pPr lvl="1"/>
            <a:r>
              <a:rPr lang="en-US" altLang="ko-KR" sz="1600" dirty="0"/>
              <a:t>Call the function </a:t>
            </a:r>
            <a:r>
              <a:rPr lang="en-US" altLang="ko-KR" sz="1600" dirty="0" err="1">
                <a:solidFill>
                  <a:schemeClr val="tx1">
                    <a:lumMod val="50000"/>
                    <a:lumOff val="50000"/>
                  </a:schemeClr>
                </a:solidFill>
              </a:rPr>
              <a:t>printTimesTableOf</a:t>
            </a:r>
            <a:r>
              <a:rPr lang="en-US" altLang="ko-KR" sz="1600" dirty="0">
                <a:solidFill>
                  <a:schemeClr val="tx1">
                    <a:lumMod val="50000"/>
                    <a:lumOff val="50000"/>
                  </a:schemeClr>
                </a:solidFill>
              </a:rPr>
              <a:t>(6)</a:t>
            </a:r>
            <a:r>
              <a:rPr lang="en-US" altLang="ko-KR" sz="1600"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47</a:t>
            </a:fld>
            <a:endParaRPr lang="en-US" dirty="0"/>
          </a:p>
        </p:txBody>
      </p:sp>
      <p:grpSp>
        <p:nvGrpSpPr>
          <p:cNvPr id="5" name="그룹 4">
            <a:extLst>
              <a:ext uri="{FF2B5EF4-FFF2-40B4-BE49-F238E27FC236}">
                <a16:creationId xmlns:a16="http://schemas.microsoft.com/office/drawing/2014/main" id="{C6D22DC4-CE1A-E41A-5D06-83F0FBD4C8AD}"/>
              </a:ext>
            </a:extLst>
          </p:cNvPr>
          <p:cNvGrpSpPr/>
          <p:nvPr/>
        </p:nvGrpSpPr>
        <p:grpSpPr>
          <a:xfrm>
            <a:off x="6865106" y="850551"/>
            <a:ext cx="4893757" cy="5387689"/>
            <a:chOff x="6672066" y="1582071"/>
            <a:chExt cx="4056448" cy="4727251"/>
          </a:xfrm>
        </p:grpSpPr>
        <p:sp>
          <p:nvSpPr>
            <p:cNvPr id="43" name="직사각형 42"/>
            <p:cNvSpPr/>
            <p:nvPr/>
          </p:nvSpPr>
          <p:spPr bwMode="auto">
            <a:xfrm>
              <a:off x="6672066" y="1582071"/>
              <a:ext cx="3822425" cy="4727251"/>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r>
                <a:rPr lang="en-US" altLang="ko-KR" sz="1517" dirty="0" err="1">
                  <a:solidFill>
                    <a:schemeClr val="tx1">
                      <a:lumMod val="50000"/>
                      <a:lumOff val="50000"/>
                    </a:schemeClr>
                  </a:solidFill>
                </a:rPr>
                <a:t>printTimesTableOf</a:t>
              </a:r>
              <a:r>
                <a:rPr lang="en-US" altLang="ko-KR" sz="1517" dirty="0">
                  <a:solidFill>
                    <a:schemeClr val="tx1">
                      <a:lumMod val="50000"/>
                      <a:lumOff val="50000"/>
                    </a:schemeClr>
                  </a:solidFill>
                </a:rPr>
                <a:t>(n)</a:t>
              </a:r>
              <a:endParaRPr kumimoji="1" lang="ko-KR" altLang="en-US" sz="1517" dirty="0">
                <a:solidFill>
                  <a:schemeClr val="tx1">
                    <a:lumMod val="50000"/>
                    <a:lumOff val="50000"/>
                  </a:schemeClr>
                </a:solidFill>
                <a:latin typeface="Tahoma" pitchFamily="34" charset="0"/>
              </a:endParaRPr>
            </a:p>
          </p:txBody>
        </p:sp>
        <p:sp>
          <p:nvSpPr>
            <p:cNvPr id="13" name="직사각형 12"/>
            <p:cNvSpPr/>
            <p:nvPr/>
          </p:nvSpPr>
          <p:spPr bwMode="auto">
            <a:xfrm>
              <a:off x="6906092" y="2636689"/>
              <a:ext cx="3354373" cy="2674909"/>
            </a:xfrm>
            <a:prstGeom prst="rect">
              <a:avLst/>
            </a:prstGeom>
            <a:solidFill>
              <a:schemeClr val="tx2">
                <a:lumMod val="50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1517" dirty="0">
                  <a:solidFill>
                    <a:schemeClr val="tx1">
                      <a:lumMod val="50000"/>
                      <a:lumOff val="50000"/>
                    </a:schemeClr>
                  </a:solidFill>
                </a:rPr>
                <a:t>f</a:t>
              </a:r>
              <a:r>
                <a:rPr kumimoji="1" lang="en-US" altLang="ko-KR" sz="1517" dirty="0">
                  <a:solidFill>
                    <a:schemeClr val="tx1">
                      <a:lumMod val="50000"/>
                      <a:lumOff val="50000"/>
                    </a:schemeClr>
                  </a:solidFill>
                </a:rPr>
                <a:t>or</a:t>
              </a:r>
              <a:endParaRPr kumimoji="1" lang="ko-KR" altLang="en-US" sz="1517" dirty="0">
                <a:solidFill>
                  <a:schemeClr val="tx1">
                    <a:lumMod val="50000"/>
                    <a:lumOff val="50000"/>
                  </a:schemeClr>
                </a:solidFill>
              </a:endParaRPr>
            </a:p>
          </p:txBody>
        </p:sp>
        <p:sp>
          <p:nvSpPr>
            <p:cNvPr id="16" name="TextBox 15"/>
            <p:cNvSpPr txBox="1"/>
            <p:nvPr/>
          </p:nvSpPr>
          <p:spPr>
            <a:xfrm>
              <a:off x="7452153" y="2831708"/>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17" name="TextBox 16"/>
            <p:cNvSpPr txBox="1"/>
            <p:nvPr/>
          </p:nvSpPr>
          <p:spPr>
            <a:xfrm>
              <a:off x="7452153" y="2831708"/>
              <a:ext cx="2028225" cy="702078"/>
            </a:xfrm>
            <a:prstGeom prst="rect">
              <a:avLst/>
            </a:prstGeom>
            <a:noFill/>
            <a:ln>
              <a:noFill/>
            </a:ln>
          </p:spPr>
          <p:txBody>
            <a:bodyPr wrap="square" rtlCol="0" anchor="ctr" anchorCtr="0">
              <a:noAutofit/>
            </a:bodyPr>
            <a:lstStyle/>
            <a:p>
              <a:pPr algn="ctr"/>
              <a:r>
                <a:rPr lang="en-US" altLang="ko-KR" sz="1517" dirty="0"/>
                <a:t>Item </a:t>
              </a:r>
              <a:r>
                <a:rPr lang="en-US" altLang="ko-KR" sz="1517" dirty="0" err="1"/>
                <a:t>i</a:t>
              </a:r>
              <a:r>
                <a:rPr lang="en-US" altLang="ko-KR" sz="1517" dirty="0"/>
                <a:t> from</a:t>
              </a:r>
            </a:p>
            <a:p>
              <a:pPr algn="ctr"/>
              <a:r>
                <a:rPr lang="en-US" altLang="ko-KR" sz="1517" dirty="0"/>
                <a:t>range(1, 10)</a:t>
              </a:r>
              <a:endParaRPr lang="ko-KR" altLang="en-US" sz="1517" dirty="0"/>
            </a:p>
          </p:txBody>
        </p:sp>
        <p:sp>
          <p:nvSpPr>
            <p:cNvPr id="18" name="타원 17"/>
            <p:cNvSpPr/>
            <p:nvPr/>
          </p:nvSpPr>
          <p:spPr bwMode="auto">
            <a:xfrm>
              <a:off x="8310248" y="2018843"/>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9" name="도넛 18"/>
            <p:cNvSpPr/>
            <p:nvPr/>
          </p:nvSpPr>
          <p:spPr bwMode="auto">
            <a:xfrm>
              <a:off x="8310248" y="5763259"/>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22" name="직선 화살표 연결선 21"/>
            <p:cNvCxnSpPr>
              <a:stCxn id="17" idx="2"/>
              <a:endCxn id="38" idx="0"/>
            </p:cNvCxnSpPr>
            <p:nvPr/>
          </p:nvCxnSpPr>
          <p:spPr bwMode="auto">
            <a:xfrm>
              <a:off x="8466263" y="3533788"/>
              <a:ext cx="0" cy="39201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4" name="TextBox 23"/>
            <p:cNvSpPr txBox="1"/>
            <p:nvPr/>
          </p:nvSpPr>
          <p:spPr>
            <a:xfrm>
              <a:off x="8934315" y="3403997"/>
              <a:ext cx="1794199" cy="325795"/>
            </a:xfrm>
            <a:prstGeom prst="rect">
              <a:avLst/>
            </a:prstGeom>
            <a:noFill/>
          </p:spPr>
          <p:txBody>
            <a:bodyPr wrap="square" rtlCol="0">
              <a:spAutoFit/>
            </a:bodyPr>
            <a:lstStyle/>
            <a:p>
              <a:r>
                <a:rPr lang="en-US" altLang="ko-KR" sz="1517" dirty="0"/>
                <a:t>If no more item</a:t>
              </a:r>
              <a:endParaRPr lang="ko-KR" altLang="en-US" sz="1517" dirty="0"/>
            </a:p>
          </p:txBody>
        </p:sp>
        <p:sp>
          <p:nvSpPr>
            <p:cNvPr id="27" name="TextBox 26"/>
            <p:cNvSpPr txBox="1"/>
            <p:nvPr/>
          </p:nvSpPr>
          <p:spPr>
            <a:xfrm>
              <a:off x="7452153" y="4703918"/>
              <a:ext cx="2028225" cy="435273"/>
            </a:xfrm>
            <a:prstGeom prst="rect">
              <a:avLst/>
            </a:prstGeom>
            <a:noFill/>
            <a:ln>
              <a:solidFill>
                <a:schemeClr val="tx1"/>
              </a:solidFill>
            </a:ln>
          </p:spPr>
          <p:txBody>
            <a:bodyPr wrap="square" rtlCol="0" anchor="ctr" anchorCtr="0">
              <a:noAutofit/>
            </a:bodyPr>
            <a:lstStyle/>
            <a:p>
              <a:pPr algn="ctr"/>
              <a:r>
                <a:rPr lang="en-US" altLang="ko-KR" sz="1517" dirty="0"/>
                <a:t>print(n, "*", </a:t>
              </a:r>
              <a:r>
                <a:rPr lang="en-US" altLang="ko-KR" sz="1517" dirty="0" err="1"/>
                <a:t>i</a:t>
              </a:r>
              <a:r>
                <a:rPr lang="en-US" altLang="ko-KR" sz="1517" dirty="0"/>
                <a:t>, "=", t)</a:t>
              </a:r>
            </a:p>
          </p:txBody>
        </p:sp>
        <p:cxnSp>
          <p:nvCxnSpPr>
            <p:cNvPr id="28" name="직선 화살표 연결선 27"/>
            <p:cNvCxnSpPr>
              <a:stCxn id="18" idx="4"/>
              <a:endCxn id="17" idx="0"/>
            </p:cNvCxnSpPr>
            <p:nvPr/>
          </p:nvCxnSpPr>
          <p:spPr bwMode="auto">
            <a:xfrm>
              <a:off x="8466263" y="2330876"/>
              <a:ext cx="0" cy="50083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0" name="직선 화살표 연결선 29"/>
            <p:cNvCxnSpPr>
              <a:stCxn id="38" idx="2"/>
              <a:endCxn id="27" idx="0"/>
            </p:cNvCxnSpPr>
            <p:nvPr/>
          </p:nvCxnSpPr>
          <p:spPr bwMode="auto">
            <a:xfrm>
              <a:off x="8466263" y="4361073"/>
              <a:ext cx="0" cy="34284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5" name="꺾인 연결선 34"/>
            <p:cNvCxnSpPr>
              <a:stCxn id="17" idx="3"/>
              <a:endCxn id="19" idx="0"/>
            </p:cNvCxnSpPr>
            <p:nvPr/>
          </p:nvCxnSpPr>
          <p:spPr bwMode="auto">
            <a:xfrm flipH="1">
              <a:off x="8466265" y="3182749"/>
              <a:ext cx="1014113" cy="2580511"/>
            </a:xfrm>
            <a:prstGeom prst="bentConnector4">
              <a:avLst>
                <a:gd name="adj1" fmla="val -65112"/>
                <a:gd name="adj2" fmla="val 89758"/>
              </a:avLst>
            </a:prstGeom>
            <a:solidFill>
              <a:schemeClr val="accent1"/>
            </a:solidFill>
            <a:ln w="9525" cap="flat" cmpd="sng" algn="ctr">
              <a:solidFill>
                <a:schemeClr val="tx1"/>
              </a:solidFill>
              <a:prstDash val="solid"/>
              <a:miter lim="800000"/>
              <a:headEnd type="none" w="med" len="med"/>
              <a:tailEnd type="triangle"/>
            </a:ln>
            <a:effectLst/>
          </p:spPr>
        </p:cxnSp>
        <p:sp>
          <p:nvSpPr>
            <p:cNvPr id="38" name="TextBox 37"/>
            <p:cNvSpPr txBox="1"/>
            <p:nvPr/>
          </p:nvSpPr>
          <p:spPr>
            <a:xfrm>
              <a:off x="7452153" y="3925800"/>
              <a:ext cx="2028225" cy="435273"/>
            </a:xfrm>
            <a:prstGeom prst="rect">
              <a:avLst/>
            </a:prstGeom>
            <a:noFill/>
            <a:ln>
              <a:solidFill>
                <a:schemeClr val="tx1"/>
              </a:solidFill>
            </a:ln>
          </p:spPr>
          <p:txBody>
            <a:bodyPr wrap="square" rtlCol="0" anchor="ctr" anchorCtr="0">
              <a:noAutofit/>
            </a:bodyPr>
            <a:lstStyle/>
            <a:p>
              <a:pPr algn="ctr"/>
              <a:r>
                <a:rPr lang="en-US" altLang="ko-KR" sz="1517" dirty="0"/>
                <a:t>t = n * </a:t>
              </a:r>
              <a:r>
                <a:rPr lang="en-US" altLang="ko-KR" sz="1517" dirty="0" err="1"/>
                <a:t>i</a:t>
              </a:r>
              <a:endParaRPr lang="ko-KR" altLang="en-US" sz="1517" dirty="0"/>
            </a:p>
          </p:txBody>
        </p:sp>
        <p:sp>
          <p:nvSpPr>
            <p:cNvPr id="39" name="TextBox 38"/>
            <p:cNvSpPr txBox="1"/>
            <p:nvPr/>
          </p:nvSpPr>
          <p:spPr>
            <a:xfrm>
              <a:off x="7058642" y="3414703"/>
              <a:ext cx="1638182" cy="325795"/>
            </a:xfrm>
            <a:prstGeom prst="rect">
              <a:avLst/>
            </a:prstGeom>
            <a:noFill/>
          </p:spPr>
          <p:txBody>
            <a:bodyPr wrap="square" rtlCol="0">
              <a:spAutoFit/>
            </a:bodyPr>
            <a:lstStyle/>
            <a:p>
              <a:r>
                <a:rPr lang="en-US" altLang="ko-KR" sz="1517" dirty="0"/>
                <a:t>If next item</a:t>
              </a:r>
              <a:endParaRPr lang="ko-KR" altLang="en-US" sz="1517" dirty="0"/>
            </a:p>
          </p:txBody>
        </p:sp>
        <p:cxnSp>
          <p:nvCxnSpPr>
            <p:cNvPr id="9" name="꺾인 연결선 8"/>
            <p:cNvCxnSpPr>
              <a:stCxn id="27" idx="1"/>
              <a:endCxn id="17" idx="1"/>
            </p:cNvCxnSpPr>
            <p:nvPr/>
          </p:nvCxnSpPr>
          <p:spPr bwMode="auto">
            <a:xfrm rot="10800000">
              <a:off x="7452151" y="3182751"/>
              <a:ext cx="13758" cy="1738805"/>
            </a:xfrm>
            <a:prstGeom prst="bentConnector3">
              <a:avLst>
                <a:gd name="adj1" fmla="val 3207880"/>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3748976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Parameters</a:t>
            </a:r>
            <a:endParaRPr lang="ko-KR" altLang="en-US" dirty="0"/>
          </a:p>
        </p:txBody>
      </p:sp>
      <p:sp>
        <p:nvSpPr>
          <p:cNvPr id="3" name="내용 개체 틀 2"/>
          <p:cNvSpPr>
            <a:spLocks noGrp="1"/>
          </p:cNvSpPr>
          <p:nvPr>
            <p:ph idx="1"/>
          </p:nvPr>
        </p:nvSpPr>
        <p:spPr/>
        <p:txBody>
          <a:bodyPr/>
          <a:lstStyle/>
          <a:p>
            <a:pPr marL="0" indent="0">
              <a:buNone/>
            </a:pPr>
            <a:r>
              <a:rPr lang="en-US" altLang="ko-KR" dirty="0"/>
              <a:t>def </a:t>
            </a:r>
            <a:r>
              <a:rPr lang="en-US" altLang="ko-KR" dirty="0" err="1"/>
              <a:t>printTimesTableOf</a:t>
            </a:r>
            <a:r>
              <a:rPr lang="en-US" altLang="ko-KR" dirty="0"/>
              <a:t>(n):</a:t>
            </a:r>
          </a:p>
          <a:p>
            <a:pPr marL="0" indent="0">
              <a:buNone/>
            </a:pPr>
            <a:r>
              <a:rPr lang="en-US" altLang="ko-KR" dirty="0"/>
              <a:t>    for j in range(1, 10):</a:t>
            </a:r>
          </a:p>
          <a:p>
            <a:pPr marL="0" indent="0">
              <a:buNone/>
            </a:pPr>
            <a:r>
              <a:rPr lang="en-US" altLang="ko-KR" dirty="0"/>
              <a:t>        print("{0:d} * {1:d} = {2:d}".format(n, j, n * j))</a:t>
            </a:r>
          </a:p>
          <a:p>
            <a:pPr marL="0" indent="0">
              <a:buNone/>
            </a:pPr>
            <a:endParaRPr lang="en-US" altLang="ko-KR" dirty="0"/>
          </a:p>
          <a:p>
            <a:pPr marL="0" indent="0">
              <a:buNone/>
            </a:pPr>
            <a:r>
              <a:rPr lang="en-US" altLang="ko-KR" dirty="0" err="1"/>
              <a:t>printTimesTableOf</a:t>
            </a:r>
            <a:r>
              <a:rPr lang="en-US" altLang="ko-KR" dirty="0"/>
              <a:t>(6)</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922059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12195" y="75294"/>
            <a:ext cx="10353762" cy="701040"/>
          </a:xfrm>
        </p:spPr>
        <p:txBody>
          <a:bodyPr>
            <a:normAutofit fontScale="90000"/>
          </a:bodyPr>
          <a:lstStyle/>
          <a:p>
            <a:r>
              <a:rPr lang="en-US" altLang="ko-KR" dirty="0"/>
              <a:t>Example: Parameters</a:t>
            </a:r>
            <a:endParaRPr lang="ko-KR" altLang="en-US" b="1" i="1" dirty="0"/>
          </a:p>
        </p:txBody>
      </p:sp>
      <p:sp>
        <p:nvSpPr>
          <p:cNvPr id="3" name="내용 개체 틀 2"/>
          <p:cNvSpPr>
            <a:spLocks noGrp="1"/>
          </p:cNvSpPr>
          <p:nvPr>
            <p:ph sz="half" idx="1"/>
          </p:nvPr>
        </p:nvSpPr>
        <p:spPr>
          <a:xfrm>
            <a:off x="264161" y="2076450"/>
            <a:ext cx="5947606" cy="3826510"/>
          </a:xfrm>
        </p:spPr>
        <p:txBody>
          <a:bodyPr>
            <a:normAutofit/>
          </a:bodyPr>
          <a:lstStyle/>
          <a:p>
            <a:r>
              <a:rPr lang="en-US" altLang="ko-KR" sz="2000" dirty="0"/>
              <a:t>Make a Python program as below:</a:t>
            </a:r>
          </a:p>
          <a:p>
            <a:pPr lvl="1"/>
            <a:r>
              <a:rPr lang="en-US" altLang="ko-KR" sz="2000" dirty="0"/>
              <a:t>Define a function </a:t>
            </a:r>
            <a:r>
              <a:rPr lang="en-US" altLang="ko-KR" sz="2000" dirty="0" err="1">
                <a:solidFill>
                  <a:schemeClr val="tx1">
                    <a:lumMod val="50000"/>
                    <a:lumOff val="50000"/>
                  </a:schemeClr>
                </a:solidFill>
              </a:rPr>
              <a:t>printTimesTableOf</a:t>
            </a:r>
            <a:r>
              <a:rPr lang="en-US" altLang="ko-KR" sz="2000" dirty="0">
                <a:solidFill>
                  <a:schemeClr val="tx1">
                    <a:lumMod val="50000"/>
                    <a:lumOff val="50000"/>
                  </a:schemeClr>
                </a:solidFill>
              </a:rPr>
              <a:t>(n)</a:t>
            </a:r>
            <a:r>
              <a:rPr lang="en-US" altLang="ko-KR" sz="2000" dirty="0"/>
              <a:t> which prints out the </a:t>
            </a:r>
            <a:r>
              <a:rPr lang="en-US" altLang="ko-KR" sz="2000" dirty="0">
                <a:solidFill>
                  <a:schemeClr val="tx1">
                    <a:lumMod val="50000"/>
                    <a:lumOff val="50000"/>
                  </a:schemeClr>
                </a:solidFill>
              </a:rPr>
              <a:t>n</a:t>
            </a:r>
            <a:r>
              <a:rPr lang="en-US" altLang="ko-KR" sz="2000" dirty="0"/>
              <a:t> times table.</a:t>
            </a:r>
          </a:p>
          <a:p>
            <a:pPr lvl="1"/>
            <a:r>
              <a:rPr lang="en-US" altLang="ko-KR" sz="2000" dirty="0"/>
              <a:t>Call the function </a:t>
            </a:r>
            <a:r>
              <a:rPr lang="en-US" altLang="ko-KR" sz="2000" dirty="0" err="1">
                <a:solidFill>
                  <a:schemeClr val="tx1">
                    <a:lumMod val="50000"/>
                    <a:lumOff val="50000"/>
                  </a:schemeClr>
                </a:solidFill>
              </a:rPr>
              <a:t>printTimesTableOf</a:t>
            </a:r>
            <a:r>
              <a:rPr lang="en-US" altLang="ko-KR" sz="2000" dirty="0">
                <a:solidFill>
                  <a:schemeClr val="tx1">
                    <a:lumMod val="50000"/>
                    <a:lumOff val="50000"/>
                  </a:schemeClr>
                </a:solidFill>
              </a:rPr>
              <a:t>(n)</a:t>
            </a:r>
            <a:r>
              <a:rPr lang="en-US" altLang="ko-KR" sz="2000" dirty="0"/>
              <a:t> in a </a:t>
            </a:r>
            <a:r>
              <a:rPr lang="en-US" altLang="ko-KR" sz="2000" b="1" i="1" dirty="0"/>
              <a:t>for</a:t>
            </a:r>
            <a:r>
              <a:rPr lang="en-US" altLang="ko-KR" sz="2000" dirty="0"/>
              <a:t> statement where </a:t>
            </a:r>
            <a:r>
              <a:rPr lang="en-US" altLang="ko-KR" sz="2000" dirty="0">
                <a:solidFill>
                  <a:schemeClr val="tx1">
                    <a:lumMod val="50000"/>
                    <a:lumOff val="50000"/>
                  </a:schemeClr>
                </a:solidFill>
              </a:rPr>
              <a:t>n</a:t>
            </a:r>
            <a:r>
              <a:rPr lang="en-US" altLang="ko-KR" sz="2000" dirty="0"/>
              <a:t> iterates from 2 through 9.</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49</a:t>
            </a:fld>
            <a:endParaRPr lang="en-US" dirty="0"/>
          </a:p>
        </p:txBody>
      </p:sp>
      <p:grpSp>
        <p:nvGrpSpPr>
          <p:cNvPr id="6" name="그룹 5">
            <a:extLst>
              <a:ext uri="{FF2B5EF4-FFF2-40B4-BE49-F238E27FC236}">
                <a16:creationId xmlns:a16="http://schemas.microsoft.com/office/drawing/2014/main" id="{3B605DEE-D90E-59C0-4E1C-FEF2CB853D23}"/>
              </a:ext>
            </a:extLst>
          </p:cNvPr>
          <p:cNvGrpSpPr/>
          <p:nvPr/>
        </p:nvGrpSpPr>
        <p:grpSpPr>
          <a:xfrm>
            <a:off x="6706718" y="783729"/>
            <a:ext cx="4776770" cy="5554384"/>
            <a:chOff x="6822083" y="1760816"/>
            <a:chExt cx="3354373" cy="3900434"/>
          </a:xfrm>
        </p:grpSpPr>
        <p:sp>
          <p:nvSpPr>
            <p:cNvPr id="5" name="직사각형 4"/>
            <p:cNvSpPr/>
            <p:nvPr/>
          </p:nvSpPr>
          <p:spPr bwMode="auto">
            <a:xfrm>
              <a:off x="6822083" y="2300653"/>
              <a:ext cx="3354373" cy="2674909"/>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1517" dirty="0">
                  <a:solidFill>
                    <a:schemeClr val="tx1">
                      <a:lumMod val="50000"/>
                      <a:lumOff val="50000"/>
                    </a:schemeClr>
                  </a:solidFill>
                </a:rPr>
                <a:t>f</a:t>
              </a:r>
              <a:r>
                <a:rPr kumimoji="1" lang="en-US" altLang="ko-KR" sz="1517" dirty="0">
                  <a:solidFill>
                    <a:schemeClr val="tx1">
                      <a:lumMod val="50000"/>
                      <a:lumOff val="50000"/>
                    </a:schemeClr>
                  </a:solidFill>
                </a:rPr>
                <a:t>or</a:t>
              </a:r>
              <a:endParaRPr kumimoji="1" lang="ko-KR" altLang="en-US" sz="1517" dirty="0">
                <a:solidFill>
                  <a:schemeClr val="tx1">
                    <a:lumMod val="50000"/>
                    <a:lumOff val="50000"/>
                  </a:schemeClr>
                </a:solidFill>
              </a:endParaRPr>
            </a:p>
          </p:txBody>
        </p:sp>
        <p:sp>
          <p:nvSpPr>
            <p:cNvPr id="8" name="TextBox 7"/>
            <p:cNvSpPr txBox="1"/>
            <p:nvPr/>
          </p:nvSpPr>
          <p:spPr>
            <a:xfrm>
              <a:off x="7368144" y="2822872"/>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9" name="TextBox 8"/>
            <p:cNvSpPr txBox="1"/>
            <p:nvPr/>
          </p:nvSpPr>
          <p:spPr>
            <a:xfrm>
              <a:off x="7368144" y="2822872"/>
              <a:ext cx="2028225" cy="702078"/>
            </a:xfrm>
            <a:prstGeom prst="rect">
              <a:avLst/>
            </a:prstGeom>
            <a:noFill/>
            <a:ln>
              <a:noFill/>
            </a:ln>
          </p:spPr>
          <p:txBody>
            <a:bodyPr wrap="square" rtlCol="0" anchor="ctr" anchorCtr="0">
              <a:noAutofit/>
            </a:bodyPr>
            <a:lstStyle/>
            <a:p>
              <a:pPr algn="ctr"/>
              <a:r>
                <a:rPr lang="en-US" altLang="ko-KR" sz="1517" dirty="0"/>
                <a:t>Item n from</a:t>
              </a:r>
            </a:p>
            <a:p>
              <a:pPr algn="ctr"/>
              <a:r>
                <a:rPr lang="en-US" altLang="ko-KR" sz="1517" dirty="0"/>
                <a:t>range(2, 10)</a:t>
              </a:r>
              <a:endParaRPr lang="ko-KR" altLang="en-US" sz="1517" dirty="0"/>
            </a:p>
          </p:txBody>
        </p:sp>
        <p:sp>
          <p:nvSpPr>
            <p:cNvPr id="10" name="타원 9"/>
            <p:cNvSpPr/>
            <p:nvPr/>
          </p:nvSpPr>
          <p:spPr bwMode="auto">
            <a:xfrm>
              <a:off x="8226239" y="176081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226239" y="5349215"/>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3" name="직선 화살표 연결선 12"/>
            <p:cNvCxnSpPr>
              <a:stCxn id="9" idx="2"/>
              <a:endCxn id="25" idx="0"/>
            </p:cNvCxnSpPr>
            <p:nvPr/>
          </p:nvCxnSpPr>
          <p:spPr bwMode="auto">
            <a:xfrm>
              <a:off x="8382254" y="3524952"/>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8917479" y="3347134"/>
              <a:ext cx="1156369" cy="228782"/>
            </a:xfrm>
            <a:prstGeom prst="rect">
              <a:avLst/>
            </a:prstGeom>
            <a:noFill/>
          </p:spPr>
          <p:txBody>
            <a:bodyPr wrap="square" rtlCol="0">
              <a:spAutoFit/>
            </a:bodyPr>
            <a:lstStyle/>
            <a:p>
              <a:r>
                <a:rPr lang="en-US" altLang="ko-KR" sz="1517" dirty="0"/>
                <a:t>If no more item</a:t>
              </a:r>
              <a:endParaRPr lang="ko-KR" altLang="en-US" sz="1517" dirty="0"/>
            </a:p>
          </p:txBody>
        </p:sp>
        <p:cxnSp>
          <p:nvCxnSpPr>
            <p:cNvPr id="18" name="직선 화살표 연결선 17"/>
            <p:cNvCxnSpPr>
              <a:stCxn id="10" idx="4"/>
              <a:endCxn id="9" idx="0"/>
            </p:cNvCxnSpPr>
            <p:nvPr/>
          </p:nvCxnSpPr>
          <p:spPr bwMode="auto">
            <a:xfrm>
              <a:off x="8382254" y="2072852"/>
              <a:ext cx="0" cy="75002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꺾인 연결선 37"/>
            <p:cNvCxnSpPr>
              <a:stCxn id="25" idx="1"/>
              <a:endCxn id="9" idx="1"/>
            </p:cNvCxnSpPr>
            <p:nvPr/>
          </p:nvCxnSpPr>
          <p:spPr bwMode="auto">
            <a:xfrm rot="10800000">
              <a:off x="7368142" y="3173913"/>
              <a:ext cx="13758" cy="895742"/>
            </a:xfrm>
            <a:prstGeom prst="bentConnector3">
              <a:avLst>
                <a:gd name="adj1" fmla="val 3252021"/>
              </a:avLst>
            </a:prstGeom>
            <a:solidFill>
              <a:schemeClr val="accent1"/>
            </a:solidFill>
            <a:ln w="9525" cap="flat" cmpd="sng" algn="ctr">
              <a:solidFill>
                <a:schemeClr val="tx1"/>
              </a:solidFill>
              <a:prstDash val="solid"/>
              <a:miter lim="800000"/>
              <a:headEnd type="none" w="med" len="med"/>
              <a:tailEnd type="triangle"/>
            </a:ln>
            <a:effectLst/>
          </p:spPr>
        </p:cxnSp>
        <p:sp>
          <p:nvSpPr>
            <p:cNvPr id="25" name="TextBox 24"/>
            <p:cNvSpPr txBox="1"/>
            <p:nvPr/>
          </p:nvSpPr>
          <p:spPr>
            <a:xfrm>
              <a:off x="7368144" y="3804208"/>
              <a:ext cx="2028225" cy="530895"/>
            </a:xfrm>
            <a:prstGeom prst="rect">
              <a:avLst/>
            </a:prstGeom>
            <a:noFill/>
            <a:ln>
              <a:solidFill>
                <a:schemeClr val="tx1"/>
              </a:solidFill>
            </a:ln>
          </p:spPr>
          <p:txBody>
            <a:bodyPr wrap="square" rtlCol="0" anchor="ctr" anchorCtr="0">
              <a:noAutofit/>
            </a:bodyPr>
            <a:lstStyle/>
            <a:p>
              <a:pPr algn="ctr"/>
              <a:r>
                <a:rPr lang="en-US" altLang="ko-KR" sz="1517" dirty="0" err="1"/>
                <a:t>printTimesTableOf</a:t>
              </a:r>
              <a:r>
                <a:rPr lang="en-US" altLang="ko-KR" sz="1517" dirty="0"/>
                <a:t>(n)</a:t>
              </a:r>
              <a:endParaRPr lang="ko-KR" altLang="en-US" sz="1517" dirty="0"/>
            </a:p>
          </p:txBody>
        </p:sp>
        <p:sp>
          <p:nvSpPr>
            <p:cNvPr id="26" name="TextBox 25"/>
            <p:cNvSpPr txBox="1"/>
            <p:nvPr/>
          </p:nvSpPr>
          <p:spPr>
            <a:xfrm>
              <a:off x="7011685" y="3385847"/>
              <a:ext cx="1638182" cy="325795"/>
            </a:xfrm>
            <a:prstGeom prst="rect">
              <a:avLst/>
            </a:prstGeom>
            <a:noFill/>
          </p:spPr>
          <p:txBody>
            <a:bodyPr wrap="square" rtlCol="0">
              <a:spAutoFit/>
            </a:bodyPr>
            <a:lstStyle/>
            <a:p>
              <a:r>
                <a:rPr lang="en-US" altLang="ko-KR" sz="1517" dirty="0"/>
                <a:t>If next item</a:t>
              </a:r>
              <a:endParaRPr lang="ko-KR" altLang="en-US" sz="1517" dirty="0"/>
            </a:p>
          </p:txBody>
        </p:sp>
        <p:cxnSp>
          <p:nvCxnSpPr>
            <p:cNvPr id="21" name="꺾인 연결선 20"/>
            <p:cNvCxnSpPr>
              <a:stCxn id="9" idx="3"/>
              <a:endCxn id="11" idx="0"/>
            </p:cNvCxnSpPr>
            <p:nvPr/>
          </p:nvCxnSpPr>
          <p:spPr bwMode="auto">
            <a:xfrm flipH="1">
              <a:off x="8382256" y="3173912"/>
              <a:ext cx="1014113" cy="2175302"/>
            </a:xfrm>
            <a:prstGeom prst="bentConnector4">
              <a:avLst>
                <a:gd name="adj1" fmla="val -53265"/>
                <a:gd name="adj2" fmla="val 6709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15402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b="1" u="sng"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85174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Parameters</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a:t>def </a:t>
            </a:r>
            <a:r>
              <a:rPr lang="en-US" altLang="ko-KR" dirty="0" err="1"/>
              <a:t>printTimesTableOf</a:t>
            </a:r>
            <a:r>
              <a:rPr lang="en-US" altLang="ko-KR" dirty="0"/>
              <a:t>(n):</a:t>
            </a:r>
          </a:p>
          <a:p>
            <a:pPr marL="0" indent="0">
              <a:buNone/>
            </a:pPr>
            <a:r>
              <a:rPr lang="en-US" altLang="ko-KR" dirty="0"/>
              <a:t>    for j in range(1, 10):</a:t>
            </a:r>
          </a:p>
          <a:p>
            <a:pPr marL="0" indent="0">
              <a:buNone/>
            </a:pPr>
            <a:r>
              <a:rPr lang="en-US" altLang="ko-KR" dirty="0"/>
              <a:t>        print("{0:d} * {1:d} = {2:d}".format(n, j, n * j))</a:t>
            </a:r>
          </a:p>
          <a:p>
            <a:pPr marL="0" indent="0">
              <a:buNone/>
            </a:pPr>
            <a:r>
              <a:rPr lang="en-US" altLang="ko-KR" dirty="0"/>
              <a:t>        print(f"{</a:t>
            </a:r>
            <a:r>
              <a:rPr lang="en-US" altLang="ko-KR" dirty="0" err="1"/>
              <a:t>n:d</a:t>
            </a:r>
            <a:r>
              <a:rPr lang="en-US" altLang="ko-KR" dirty="0"/>
              <a:t>} * {</a:t>
            </a:r>
            <a:r>
              <a:rPr lang="en-US" altLang="ko-KR" dirty="0" err="1"/>
              <a:t>j:d</a:t>
            </a:r>
            <a:r>
              <a:rPr lang="en-US" altLang="ko-KR" dirty="0"/>
              <a:t>} = {n * j:d}")</a:t>
            </a:r>
          </a:p>
          <a:p>
            <a:pPr marL="0" indent="0">
              <a:buNone/>
            </a:pPr>
            <a:endParaRPr lang="en-US" altLang="ko-KR" dirty="0"/>
          </a:p>
          <a:p>
            <a:pPr marL="0" indent="0">
              <a:buNone/>
            </a:pPr>
            <a:r>
              <a:rPr lang="en-US" altLang="ko-KR" dirty="0"/>
              <a:t>for </a:t>
            </a:r>
            <a:r>
              <a:rPr lang="en-US" altLang="ko-KR" dirty="0" err="1"/>
              <a:t>i</a:t>
            </a:r>
            <a:r>
              <a:rPr lang="en-US" altLang="ko-KR" dirty="0"/>
              <a:t> in range(2, 10):</a:t>
            </a:r>
          </a:p>
          <a:p>
            <a:pPr marL="0" indent="0">
              <a:buNone/>
            </a:pPr>
            <a:r>
              <a:rPr lang="en-US" altLang="ko-KR" dirty="0"/>
              <a:t>    </a:t>
            </a:r>
            <a:r>
              <a:rPr lang="en-US" altLang="ko-KR" dirty="0" err="1"/>
              <a:t>printTimesTableOf</a:t>
            </a:r>
            <a:r>
              <a:rPr lang="en-US" altLang="ko-KR" dirty="0"/>
              <a:t>(</a:t>
            </a:r>
            <a:r>
              <a:rPr lang="en-US" altLang="ko-KR" dirty="0" err="1"/>
              <a:t>i</a:t>
            </a:r>
            <a:r>
              <a:rPr lang="en-US" altLang="ko-KR" dirty="0"/>
              <a:t>)</a:t>
            </a:r>
          </a:p>
          <a:p>
            <a:pPr marL="0" indent="0">
              <a:buNone/>
            </a:pPr>
            <a:r>
              <a:rPr lang="en-US" altLang="ko-KR" dirty="0"/>
              <a:t>    print()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765962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10353762" cy="243840"/>
          </a:xfrm>
        </p:spPr>
        <p:txBody>
          <a:bodyPr>
            <a:normAutofit fontScale="90000"/>
          </a:bodyPr>
          <a:lstStyle/>
          <a:p>
            <a:r>
              <a:rPr lang="en-US" altLang="ko-KR" dirty="0"/>
              <a:t>Example: Parameters</a:t>
            </a:r>
            <a:endParaRPr lang="ko-KR" altLang="en-US" dirty="0"/>
          </a:p>
        </p:txBody>
      </p:sp>
      <p:sp>
        <p:nvSpPr>
          <p:cNvPr id="3" name="내용 개체 틀 2"/>
          <p:cNvSpPr>
            <a:spLocks noGrp="1"/>
          </p:cNvSpPr>
          <p:nvPr>
            <p:ph sz="half" idx="1"/>
          </p:nvPr>
        </p:nvSpPr>
        <p:spPr>
          <a:xfrm>
            <a:off x="1792337" y="1676400"/>
            <a:ext cx="3755260" cy="4300628"/>
          </a:xfrm>
          <a:ln>
            <a:solidFill>
              <a:srgbClr val="FF0000"/>
            </a:solidFill>
          </a:ln>
        </p:spPr>
        <p:txBody>
          <a:bodyPr>
            <a:normAutofit fontScale="92500" lnSpcReduction="10000"/>
          </a:bodyPr>
          <a:lstStyle/>
          <a:p>
            <a:pPr marL="0" indent="0">
              <a:lnSpc>
                <a:spcPct val="100000"/>
              </a:lnSpc>
              <a:spcBef>
                <a:spcPts val="0"/>
              </a:spcBef>
              <a:spcAft>
                <a:spcPts val="0"/>
              </a:spcAft>
              <a:buNone/>
            </a:pPr>
            <a:endParaRPr lang="en-US" altLang="ko-KR" sz="16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1 =  2	 3 *  1 =  3</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2 =  4	 3 *  2 =  6</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3 =  6	 3 *  3 =  9</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4 =  8	 3 *  4 = 12</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5 = 10	 3 *  5 = 15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6 = 12	 3 *  6 = 18</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7 = 14	 3 *  7 = 21</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8 = 16	 3 *  8 = 24</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9 = 18	 3 *  9 = 27</a:t>
            </a:r>
          </a:p>
          <a:p>
            <a:pPr marL="0" indent="0">
              <a:lnSpc>
                <a:spcPct val="100000"/>
              </a:lnSpc>
              <a:spcBef>
                <a:spcPts val="0"/>
              </a:spcBef>
              <a:spcAft>
                <a:spcPts val="0"/>
              </a:spcAft>
              <a:buNone/>
            </a:pPr>
            <a:endParaRPr lang="en-US" altLang="ko-KR" sz="16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1 =  4	 5 *  1 =  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2 =  8	 5 *  2 = 10</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3 = 12	 5 *  3 = 15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4 = 16	 5 *  4 = 20</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5 = 20	 5 *  5 = 25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6 = 24	 5 *  6 = 30</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7 = 28	 5 *  7 = 35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8 = 32	 5 *  8 = 40</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9 = 36	 5 *  9 = 45</a:t>
            </a:r>
          </a:p>
        </p:txBody>
      </p:sp>
      <p:sp>
        <p:nvSpPr>
          <p:cNvPr id="11" name="내용 개체 틀 10"/>
          <p:cNvSpPr>
            <a:spLocks noGrp="1"/>
          </p:cNvSpPr>
          <p:nvPr>
            <p:ph sz="half" idx="2"/>
          </p:nvPr>
        </p:nvSpPr>
        <p:spPr>
          <a:xfrm>
            <a:off x="7289258" y="1676400"/>
            <a:ext cx="3755260" cy="4300629"/>
          </a:xfrm>
          <a:ln>
            <a:solidFill>
              <a:srgbClr val="FF0000"/>
            </a:solidFill>
          </a:ln>
        </p:spPr>
        <p:txBody>
          <a:bodyPr>
            <a:normAutofit fontScale="92500" lnSpcReduction="10000"/>
          </a:bodyPr>
          <a:lstStyle/>
          <a:p>
            <a:pPr marL="0" indent="0">
              <a:lnSpc>
                <a:spcPct val="100000"/>
              </a:lnSpc>
              <a:spcBef>
                <a:spcPts val="0"/>
              </a:spcBef>
              <a:spcAft>
                <a:spcPts val="0"/>
              </a:spcAft>
              <a:buNone/>
            </a:pPr>
            <a:endParaRPr lang="en-US" altLang="ko-KR" sz="16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1 =  6	 7 *  1 =  7</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2 = 12	 7 *  2 = 14</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3 = 18	 7 *  3 = 21</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4 = 24	 7 *  4 = 28</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5 = 30	 7 *  5 = 35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6 = 36	 7 *  6 = 42</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7 = 42	 7 *  7 = 49</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8 = 48	 7 *  8 = 56</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9 = 54	 7 *  9 = 63</a:t>
            </a:r>
          </a:p>
          <a:p>
            <a:pPr marL="0" indent="0">
              <a:lnSpc>
                <a:spcPct val="100000"/>
              </a:lnSpc>
              <a:spcBef>
                <a:spcPts val="0"/>
              </a:spcBef>
              <a:spcAft>
                <a:spcPts val="0"/>
              </a:spcAft>
              <a:buNone/>
            </a:pPr>
            <a:endParaRPr lang="en-US" altLang="ko-KR" sz="16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1 =  8	 9 *  1 =  9</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2 = 16	 9 *  2 = 18</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3 = 24	 9 *  3 = 27</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4 = 32	 9 *  4 = 36</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5 = 40	 9 *  5 = 45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6 = 48	 9 *  6 = 54</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7 = 56	 9 *  7 = 63</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8 = 64	 9 *  8 = 72</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9 = 72	 9 *  9 = 81</a:t>
            </a:r>
            <a:endParaRPr lang="ko-KR" altLang="en-US" sz="1600" dirty="0">
              <a:latin typeface="Courier New" panose="02070309020205020404" pitchFamily="49" charset="0"/>
              <a:cs typeface="Courier New" panose="02070309020205020404" pitchFamily="49" charset="0"/>
            </a:endParaRPr>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51</a:t>
            </a:fld>
            <a:endParaRPr lang="en-US" dirty="0"/>
          </a:p>
        </p:txBody>
      </p:sp>
      <p:cxnSp>
        <p:nvCxnSpPr>
          <p:cNvPr id="17" name="꺾인 연결선 16"/>
          <p:cNvCxnSpPr>
            <a:cxnSpLocks/>
            <a:stCxn id="3" idx="2"/>
            <a:endCxn id="11" idx="0"/>
          </p:cNvCxnSpPr>
          <p:nvPr/>
        </p:nvCxnSpPr>
        <p:spPr>
          <a:xfrm rot="5400000" flipH="1" flipV="1">
            <a:off x="4268113" y="1078253"/>
            <a:ext cx="4300628" cy="5496921"/>
          </a:xfrm>
          <a:prstGeom prst="bentConnector5">
            <a:avLst>
              <a:gd name="adj1" fmla="val -5316"/>
              <a:gd name="adj2" fmla="val 50000"/>
              <a:gd name="adj3" fmla="val 10531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3907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Parameters</a:t>
            </a:r>
            <a:endParaRPr lang="ko-KR" altLang="en-US" dirty="0"/>
          </a:p>
        </p:txBody>
      </p:sp>
      <p:sp>
        <p:nvSpPr>
          <p:cNvPr id="3" name="내용 개체 틀 2"/>
          <p:cNvSpPr>
            <a:spLocks noGrp="1"/>
          </p:cNvSpPr>
          <p:nvPr>
            <p:ph idx="1"/>
          </p:nvPr>
        </p:nvSpPr>
        <p:spPr/>
        <p:txBody>
          <a:bodyPr>
            <a:normAutofit lnSpcReduction="10000"/>
          </a:bodyPr>
          <a:lstStyle/>
          <a:p>
            <a:pPr marL="0" indent="0">
              <a:buNone/>
            </a:pPr>
            <a:r>
              <a:rPr lang="en-US" altLang="ko-KR" dirty="0"/>
              <a:t>def </a:t>
            </a:r>
            <a:r>
              <a:rPr lang="en-US" altLang="ko-KR" dirty="0" err="1"/>
              <a:t>printTimesTableOf</a:t>
            </a:r>
            <a:r>
              <a:rPr lang="en-US" altLang="ko-KR" dirty="0"/>
              <a:t>(</a:t>
            </a:r>
            <a:r>
              <a:rPr lang="en-US" altLang="ko-KR" dirty="0" err="1"/>
              <a:t>i</a:t>
            </a:r>
            <a:r>
              <a:rPr lang="en-US" altLang="ko-KR" dirty="0"/>
              <a:t>, j, </a:t>
            </a:r>
            <a:r>
              <a:rPr lang="en-US" altLang="ko-KR" dirty="0" err="1"/>
              <a:t>sEnd</a:t>
            </a:r>
            <a:r>
              <a:rPr lang="en-US" altLang="ko-KR" dirty="0"/>
              <a:t>):</a:t>
            </a:r>
          </a:p>
          <a:p>
            <a:pPr marL="0" indent="0">
              <a:buNone/>
            </a:pPr>
            <a:r>
              <a:rPr lang="en-US" altLang="ko-KR" dirty="0"/>
              <a:t>    print("{0:2d} * {1:2d} = {2:2d}".format(</a:t>
            </a:r>
            <a:r>
              <a:rPr lang="en-US" altLang="ko-KR" dirty="0" err="1"/>
              <a:t>i</a:t>
            </a:r>
            <a:r>
              <a:rPr lang="en-US" altLang="ko-KR" dirty="0"/>
              <a:t>, j, </a:t>
            </a:r>
            <a:r>
              <a:rPr lang="en-US" altLang="ko-KR" dirty="0" err="1"/>
              <a:t>i</a:t>
            </a:r>
            <a:r>
              <a:rPr lang="en-US" altLang="ko-KR" dirty="0"/>
              <a:t> * j), end=</a:t>
            </a:r>
            <a:r>
              <a:rPr lang="en-US" altLang="ko-KR" dirty="0" err="1"/>
              <a:t>sEnd</a:t>
            </a:r>
            <a:r>
              <a:rPr lang="en-US" altLang="ko-KR" dirty="0"/>
              <a:t>)</a:t>
            </a:r>
          </a:p>
          <a:p>
            <a:pPr marL="0" indent="0">
              <a:buNone/>
            </a:pPr>
            <a:r>
              <a:rPr lang="en-US" altLang="ko-KR" dirty="0"/>
              <a:t>    print(f"{i:2d} * {j:2d} = {</a:t>
            </a:r>
            <a:r>
              <a:rPr lang="en-US" altLang="ko-KR" dirty="0" err="1"/>
              <a:t>i</a:t>
            </a:r>
            <a:r>
              <a:rPr lang="en-US" altLang="ko-KR" dirty="0"/>
              <a:t> * j:2d}", end=</a:t>
            </a:r>
            <a:r>
              <a:rPr lang="en-US" altLang="ko-KR" dirty="0" err="1"/>
              <a:t>sEnd</a:t>
            </a:r>
            <a:r>
              <a:rPr lang="en-US" altLang="ko-KR" dirty="0"/>
              <a:t>)</a:t>
            </a:r>
          </a:p>
          <a:p>
            <a:pPr marL="0" indent="0">
              <a:buNone/>
            </a:pPr>
            <a:endParaRPr lang="en-US" altLang="ko-KR" dirty="0"/>
          </a:p>
          <a:p>
            <a:pPr marL="0" indent="0">
              <a:buNone/>
            </a:pPr>
            <a:r>
              <a:rPr lang="en-US" altLang="ko-KR" dirty="0"/>
              <a:t>for </a:t>
            </a:r>
            <a:r>
              <a:rPr lang="en-US" altLang="ko-KR" dirty="0" err="1"/>
              <a:t>i</a:t>
            </a:r>
            <a:r>
              <a:rPr lang="en-US" altLang="ko-KR" dirty="0"/>
              <a:t> in range(2, 10, 2):</a:t>
            </a:r>
          </a:p>
          <a:p>
            <a:pPr marL="0" indent="0">
              <a:buNone/>
            </a:pPr>
            <a:r>
              <a:rPr lang="en-US" altLang="ko-KR" dirty="0"/>
              <a:t>    for j in range(1, 10):</a:t>
            </a:r>
          </a:p>
          <a:p>
            <a:pPr marL="0" indent="0">
              <a:buNone/>
            </a:pPr>
            <a:r>
              <a:rPr lang="en-US" altLang="ko-KR" dirty="0"/>
              <a:t>        </a:t>
            </a:r>
            <a:r>
              <a:rPr lang="en-US" altLang="ko-KR" dirty="0" err="1"/>
              <a:t>printTimesTableOf</a:t>
            </a:r>
            <a:r>
              <a:rPr lang="en-US" altLang="ko-KR" dirty="0"/>
              <a:t>(</a:t>
            </a:r>
            <a:r>
              <a:rPr lang="en-US" altLang="ko-KR" dirty="0" err="1"/>
              <a:t>i</a:t>
            </a:r>
            <a:r>
              <a:rPr lang="en-US" altLang="ko-KR" dirty="0"/>
              <a:t>, j, "\t")</a:t>
            </a:r>
          </a:p>
          <a:p>
            <a:pPr marL="0" indent="0">
              <a:buNone/>
            </a:pPr>
            <a:r>
              <a:rPr lang="en-US" altLang="ko-KR" dirty="0"/>
              <a:t>        </a:t>
            </a:r>
            <a:r>
              <a:rPr lang="en-US" altLang="ko-KR" dirty="0" err="1"/>
              <a:t>printTimesTableOf</a:t>
            </a:r>
            <a:r>
              <a:rPr lang="en-US" altLang="ko-KR" dirty="0"/>
              <a:t>(</a:t>
            </a:r>
            <a:r>
              <a:rPr lang="en-US" altLang="ko-KR" dirty="0" err="1"/>
              <a:t>i</a:t>
            </a:r>
            <a:r>
              <a:rPr lang="en-US" altLang="ko-KR" dirty="0"/>
              <a:t> + 1, j, "\n")</a:t>
            </a:r>
          </a:p>
          <a:p>
            <a:pPr marL="0" indent="0">
              <a:buNone/>
            </a:pPr>
            <a:r>
              <a:rPr lang="en-US" altLang="ko-KR" dirty="0"/>
              <a:t>    print()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3153300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u="sng" dirty="0"/>
              <a:t>return</a:t>
            </a:r>
            <a:r>
              <a:rPr lang="en-US" altLang="ko-KR" b="1" u="sng"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46580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dirty="0"/>
              <a:t>return</a:t>
            </a:r>
            <a:r>
              <a:rPr lang="en-US" altLang="ko-KR" dirty="0"/>
              <a:t> statement</a:t>
            </a:r>
            <a:endParaRPr lang="ko-KR" altLang="en-US" dirty="0"/>
          </a:p>
        </p:txBody>
      </p:sp>
      <p:sp>
        <p:nvSpPr>
          <p:cNvPr id="3" name="내용 개체 틀 2"/>
          <p:cNvSpPr>
            <a:spLocks noGrp="1"/>
          </p:cNvSpPr>
          <p:nvPr>
            <p:ph idx="1"/>
          </p:nvPr>
        </p:nvSpPr>
        <p:spPr/>
        <p:txBody>
          <a:bodyPr>
            <a:normAutofit/>
          </a:bodyPr>
          <a:lstStyle/>
          <a:p>
            <a:r>
              <a:rPr lang="en-US" altLang="ko-KR" sz="2400" dirty="0"/>
              <a:t>The </a:t>
            </a:r>
            <a:r>
              <a:rPr lang="en-US" altLang="ko-KR" sz="2400" b="1" i="1" dirty="0"/>
              <a:t>return</a:t>
            </a:r>
            <a:r>
              <a:rPr lang="en-US" altLang="ko-KR" sz="2400" dirty="0"/>
              <a:t> statement is used to return from a function i.e. break out of the function.</a:t>
            </a:r>
          </a:p>
          <a:p>
            <a:endParaRPr lang="en-US" altLang="ko-KR" sz="2400" dirty="0"/>
          </a:p>
          <a:p>
            <a:r>
              <a:rPr lang="en-US" altLang="ko-KR" sz="2400" dirty="0"/>
              <a:t>We can optionally return a value from the function as well.</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584887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4762"/>
            <a:ext cx="10353762" cy="690880"/>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913795" y="1158240"/>
            <a:ext cx="5456164" cy="4540882"/>
          </a:xfrm>
        </p:spPr>
        <p:txBody>
          <a:bodyPr>
            <a:normAutofit fontScale="77500" lnSpcReduction="20000"/>
          </a:bodyPr>
          <a:lstStyle/>
          <a:p>
            <a:pPr marL="0" indent="0">
              <a:buNone/>
            </a:pPr>
            <a:r>
              <a:rPr lang="en-US" altLang="ko-KR" dirty="0"/>
              <a:t>def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r>
              <a:rPr lang="en-US" altLang="ko-KR" dirty="0"/>
              <a:t>m = maximum(2, 3)</a:t>
            </a:r>
          </a:p>
          <a:p>
            <a:pPr marL="0" indent="0">
              <a:buNone/>
            </a:pPr>
            <a:r>
              <a:rPr lang="en-US" altLang="ko-KR" dirty="0"/>
              <a:t>print(m)</a:t>
            </a:r>
          </a:p>
          <a:p>
            <a:pPr marL="0" indent="0">
              <a:buNone/>
            </a:pPr>
            <a:r>
              <a:rPr lang="en-US" altLang="ko-KR" dirty="0"/>
              <a:t>m = maximum(2, 2)</a:t>
            </a:r>
          </a:p>
          <a:p>
            <a:pPr marL="0" indent="0">
              <a:buNone/>
            </a:pPr>
            <a:r>
              <a:rPr lang="en-US" altLang="ko-KR" dirty="0"/>
              <a:t>print(m)</a:t>
            </a:r>
          </a:p>
        </p:txBody>
      </p:sp>
      <p:sp>
        <p:nvSpPr>
          <p:cNvPr id="8" name="내용 개체 틀 7"/>
          <p:cNvSpPr>
            <a:spLocks noGrp="1"/>
          </p:cNvSpPr>
          <p:nvPr>
            <p:ph sz="half" idx="2"/>
          </p:nvPr>
        </p:nvSpPr>
        <p:spPr>
          <a:xfrm>
            <a:off x="6410716" y="1158240"/>
            <a:ext cx="5456164" cy="4540883"/>
          </a:xfrm>
        </p:spPr>
        <p:txBody>
          <a:bodyPr>
            <a:normAutofit fontScale="77500" lnSpcReduction="20000"/>
          </a:bodyPr>
          <a:lstStyle/>
          <a:p>
            <a:pPr marL="0" indent="0">
              <a:buNone/>
            </a:pPr>
            <a:r>
              <a:rPr lang="en-US" altLang="ko-KR" dirty="0"/>
              <a:t>def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r>
              <a:rPr lang="en-US" altLang="ko-KR" dirty="0"/>
              <a:t># prints out directly</a:t>
            </a:r>
          </a:p>
          <a:p>
            <a:pPr marL="0" indent="0">
              <a:buNone/>
            </a:pPr>
            <a:r>
              <a:rPr lang="en-US" altLang="ko-KR" dirty="0"/>
              <a:t>print(maximum(2, 3))</a:t>
            </a:r>
          </a:p>
          <a:p>
            <a:pPr marL="0" indent="0">
              <a:buNone/>
            </a:pPr>
            <a:endParaRPr lang="en-US" altLang="ko-KR" dirty="0"/>
          </a:p>
          <a:p>
            <a:pPr marL="0" indent="0">
              <a:buNone/>
            </a:pPr>
            <a:r>
              <a:rPr lang="en-US" altLang="ko-KR" dirty="0"/>
              <a:t>print(maximum(2, 2))</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748094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0"/>
            <a:ext cx="10353762" cy="731520"/>
          </a:xfrm>
        </p:spPr>
        <p:txBody>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913795" y="985520"/>
            <a:ext cx="5313924" cy="4713602"/>
          </a:xfrm>
        </p:spPr>
        <p:txBody>
          <a:bodyPr>
            <a:normAutofit fontScale="77500" lnSpcReduction="20000"/>
          </a:bodyPr>
          <a:lstStyle/>
          <a:p>
            <a:pPr marL="0" indent="0">
              <a:buNone/>
            </a:pPr>
            <a:r>
              <a:rPr lang="en-US" altLang="ko-KR" dirty="0" err="1"/>
              <a:t>def</a:t>
            </a:r>
            <a:r>
              <a:rPr lang="en-US" altLang="ko-KR" dirty="0"/>
              <a:t>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r>
              <a:rPr lang="en-US" altLang="ko-KR" dirty="0"/>
              <a:t>m = maximum(2, 3)</a:t>
            </a:r>
          </a:p>
          <a:p>
            <a:pPr marL="0" indent="0">
              <a:buNone/>
            </a:pPr>
            <a:r>
              <a:rPr lang="en-US" altLang="ko-KR" dirty="0"/>
              <a:t>print(m)</a:t>
            </a:r>
          </a:p>
          <a:p>
            <a:pPr marL="0" indent="0">
              <a:buNone/>
            </a:pPr>
            <a:r>
              <a:rPr lang="en-US" altLang="ko-KR" dirty="0"/>
              <a:t>m = maximum(2, 2)</a:t>
            </a:r>
          </a:p>
          <a:p>
            <a:pPr marL="0" indent="0">
              <a:buNone/>
            </a:pPr>
            <a:r>
              <a:rPr lang="en-US" altLang="ko-KR" dirty="0"/>
              <a:t>print(m)</a:t>
            </a:r>
          </a:p>
        </p:txBody>
      </p:sp>
      <p:sp>
        <p:nvSpPr>
          <p:cNvPr id="8" name="내용 개체 틀 7"/>
          <p:cNvSpPr>
            <a:spLocks noGrp="1"/>
          </p:cNvSpPr>
          <p:nvPr>
            <p:ph sz="half" idx="2"/>
          </p:nvPr>
        </p:nvSpPr>
        <p:spPr>
          <a:xfrm>
            <a:off x="6410716" y="985520"/>
            <a:ext cx="5313924" cy="4713603"/>
          </a:xfrm>
          <a:ln w="38100">
            <a:solidFill>
              <a:srgbClr val="FF0000"/>
            </a:solidFill>
          </a:ln>
        </p:spPr>
        <p:txBody>
          <a:bodyPr>
            <a:normAutofit fontScale="77500" lnSpcReduction="20000"/>
          </a:bodyPr>
          <a:lstStyle/>
          <a:p>
            <a:pPr marL="0" indent="0">
              <a:buNone/>
            </a:pPr>
            <a:r>
              <a:rPr lang="en-US" altLang="ko-KR" dirty="0" err="1"/>
              <a:t>def</a:t>
            </a:r>
            <a:r>
              <a:rPr lang="en-US" altLang="ko-KR" dirty="0"/>
              <a:t>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r>
              <a:rPr lang="en-US" altLang="ko-KR" dirty="0"/>
              <a:t># prints out directly</a:t>
            </a:r>
          </a:p>
          <a:p>
            <a:pPr marL="0" indent="0">
              <a:buNone/>
            </a:pPr>
            <a:r>
              <a:rPr lang="en-US" altLang="ko-KR" dirty="0"/>
              <a:t>print(maximum(2, 3))</a:t>
            </a:r>
          </a:p>
          <a:p>
            <a:pPr marL="0" indent="0">
              <a:buNone/>
            </a:pPr>
            <a:endParaRPr lang="en-US" altLang="ko-KR" dirty="0"/>
          </a:p>
          <a:p>
            <a:pPr marL="0" indent="0">
              <a:buNone/>
            </a:pPr>
            <a:r>
              <a:rPr lang="en-US" altLang="ko-KR" dirty="0"/>
              <a:t>print(maximum(2, 2))</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570576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idx="1"/>
          </p:nvPr>
        </p:nvSpPr>
        <p:spPr/>
        <p:txBody>
          <a:bodyPr>
            <a:normAutofit fontScale="92500" lnSpcReduction="20000"/>
          </a:bodyPr>
          <a:lstStyle/>
          <a:p>
            <a:pPr marL="0" indent="0">
              <a:buNone/>
            </a:pPr>
            <a:r>
              <a:rPr lang="en-US" altLang="ko-KR" dirty="0" err="1"/>
              <a:t>def</a:t>
            </a:r>
            <a:r>
              <a:rPr lang="en-US" altLang="ko-KR" dirty="0"/>
              <a:t>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endParaRPr lang="en-US" altLang="ko-KR" dirty="0"/>
          </a:p>
          <a:p>
            <a:pPr marL="0" indent="0">
              <a:buNone/>
            </a:pPr>
            <a:r>
              <a:rPr lang="en-US" altLang="ko-KR" b="1" dirty="0">
                <a:solidFill>
                  <a:srgbClr val="FFFF00"/>
                </a:solidFill>
              </a:rPr>
              <a:t>print(maximum(2, 3) + 10)</a:t>
            </a:r>
          </a:p>
          <a:p>
            <a:pPr marL="0" indent="0">
              <a:buNone/>
            </a:pPr>
            <a:r>
              <a:rPr lang="en-US" altLang="ko-KR" b="1" dirty="0">
                <a:solidFill>
                  <a:srgbClr val="FFFF00"/>
                </a:solidFill>
              </a:rPr>
              <a:t>print(maximum(2, 2) * 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41009723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27625"/>
            <a:ext cx="10353762" cy="770309"/>
          </a:xfrm>
        </p:spPr>
        <p:txBody>
          <a:bodyPr>
            <a:normAutofit/>
          </a:bodyPr>
          <a:lstStyle/>
          <a:p>
            <a:r>
              <a:rPr lang="en-US" altLang="ko-KR" sz="4000" dirty="0"/>
              <a:t>Example: </a:t>
            </a:r>
            <a:r>
              <a:rPr lang="en-US" altLang="ko-KR" sz="4000" b="1" i="1" dirty="0"/>
              <a:t>return</a:t>
            </a:r>
            <a:endParaRPr lang="ko-KR" altLang="en-US" sz="4000" b="1" i="1" dirty="0"/>
          </a:p>
        </p:txBody>
      </p:sp>
      <p:sp>
        <p:nvSpPr>
          <p:cNvPr id="3" name="내용 개체 틀 2"/>
          <p:cNvSpPr>
            <a:spLocks noGrp="1"/>
          </p:cNvSpPr>
          <p:nvPr>
            <p:ph sz="half" idx="1"/>
          </p:nvPr>
        </p:nvSpPr>
        <p:spPr>
          <a:xfrm>
            <a:off x="172720" y="1402080"/>
            <a:ext cx="6095999" cy="4297041"/>
          </a:xfrm>
        </p:spPr>
        <p:txBody>
          <a:bodyPr>
            <a:normAutofit/>
          </a:bodyPr>
          <a:lstStyle/>
          <a:p>
            <a:r>
              <a:rPr lang="en-US" altLang="ko-KR" sz="2000" dirty="0"/>
              <a:t>Make a Python program as below:</a:t>
            </a:r>
          </a:p>
          <a:p>
            <a:pPr lvl="1"/>
            <a:r>
              <a:rPr lang="en-US" altLang="ko-KR" sz="2000" dirty="0"/>
              <a:t>Define a function </a:t>
            </a:r>
            <a:r>
              <a:rPr lang="en-US" altLang="ko-KR" sz="2000" dirty="0" err="1">
                <a:solidFill>
                  <a:schemeClr val="tx1">
                    <a:lumMod val="50000"/>
                    <a:lumOff val="50000"/>
                  </a:schemeClr>
                </a:solidFill>
              </a:rPr>
              <a:t>toFahrenheit</a:t>
            </a:r>
            <a:r>
              <a:rPr lang="en-US" altLang="ko-KR" sz="2000" dirty="0">
                <a:solidFill>
                  <a:schemeClr val="tx1">
                    <a:lumMod val="50000"/>
                    <a:lumOff val="50000"/>
                  </a:schemeClr>
                </a:solidFill>
              </a:rPr>
              <a:t>(</a:t>
            </a:r>
            <a:r>
              <a:rPr lang="en-US" altLang="ko-KR" sz="2000" dirty="0" err="1">
                <a:solidFill>
                  <a:schemeClr val="tx1">
                    <a:lumMod val="50000"/>
                    <a:lumOff val="50000"/>
                  </a:schemeClr>
                </a:solidFill>
              </a:rPr>
              <a:t>iCelsius</a:t>
            </a:r>
            <a:r>
              <a:rPr lang="en-US" altLang="ko-KR" sz="2000" dirty="0">
                <a:solidFill>
                  <a:schemeClr val="tx1">
                    <a:lumMod val="50000"/>
                    <a:lumOff val="50000"/>
                  </a:schemeClr>
                </a:solidFill>
              </a:rPr>
              <a:t>)</a:t>
            </a:r>
            <a:r>
              <a:rPr lang="en-US" altLang="ko-KR" sz="2000" dirty="0"/>
              <a:t> which calculates the Fahrenheit equivalence of the Celsius </a:t>
            </a:r>
            <a:r>
              <a:rPr lang="en-US" altLang="ko-KR" sz="2000" dirty="0" err="1">
                <a:solidFill>
                  <a:schemeClr val="tx1">
                    <a:lumMod val="50000"/>
                    <a:lumOff val="50000"/>
                  </a:schemeClr>
                </a:solidFill>
              </a:rPr>
              <a:t>iCelsius</a:t>
            </a:r>
            <a:r>
              <a:rPr lang="en-US" altLang="ko-KR" sz="2000" dirty="0"/>
              <a:t>.</a:t>
            </a:r>
          </a:p>
          <a:p>
            <a:pPr lvl="2"/>
            <a:r>
              <a:rPr lang="de-DE" altLang="ko-KR" sz="1600" b="1" dirty="0"/>
              <a:t>Fahrenheit (°F) = Celsius (°C) * 1.8 + 32</a:t>
            </a:r>
          </a:p>
          <a:p>
            <a:pPr lvl="2"/>
            <a:endParaRPr lang="en-US" altLang="ko-KR" sz="1600" dirty="0"/>
          </a:p>
          <a:p>
            <a:pPr lvl="1"/>
            <a:r>
              <a:rPr lang="en-US" altLang="ko-KR" sz="2000" dirty="0"/>
              <a:t>Call the function </a:t>
            </a:r>
            <a:r>
              <a:rPr lang="en-US" altLang="ko-KR" sz="2000" dirty="0" err="1">
                <a:solidFill>
                  <a:schemeClr val="tx1">
                    <a:lumMod val="50000"/>
                    <a:lumOff val="50000"/>
                  </a:schemeClr>
                </a:solidFill>
              </a:rPr>
              <a:t>toFahrenheit</a:t>
            </a:r>
            <a:r>
              <a:rPr lang="en-US" altLang="ko-KR" sz="2000" dirty="0">
                <a:solidFill>
                  <a:schemeClr val="tx1">
                    <a:lumMod val="50000"/>
                    <a:lumOff val="50000"/>
                  </a:schemeClr>
                </a:solidFill>
              </a:rPr>
              <a:t>(30)</a:t>
            </a:r>
            <a:r>
              <a:rPr lang="en-US" altLang="ko-KR" sz="2000" dirty="0"/>
              <a:t> and print out the return value.</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58</a:t>
            </a:fld>
            <a:endParaRPr lang="en-US" dirty="0"/>
          </a:p>
        </p:txBody>
      </p:sp>
      <p:grpSp>
        <p:nvGrpSpPr>
          <p:cNvPr id="5" name="그룹 4">
            <a:extLst>
              <a:ext uri="{FF2B5EF4-FFF2-40B4-BE49-F238E27FC236}">
                <a16:creationId xmlns:a16="http://schemas.microsoft.com/office/drawing/2014/main" id="{51D559BC-8CED-02C4-8052-207153A770B6}"/>
              </a:ext>
            </a:extLst>
          </p:cNvPr>
          <p:cNvGrpSpPr/>
          <p:nvPr/>
        </p:nvGrpSpPr>
        <p:grpSpPr>
          <a:xfrm>
            <a:off x="6756075" y="1373200"/>
            <a:ext cx="4612965" cy="4913811"/>
            <a:chOff x="6756075" y="1844826"/>
            <a:chExt cx="3588399" cy="3822425"/>
          </a:xfrm>
        </p:grpSpPr>
        <p:sp>
          <p:nvSpPr>
            <p:cNvPr id="13" name="직사각형 12"/>
            <p:cNvSpPr/>
            <p:nvPr/>
          </p:nvSpPr>
          <p:spPr bwMode="auto">
            <a:xfrm>
              <a:off x="6756075" y="1844826"/>
              <a:ext cx="3588399" cy="3822425"/>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r>
                <a:rPr lang="en-US" altLang="ko-KR" sz="2000" dirty="0" err="1">
                  <a:solidFill>
                    <a:schemeClr val="tx1">
                      <a:lumMod val="50000"/>
                      <a:lumOff val="50000"/>
                    </a:schemeClr>
                  </a:solidFill>
                </a:rPr>
                <a:t>toFahrenheit</a:t>
              </a:r>
              <a:r>
                <a:rPr lang="en-US" altLang="ko-KR" sz="2000" dirty="0">
                  <a:solidFill>
                    <a:schemeClr val="tx1">
                      <a:lumMod val="50000"/>
                      <a:lumOff val="50000"/>
                    </a:schemeClr>
                  </a:solidFill>
                </a:rPr>
                <a:t>(</a:t>
              </a:r>
              <a:r>
                <a:rPr lang="en-US" altLang="ko-KR" sz="2000" dirty="0" err="1">
                  <a:solidFill>
                    <a:schemeClr val="tx1">
                      <a:lumMod val="50000"/>
                      <a:lumOff val="50000"/>
                    </a:schemeClr>
                  </a:solidFill>
                </a:rPr>
                <a:t>iCelsius</a:t>
              </a:r>
              <a:r>
                <a:rPr lang="en-US" altLang="ko-KR" sz="2000" dirty="0">
                  <a:solidFill>
                    <a:schemeClr val="tx1">
                      <a:lumMod val="50000"/>
                      <a:lumOff val="50000"/>
                    </a:schemeClr>
                  </a:solidFill>
                </a:rPr>
                <a:t>)</a:t>
              </a:r>
              <a:endParaRPr kumimoji="1" lang="ko-KR" altLang="en-US" sz="2000" dirty="0">
                <a:solidFill>
                  <a:schemeClr val="tx1">
                    <a:lumMod val="50000"/>
                    <a:lumOff val="50000"/>
                  </a:schemeClr>
                </a:solidFill>
                <a:latin typeface="Tahoma" pitchFamily="34" charset="0"/>
              </a:endParaRPr>
            </a:p>
          </p:txBody>
        </p:sp>
        <p:sp>
          <p:nvSpPr>
            <p:cNvPr id="7" name="TextBox 6"/>
            <p:cNvSpPr txBox="1"/>
            <p:nvPr/>
          </p:nvSpPr>
          <p:spPr>
            <a:xfrm>
              <a:off x="7277953" y="3002506"/>
              <a:ext cx="2286434" cy="870545"/>
            </a:xfrm>
            <a:prstGeom prst="rect">
              <a:avLst/>
            </a:prstGeom>
            <a:noFill/>
            <a:ln>
              <a:solidFill>
                <a:schemeClr val="tx1"/>
              </a:solidFill>
            </a:ln>
          </p:spPr>
          <p:txBody>
            <a:bodyPr wrap="square" rtlCol="0" anchor="ctr" anchorCtr="0">
              <a:noAutofit/>
            </a:bodyPr>
            <a:lstStyle/>
            <a:p>
              <a:pPr algn="ctr"/>
              <a:r>
                <a:rPr lang="en-US" altLang="ko-KR" sz="1600" dirty="0" err="1"/>
                <a:t>dF</a:t>
              </a:r>
              <a:r>
                <a:rPr lang="de-DE" altLang="ko-KR" sz="1600" dirty="0"/>
                <a:t>ahrenheit = iCelsius * 1.8 + 32</a:t>
              </a:r>
              <a:endParaRPr lang="ko-KR" altLang="en-US" sz="1600" dirty="0"/>
            </a:p>
          </p:txBody>
        </p:sp>
        <p:sp>
          <p:nvSpPr>
            <p:cNvPr id="10" name="타원 9"/>
            <p:cNvSpPr/>
            <p:nvPr/>
          </p:nvSpPr>
          <p:spPr bwMode="auto">
            <a:xfrm>
              <a:off x="8267800" y="2378437"/>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267800" y="4965173"/>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2" name="직선 화살표 연결선 11"/>
            <p:cNvCxnSpPr>
              <a:cxnSpLocks/>
              <a:stCxn id="10" idx="4"/>
              <a:endCxn id="7" idx="0"/>
            </p:cNvCxnSpPr>
            <p:nvPr/>
          </p:nvCxnSpPr>
          <p:spPr bwMode="auto">
            <a:xfrm flipH="1">
              <a:off x="8421171" y="2690472"/>
              <a:ext cx="2646" cy="31203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277953" y="4185086"/>
              <a:ext cx="2286434" cy="435273"/>
            </a:xfrm>
            <a:prstGeom prst="rect">
              <a:avLst/>
            </a:prstGeom>
            <a:noFill/>
            <a:ln>
              <a:solidFill>
                <a:schemeClr val="tx1"/>
              </a:solidFill>
            </a:ln>
          </p:spPr>
          <p:txBody>
            <a:bodyPr wrap="square" rtlCol="0" anchor="ctr" anchorCtr="0">
              <a:noAutofit/>
            </a:bodyPr>
            <a:lstStyle/>
            <a:p>
              <a:pPr algn="ctr"/>
              <a:r>
                <a:rPr lang="en-US" altLang="ko-KR" sz="1600" dirty="0"/>
                <a:t>return </a:t>
              </a:r>
              <a:r>
                <a:rPr lang="en-US" altLang="ko-KR" sz="1600" dirty="0" err="1"/>
                <a:t>dF</a:t>
              </a:r>
              <a:r>
                <a:rPr lang="de-DE" altLang="ko-KR" sz="1600" dirty="0"/>
                <a:t>ahrenheit</a:t>
              </a:r>
              <a:endParaRPr lang="ko-KR" altLang="en-US" sz="1600" dirty="0"/>
            </a:p>
          </p:txBody>
        </p:sp>
        <p:cxnSp>
          <p:nvCxnSpPr>
            <p:cNvPr id="25" name="직선 화살표 연결선 24"/>
            <p:cNvCxnSpPr>
              <a:cxnSpLocks/>
              <a:stCxn id="20" idx="2"/>
              <a:endCxn id="11" idx="0"/>
            </p:cNvCxnSpPr>
            <p:nvPr/>
          </p:nvCxnSpPr>
          <p:spPr bwMode="auto">
            <a:xfrm>
              <a:off x="8421171" y="4620359"/>
              <a:ext cx="2646"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cxnSpLocks/>
              <a:stCxn id="7" idx="2"/>
              <a:endCxn id="20" idx="0"/>
            </p:cNvCxnSpPr>
            <p:nvPr/>
          </p:nvCxnSpPr>
          <p:spPr bwMode="auto">
            <a:xfrm>
              <a:off x="8421171" y="3873051"/>
              <a:ext cx="0" cy="31203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3802882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a:t>
            </a:r>
            <a:r>
              <a:rPr lang="en-US" altLang="ko-KR" dirty="0" err="1"/>
              <a:t>fFahrenheit</a:t>
            </a:r>
            <a:r>
              <a:rPr lang="en-US" altLang="ko-KR" dirty="0"/>
              <a:t> = </a:t>
            </a:r>
            <a:r>
              <a:rPr lang="en-US" altLang="ko-KR" dirty="0" err="1"/>
              <a:t>iCelsius</a:t>
            </a:r>
            <a:r>
              <a:rPr lang="en-US" altLang="ko-KR" dirty="0"/>
              <a:t> * 1.8 + 32</a:t>
            </a:r>
          </a:p>
          <a:p>
            <a:pPr marL="0" indent="0">
              <a:buNone/>
            </a:pPr>
            <a:r>
              <a:rPr lang="en-US" altLang="ko-KR" dirty="0"/>
              <a:t>    return </a:t>
            </a:r>
            <a:r>
              <a:rPr lang="en-US" altLang="ko-KR" dirty="0" err="1"/>
              <a:t>fFahrenheit</a:t>
            </a:r>
            <a:endParaRPr lang="en-US" altLang="ko-KR" dirty="0"/>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14449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1026" name="Picture 2">
            <a:extLst>
              <a:ext uri="{FF2B5EF4-FFF2-40B4-BE49-F238E27FC236}">
                <a16:creationId xmlns:a16="http://schemas.microsoft.com/office/drawing/2014/main" id="{4DA77273-BC8C-1336-5327-A2DD0BF57B1F}"/>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65907" y="1526635"/>
            <a:ext cx="7449538" cy="41903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7E4E54-1D62-C449-5A82-4AB391DCDA3A}"/>
              </a:ext>
            </a:extLst>
          </p:cNvPr>
          <p:cNvSpPr txBox="1"/>
          <p:nvPr/>
        </p:nvSpPr>
        <p:spPr>
          <a:xfrm>
            <a:off x="2285999" y="5717000"/>
            <a:ext cx="7529445" cy="307777"/>
          </a:xfrm>
          <a:prstGeom prst="rect">
            <a:avLst/>
          </a:prstGeom>
          <a:noFill/>
        </p:spPr>
        <p:txBody>
          <a:bodyPr wrap="square">
            <a:spAutoFit/>
          </a:bodyPr>
          <a:lstStyle/>
          <a:p>
            <a:r>
              <a:rPr lang="ko-KR" altLang="en-US" sz="1400" dirty="0">
                <a:hlinkClick r:id="rId3">
                  <a:extLst>
                    <a:ext uri="{A12FA001-AC4F-418D-AE19-62706E023703}">
                      <ahyp:hlinkClr xmlns:ahyp="http://schemas.microsoft.com/office/drawing/2018/hyperlinkcolor" val="tx"/>
                    </a:ext>
                  </a:extLst>
                </a:hlinkClick>
              </a:rPr>
              <a:t>https://evan-moon.github.io/static/023de5bc6ce10c061b00421bd714ce0c/ee604/thumbnail.png</a:t>
            </a:r>
            <a:r>
              <a:rPr lang="ko-KR" altLang="en-US" sz="1400" dirty="0"/>
              <a:t> </a:t>
            </a:r>
          </a:p>
        </p:txBody>
      </p:sp>
      <p:sp>
        <p:nvSpPr>
          <p:cNvPr id="9" name="TextBox 8">
            <a:extLst>
              <a:ext uri="{FF2B5EF4-FFF2-40B4-BE49-F238E27FC236}">
                <a16:creationId xmlns:a16="http://schemas.microsoft.com/office/drawing/2014/main" id="{BB106639-7B44-920C-E5FA-8ABB1E85AF09}"/>
              </a:ext>
            </a:extLst>
          </p:cNvPr>
          <p:cNvSpPr txBox="1"/>
          <p:nvPr/>
        </p:nvSpPr>
        <p:spPr>
          <a:xfrm>
            <a:off x="701040" y="3206318"/>
            <a:ext cx="1503680" cy="830997"/>
          </a:xfrm>
          <a:prstGeom prst="rect">
            <a:avLst/>
          </a:prstGeom>
          <a:noFill/>
        </p:spPr>
        <p:txBody>
          <a:bodyPr wrap="square" rtlCol="0">
            <a:spAutoFit/>
          </a:bodyPr>
          <a:lstStyle/>
          <a:p>
            <a:pPr marL="342900" indent="-342900">
              <a:buFont typeface="Arial" panose="020B0604020202020204" pitchFamily="34" charset="0"/>
              <a:buChar char="•"/>
            </a:pPr>
            <a:r>
              <a:rPr lang="ko-KR" altLang="en-US" sz="2400" dirty="0"/>
              <a:t>함수</a:t>
            </a:r>
            <a:endParaRPr lang="en-US" altLang="ko-KR" sz="2400" dirty="0"/>
          </a:p>
          <a:p>
            <a:pPr marL="342900" indent="-342900">
              <a:buFont typeface="Arial" panose="020B0604020202020204" pitchFamily="34" charset="0"/>
              <a:buChar char="•"/>
            </a:pPr>
            <a:r>
              <a:rPr lang="ko-KR" altLang="en-US" sz="2400" dirty="0"/>
              <a:t>函數</a:t>
            </a:r>
          </a:p>
        </p:txBody>
      </p:sp>
    </p:spTree>
    <p:extLst>
      <p:ext uri="{BB962C8B-B14F-4D97-AF65-F5344CB8AC3E}">
        <p14:creationId xmlns:p14="http://schemas.microsoft.com/office/powerpoint/2010/main" val="1058130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896424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sz="half" idx="1"/>
          </p:nvPr>
        </p:nvSpPr>
        <p:spPr/>
        <p:txBody>
          <a:bodyPr>
            <a:normAutofit fontScale="925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b="1" dirty="0">
                <a:solidFill>
                  <a:srgbClr val="FF0000"/>
                </a:solidFill>
              </a:rPr>
              <a:t>    </a:t>
            </a:r>
            <a:r>
              <a:rPr lang="en-US" altLang="ko-KR" b="1" dirty="0" err="1">
                <a:solidFill>
                  <a:srgbClr val="FF0000"/>
                </a:solidFill>
              </a:rPr>
              <a:t>fFahrenheit</a:t>
            </a:r>
            <a:r>
              <a:rPr lang="en-US" altLang="ko-KR" b="1" dirty="0">
                <a:solidFill>
                  <a:srgbClr val="FF0000"/>
                </a:solidFill>
              </a:rPr>
              <a:t> = </a:t>
            </a:r>
            <a:r>
              <a:rPr lang="en-US" altLang="ko-KR" b="1" dirty="0" err="1">
                <a:solidFill>
                  <a:srgbClr val="FF0000"/>
                </a:solidFill>
              </a:rPr>
              <a:t>iCelsius</a:t>
            </a:r>
            <a:r>
              <a:rPr lang="en-US" altLang="ko-KR" b="1" dirty="0">
                <a:solidFill>
                  <a:srgbClr val="FF0000"/>
                </a:solidFill>
              </a:rPr>
              <a:t> * 1.8 + 32</a:t>
            </a:r>
          </a:p>
          <a:p>
            <a:pPr marL="0" indent="0">
              <a:buNone/>
            </a:pPr>
            <a:r>
              <a:rPr lang="en-US" altLang="ko-KR" b="1" dirty="0">
                <a:solidFill>
                  <a:srgbClr val="FF0000"/>
                </a:solidFill>
              </a:rPr>
              <a:t>    return </a:t>
            </a:r>
            <a:r>
              <a:rPr lang="en-US" altLang="ko-KR" b="1" dirty="0" err="1">
                <a:solidFill>
                  <a:srgbClr val="FF0000"/>
                </a:solidFill>
              </a:rPr>
              <a:t>fFahrenheit</a:t>
            </a:r>
            <a:endParaRPr lang="en-US" altLang="ko-KR" b="1" dirty="0">
              <a:solidFill>
                <a:srgbClr val="FF0000"/>
              </a:solidFill>
            </a:endParaRPr>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2" name="내용 개체 틀 1"/>
          <p:cNvSpPr>
            <a:spLocks noGrp="1"/>
          </p:cNvSpPr>
          <p:nvPr>
            <p:ph sz="half" idx="2"/>
          </p:nvPr>
        </p:nvSpPr>
        <p:spPr/>
        <p:txBody>
          <a:bodyPr>
            <a:normAutofit fontScale="925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a:t>
            </a:r>
            <a:r>
              <a:rPr lang="en-US" altLang="ko-KR" b="1" dirty="0">
                <a:solidFill>
                  <a:srgbClr val="0070C0"/>
                </a:solidFill>
              </a:rPr>
              <a:t>return </a:t>
            </a:r>
            <a:r>
              <a:rPr lang="en-US" altLang="ko-KR" b="1" dirty="0" err="1">
                <a:solidFill>
                  <a:srgbClr val="0070C0"/>
                </a:solidFill>
              </a:rPr>
              <a:t>iCelsius</a:t>
            </a:r>
            <a:r>
              <a:rPr lang="en-US" altLang="ko-KR" b="1" dirty="0">
                <a:solidFill>
                  <a:srgbClr val="0070C0"/>
                </a:solidFill>
              </a:rPr>
              <a:t> * 1.8 + 32</a:t>
            </a:r>
          </a:p>
          <a:p>
            <a:pPr marL="0" indent="0">
              <a:buNone/>
            </a:pPr>
            <a:endParaRPr lang="en-US" altLang="ko-KR" dirty="0"/>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8581751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913795" y="609600"/>
            <a:ext cx="10353762" cy="751840"/>
          </a:xfrm>
        </p:spPr>
        <p:txBody>
          <a:bodyPr>
            <a:normAutofit/>
          </a:bodyPr>
          <a:lstStyle/>
          <a:p>
            <a:r>
              <a:rPr lang="en-US" altLang="ko-KR" sz="4400" dirty="0"/>
              <a:t>Example: </a:t>
            </a:r>
            <a:r>
              <a:rPr lang="en-US" altLang="ko-KR" sz="4400" b="1" i="1" dirty="0"/>
              <a:t>return</a:t>
            </a:r>
            <a:endParaRPr lang="ko-KR" altLang="en-US" sz="4400" b="1" i="1" dirty="0"/>
          </a:p>
        </p:txBody>
      </p:sp>
      <p:sp>
        <p:nvSpPr>
          <p:cNvPr id="7" name="내용 개체 틀 6"/>
          <p:cNvSpPr>
            <a:spLocks noGrp="1"/>
          </p:cNvSpPr>
          <p:nvPr>
            <p:ph sz="half" idx="1"/>
          </p:nvPr>
        </p:nvSpPr>
        <p:spPr/>
        <p:txBody>
          <a:bodyPr>
            <a:normAutofit fontScale="925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b="1" dirty="0">
                <a:solidFill>
                  <a:srgbClr val="FF0000"/>
                </a:solidFill>
              </a:rPr>
              <a:t>    </a:t>
            </a:r>
            <a:r>
              <a:rPr lang="en-US" altLang="ko-KR" b="1" dirty="0" err="1">
                <a:solidFill>
                  <a:srgbClr val="FF0000"/>
                </a:solidFill>
              </a:rPr>
              <a:t>fFahrenheit</a:t>
            </a:r>
            <a:r>
              <a:rPr lang="en-US" altLang="ko-KR" b="1" dirty="0">
                <a:solidFill>
                  <a:srgbClr val="FF0000"/>
                </a:solidFill>
              </a:rPr>
              <a:t> = </a:t>
            </a:r>
            <a:r>
              <a:rPr lang="en-US" altLang="ko-KR" b="1" dirty="0" err="1">
                <a:solidFill>
                  <a:srgbClr val="FF0000"/>
                </a:solidFill>
              </a:rPr>
              <a:t>iCelsius</a:t>
            </a:r>
            <a:r>
              <a:rPr lang="en-US" altLang="ko-KR" b="1" dirty="0">
                <a:solidFill>
                  <a:srgbClr val="FF0000"/>
                </a:solidFill>
              </a:rPr>
              <a:t> * 1.8 + 32</a:t>
            </a:r>
          </a:p>
          <a:p>
            <a:pPr marL="0" indent="0">
              <a:buNone/>
            </a:pPr>
            <a:r>
              <a:rPr lang="en-US" altLang="ko-KR" b="1" dirty="0">
                <a:solidFill>
                  <a:srgbClr val="FF0000"/>
                </a:solidFill>
              </a:rPr>
              <a:t>    return </a:t>
            </a:r>
            <a:r>
              <a:rPr lang="en-US" altLang="ko-KR" b="1" dirty="0" err="1">
                <a:solidFill>
                  <a:srgbClr val="FF0000"/>
                </a:solidFill>
              </a:rPr>
              <a:t>fFahrenheit</a:t>
            </a:r>
            <a:endParaRPr lang="en-US" altLang="ko-KR" b="1" dirty="0">
              <a:solidFill>
                <a:srgbClr val="FF0000"/>
              </a:solidFill>
            </a:endParaRPr>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2" name="내용 개체 틀 1"/>
          <p:cNvSpPr>
            <a:spLocks noGrp="1"/>
          </p:cNvSpPr>
          <p:nvPr>
            <p:ph sz="half" idx="2"/>
          </p:nvPr>
        </p:nvSpPr>
        <p:spPr>
          <a:ln w="38100">
            <a:solidFill>
              <a:srgbClr val="FF0000"/>
            </a:solidFill>
          </a:ln>
        </p:spPr>
        <p:txBody>
          <a:bodyPr>
            <a:normAutofit fontScale="925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a:t>
            </a:r>
            <a:r>
              <a:rPr lang="en-US" altLang="ko-KR" b="1" dirty="0">
                <a:solidFill>
                  <a:srgbClr val="0070C0"/>
                </a:solidFill>
              </a:rPr>
              <a:t>return </a:t>
            </a:r>
            <a:r>
              <a:rPr lang="en-US" altLang="ko-KR" b="1" dirty="0" err="1">
                <a:solidFill>
                  <a:srgbClr val="0070C0"/>
                </a:solidFill>
              </a:rPr>
              <a:t>iCelsius</a:t>
            </a:r>
            <a:r>
              <a:rPr lang="en-US" altLang="ko-KR" b="1" dirty="0">
                <a:solidFill>
                  <a:srgbClr val="0070C0"/>
                </a:solidFill>
              </a:rPr>
              <a:t> * 1.8 + 32</a:t>
            </a:r>
          </a:p>
          <a:p>
            <a:pPr marL="0" indent="0">
              <a:buNone/>
            </a:pPr>
            <a:endParaRPr lang="en-US" altLang="ko-KR" dirty="0"/>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067481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918992" y="154762"/>
            <a:ext cx="10353762" cy="822960"/>
          </a:xfrm>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sz="half" idx="1"/>
          </p:nvPr>
        </p:nvSpPr>
        <p:spPr>
          <a:xfrm>
            <a:off x="913795" y="2076450"/>
            <a:ext cx="5171684" cy="4029708"/>
          </a:xfrm>
          <a:ln w="38100">
            <a:solidFill>
              <a:srgbClr val="FF0000"/>
            </a:solidFill>
          </a:ln>
        </p:spPr>
        <p:txBody>
          <a:bodyPr/>
          <a:lstStyle/>
          <a:p>
            <a:pPr marL="0" indent="0">
              <a:buNone/>
            </a:pPr>
            <a:r>
              <a:rPr lang="en-US" altLang="ko-KR" sz="1800" dirty="0" err="1"/>
              <a:t>def</a:t>
            </a:r>
            <a:r>
              <a:rPr lang="en-US" altLang="ko-KR" sz="1800" dirty="0"/>
              <a:t> </a:t>
            </a:r>
            <a:r>
              <a:rPr lang="en-US" altLang="ko-KR" sz="1800" dirty="0" err="1"/>
              <a:t>toFahrenheit</a:t>
            </a:r>
            <a:r>
              <a:rPr lang="en-US" altLang="ko-KR" sz="1800" dirty="0"/>
              <a:t>(</a:t>
            </a:r>
            <a:r>
              <a:rPr lang="en-US" altLang="ko-KR" sz="1800" dirty="0" err="1"/>
              <a:t>iCelsius</a:t>
            </a:r>
            <a:r>
              <a:rPr lang="en-US" altLang="ko-KR" sz="1800" dirty="0"/>
              <a:t>):</a:t>
            </a:r>
          </a:p>
          <a:p>
            <a:pPr marL="0" indent="0">
              <a:buNone/>
            </a:pPr>
            <a:r>
              <a:rPr lang="en-US" altLang="ko-KR" sz="1800" dirty="0"/>
              <a:t>    return </a:t>
            </a:r>
            <a:r>
              <a:rPr lang="en-US" altLang="ko-KR" sz="1800" dirty="0" err="1"/>
              <a:t>iCelsius</a:t>
            </a:r>
            <a:r>
              <a:rPr lang="en-US" altLang="ko-KR" sz="1800" dirty="0"/>
              <a:t> * 1.8 + 32</a:t>
            </a:r>
          </a:p>
          <a:p>
            <a:pPr marL="0" indent="0">
              <a:buNone/>
            </a:pPr>
            <a:endParaRPr lang="en-US" altLang="ko-KR" sz="1800" dirty="0"/>
          </a:p>
          <a:p>
            <a:pPr marL="0" indent="0">
              <a:buNone/>
            </a:pPr>
            <a:endParaRPr lang="en-US" altLang="ko-KR" sz="1800" dirty="0"/>
          </a:p>
          <a:p>
            <a:pPr marL="0" indent="0">
              <a:buNone/>
            </a:pPr>
            <a:endParaRPr lang="en-US" altLang="ko-KR" sz="1800" dirty="0"/>
          </a:p>
          <a:p>
            <a:pPr marL="0" indent="0">
              <a:buNone/>
            </a:pPr>
            <a:r>
              <a:rPr lang="en-US" altLang="ko-KR" sz="1800" b="1" dirty="0">
                <a:solidFill>
                  <a:srgbClr val="0070C0"/>
                </a:solidFill>
              </a:rPr>
              <a:t>print(</a:t>
            </a:r>
            <a:r>
              <a:rPr lang="en-US" altLang="ko-KR" sz="1800" b="1" dirty="0" err="1">
                <a:solidFill>
                  <a:srgbClr val="0070C0"/>
                </a:solidFill>
              </a:rPr>
              <a:t>toFahrenheit</a:t>
            </a:r>
            <a:r>
              <a:rPr lang="en-US" altLang="ko-KR" sz="1800" b="1" dirty="0">
                <a:solidFill>
                  <a:srgbClr val="0070C0"/>
                </a:solidFill>
              </a:rPr>
              <a:t>(30))</a:t>
            </a:r>
          </a:p>
        </p:txBody>
      </p:sp>
      <p:sp>
        <p:nvSpPr>
          <p:cNvPr id="2" name="내용 개체 틀 1"/>
          <p:cNvSpPr>
            <a:spLocks noGrp="1"/>
          </p:cNvSpPr>
          <p:nvPr>
            <p:ph sz="half" idx="2"/>
          </p:nvPr>
        </p:nvSpPr>
        <p:spPr>
          <a:xfrm>
            <a:off x="6410716" y="2076450"/>
            <a:ext cx="5171684" cy="4029709"/>
          </a:xfrm>
        </p:spPr>
        <p:txBody>
          <a:bodyPr>
            <a:normAutofit/>
          </a:bodyPr>
          <a:lstStyle/>
          <a:p>
            <a:pPr marL="0" indent="0">
              <a:buNone/>
            </a:pPr>
            <a:r>
              <a:rPr lang="en-US" altLang="ko-KR" sz="1800" dirty="0" err="1"/>
              <a:t>def</a:t>
            </a:r>
            <a:r>
              <a:rPr lang="en-US" altLang="ko-KR" sz="1800" dirty="0"/>
              <a:t> </a:t>
            </a:r>
            <a:r>
              <a:rPr lang="en-US" altLang="ko-KR" sz="1800" dirty="0" err="1"/>
              <a:t>toFahrenheit</a:t>
            </a:r>
            <a:r>
              <a:rPr lang="en-US" altLang="ko-KR" sz="1800" dirty="0"/>
              <a:t>(</a:t>
            </a:r>
            <a:r>
              <a:rPr lang="en-US" altLang="ko-KR" sz="1800" dirty="0" err="1"/>
              <a:t>iCelsius</a:t>
            </a:r>
            <a:r>
              <a:rPr lang="en-US" altLang="ko-KR" sz="1800" dirty="0"/>
              <a:t>):</a:t>
            </a:r>
          </a:p>
          <a:p>
            <a:pPr marL="0" indent="0">
              <a:buNone/>
            </a:pPr>
            <a:r>
              <a:rPr lang="en-US" altLang="ko-KR" sz="1800" dirty="0"/>
              <a:t>    return </a:t>
            </a:r>
            <a:r>
              <a:rPr lang="en-US" altLang="ko-KR" sz="1800" dirty="0" err="1"/>
              <a:t>iCelsius</a:t>
            </a:r>
            <a:r>
              <a:rPr lang="en-US" altLang="ko-KR" sz="1800" dirty="0"/>
              <a:t> * 1.8 + 32</a:t>
            </a:r>
          </a:p>
          <a:p>
            <a:pPr marL="0" indent="0">
              <a:buNone/>
            </a:pPr>
            <a:endParaRPr lang="en-US" altLang="ko-KR" sz="1800" dirty="0"/>
          </a:p>
          <a:p>
            <a:pPr marL="0" indent="0">
              <a:buNone/>
            </a:pPr>
            <a:endParaRPr lang="en-US" altLang="ko-KR" sz="1800" dirty="0"/>
          </a:p>
          <a:p>
            <a:pPr marL="0" indent="0">
              <a:buNone/>
            </a:pPr>
            <a:endParaRPr lang="en-US" altLang="ko-KR" sz="1800" dirty="0"/>
          </a:p>
          <a:p>
            <a:pPr marL="0" indent="0">
              <a:buNone/>
            </a:pPr>
            <a:r>
              <a:rPr lang="en-US" altLang="ko-KR" sz="1800" b="1" dirty="0">
                <a:solidFill>
                  <a:srgbClr val="FF0000"/>
                </a:solidFill>
              </a:rPr>
              <a:t>f = </a:t>
            </a:r>
            <a:r>
              <a:rPr lang="en-US" altLang="ko-KR" sz="1800" b="1" dirty="0" err="1">
                <a:solidFill>
                  <a:srgbClr val="FF0000"/>
                </a:solidFill>
              </a:rPr>
              <a:t>toFahrenheit</a:t>
            </a:r>
            <a:r>
              <a:rPr lang="en-US" altLang="ko-KR" sz="1800" b="1" dirty="0">
                <a:solidFill>
                  <a:srgbClr val="FF0000"/>
                </a:solidFill>
              </a:rPr>
              <a:t>(30)</a:t>
            </a:r>
          </a:p>
          <a:p>
            <a:pPr marL="0" indent="0">
              <a:buNone/>
            </a:pPr>
            <a:r>
              <a:rPr lang="en-US" altLang="ko-KR" sz="1800" b="1" dirty="0">
                <a:solidFill>
                  <a:srgbClr val="FF0000"/>
                </a:solidFill>
              </a:rPr>
              <a:t>print(f)</a:t>
            </a:r>
            <a:endParaRPr lang="ko-KR" altLang="en-US" sz="1800"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346120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41717" y="27625"/>
            <a:ext cx="10353762" cy="998535"/>
          </a:xfrm>
        </p:spPr>
        <p:txBody>
          <a:bodyPr>
            <a:normAutofit/>
          </a:bodyPr>
          <a:lstStyle/>
          <a:p>
            <a:r>
              <a:rPr lang="en-US" altLang="ko-KR" sz="4000" dirty="0"/>
              <a:t>Example: </a:t>
            </a:r>
            <a:r>
              <a:rPr lang="en-US" altLang="ko-KR" sz="4000" b="1" i="1" dirty="0"/>
              <a:t>return</a:t>
            </a:r>
            <a:endParaRPr lang="ko-KR" altLang="en-US" sz="4000" b="1" i="1" dirty="0"/>
          </a:p>
        </p:txBody>
      </p:sp>
      <p:sp>
        <p:nvSpPr>
          <p:cNvPr id="3" name="내용 개체 틀 2"/>
          <p:cNvSpPr>
            <a:spLocks noGrp="1"/>
          </p:cNvSpPr>
          <p:nvPr>
            <p:ph sz="half" idx="1"/>
          </p:nvPr>
        </p:nvSpPr>
        <p:spPr>
          <a:xfrm>
            <a:off x="599051" y="1612281"/>
            <a:ext cx="5334605" cy="4261663"/>
          </a:xfrm>
        </p:spPr>
        <p:txBody>
          <a:bodyPr>
            <a:normAutofit fontScale="925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which calculates the Fahrenheit equivalence of the Celsius </a:t>
            </a:r>
            <a:r>
              <a:rPr lang="en-US" altLang="ko-KR" dirty="0" err="1">
                <a:solidFill>
                  <a:schemeClr val="tx1">
                    <a:lumMod val="50000"/>
                    <a:lumOff val="50000"/>
                  </a:schemeClr>
                </a:solidFill>
              </a:rPr>
              <a:t>iCelsius</a:t>
            </a:r>
            <a:r>
              <a:rPr lang="en-US" altLang="ko-KR" dirty="0"/>
              <a:t>.</a:t>
            </a:r>
          </a:p>
          <a:p>
            <a:pPr lvl="1"/>
            <a:r>
              <a:rPr lang="en-US" altLang="ko-KR" dirty="0"/>
              <a:t>Input a float, </a:t>
            </a:r>
            <a:r>
              <a:rPr lang="en-US" altLang="ko-KR" dirty="0" err="1">
                <a:solidFill>
                  <a:schemeClr val="tx1">
                    <a:lumMod val="50000"/>
                    <a:lumOff val="50000"/>
                  </a:schemeClr>
                </a:solidFill>
              </a:rPr>
              <a:t>iCelsius</a:t>
            </a:r>
            <a:r>
              <a:rPr lang="en-US" altLang="ko-KR" dirty="0"/>
              <a:t>,</a:t>
            </a:r>
            <a:r>
              <a:rPr lang="en-US" altLang="ko-KR" dirty="0">
                <a:solidFill>
                  <a:schemeClr val="tx1">
                    <a:lumMod val="50000"/>
                    <a:lumOff val="50000"/>
                  </a:schemeClr>
                </a:solidFill>
              </a:rPr>
              <a:t> </a:t>
            </a:r>
            <a:r>
              <a:rPr lang="en-US" altLang="ko-KR" dirty="0"/>
              <a:t>from the user.</a:t>
            </a:r>
          </a:p>
          <a:p>
            <a:pPr lvl="2"/>
            <a:r>
              <a:rPr lang="en-US" altLang="ko-KR" dirty="0"/>
              <a:t>Use </a:t>
            </a:r>
            <a:r>
              <a:rPr lang="en-US" altLang="ko-KR" dirty="0">
                <a:solidFill>
                  <a:schemeClr val="tx1">
                    <a:lumMod val="50000"/>
                    <a:lumOff val="50000"/>
                  </a:schemeClr>
                </a:solidFill>
              </a:rPr>
              <a:t>float()</a:t>
            </a:r>
            <a:r>
              <a:rPr lang="en-US" altLang="ko-KR" dirty="0"/>
              <a:t> function to convert the input string to a rational number.</a:t>
            </a:r>
          </a:p>
          <a:p>
            <a:pPr lvl="1"/>
            <a:r>
              <a:rPr lang="en-US" altLang="ko-KR" dirty="0"/>
              <a:t>Call the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and print out the return value.</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64</a:t>
            </a:fld>
            <a:endParaRPr lang="en-US" dirty="0"/>
          </a:p>
        </p:txBody>
      </p:sp>
      <p:grpSp>
        <p:nvGrpSpPr>
          <p:cNvPr id="5" name="그룹 4">
            <a:extLst>
              <a:ext uri="{FF2B5EF4-FFF2-40B4-BE49-F238E27FC236}">
                <a16:creationId xmlns:a16="http://schemas.microsoft.com/office/drawing/2014/main" id="{6F8C6A41-3E2B-DDDD-2F6C-A26FDF35A6B5}"/>
              </a:ext>
            </a:extLst>
          </p:cNvPr>
          <p:cNvGrpSpPr/>
          <p:nvPr/>
        </p:nvGrpSpPr>
        <p:grpSpPr>
          <a:xfrm>
            <a:off x="7536162" y="1142162"/>
            <a:ext cx="3284238" cy="4693884"/>
            <a:chOff x="7536162" y="2276874"/>
            <a:chExt cx="2028225" cy="2898771"/>
          </a:xfrm>
        </p:grpSpPr>
        <p:sp>
          <p:nvSpPr>
            <p:cNvPr id="7" name="TextBox 6"/>
            <p:cNvSpPr txBox="1"/>
            <p:nvPr/>
          </p:nvSpPr>
          <p:spPr>
            <a:xfrm>
              <a:off x="7536162" y="2900943"/>
              <a:ext cx="2028225" cy="637371"/>
            </a:xfrm>
            <a:prstGeom prst="rect">
              <a:avLst/>
            </a:prstGeom>
            <a:noFill/>
            <a:ln>
              <a:solidFill>
                <a:schemeClr val="tx1"/>
              </a:solidFill>
            </a:ln>
          </p:spPr>
          <p:txBody>
            <a:bodyPr wrap="square" rtlCol="0" anchor="ctr" anchorCtr="0">
              <a:noAutofit/>
            </a:bodyPr>
            <a:lstStyle/>
            <a:p>
              <a:pPr algn="ctr"/>
              <a:r>
                <a:rPr lang="en-US" altLang="ko-KR" dirty="0" err="1"/>
                <a:t>iCelsius</a:t>
              </a:r>
              <a:r>
                <a:rPr lang="en-US" altLang="ko-KR" dirty="0"/>
                <a:t> = float(input())</a:t>
              </a:r>
              <a:endParaRPr lang="ko-KR" altLang="en-US" dirty="0"/>
            </a:p>
          </p:txBody>
        </p:sp>
        <p:sp>
          <p:nvSpPr>
            <p:cNvPr id="10" name="타원 9"/>
            <p:cNvSpPr/>
            <p:nvPr/>
          </p:nvSpPr>
          <p:spPr bwMode="auto">
            <a:xfrm>
              <a:off x="8394257" y="2276874"/>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sp>
          <p:nvSpPr>
            <p:cNvPr id="11" name="도넛 10"/>
            <p:cNvSpPr/>
            <p:nvPr/>
          </p:nvSpPr>
          <p:spPr bwMode="auto">
            <a:xfrm>
              <a:off x="8394257" y="4863610"/>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cxnSp>
          <p:nvCxnSpPr>
            <p:cNvPr id="12" name="직선 화살표 연결선 11"/>
            <p:cNvCxnSpPr>
              <a:stCxn id="10" idx="4"/>
              <a:endCxn id="7" idx="0"/>
            </p:cNvCxnSpPr>
            <p:nvPr/>
          </p:nvCxnSpPr>
          <p:spPr bwMode="auto">
            <a:xfrm>
              <a:off x="8550272" y="2588909"/>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536162" y="3883126"/>
              <a:ext cx="2028225" cy="635668"/>
            </a:xfrm>
            <a:prstGeom prst="rect">
              <a:avLst/>
            </a:prstGeom>
            <a:noFill/>
            <a:ln>
              <a:solidFill>
                <a:schemeClr val="tx1"/>
              </a:solidFill>
            </a:ln>
          </p:spPr>
          <p:txBody>
            <a:bodyPr wrap="square" rtlCol="0" anchor="ctr" anchorCtr="0">
              <a:noAutofit/>
            </a:bodyPr>
            <a:lstStyle/>
            <a:p>
              <a:pPr algn="ctr"/>
              <a:r>
                <a:rPr lang="en-US" altLang="ko-KR" dirty="0"/>
                <a:t>print(</a:t>
              </a:r>
              <a:r>
                <a:rPr lang="en-US" altLang="ko-KR" dirty="0" err="1"/>
                <a:t>toF</a:t>
              </a:r>
              <a:r>
                <a:rPr lang="de-DE" altLang="ko-KR" dirty="0"/>
                <a:t>ahrenheit(iCelsius))</a:t>
              </a:r>
              <a:endParaRPr lang="ko-KR" altLang="en-US" dirty="0"/>
            </a:p>
          </p:txBody>
        </p:sp>
        <p:cxnSp>
          <p:nvCxnSpPr>
            <p:cNvPr id="25" name="직선 화살표 연결선 24"/>
            <p:cNvCxnSpPr>
              <a:stCxn id="20" idx="2"/>
              <a:endCxn id="11" idx="0"/>
            </p:cNvCxnSpPr>
            <p:nvPr/>
          </p:nvCxnSpPr>
          <p:spPr bwMode="auto">
            <a:xfrm>
              <a:off x="8550272" y="4518794"/>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stCxn id="7" idx="2"/>
              <a:endCxn id="20" idx="0"/>
            </p:cNvCxnSpPr>
            <p:nvPr/>
          </p:nvCxnSpPr>
          <p:spPr bwMode="auto">
            <a:xfrm>
              <a:off x="8550272" y="3538312"/>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1113138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print(</a:t>
            </a:r>
            <a:r>
              <a:rPr lang="en-US" altLang="ko-KR" dirty="0" err="1"/>
              <a:t>toFahrenheit</a:t>
            </a:r>
            <a:r>
              <a:rPr lang="en-US" altLang="ko-KR" dirty="0"/>
              <a:t>(float(input("Type a degree Celsius ... "))))</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19757186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a:t>Example: Exception Handling</a:t>
            </a:r>
            <a:endParaRPr lang="ko-KR" altLang="en-US" dirty="0"/>
          </a:p>
        </p:txBody>
      </p:sp>
      <p:sp>
        <p:nvSpPr>
          <p:cNvPr id="7" name="내용 개체 틀 6"/>
          <p:cNvSpPr>
            <a:spLocks noGrp="1"/>
          </p:cNvSpPr>
          <p:nvPr>
            <p:ph idx="1"/>
          </p:nvPr>
        </p:nvSpPr>
        <p:spPr/>
        <p:txBody>
          <a:bodyPr>
            <a:normAutofit lnSpcReduction="10000"/>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err="1"/>
              <a:t>sCelsius</a:t>
            </a:r>
            <a:r>
              <a:rPr lang="en-US" altLang="ko-KR" dirty="0"/>
              <a:t> = input("Type a degree Celsius ... ")</a:t>
            </a:r>
          </a:p>
          <a:p>
            <a:pPr marL="0" indent="0">
              <a:buNone/>
            </a:pPr>
            <a:r>
              <a:rPr lang="en-US" altLang="ko-KR" dirty="0"/>
              <a:t>if </a:t>
            </a:r>
            <a:r>
              <a:rPr lang="en-US" altLang="ko-KR" dirty="0" err="1"/>
              <a:t>sCelsius.isdecimal</a:t>
            </a:r>
            <a:r>
              <a:rPr lang="en-US" altLang="ko-KR" dirty="0"/>
              <a:t>():</a:t>
            </a:r>
          </a:p>
          <a:p>
            <a:pPr marL="0" indent="0">
              <a:buNone/>
            </a:pPr>
            <a:r>
              <a:rPr lang="en-US" altLang="ko-KR" dirty="0"/>
              <a:t>    print(</a:t>
            </a:r>
            <a:r>
              <a:rPr lang="en-US" altLang="ko-KR" dirty="0" err="1"/>
              <a:t>toFahrenheit</a:t>
            </a:r>
            <a:r>
              <a:rPr lang="en-US" altLang="ko-KR" dirty="0"/>
              <a:t>(int(</a:t>
            </a:r>
            <a:r>
              <a:rPr lang="en-US" altLang="ko-KR" dirty="0" err="1"/>
              <a:t>sCelsius</a:t>
            </a:r>
            <a:r>
              <a:rPr lang="en-US" altLang="ko-KR" dirty="0"/>
              <a:t>)))</a:t>
            </a:r>
          </a:p>
          <a:p>
            <a:pPr marL="0" indent="0">
              <a:buNone/>
            </a:pPr>
            <a:r>
              <a:rPr lang="en-US" altLang="ko-KR" dirty="0"/>
              <a:t>else:</a:t>
            </a:r>
          </a:p>
          <a:p>
            <a:pPr marL="0" indent="0">
              <a:buNone/>
            </a:pPr>
            <a:r>
              <a:rPr lang="en-US" altLang="ko-KR" dirty="0"/>
              <a:t>    print("Not an integer")</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5456035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a:t>Example: Exception Handling</a:t>
            </a:r>
            <a:endParaRPr lang="ko-KR" altLang="en-US"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try:</a:t>
            </a:r>
          </a:p>
          <a:p>
            <a:pPr marL="0" indent="0">
              <a:buNone/>
            </a:pPr>
            <a:r>
              <a:rPr lang="en-US" altLang="ko-KR" dirty="0"/>
              <a:t>    print(</a:t>
            </a:r>
            <a:r>
              <a:rPr lang="en-US" altLang="ko-KR" dirty="0" err="1"/>
              <a:t>toFahrenheit</a:t>
            </a:r>
            <a:r>
              <a:rPr lang="en-US" altLang="ko-KR" dirty="0"/>
              <a:t>(int(input("Type a degree Celsius ... "))))</a:t>
            </a:r>
          </a:p>
          <a:p>
            <a:pPr marL="0" indent="0">
              <a:buNone/>
            </a:pPr>
            <a:r>
              <a:rPr lang="en-US" altLang="ko-KR" dirty="0"/>
              <a:t>except </a:t>
            </a:r>
            <a:r>
              <a:rPr lang="en-US" altLang="ko-KR" dirty="0" err="1"/>
              <a:t>ValueError</a:t>
            </a:r>
            <a:r>
              <a:rPr lang="en-US" altLang="ko-KR" dirty="0"/>
              <a:t>:</a:t>
            </a:r>
          </a:p>
          <a:p>
            <a:pPr marL="0" indent="0">
              <a:buNone/>
            </a:pPr>
            <a:r>
              <a:rPr lang="en-US" altLang="ko-KR" dirty="0"/>
              <a:t>    print("cannot calculate")</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5754904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a:t>Example: Exception Handling</a:t>
            </a:r>
            <a:endParaRPr lang="ko-KR" altLang="en-US"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try:</a:t>
            </a:r>
          </a:p>
          <a:p>
            <a:pPr marL="0" indent="0">
              <a:buNone/>
            </a:pPr>
            <a:r>
              <a:rPr lang="en-US" altLang="ko-KR" dirty="0"/>
              <a:t>    print(</a:t>
            </a:r>
            <a:r>
              <a:rPr lang="en-US" altLang="ko-KR" dirty="0" err="1"/>
              <a:t>toFahrenheit</a:t>
            </a:r>
            <a:r>
              <a:rPr lang="en-US" altLang="ko-KR" dirty="0"/>
              <a:t>(int(input("Type a degree Celsius ... "))))</a:t>
            </a:r>
          </a:p>
          <a:p>
            <a:pPr marL="0" indent="0">
              <a:buNone/>
            </a:pPr>
            <a:r>
              <a:rPr lang="en-US" altLang="ko-KR" dirty="0"/>
              <a:t>except </a:t>
            </a:r>
            <a:r>
              <a:rPr lang="en-US" altLang="ko-KR" dirty="0" err="1"/>
              <a:t>ValueError</a:t>
            </a:r>
            <a:r>
              <a:rPr lang="en-US" altLang="ko-KR" dirty="0"/>
              <a:t>:</a:t>
            </a:r>
          </a:p>
          <a:p>
            <a:pPr marL="0" indent="0">
              <a:buNone/>
            </a:pPr>
            <a:r>
              <a:rPr lang="en-US" altLang="ko-KR" dirty="0"/>
              <a:t>    print("</a:t>
            </a:r>
            <a:r>
              <a:rPr lang="en-US" altLang="ko-KR" b="1" dirty="0">
                <a:solidFill>
                  <a:srgbClr val="FF0000"/>
                </a:solidFill>
              </a:rPr>
              <a:t>cannot calculate</a:t>
            </a:r>
            <a:r>
              <a:rPr lang="en-US" altLang="ko-KR" dirty="0"/>
              <a:t>")	# cause of error</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303116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35206"/>
            <a:ext cx="10353762" cy="459452"/>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627274" y="1613886"/>
            <a:ext cx="5339958" cy="3833951"/>
          </a:xfrm>
        </p:spPr>
        <p:txBody>
          <a:bodyPr>
            <a:normAutofit/>
          </a:bodyPr>
          <a:lstStyle/>
          <a:p>
            <a:pPr algn="l"/>
            <a:r>
              <a:rPr lang="en-US" altLang="ko-KR" dirty="0"/>
              <a:t>Make a Python program as below:</a:t>
            </a:r>
          </a:p>
          <a:p>
            <a:pPr lvl="1" algn="l"/>
            <a:r>
              <a:rPr lang="en-US" altLang="ko-KR" dirty="0"/>
              <a:t>Define a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which calculates the Fahrenheit equivalence of the Celsius </a:t>
            </a:r>
            <a:r>
              <a:rPr lang="en-US" altLang="ko-KR" dirty="0" err="1">
                <a:solidFill>
                  <a:schemeClr val="tx1">
                    <a:lumMod val="50000"/>
                    <a:lumOff val="50000"/>
                  </a:schemeClr>
                </a:solidFill>
              </a:rPr>
              <a:t>iCelsius</a:t>
            </a:r>
            <a:r>
              <a:rPr lang="en-US" altLang="ko-KR" dirty="0"/>
              <a:t>.</a:t>
            </a:r>
          </a:p>
          <a:p>
            <a:pPr lvl="1" algn="l"/>
            <a:r>
              <a:rPr lang="en-US" altLang="ko-KR" dirty="0"/>
              <a:t>Call the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in a </a:t>
            </a:r>
            <a:r>
              <a:rPr lang="en-US" altLang="ko-KR" b="1" i="1" dirty="0"/>
              <a:t>for</a:t>
            </a:r>
            <a:r>
              <a:rPr lang="en-US" altLang="ko-KR" dirty="0"/>
              <a:t> statement where </a:t>
            </a:r>
            <a:r>
              <a:rPr lang="en-US" altLang="ko-KR" dirty="0" err="1">
                <a:solidFill>
                  <a:schemeClr val="tx1">
                    <a:lumMod val="50000"/>
                    <a:lumOff val="50000"/>
                  </a:schemeClr>
                </a:solidFill>
              </a:rPr>
              <a:t>iCelsius</a:t>
            </a:r>
            <a:r>
              <a:rPr lang="en-US" altLang="ko-KR" dirty="0"/>
              <a:t> iterates from -10 through 50.</a:t>
            </a:r>
          </a:p>
        </p:txBody>
      </p:sp>
      <p:sp>
        <p:nvSpPr>
          <p:cNvPr id="12" name="슬라이드 번호 개체 틀 11"/>
          <p:cNvSpPr>
            <a:spLocks noGrp="1"/>
          </p:cNvSpPr>
          <p:nvPr>
            <p:ph type="sldNum" sz="quarter" idx="12"/>
          </p:nvPr>
        </p:nvSpPr>
        <p:spPr/>
        <p:txBody>
          <a:bodyPr/>
          <a:lstStyle/>
          <a:p>
            <a:fld id="{D57F1E4F-1CFF-5643-939E-217C01CDF565}" type="slidenum">
              <a:rPr lang="en-US" smtClean="0"/>
              <a:pPr/>
              <a:t>69</a:t>
            </a:fld>
            <a:endParaRPr lang="en-US" dirty="0"/>
          </a:p>
        </p:txBody>
      </p:sp>
      <p:grpSp>
        <p:nvGrpSpPr>
          <p:cNvPr id="4" name="그룹 3">
            <a:extLst>
              <a:ext uri="{FF2B5EF4-FFF2-40B4-BE49-F238E27FC236}">
                <a16:creationId xmlns:a16="http://schemas.microsoft.com/office/drawing/2014/main" id="{5CC8C7E3-3DC7-AD7E-31F8-17B912D62D10}"/>
              </a:ext>
            </a:extLst>
          </p:cNvPr>
          <p:cNvGrpSpPr/>
          <p:nvPr/>
        </p:nvGrpSpPr>
        <p:grpSpPr>
          <a:xfrm>
            <a:off x="6756898" y="835482"/>
            <a:ext cx="5807122" cy="5590497"/>
            <a:chOff x="6960098" y="1844826"/>
            <a:chExt cx="4051570" cy="3900433"/>
          </a:xfrm>
        </p:grpSpPr>
        <p:sp>
          <p:nvSpPr>
            <p:cNvPr id="5" name="직사각형 4"/>
            <p:cNvSpPr/>
            <p:nvPr/>
          </p:nvSpPr>
          <p:spPr bwMode="auto">
            <a:xfrm>
              <a:off x="6960098" y="2384662"/>
              <a:ext cx="3354373" cy="2674909"/>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2400" dirty="0">
                  <a:solidFill>
                    <a:schemeClr val="tx1">
                      <a:lumMod val="50000"/>
                      <a:lumOff val="50000"/>
                    </a:schemeClr>
                  </a:solidFill>
                </a:rPr>
                <a:t>f</a:t>
              </a:r>
              <a:r>
                <a:rPr kumimoji="1" lang="en-US" altLang="ko-KR" sz="2400" dirty="0">
                  <a:solidFill>
                    <a:schemeClr val="tx1">
                      <a:lumMod val="50000"/>
                      <a:lumOff val="50000"/>
                    </a:schemeClr>
                  </a:solidFill>
                </a:rPr>
                <a:t>or</a:t>
              </a:r>
              <a:endParaRPr kumimoji="1" lang="ko-KR" altLang="en-US" sz="2400" dirty="0">
                <a:solidFill>
                  <a:schemeClr val="tx1">
                    <a:lumMod val="50000"/>
                    <a:lumOff val="50000"/>
                  </a:schemeClr>
                </a:solidFill>
              </a:endParaRPr>
            </a:p>
          </p:txBody>
        </p:sp>
        <p:sp>
          <p:nvSpPr>
            <p:cNvPr id="8" name="TextBox 7"/>
            <p:cNvSpPr txBox="1"/>
            <p:nvPr/>
          </p:nvSpPr>
          <p:spPr>
            <a:xfrm>
              <a:off x="7506159" y="2579681"/>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9" name="TextBox 8"/>
            <p:cNvSpPr txBox="1"/>
            <p:nvPr/>
          </p:nvSpPr>
          <p:spPr>
            <a:xfrm>
              <a:off x="7506159" y="2579681"/>
              <a:ext cx="2028225" cy="702078"/>
            </a:xfrm>
            <a:prstGeom prst="rect">
              <a:avLst/>
            </a:prstGeom>
            <a:noFill/>
            <a:ln>
              <a:noFill/>
            </a:ln>
          </p:spPr>
          <p:txBody>
            <a:bodyPr wrap="square" rtlCol="0" anchor="ctr" anchorCtr="0">
              <a:noAutofit/>
            </a:bodyPr>
            <a:lstStyle/>
            <a:p>
              <a:pPr algn="ctr"/>
              <a:r>
                <a:rPr lang="en-US" altLang="ko-KR" sz="1517" dirty="0"/>
                <a:t>Item </a:t>
              </a:r>
              <a:r>
                <a:rPr lang="en-US" altLang="ko-KR" sz="1517" dirty="0" err="1"/>
                <a:t>iCelsius</a:t>
              </a:r>
              <a:r>
                <a:rPr lang="en-US" altLang="ko-KR" sz="1517" dirty="0"/>
                <a:t> from</a:t>
              </a:r>
            </a:p>
            <a:p>
              <a:pPr algn="ctr"/>
              <a:r>
                <a:rPr lang="en-US" altLang="ko-KR" sz="1517" dirty="0"/>
                <a:t>range(-10, 51)</a:t>
              </a:r>
              <a:endParaRPr lang="ko-KR" altLang="en-US" sz="1517" dirty="0"/>
            </a:p>
          </p:txBody>
        </p:sp>
        <p:sp>
          <p:nvSpPr>
            <p:cNvPr id="10" name="타원 9"/>
            <p:cNvSpPr/>
            <p:nvPr/>
          </p:nvSpPr>
          <p:spPr bwMode="auto">
            <a:xfrm>
              <a:off x="8364254" y="184482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364254" y="5433224"/>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3" name="직선 화살표 연결선 12"/>
            <p:cNvCxnSpPr>
              <a:stCxn id="9" idx="2"/>
              <a:endCxn id="25" idx="0"/>
            </p:cNvCxnSpPr>
            <p:nvPr/>
          </p:nvCxnSpPr>
          <p:spPr bwMode="auto">
            <a:xfrm>
              <a:off x="8520269" y="3281761"/>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9217469" y="3095591"/>
              <a:ext cx="1794199" cy="325795"/>
            </a:xfrm>
            <a:prstGeom prst="rect">
              <a:avLst/>
            </a:prstGeom>
            <a:noFill/>
          </p:spPr>
          <p:txBody>
            <a:bodyPr wrap="square" rtlCol="0">
              <a:spAutoFit/>
            </a:bodyPr>
            <a:lstStyle/>
            <a:p>
              <a:r>
                <a:rPr lang="en-US" altLang="ko-KR" sz="1517" dirty="0"/>
                <a:t>If no more item</a:t>
              </a:r>
              <a:endParaRPr lang="ko-KR" altLang="en-US" sz="1517" dirty="0"/>
            </a:p>
          </p:txBody>
        </p:sp>
        <p:sp>
          <p:nvSpPr>
            <p:cNvPr id="17" name="TextBox 16"/>
            <p:cNvSpPr txBox="1"/>
            <p:nvPr/>
          </p:nvSpPr>
          <p:spPr>
            <a:xfrm>
              <a:off x="7506159" y="4371167"/>
              <a:ext cx="2028225" cy="515997"/>
            </a:xfrm>
            <a:prstGeom prst="rect">
              <a:avLst/>
            </a:prstGeom>
            <a:noFill/>
            <a:ln>
              <a:solidFill>
                <a:schemeClr val="tx1"/>
              </a:solidFill>
            </a:ln>
          </p:spPr>
          <p:txBody>
            <a:bodyPr wrap="square" rtlCol="0" anchor="ctr" anchorCtr="0">
              <a:noAutofit/>
            </a:bodyPr>
            <a:lstStyle/>
            <a:p>
              <a:pPr algn="ctr"/>
              <a:r>
                <a:rPr lang="en-US" altLang="ko-KR" sz="1517" dirty="0"/>
                <a:t>print(</a:t>
              </a:r>
              <a:r>
                <a:rPr lang="en-US" altLang="ko-KR" sz="1517" dirty="0" err="1"/>
                <a:t>iCelsius</a:t>
              </a:r>
              <a:r>
                <a:rPr lang="en-US" altLang="ko-KR" sz="1517" dirty="0"/>
                <a:t>, </a:t>
              </a:r>
              <a:r>
                <a:rPr lang="en-US" altLang="ko-KR" sz="1517" dirty="0" err="1"/>
                <a:t>dFahrenheit</a:t>
              </a:r>
              <a:r>
                <a:rPr lang="en-US" altLang="ko-KR" sz="1517" dirty="0"/>
                <a:t>)</a:t>
              </a:r>
              <a:endParaRPr lang="ko-KR" altLang="en-US" sz="1517" dirty="0"/>
            </a:p>
          </p:txBody>
        </p:sp>
        <p:cxnSp>
          <p:nvCxnSpPr>
            <p:cNvPr id="18" name="직선 화살표 연결선 17"/>
            <p:cNvCxnSpPr>
              <a:stCxn id="10" idx="4"/>
              <a:endCxn id="9" idx="0"/>
            </p:cNvCxnSpPr>
            <p:nvPr/>
          </p:nvCxnSpPr>
          <p:spPr bwMode="auto">
            <a:xfrm>
              <a:off x="8520269" y="2156860"/>
              <a:ext cx="0" cy="42282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4" name="꺾인 연결선 23"/>
            <p:cNvCxnSpPr>
              <a:stCxn id="9" idx="3"/>
              <a:endCxn id="11" idx="0"/>
            </p:cNvCxnSpPr>
            <p:nvPr/>
          </p:nvCxnSpPr>
          <p:spPr bwMode="auto">
            <a:xfrm flipH="1">
              <a:off x="8520271" y="2930720"/>
              <a:ext cx="1014113" cy="2502502"/>
            </a:xfrm>
            <a:prstGeom prst="bentConnector4">
              <a:avLst>
                <a:gd name="adj1" fmla="val -65660"/>
                <a:gd name="adj2" fmla="val 90250"/>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꺾인 연결선 37"/>
            <p:cNvCxnSpPr>
              <a:stCxn id="17" idx="1"/>
              <a:endCxn id="9" idx="1"/>
            </p:cNvCxnSpPr>
            <p:nvPr/>
          </p:nvCxnSpPr>
          <p:spPr bwMode="auto">
            <a:xfrm rot="10800000">
              <a:off x="7506157" y="2930724"/>
              <a:ext cx="13758" cy="1738805"/>
            </a:xfrm>
            <a:prstGeom prst="bentConnector3">
              <a:avLst>
                <a:gd name="adj1" fmla="val 2985050"/>
              </a:avLst>
            </a:prstGeom>
            <a:solidFill>
              <a:schemeClr val="accent1"/>
            </a:solidFill>
            <a:ln w="9525" cap="flat" cmpd="sng" algn="ctr">
              <a:solidFill>
                <a:schemeClr val="tx1"/>
              </a:solidFill>
              <a:prstDash val="solid"/>
              <a:miter lim="800000"/>
              <a:headEnd type="none" w="med" len="med"/>
              <a:tailEnd type="triangle"/>
            </a:ln>
            <a:effectLst/>
          </p:spPr>
        </p:cxnSp>
        <p:sp>
          <p:nvSpPr>
            <p:cNvPr id="25" name="TextBox 24"/>
            <p:cNvSpPr txBox="1"/>
            <p:nvPr/>
          </p:nvSpPr>
          <p:spPr>
            <a:xfrm>
              <a:off x="7506159" y="3561017"/>
              <a:ext cx="2028225" cy="530895"/>
            </a:xfrm>
            <a:prstGeom prst="rect">
              <a:avLst/>
            </a:prstGeom>
            <a:noFill/>
            <a:ln>
              <a:solidFill>
                <a:schemeClr val="tx1"/>
              </a:solidFill>
            </a:ln>
          </p:spPr>
          <p:txBody>
            <a:bodyPr wrap="square" rtlCol="0" anchor="ctr" anchorCtr="0">
              <a:noAutofit/>
            </a:bodyPr>
            <a:lstStyle/>
            <a:p>
              <a:pPr algn="ctr"/>
              <a:r>
                <a:rPr lang="en-US" altLang="ko-KR" sz="1517" dirty="0" err="1"/>
                <a:t>dFahrenheit</a:t>
              </a:r>
              <a:r>
                <a:rPr lang="en-US" altLang="ko-KR" sz="1517" dirty="0"/>
                <a:t> = </a:t>
              </a:r>
              <a:r>
                <a:rPr lang="en-US" altLang="ko-KR" sz="1517" dirty="0" err="1"/>
                <a:t>toFahrenheit</a:t>
              </a:r>
              <a:r>
                <a:rPr lang="en-US" altLang="ko-KR" sz="1517" dirty="0"/>
                <a:t>(</a:t>
              </a:r>
              <a:r>
                <a:rPr lang="en-US" altLang="ko-KR" sz="1517" dirty="0" err="1"/>
                <a:t>iCelsius</a:t>
              </a:r>
              <a:r>
                <a:rPr lang="en-US" altLang="ko-KR" sz="1517" dirty="0"/>
                <a:t>)</a:t>
              </a:r>
              <a:endParaRPr lang="ko-KR" altLang="en-US" sz="1517" dirty="0"/>
            </a:p>
          </p:txBody>
        </p:sp>
        <p:sp>
          <p:nvSpPr>
            <p:cNvPr id="26" name="TextBox 25"/>
            <p:cNvSpPr txBox="1"/>
            <p:nvPr/>
          </p:nvSpPr>
          <p:spPr>
            <a:xfrm>
              <a:off x="7545163" y="3220142"/>
              <a:ext cx="1638182" cy="325795"/>
            </a:xfrm>
            <a:prstGeom prst="rect">
              <a:avLst/>
            </a:prstGeom>
            <a:noFill/>
          </p:spPr>
          <p:txBody>
            <a:bodyPr wrap="square" rtlCol="0">
              <a:spAutoFit/>
            </a:bodyPr>
            <a:lstStyle/>
            <a:p>
              <a:r>
                <a:rPr lang="en-US" altLang="ko-KR" sz="1517" dirty="0"/>
                <a:t>If next item</a:t>
              </a:r>
              <a:endParaRPr lang="ko-KR" altLang="en-US" sz="1517" dirty="0"/>
            </a:p>
          </p:txBody>
        </p:sp>
        <p:cxnSp>
          <p:nvCxnSpPr>
            <p:cNvPr id="20" name="직선 화살표 연결선 19"/>
            <p:cNvCxnSpPr>
              <a:stCxn id="25" idx="2"/>
              <a:endCxn id="17" idx="0"/>
            </p:cNvCxnSpPr>
            <p:nvPr/>
          </p:nvCxnSpPr>
          <p:spPr bwMode="auto">
            <a:xfrm>
              <a:off x="8520269" y="4091912"/>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60199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그림 4">
            <a:extLst>
              <a:ext uri="{FF2B5EF4-FFF2-40B4-BE49-F238E27FC236}">
                <a16:creationId xmlns:a16="http://schemas.microsoft.com/office/drawing/2014/main" id="{2E0AD7CF-05C4-5F65-ED81-57A649B254FC}"/>
              </a:ext>
            </a:extLst>
          </p:cNvPr>
          <p:cNvPicPr>
            <a:picLocks noChangeAspect="1"/>
          </p:cNvPicPr>
          <p:nvPr/>
        </p:nvPicPr>
        <p:blipFill>
          <a:blip r:embed="rId2"/>
          <a:stretch>
            <a:fillRect/>
          </a:stretch>
        </p:blipFill>
        <p:spPr>
          <a:xfrm>
            <a:off x="2954276" y="1390541"/>
            <a:ext cx="7084888" cy="4076918"/>
          </a:xfrm>
          <a:prstGeom prst="rect">
            <a:avLst/>
          </a:prstGeom>
        </p:spPr>
      </p:pic>
      <p:sp>
        <p:nvSpPr>
          <p:cNvPr id="7" name="TextBox 6">
            <a:extLst>
              <a:ext uri="{FF2B5EF4-FFF2-40B4-BE49-F238E27FC236}">
                <a16:creationId xmlns:a16="http://schemas.microsoft.com/office/drawing/2014/main" id="{4D6A8825-45D4-475C-0B23-2F79637D8CCF}"/>
              </a:ext>
            </a:extLst>
          </p:cNvPr>
          <p:cNvSpPr txBox="1"/>
          <p:nvPr/>
        </p:nvSpPr>
        <p:spPr>
          <a:xfrm>
            <a:off x="2956560" y="5479534"/>
            <a:ext cx="6096000" cy="369332"/>
          </a:xfrm>
          <a:prstGeom prst="rect">
            <a:avLst/>
          </a:prstGeom>
          <a:noFill/>
        </p:spPr>
        <p:txBody>
          <a:bodyPr wrap="square">
            <a:spAutoFit/>
          </a:bodyPr>
          <a:lstStyle/>
          <a:p>
            <a:r>
              <a:rPr lang="ko-KR" altLang="en-US" dirty="0"/>
              <a:t>https://www.cuemath.com/calculus/What-are-functions/</a:t>
            </a:r>
          </a:p>
        </p:txBody>
      </p:sp>
    </p:spTree>
    <p:extLst>
      <p:ext uri="{BB962C8B-B14F-4D97-AF65-F5344CB8AC3E}">
        <p14:creationId xmlns:p14="http://schemas.microsoft.com/office/powerpoint/2010/main" val="5750880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for </a:t>
            </a:r>
            <a:r>
              <a:rPr lang="en-US" altLang="ko-KR" dirty="0" err="1"/>
              <a:t>iCelsius</a:t>
            </a:r>
            <a:r>
              <a:rPr lang="en-US" altLang="ko-KR" dirty="0"/>
              <a:t> in range(-10, 51):</a:t>
            </a:r>
          </a:p>
          <a:p>
            <a:pPr marL="0" indent="0">
              <a:buNone/>
            </a:pPr>
            <a:r>
              <a:rPr lang="en-US" altLang="ko-KR" dirty="0"/>
              <a:t>    print(</a:t>
            </a:r>
            <a:r>
              <a:rPr lang="en-US" altLang="ko-KR" dirty="0" err="1"/>
              <a:t>iCelsius</a:t>
            </a:r>
            <a:r>
              <a:rPr lang="en-US" altLang="ko-KR" dirty="0"/>
              <a:t>, </a:t>
            </a:r>
            <a:r>
              <a:rPr lang="en-US" altLang="ko-KR" dirty="0" err="1"/>
              <a:t>toFahrenheit</a:t>
            </a:r>
            <a:r>
              <a:rPr lang="en-US" altLang="ko-KR" dirty="0"/>
              <a:t>(</a:t>
            </a:r>
            <a:r>
              <a:rPr lang="en-US" altLang="ko-KR" dirty="0" err="1"/>
              <a:t>iCelsius</a:t>
            </a:r>
            <a:r>
              <a:rPr lang="en-US" altLang="ko-KR" dirty="0"/>
              <a: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9917766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normAutofit lnSpcReduction="100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which calculates the Fahrenheit equivalence of the Celsius </a:t>
            </a:r>
            <a:r>
              <a:rPr lang="en-US" altLang="ko-KR" dirty="0" err="1">
                <a:solidFill>
                  <a:schemeClr val="tx1">
                    <a:lumMod val="50000"/>
                    <a:lumOff val="50000"/>
                  </a:schemeClr>
                </a:solidFill>
              </a:rPr>
              <a:t>iCelsius</a:t>
            </a:r>
            <a:r>
              <a:rPr lang="en-US" altLang="ko-KR" dirty="0"/>
              <a:t>.</a:t>
            </a:r>
          </a:p>
          <a:p>
            <a:pPr lvl="1"/>
            <a:endParaRPr lang="en-US" altLang="ko-KR" dirty="0"/>
          </a:p>
          <a:p>
            <a:r>
              <a:rPr lang="en-US" altLang="ko-KR" dirty="0"/>
              <a:t>Add a Python program which:</a:t>
            </a:r>
          </a:p>
          <a:p>
            <a:pPr lvl="1"/>
            <a:r>
              <a:rPr lang="en-US" altLang="ko-KR" dirty="0"/>
              <a:t>Step 1) inputs a string for a degree Celsius.</a:t>
            </a:r>
          </a:p>
          <a:p>
            <a:pPr lvl="1"/>
            <a:r>
              <a:rPr lang="en-US" altLang="ko-KR" dirty="0"/>
              <a:t>Step 2) terminates the program if the input string is equal to ‘quit’.</a:t>
            </a:r>
          </a:p>
          <a:p>
            <a:pPr lvl="1"/>
            <a:r>
              <a:rPr lang="en-US" altLang="ko-KR" dirty="0"/>
              <a:t>Step 3) transforms the input string into an integer </a:t>
            </a:r>
            <a:r>
              <a:rPr lang="en-US" altLang="ko-KR" dirty="0" err="1">
                <a:solidFill>
                  <a:schemeClr val="tx1">
                    <a:lumMod val="50000"/>
                    <a:lumOff val="50000"/>
                  </a:schemeClr>
                </a:solidFill>
              </a:rPr>
              <a:t>iCelsius</a:t>
            </a:r>
            <a:r>
              <a:rPr lang="en-US" altLang="ko-KR" dirty="0"/>
              <a:t>.</a:t>
            </a:r>
          </a:p>
          <a:p>
            <a:pPr lvl="1"/>
            <a:r>
              <a:rPr lang="en-US" altLang="ko-KR" dirty="0"/>
              <a:t>Step 4) calculates the Fahrenheit equivalence of the Celsius </a:t>
            </a:r>
            <a:r>
              <a:rPr lang="en-US" altLang="ko-KR" dirty="0" err="1">
                <a:solidFill>
                  <a:schemeClr val="tx1">
                    <a:lumMod val="50000"/>
                    <a:lumOff val="50000"/>
                  </a:schemeClr>
                </a:solidFill>
              </a:rPr>
              <a:t>iCelsius</a:t>
            </a:r>
            <a:r>
              <a:rPr lang="en-US" altLang="ko-KR" dirty="0"/>
              <a:t> and prints out the degree Fahrenheit.</a:t>
            </a:r>
          </a:p>
          <a:p>
            <a:pPr lvl="1"/>
            <a:r>
              <a:rPr lang="en-US" altLang="ko-KR" dirty="0"/>
              <a:t>Step 5)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41676696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a:t>def </a:t>
            </a:r>
            <a:r>
              <a:rPr lang="en-US" altLang="ko-KR" dirty="0" err="1"/>
              <a:t>toFahrenheit</a:t>
            </a:r>
            <a:r>
              <a:rPr lang="en-US" altLang="ko-KR" dirty="0"/>
              <a:t>(</a:t>
            </a:r>
            <a:r>
              <a:rPr lang="en-US" altLang="ko-KR" dirty="0" err="1"/>
              <a:t>dCelsius</a:t>
            </a:r>
            <a:r>
              <a:rPr lang="en-US" altLang="ko-KR" dirty="0"/>
              <a:t>):</a:t>
            </a:r>
          </a:p>
          <a:p>
            <a:pPr marL="0" indent="0">
              <a:buNone/>
            </a:pPr>
            <a:r>
              <a:rPr lang="en-US" altLang="ko-KR" dirty="0"/>
              <a:t>    return </a:t>
            </a:r>
            <a:r>
              <a:rPr lang="en-US" altLang="ko-KR" dirty="0" err="1"/>
              <a:t>dCelsius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while True:</a:t>
            </a:r>
          </a:p>
          <a:p>
            <a:pPr marL="0" indent="0">
              <a:buNone/>
            </a:pPr>
            <a:r>
              <a:rPr lang="en-US" altLang="ko-KR" dirty="0"/>
              <a:t>    </a:t>
            </a:r>
            <a:r>
              <a:rPr lang="en-US" altLang="ko-KR" dirty="0" err="1"/>
              <a:t>sCelsius</a:t>
            </a:r>
            <a:r>
              <a:rPr lang="en-US" altLang="ko-KR" dirty="0"/>
              <a:t> = input("Type a degree Celsius ... ")</a:t>
            </a:r>
          </a:p>
          <a:p>
            <a:pPr marL="0" indent="0">
              <a:buNone/>
            </a:pPr>
            <a:r>
              <a:rPr lang="en-US" altLang="ko-KR" dirty="0"/>
              <a:t>    if </a:t>
            </a:r>
            <a:r>
              <a:rPr lang="en-US" altLang="ko-KR" dirty="0" err="1"/>
              <a:t>sCelsius</a:t>
            </a:r>
            <a:r>
              <a:rPr lang="en-US" altLang="ko-KR" dirty="0"/>
              <a:t> == "quit":</a:t>
            </a:r>
          </a:p>
          <a:p>
            <a:pPr marL="0" indent="0">
              <a:buNone/>
            </a:pPr>
            <a:r>
              <a:rPr lang="en-US" altLang="ko-KR" dirty="0"/>
              <a:t>        break</a:t>
            </a:r>
          </a:p>
          <a:p>
            <a:pPr marL="0" indent="0">
              <a:buNone/>
            </a:pPr>
            <a:r>
              <a:rPr lang="en-US" altLang="ko-KR" dirty="0"/>
              <a:t>    else:</a:t>
            </a:r>
          </a:p>
          <a:p>
            <a:pPr marL="0" indent="0">
              <a:buNone/>
            </a:pPr>
            <a:r>
              <a:rPr lang="en-US" altLang="ko-KR" dirty="0"/>
              <a:t>        print(</a:t>
            </a:r>
            <a:r>
              <a:rPr lang="en-US" altLang="ko-KR" dirty="0" err="1"/>
              <a:t>toFahrenheit</a:t>
            </a:r>
            <a:r>
              <a:rPr lang="en-US" altLang="ko-KR" dirty="0"/>
              <a:t>(int(</a:t>
            </a:r>
            <a:r>
              <a:rPr lang="en-US" altLang="ko-KR" dirty="0" err="1"/>
              <a:t>sCelsius</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9284990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normAutofit fontScale="85000" lnSpcReduction="200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which calculates the Fahrenheit equivalence of the Celsius </a:t>
            </a:r>
            <a:r>
              <a:rPr lang="en-US" altLang="ko-KR" dirty="0" err="1">
                <a:solidFill>
                  <a:schemeClr val="tx1">
                    <a:lumMod val="50000"/>
                    <a:lumOff val="50000"/>
                  </a:schemeClr>
                </a:solidFill>
              </a:rPr>
              <a:t>iCelsius</a:t>
            </a:r>
            <a:r>
              <a:rPr lang="en-US" altLang="ko-KR" dirty="0"/>
              <a:t>.</a:t>
            </a:r>
          </a:p>
          <a:p>
            <a:pPr lvl="1"/>
            <a:endParaRPr lang="en-US" altLang="ko-KR" dirty="0"/>
          </a:p>
          <a:p>
            <a:r>
              <a:rPr lang="en-US" altLang="ko-KR" dirty="0"/>
              <a:t>Add a Python program which:</a:t>
            </a:r>
          </a:p>
          <a:p>
            <a:pPr lvl="1"/>
            <a:r>
              <a:rPr lang="en-US" altLang="ko-KR" dirty="0"/>
              <a:t>Step 1) inputs a string for a degree Celsius.</a:t>
            </a:r>
          </a:p>
          <a:p>
            <a:pPr lvl="1"/>
            <a:r>
              <a:rPr lang="en-US" altLang="ko-KR" dirty="0"/>
              <a:t>Step 2) terminates the program if the input string is equal to ‘quit’.</a:t>
            </a:r>
          </a:p>
          <a:p>
            <a:pPr lvl="1"/>
            <a:r>
              <a:rPr lang="en-US" altLang="ko-KR" dirty="0"/>
              <a:t>Step 3) checks whether the input string is in a decimal form.</a:t>
            </a:r>
          </a:p>
          <a:p>
            <a:pPr lvl="1"/>
            <a:r>
              <a:rPr lang="en-US" altLang="ko-KR" dirty="0"/>
              <a:t>Step 4) prints out ‘not an integer’ and goes to the Step 1) if the input string is not in a decimal form.</a:t>
            </a:r>
          </a:p>
          <a:p>
            <a:pPr lvl="1"/>
            <a:r>
              <a:rPr lang="en-US" altLang="ko-KR" dirty="0"/>
              <a:t>Step 5) transforms the input string into an integer </a:t>
            </a:r>
            <a:r>
              <a:rPr lang="en-US" altLang="ko-KR" dirty="0" err="1">
                <a:solidFill>
                  <a:schemeClr val="tx1">
                    <a:lumMod val="50000"/>
                    <a:lumOff val="50000"/>
                  </a:schemeClr>
                </a:solidFill>
              </a:rPr>
              <a:t>iCelsius</a:t>
            </a:r>
            <a:r>
              <a:rPr lang="en-US" altLang="ko-KR" dirty="0"/>
              <a:t>.</a:t>
            </a:r>
          </a:p>
          <a:p>
            <a:pPr lvl="1"/>
            <a:r>
              <a:rPr lang="en-US" altLang="ko-KR" dirty="0"/>
              <a:t>Step 6) calculates the Fahrenheit equivalence of the Celsius </a:t>
            </a:r>
            <a:r>
              <a:rPr lang="en-US" altLang="ko-KR" dirty="0" err="1">
                <a:solidFill>
                  <a:schemeClr val="tx1">
                    <a:lumMod val="50000"/>
                    <a:lumOff val="50000"/>
                  </a:schemeClr>
                </a:solidFill>
              </a:rPr>
              <a:t>iCelsius</a:t>
            </a:r>
            <a:r>
              <a:rPr lang="en-US" altLang="ko-KR" dirty="0"/>
              <a:t> and prints out the degree Fahrenheit.</a:t>
            </a:r>
          </a:p>
          <a:p>
            <a:pPr lvl="1"/>
            <a:r>
              <a:rPr lang="en-US" altLang="ko-KR" dirty="0"/>
              <a:t>Step 7)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14691198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4" name="내용 개체 틀 3"/>
          <p:cNvSpPr>
            <a:spLocks noGrp="1"/>
          </p:cNvSpPr>
          <p:nvPr>
            <p:ph idx="1"/>
          </p:nvPr>
        </p:nvSpPr>
        <p:spPr>
          <a:xfrm>
            <a:off x="913794" y="1127464"/>
            <a:ext cx="10770206" cy="5070136"/>
          </a:xfrm>
        </p:spPr>
        <p:txBody>
          <a:bodyPr>
            <a:normAutofit fontScale="85000" lnSpcReduction="200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dCelsius</a:t>
            </a:r>
            <a:r>
              <a:rPr lang="en-US" altLang="ko-KR" dirty="0"/>
              <a:t>):</a:t>
            </a:r>
          </a:p>
          <a:p>
            <a:pPr marL="0" indent="0">
              <a:buNone/>
            </a:pPr>
            <a:r>
              <a:rPr lang="en-US" altLang="ko-KR" dirty="0"/>
              <a:t>    return </a:t>
            </a:r>
            <a:r>
              <a:rPr lang="en-US" altLang="ko-KR" dirty="0" err="1"/>
              <a:t>dCelsius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while True:</a:t>
            </a:r>
          </a:p>
          <a:p>
            <a:pPr marL="0" indent="0">
              <a:buNone/>
            </a:pPr>
            <a:r>
              <a:rPr lang="en-US" altLang="ko-KR" dirty="0"/>
              <a:t>    </a:t>
            </a:r>
            <a:r>
              <a:rPr lang="en-US" altLang="ko-KR" dirty="0" err="1"/>
              <a:t>sCelsius</a:t>
            </a:r>
            <a:r>
              <a:rPr lang="en-US" altLang="ko-KR" dirty="0"/>
              <a:t> = input("Type a degree Celsius ... ")</a:t>
            </a:r>
          </a:p>
          <a:p>
            <a:pPr marL="0" indent="0">
              <a:buNone/>
            </a:pPr>
            <a:r>
              <a:rPr lang="en-US" altLang="ko-KR" dirty="0"/>
              <a:t>    if </a:t>
            </a:r>
            <a:r>
              <a:rPr lang="en-US" altLang="ko-KR" dirty="0" err="1"/>
              <a:t>sCelsius</a:t>
            </a:r>
            <a:r>
              <a:rPr lang="en-US" altLang="ko-KR" dirty="0"/>
              <a:t> == "quit":</a:t>
            </a:r>
          </a:p>
          <a:p>
            <a:pPr marL="0" indent="0">
              <a:buNone/>
            </a:pPr>
            <a:r>
              <a:rPr lang="en-US" altLang="ko-KR" dirty="0"/>
              <a:t>        break</a:t>
            </a:r>
          </a:p>
          <a:p>
            <a:pPr marL="0" indent="0">
              <a:buNone/>
            </a:pPr>
            <a:r>
              <a:rPr lang="en-US" altLang="ko-KR" dirty="0"/>
              <a:t>    </a:t>
            </a:r>
            <a:r>
              <a:rPr lang="en-US" altLang="ko-KR" dirty="0" err="1"/>
              <a:t>elif</a:t>
            </a:r>
            <a:r>
              <a:rPr lang="en-US" altLang="ko-KR" dirty="0"/>
              <a:t> </a:t>
            </a:r>
            <a:r>
              <a:rPr lang="en-US" altLang="ko-KR" dirty="0" err="1"/>
              <a:t>sCelsius.isdecimal</a:t>
            </a:r>
            <a:r>
              <a:rPr lang="en-US" altLang="ko-KR" dirty="0"/>
              <a:t>():</a:t>
            </a:r>
          </a:p>
          <a:p>
            <a:pPr marL="0" indent="0">
              <a:buNone/>
            </a:pPr>
            <a:r>
              <a:rPr lang="en-US" altLang="ko-KR" dirty="0"/>
              <a:t>        print(</a:t>
            </a:r>
            <a:r>
              <a:rPr lang="en-US" altLang="ko-KR" dirty="0" err="1"/>
              <a:t>toFahrenheit</a:t>
            </a:r>
            <a:r>
              <a:rPr lang="en-US" altLang="ko-KR" dirty="0"/>
              <a:t>(</a:t>
            </a:r>
            <a:r>
              <a:rPr lang="en-US" altLang="ko-KR" dirty="0" err="1"/>
              <a:t>int</a:t>
            </a:r>
            <a:r>
              <a:rPr lang="en-US" altLang="ko-KR" dirty="0"/>
              <a:t>(</a:t>
            </a:r>
            <a:r>
              <a:rPr lang="en-US" altLang="ko-KR" dirty="0" err="1"/>
              <a:t>sCelsius</a:t>
            </a:r>
            <a:r>
              <a:rPr lang="en-US" altLang="ko-KR" dirty="0"/>
              <a:t>)))</a:t>
            </a:r>
          </a:p>
          <a:p>
            <a:pPr marL="0" indent="0">
              <a:buNone/>
            </a:pPr>
            <a:r>
              <a:rPr lang="en-US" altLang="ko-KR" dirty="0"/>
              <a:t>    else:</a:t>
            </a:r>
          </a:p>
          <a:p>
            <a:pPr marL="0" indent="0">
              <a:buNone/>
            </a:pPr>
            <a:r>
              <a:rPr lang="en-US" altLang="ko-KR" dirty="0"/>
              <a:t>        print("Not an integer")</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4863706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4" name="내용 개체 틀 3"/>
          <p:cNvSpPr>
            <a:spLocks noGrp="1"/>
          </p:cNvSpPr>
          <p:nvPr>
            <p:ph idx="1"/>
          </p:nvPr>
        </p:nvSpPr>
        <p:spPr>
          <a:xfrm>
            <a:off x="913794" y="1127464"/>
            <a:ext cx="10546685" cy="5039656"/>
          </a:xfrm>
        </p:spPr>
        <p:txBody>
          <a:bodyPr>
            <a:normAutofit fontScale="77500" lnSpcReduction="200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dCelsius</a:t>
            </a:r>
            <a:r>
              <a:rPr lang="en-US" altLang="ko-KR" dirty="0"/>
              <a:t>):</a:t>
            </a:r>
          </a:p>
          <a:p>
            <a:pPr marL="0" indent="0">
              <a:buNone/>
            </a:pPr>
            <a:r>
              <a:rPr lang="en-US" altLang="ko-KR" dirty="0"/>
              <a:t>    return </a:t>
            </a:r>
            <a:r>
              <a:rPr lang="en-US" altLang="ko-KR" dirty="0" err="1"/>
              <a:t>dCelsius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while True:</a:t>
            </a:r>
          </a:p>
          <a:p>
            <a:pPr marL="0" indent="0">
              <a:buNone/>
            </a:pPr>
            <a:r>
              <a:rPr lang="en-US" altLang="ko-KR" dirty="0"/>
              <a:t>    </a:t>
            </a:r>
            <a:r>
              <a:rPr lang="en-US" altLang="ko-KR" dirty="0" err="1"/>
              <a:t>sCelsius</a:t>
            </a:r>
            <a:r>
              <a:rPr lang="en-US" altLang="ko-KR" dirty="0"/>
              <a:t> = input("Type a degree Celsius ... ")</a:t>
            </a:r>
          </a:p>
          <a:p>
            <a:pPr marL="0" indent="0">
              <a:buNone/>
            </a:pPr>
            <a:r>
              <a:rPr lang="en-US" altLang="ko-KR" dirty="0"/>
              <a:t>    if </a:t>
            </a:r>
            <a:r>
              <a:rPr lang="en-US" altLang="ko-KR" dirty="0" err="1"/>
              <a:t>sCelsius</a:t>
            </a:r>
            <a:r>
              <a:rPr lang="en-US" altLang="ko-KR" dirty="0"/>
              <a:t> == "quit":</a:t>
            </a:r>
          </a:p>
          <a:p>
            <a:pPr marL="0" indent="0">
              <a:buNone/>
            </a:pPr>
            <a:r>
              <a:rPr lang="en-US" altLang="ko-KR" dirty="0"/>
              <a:t>        break</a:t>
            </a:r>
          </a:p>
          <a:p>
            <a:pPr marL="0" indent="0">
              <a:buNone/>
            </a:pPr>
            <a:r>
              <a:rPr lang="en-US" altLang="ko-KR" dirty="0"/>
              <a:t>    else:</a:t>
            </a:r>
          </a:p>
          <a:p>
            <a:pPr marL="0" indent="0">
              <a:buNone/>
            </a:pPr>
            <a:r>
              <a:rPr lang="en-US" altLang="ko-KR" dirty="0"/>
              <a:t>        try:</a:t>
            </a:r>
          </a:p>
          <a:p>
            <a:pPr marL="0" indent="0">
              <a:buNone/>
            </a:pPr>
            <a:r>
              <a:rPr lang="en-US" altLang="ko-KR" dirty="0"/>
              <a:t>            print(</a:t>
            </a:r>
            <a:r>
              <a:rPr lang="en-US" altLang="ko-KR" dirty="0" err="1"/>
              <a:t>toFahrenheit</a:t>
            </a:r>
            <a:r>
              <a:rPr lang="en-US" altLang="ko-KR" dirty="0"/>
              <a:t>(</a:t>
            </a:r>
            <a:r>
              <a:rPr lang="en-US" altLang="ko-KR" dirty="0" err="1"/>
              <a:t>int</a:t>
            </a:r>
            <a:r>
              <a:rPr lang="en-US" altLang="ko-KR" dirty="0"/>
              <a:t>(</a:t>
            </a:r>
            <a:r>
              <a:rPr lang="en-US" altLang="ko-KR" dirty="0" err="1"/>
              <a:t>sCelsius</a:t>
            </a:r>
            <a:r>
              <a:rPr lang="en-US" altLang="ko-KR" dirty="0"/>
              <a:t>)))</a:t>
            </a:r>
          </a:p>
          <a:p>
            <a:pPr marL="0" indent="0">
              <a:buNone/>
            </a:pPr>
            <a:r>
              <a:rPr lang="en-US" altLang="ko-KR" dirty="0"/>
              <a:t>        except </a:t>
            </a:r>
            <a:r>
              <a:rPr lang="en-US" altLang="ko-KR" dirty="0" err="1"/>
              <a:t>ValueError</a:t>
            </a:r>
            <a:r>
              <a:rPr lang="en-US" altLang="ko-KR" dirty="0"/>
              <a:t>:</a:t>
            </a:r>
          </a:p>
          <a:p>
            <a:pPr marL="0" indent="0">
              <a:buNone/>
            </a:pPr>
            <a:r>
              <a:rPr lang="en-US" altLang="ko-KR" dirty="0"/>
              <a:t>            print("cannot calculate")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715033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50373"/>
            <a:ext cx="10353762" cy="684733"/>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677443" y="1423215"/>
            <a:ext cx="5801607" cy="4243175"/>
          </a:xfrm>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which determines whether </a:t>
            </a:r>
            <a:r>
              <a:rPr lang="en-US" altLang="ko-KR" dirty="0">
                <a:solidFill>
                  <a:schemeClr val="tx1">
                    <a:lumMod val="50000"/>
                    <a:lumOff val="50000"/>
                  </a:schemeClr>
                </a:solidFill>
              </a:rPr>
              <a:t>n</a:t>
            </a:r>
            <a:r>
              <a:rPr lang="en-US" altLang="ko-KR" dirty="0"/>
              <a:t> is odd or not.</a:t>
            </a:r>
          </a:p>
          <a:p>
            <a:pPr lvl="1"/>
            <a:endParaRPr lang="en-US" altLang="ko-KR" dirty="0"/>
          </a:p>
          <a:p>
            <a:pPr lvl="1"/>
            <a:r>
              <a:rPr lang="en-US" altLang="ko-KR" dirty="0"/>
              <a:t>Call the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(11)</a:t>
            </a:r>
            <a:r>
              <a:rPr lang="en-US" altLang="ko-KR" dirty="0"/>
              <a:t> and print out:</a:t>
            </a:r>
          </a:p>
          <a:p>
            <a:pPr lvl="2"/>
            <a:r>
              <a:rPr lang="en-US" altLang="ko-KR" dirty="0"/>
              <a:t>‘odd’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(11)</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‘even’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(11)</a:t>
            </a:r>
            <a:r>
              <a:rPr lang="en-US" altLang="ko-KR" dirty="0"/>
              <a:t> returns </a:t>
            </a:r>
            <a:r>
              <a:rPr lang="en-US" altLang="ko-KR" dirty="0">
                <a:solidFill>
                  <a:schemeClr val="tx1">
                    <a:lumMod val="50000"/>
                    <a:lumOff val="50000"/>
                  </a:schemeClr>
                </a:solidFill>
              </a:rPr>
              <a:t>False</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76</a:t>
            </a:fld>
            <a:endParaRPr lang="en-US" dirty="0"/>
          </a:p>
        </p:txBody>
      </p:sp>
      <p:grpSp>
        <p:nvGrpSpPr>
          <p:cNvPr id="5" name="그룹 4">
            <a:extLst>
              <a:ext uri="{FF2B5EF4-FFF2-40B4-BE49-F238E27FC236}">
                <a16:creationId xmlns:a16="http://schemas.microsoft.com/office/drawing/2014/main" id="{F4A797AD-2049-71CF-7439-C3565CCC7D03}"/>
              </a:ext>
            </a:extLst>
          </p:cNvPr>
          <p:cNvGrpSpPr/>
          <p:nvPr/>
        </p:nvGrpSpPr>
        <p:grpSpPr>
          <a:xfrm>
            <a:off x="6978642" y="1270000"/>
            <a:ext cx="4596225" cy="4895979"/>
            <a:chOff x="6816082" y="1916834"/>
            <a:chExt cx="3588399" cy="3822425"/>
          </a:xfrm>
        </p:grpSpPr>
        <p:sp>
          <p:nvSpPr>
            <p:cNvPr id="13" name="직사각형 12"/>
            <p:cNvSpPr/>
            <p:nvPr/>
          </p:nvSpPr>
          <p:spPr bwMode="auto">
            <a:xfrm>
              <a:off x="6816082" y="1916834"/>
              <a:ext cx="3588399" cy="3822425"/>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r>
                <a:rPr lang="en-US" altLang="ko-KR" sz="2000" dirty="0" err="1">
                  <a:solidFill>
                    <a:schemeClr val="tx1">
                      <a:lumMod val="50000"/>
                      <a:lumOff val="50000"/>
                    </a:schemeClr>
                  </a:solidFill>
                </a:rPr>
                <a:t>isOdd</a:t>
              </a:r>
              <a:r>
                <a:rPr lang="en-US" altLang="ko-KR" sz="2000" dirty="0">
                  <a:solidFill>
                    <a:schemeClr val="tx1">
                      <a:lumMod val="50000"/>
                      <a:lumOff val="50000"/>
                    </a:schemeClr>
                  </a:solidFill>
                </a:rPr>
                <a:t>(n)</a:t>
              </a:r>
              <a:endParaRPr kumimoji="1" lang="ko-KR" altLang="en-US" sz="2000" dirty="0">
                <a:solidFill>
                  <a:schemeClr val="tx1">
                    <a:lumMod val="50000"/>
                    <a:lumOff val="50000"/>
                  </a:schemeClr>
                </a:solidFill>
                <a:latin typeface="Tahoma" pitchFamily="34" charset="0"/>
              </a:endParaRPr>
            </a:p>
          </p:txBody>
        </p:sp>
        <p:sp>
          <p:nvSpPr>
            <p:cNvPr id="7" name="TextBox 6"/>
            <p:cNvSpPr txBox="1"/>
            <p:nvPr/>
          </p:nvSpPr>
          <p:spPr>
            <a:xfrm>
              <a:off x="7518160" y="3074514"/>
              <a:ext cx="2184243" cy="637371"/>
            </a:xfrm>
            <a:prstGeom prst="rect">
              <a:avLst/>
            </a:prstGeom>
            <a:noFill/>
            <a:ln>
              <a:solidFill>
                <a:schemeClr val="tx1"/>
              </a:solidFill>
            </a:ln>
          </p:spPr>
          <p:txBody>
            <a:bodyPr wrap="square" rtlCol="0" anchor="ctr" anchorCtr="0">
              <a:noAutofit/>
            </a:bodyPr>
            <a:lstStyle/>
            <a:p>
              <a:pPr algn="ctr"/>
              <a:r>
                <a:rPr lang="en-US" altLang="ko-KR" dirty="0" err="1"/>
                <a:t>bOdd</a:t>
              </a:r>
              <a:r>
                <a:rPr lang="de-DE" altLang="ko-KR" dirty="0"/>
                <a:t> = ((n % 2) == 1)</a:t>
              </a:r>
              <a:endParaRPr lang="ko-KR" altLang="en-US" dirty="0"/>
            </a:p>
          </p:txBody>
        </p:sp>
        <p:sp>
          <p:nvSpPr>
            <p:cNvPr id="10" name="타원 9"/>
            <p:cNvSpPr/>
            <p:nvPr/>
          </p:nvSpPr>
          <p:spPr bwMode="auto">
            <a:xfrm>
              <a:off x="8454264" y="2450445"/>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454264" y="5037181"/>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2" name="직선 화살표 연결선 11"/>
            <p:cNvCxnSpPr>
              <a:stCxn id="10" idx="4"/>
              <a:endCxn id="7" idx="0"/>
            </p:cNvCxnSpPr>
            <p:nvPr/>
          </p:nvCxnSpPr>
          <p:spPr bwMode="auto">
            <a:xfrm>
              <a:off x="8610279" y="2762480"/>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596169" y="4087775"/>
              <a:ext cx="2028225" cy="637371"/>
            </a:xfrm>
            <a:prstGeom prst="rect">
              <a:avLst/>
            </a:prstGeom>
            <a:noFill/>
            <a:ln>
              <a:solidFill>
                <a:schemeClr val="tx1"/>
              </a:solidFill>
            </a:ln>
          </p:spPr>
          <p:txBody>
            <a:bodyPr wrap="square" rtlCol="0" anchor="ctr" anchorCtr="0">
              <a:noAutofit/>
            </a:bodyPr>
            <a:lstStyle/>
            <a:p>
              <a:pPr algn="ctr"/>
              <a:r>
                <a:rPr lang="en-US" altLang="ko-KR" dirty="0"/>
                <a:t>return </a:t>
              </a:r>
              <a:r>
                <a:rPr lang="en-US" altLang="ko-KR" dirty="0" err="1"/>
                <a:t>bOdd</a:t>
              </a:r>
              <a:endParaRPr lang="ko-KR" altLang="en-US" dirty="0"/>
            </a:p>
          </p:txBody>
        </p:sp>
        <p:cxnSp>
          <p:nvCxnSpPr>
            <p:cNvPr id="25" name="직선 화살표 연결선 24"/>
            <p:cNvCxnSpPr>
              <a:stCxn id="20" idx="2"/>
              <a:endCxn id="11" idx="0"/>
            </p:cNvCxnSpPr>
            <p:nvPr/>
          </p:nvCxnSpPr>
          <p:spPr bwMode="auto">
            <a:xfrm>
              <a:off x="8610279" y="4692365"/>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stCxn id="7" idx="2"/>
              <a:endCxn id="20" idx="0"/>
            </p:cNvCxnSpPr>
            <p:nvPr/>
          </p:nvCxnSpPr>
          <p:spPr bwMode="auto">
            <a:xfrm>
              <a:off x="8610279" y="3711885"/>
              <a:ext cx="0" cy="37589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14233466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lstStyle/>
          <a:p>
            <a:pPr marL="0" indent="0">
              <a:buNone/>
            </a:pPr>
            <a:r>
              <a:rPr lang="en-US" altLang="ko-KR" dirty="0" err="1"/>
              <a:t>def</a:t>
            </a:r>
            <a:r>
              <a:rPr lang="en-US" altLang="ko-KR" dirty="0"/>
              <a:t> </a:t>
            </a:r>
            <a:r>
              <a:rPr lang="en-US" altLang="ko-KR" dirty="0" err="1"/>
              <a:t>isOdd</a:t>
            </a:r>
            <a:r>
              <a:rPr lang="en-US" altLang="ko-KR" dirty="0"/>
              <a:t>(n):</a:t>
            </a:r>
          </a:p>
          <a:p>
            <a:pPr marL="0" indent="0">
              <a:buNone/>
            </a:pPr>
            <a:r>
              <a:rPr lang="en-US" altLang="ko-KR" dirty="0"/>
              <a:t>    return n % 2 &gt; 0</a:t>
            </a:r>
          </a:p>
          <a:p>
            <a:pPr marL="0" indent="0">
              <a:buNone/>
            </a:pPr>
            <a:endParaRPr lang="en-US" altLang="ko-KR" dirty="0"/>
          </a:p>
          <a:p>
            <a:pPr marL="0" indent="0">
              <a:buNone/>
            </a:pPr>
            <a:endParaRPr lang="en-US" altLang="ko-KR" dirty="0"/>
          </a:p>
          <a:p>
            <a:pPr marL="0" indent="0">
              <a:buNone/>
            </a:pPr>
            <a:r>
              <a:rPr lang="en-US" altLang="ko-KR" dirty="0"/>
              <a:t>if </a:t>
            </a:r>
            <a:r>
              <a:rPr lang="en-US" altLang="ko-KR" dirty="0" err="1"/>
              <a:t>isOdd</a:t>
            </a:r>
            <a:r>
              <a:rPr lang="en-US" altLang="ko-KR" dirty="0"/>
              <a:t>(11):</a:t>
            </a:r>
          </a:p>
          <a:p>
            <a:pPr marL="0" indent="0">
              <a:buNone/>
            </a:pPr>
            <a:r>
              <a:rPr lang="en-US" altLang="ko-KR" dirty="0"/>
              <a:t>    print("Odd")</a:t>
            </a:r>
          </a:p>
          <a:p>
            <a:pPr marL="0" indent="0">
              <a:buNone/>
            </a:pPr>
            <a:r>
              <a:rPr lang="en-US" altLang="ko-KR" dirty="0"/>
              <a:t>else:</a:t>
            </a:r>
          </a:p>
          <a:p>
            <a:pPr marL="0" indent="0">
              <a:buNone/>
            </a:pPr>
            <a:r>
              <a:rPr lang="en-US" altLang="ko-KR" dirty="0"/>
              <a:t>    print("Even")</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970897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1429"/>
            <a:ext cx="10353762" cy="722629"/>
          </a:xfrm>
        </p:spPr>
        <p:txBody>
          <a:bodyPr>
            <a:normAutofit/>
          </a:bodyPr>
          <a:lstStyle/>
          <a:p>
            <a:r>
              <a:rPr lang="en-US" altLang="ko-KR" sz="4000" dirty="0"/>
              <a:t>Example: </a:t>
            </a:r>
            <a:r>
              <a:rPr lang="en-US" altLang="ko-KR" sz="4000" b="1" i="1" dirty="0"/>
              <a:t>return</a:t>
            </a:r>
            <a:endParaRPr lang="ko-KR" altLang="en-US" sz="4000" b="1" i="1" dirty="0"/>
          </a:p>
        </p:txBody>
      </p:sp>
      <p:sp>
        <p:nvSpPr>
          <p:cNvPr id="3" name="내용 개체 틀 2"/>
          <p:cNvSpPr>
            <a:spLocks noGrp="1"/>
          </p:cNvSpPr>
          <p:nvPr>
            <p:ph sz="half" idx="1"/>
          </p:nvPr>
        </p:nvSpPr>
        <p:spPr>
          <a:xfrm>
            <a:off x="643476" y="1923130"/>
            <a:ext cx="5278775" cy="3622671"/>
          </a:xfrm>
        </p:spPr>
        <p:txBody>
          <a:bodyPr>
            <a:normAutofit lnSpcReduction="100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which determines whether </a:t>
            </a:r>
            <a:r>
              <a:rPr lang="en-US" altLang="ko-KR" dirty="0">
                <a:solidFill>
                  <a:schemeClr val="tx1">
                    <a:lumMod val="50000"/>
                    <a:lumOff val="50000"/>
                  </a:schemeClr>
                </a:solidFill>
              </a:rPr>
              <a:t>n</a:t>
            </a:r>
            <a:r>
              <a:rPr lang="en-US" altLang="ko-KR" dirty="0"/>
              <a:t> is odd or not.</a:t>
            </a:r>
          </a:p>
          <a:p>
            <a:pPr lvl="1"/>
            <a:r>
              <a:rPr lang="en-US" altLang="ko-KR" dirty="0"/>
              <a:t>Input an integer, </a:t>
            </a:r>
            <a:r>
              <a:rPr lang="en-US" altLang="ko-KR" dirty="0">
                <a:solidFill>
                  <a:schemeClr val="tx1">
                    <a:lumMod val="50000"/>
                    <a:lumOff val="50000"/>
                  </a:schemeClr>
                </a:solidFill>
              </a:rPr>
              <a:t>n</a:t>
            </a:r>
            <a:r>
              <a:rPr lang="en-US" altLang="ko-KR" dirty="0"/>
              <a:t>,</a:t>
            </a:r>
            <a:r>
              <a:rPr lang="en-US" altLang="ko-KR" dirty="0">
                <a:solidFill>
                  <a:schemeClr val="tx1">
                    <a:lumMod val="50000"/>
                    <a:lumOff val="50000"/>
                  </a:schemeClr>
                </a:solidFill>
              </a:rPr>
              <a:t> </a:t>
            </a:r>
            <a:r>
              <a:rPr lang="en-US" altLang="ko-KR" dirty="0"/>
              <a:t>from the user.</a:t>
            </a:r>
          </a:p>
          <a:p>
            <a:pPr lvl="1"/>
            <a:r>
              <a:rPr lang="en-US" altLang="ko-KR" dirty="0"/>
              <a:t>Call the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and print out:</a:t>
            </a:r>
          </a:p>
          <a:p>
            <a:pPr lvl="2"/>
            <a:r>
              <a:rPr lang="en-US" altLang="ko-KR" dirty="0"/>
              <a:t>‘odd’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‘even’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78</a:t>
            </a:fld>
            <a:endParaRPr lang="en-US" dirty="0"/>
          </a:p>
        </p:txBody>
      </p:sp>
      <p:grpSp>
        <p:nvGrpSpPr>
          <p:cNvPr id="5" name="그룹 4">
            <a:extLst>
              <a:ext uri="{FF2B5EF4-FFF2-40B4-BE49-F238E27FC236}">
                <a16:creationId xmlns:a16="http://schemas.microsoft.com/office/drawing/2014/main" id="{63F1DCC4-9092-176B-CEEF-A56E803DA5C1}"/>
              </a:ext>
            </a:extLst>
          </p:cNvPr>
          <p:cNvGrpSpPr/>
          <p:nvPr/>
        </p:nvGrpSpPr>
        <p:grpSpPr>
          <a:xfrm>
            <a:off x="6421366" y="1007973"/>
            <a:ext cx="5262156" cy="5033367"/>
            <a:chOff x="6888090" y="1844826"/>
            <a:chExt cx="3588398" cy="3432381"/>
          </a:xfrm>
        </p:grpSpPr>
        <p:sp>
          <p:nvSpPr>
            <p:cNvPr id="13" name="타원 12"/>
            <p:cNvSpPr/>
            <p:nvPr/>
          </p:nvSpPr>
          <p:spPr bwMode="auto">
            <a:xfrm>
              <a:off x="7746185" y="184482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sp>
          <p:nvSpPr>
            <p:cNvPr id="14" name="도넛 13"/>
            <p:cNvSpPr/>
            <p:nvPr/>
          </p:nvSpPr>
          <p:spPr bwMode="auto">
            <a:xfrm>
              <a:off x="7746185" y="496517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cxnSp>
          <p:nvCxnSpPr>
            <p:cNvPr id="15" name="직선 화살표 연결선 14"/>
            <p:cNvCxnSpPr>
              <a:stCxn id="17" idx="2"/>
              <a:endCxn id="26" idx="0"/>
            </p:cNvCxnSpPr>
            <p:nvPr/>
          </p:nvCxnSpPr>
          <p:spPr bwMode="auto">
            <a:xfrm>
              <a:off x="7902200" y="3755442"/>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6" name="TextBox 15"/>
            <p:cNvSpPr txBox="1"/>
            <p:nvPr/>
          </p:nvSpPr>
          <p:spPr>
            <a:xfrm>
              <a:off x="8799302" y="3629511"/>
              <a:ext cx="780087" cy="251857"/>
            </a:xfrm>
            <a:prstGeom prst="rect">
              <a:avLst/>
            </a:prstGeom>
            <a:noFill/>
          </p:spPr>
          <p:txBody>
            <a:bodyPr wrap="square" rtlCol="0">
              <a:spAutoFit/>
            </a:bodyPr>
            <a:lstStyle/>
            <a:p>
              <a:r>
                <a:rPr lang="en-US" altLang="ko-KR" dirty="0"/>
                <a:t>False</a:t>
              </a:r>
              <a:endParaRPr lang="ko-KR" altLang="en-US" dirty="0"/>
            </a:p>
          </p:txBody>
        </p:sp>
        <p:sp>
          <p:nvSpPr>
            <p:cNvPr id="17" name="TextBox 16"/>
            <p:cNvSpPr txBox="1"/>
            <p:nvPr/>
          </p:nvSpPr>
          <p:spPr>
            <a:xfrm>
              <a:off x="6888090" y="3326988"/>
              <a:ext cx="2028225" cy="428452"/>
            </a:xfrm>
            <a:prstGeom prst="diamond">
              <a:avLst/>
            </a:prstGeom>
            <a:noFill/>
            <a:ln>
              <a:solidFill>
                <a:schemeClr val="tx1"/>
              </a:solidFill>
            </a:ln>
          </p:spPr>
          <p:txBody>
            <a:bodyPr wrap="square" rtlCol="0" anchor="ctr" anchorCtr="0">
              <a:noAutofit/>
            </a:bodyPr>
            <a:lstStyle/>
            <a:p>
              <a:pPr algn="ctr"/>
              <a:endParaRPr lang="ko-KR" altLang="en-US" dirty="0"/>
            </a:p>
          </p:txBody>
        </p:sp>
        <p:sp>
          <p:nvSpPr>
            <p:cNvPr id="18" name="TextBox 17"/>
            <p:cNvSpPr txBox="1"/>
            <p:nvPr/>
          </p:nvSpPr>
          <p:spPr>
            <a:xfrm>
              <a:off x="6888090" y="3326988"/>
              <a:ext cx="2028225" cy="428452"/>
            </a:xfrm>
            <a:prstGeom prst="rect">
              <a:avLst/>
            </a:prstGeom>
            <a:noFill/>
            <a:ln>
              <a:noFill/>
            </a:ln>
          </p:spPr>
          <p:txBody>
            <a:bodyPr wrap="square" rtlCol="0" anchor="ctr" anchorCtr="0">
              <a:noAutofit/>
            </a:bodyPr>
            <a:lstStyle/>
            <a:p>
              <a:pPr algn="ctr"/>
              <a:r>
                <a:rPr lang="en-US" altLang="ko-KR" dirty="0" err="1"/>
                <a:t>isOdd</a:t>
              </a:r>
              <a:r>
                <a:rPr lang="en-US" altLang="ko-KR" dirty="0"/>
                <a:t>(n)</a:t>
              </a:r>
            </a:p>
          </p:txBody>
        </p:sp>
        <p:sp>
          <p:nvSpPr>
            <p:cNvPr id="19" name="TextBox 18"/>
            <p:cNvSpPr txBox="1"/>
            <p:nvPr/>
          </p:nvSpPr>
          <p:spPr>
            <a:xfrm>
              <a:off x="6888090" y="2780927"/>
              <a:ext cx="2028225" cy="266806"/>
            </a:xfrm>
            <a:prstGeom prst="rect">
              <a:avLst/>
            </a:prstGeom>
            <a:noFill/>
            <a:ln>
              <a:solidFill>
                <a:schemeClr val="tx1"/>
              </a:solidFill>
            </a:ln>
          </p:spPr>
          <p:txBody>
            <a:bodyPr wrap="square" rtlCol="0" anchor="ctr" anchorCtr="0">
              <a:noAutofit/>
            </a:bodyPr>
            <a:lstStyle/>
            <a:p>
              <a:pPr algn="ctr"/>
              <a:r>
                <a:rPr lang="en-US" altLang="ko-KR" dirty="0"/>
                <a:t>n = </a:t>
              </a:r>
              <a:r>
                <a:rPr lang="en-US" altLang="ko-KR" dirty="0" err="1"/>
                <a:t>int</a:t>
              </a:r>
              <a:r>
                <a:rPr lang="en-US" altLang="ko-KR" dirty="0"/>
                <a:t>(input())</a:t>
              </a:r>
              <a:endParaRPr lang="ko-KR" altLang="en-US" dirty="0"/>
            </a:p>
          </p:txBody>
        </p:sp>
        <p:sp>
          <p:nvSpPr>
            <p:cNvPr id="21" name="TextBox 20"/>
            <p:cNvSpPr txBox="1"/>
            <p:nvPr/>
          </p:nvSpPr>
          <p:spPr>
            <a:xfrm>
              <a:off x="8448263" y="4559343"/>
              <a:ext cx="2028225" cy="266806"/>
            </a:xfrm>
            <a:prstGeom prst="rect">
              <a:avLst/>
            </a:prstGeom>
            <a:noFill/>
            <a:ln>
              <a:solidFill>
                <a:schemeClr val="tx1"/>
              </a:solidFill>
            </a:ln>
          </p:spPr>
          <p:txBody>
            <a:bodyPr wrap="square" rtlCol="0" anchor="ctr" anchorCtr="0">
              <a:noAutofit/>
            </a:bodyPr>
            <a:lstStyle/>
            <a:p>
              <a:pPr algn="ctr"/>
              <a:r>
                <a:rPr lang="en-US" altLang="ko-KR" dirty="0"/>
                <a:t>print('even')</a:t>
              </a:r>
              <a:endParaRPr lang="ko-KR" altLang="en-US" dirty="0"/>
            </a:p>
          </p:txBody>
        </p:sp>
        <p:cxnSp>
          <p:nvCxnSpPr>
            <p:cNvPr id="22" name="직선 화살표 연결선 21"/>
            <p:cNvCxnSpPr>
              <a:stCxn id="13" idx="4"/>
              <a:endCxn id="19" idx="0"/>
            </p:cNvCxnSpPr>
            <p:nvPr/>
          </p:nvCxnSpPr>
          <p:spPr bwMode="auto">
            <a:xfrm>
              <a:off x="7902200" y="215686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3" name="직선 화살표 연결선 22"/>
            <p:cNvCxnSpPr>
              <a:stCxn id="19" idx="2"/>
              <a:endCxn id="18" idx="0"/>
            </p:cNvCxnSpPr>
            <p:nvPr/>
          </p:nvCxnSpPr>
          <p:spPr bwMode="auto">
            <a:xfrm>
              <a:off x="7902200" y="3047735"/>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4" name="TextBox 23"/>
            <p:cNvSpPr txBox="1"/>
            <p:nvPr/>
          </p:nvSpPr>
          <p:spPr>
            <a:xfrm>
              <a:off x="7934893" y="3779979"/>
              <a:ext cx="780087" cy="251857"/>
            </a:xfrm>
            <a:prstGeom prst="rect">
              <a:avLst/>
            </a:prstGeom>
            <a:noFill/>
          </p:spPr>
          <p:txBody>
            <a:bodyPr wrap="square" rtlCol="0">
              <a:spAutoFit/>
            </a:bodyPr>
            <a:lstStyle/>
            <a:p>
              <a:r>
                <a:rPr lang="en-US" altLang="ko-KR" dirty="0"/>
                <a:t>True</a:t>
              </a:r>
              <a:endParaRPr lang="ko-KR" altLang="en-US" dirty="0"/>
            </a:p>
          </p:txBody>
        </p:sp>
        <p:sp>
          <p:nvSpPr>
            <p:cNvPr id="26" name="TextBox 25"/>
            <p:cNvSpPr txBox="1"/>
            <p:nvPr/>
          </p:nvSpPr>
          <p:spPr>
            <a:xfrm>
              <a:off x="6888090" y="4074295"/>
              <a:ext cx="2028225" cy="266806"/>
            </a:xfrm>
            <a:prstGeom prst="rect">
              <a:avLst/>
            </a:prstGeom>
            <a:noFill/>
            <a:ln>
              <a:solidFill>
                <a:schemeClr val="tx1"/>
              </a:solidFill>
            </a:ln>
          </p:spPr>
          <p:txBody>
            <a:bodyPr wrap="square" rtlCol="0" anchor="ctr" anchorCtr="0">
              <a:noAutofit/>
            </a:bodyPr>
            <a:lstStyle/>
            <a:p>
              <a:pPr algn="ctr"/>
              <a:r>
                <a:rPr lang="en-US" altLang="ko-KR" dirty="0"/>
                <a:t>print('odd')</a:t>
              </a:r>
              <a:endParaRPr lang="ko-KR" altLang="en-US" dirty="0"/>
            </a:p>
          </p:txBody>
        </p:sp>
        <p:cxnSp>
          <p:nvCxnSpPr>
            <p:cNvPr id="27" name="꺾인 연결선 26"/>
            <p:cNvCxnSpPr>
              <a:stCxn id="18" idx="3"/>
              <a:endCxn id="21" idx="0"/>
            </p:cNvCxnSpPr>
            <p:nvPr/>
          </p:nvCxnSpPr>
          <p:spPr bwMode="auto">
            <a:xfrm>
              <a:off x="8916315" y="3541217"/>
              <a:ext cx="546061" cy="101812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8" name="꺾인 연결선 27"/>
            <p:cNvCxnSpPr>
              <a:stCxn id="21" idx="2"/>
              <a:endCxn id="14" idx="6"/>
            </p:cNvCxnSpPr>
            <p:nvPr/>
          </p:nvCxnSpPr>
          <p:spPr bwMode="auto">
            <a:xfrm rot="5400000">
              <a:off x="8612778" y="4271590"/>
              <a:ext cx="295039" cy="1404156"/>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0" name="직선 화살표 연결선 29"/>
            <p:cNvCxnSpPr>
              <a:stCxn id="26" idx="2"/>
              <a:endCxn id="14" idx="0"/>
            </p:cNvCxnSpPr>
            <p:nvPr/>
          </p:nvCxnSpPr>
          <p:spPr bwMode="auto">
            <a:xfrm>
              <a:off x="7902200" y="4341103"/>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1404448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lstStyle/>
          <a:p>
            <a:pPr marL="0" indent="0">
              <a:buNone/>
            </a:pPr>
            <a:r>
              <a:rPr lang="en-US" altLang="ko-KR" dirty="0" err="1"/>
              <a:t>def</a:t>
            </a:r>
            <a:r>
              <a:rPr lang="en-US" altLang="ko-KR" dirty="0"/>
              <a:t> </a:t>
            </a:r>
            <a:r>
              <a:rPr lang="en-US" altLang="ko-KR" dirty="0" err="1"/>
              <a:t>isOdd</a:t>
            </a:r>
            <a:r>
              <a:rPr lang="en-US" altLang="ko-KR" dirty="0"/>
              <a:t>(n):</a:t>
            </a:r>
          </a:p>
          <a:p>
            <a:pPr marL="0" indent="0">
              <a:buNone/>
            </a:pPr>
            <a:r>
              <a:rPr lang="en-US" altLang="ko-KR" dirty="0"/>
              <a:t>    return n % 2 &gt; 0</a:t>
            </a:r>
          </a:p>
          <a:p>
            <a:pPr marL="0" indent="0">
              <a:buNone/>
            </a:pPr>
            <a:endParaRPr lang="en-US" altLang="ko-KR" dirty="0"/>
          </a:p>
          <a:p>
            <a:pPr marL="0" indent="0">
              <a:buNone/>
            </a:pPr>
            <a:endParaRPr lang="en-US" altLang="ko-KR" dirty="0"/>
          </a:p>
          <a:p>
            <a:pPr marL="0" indent="0">
              <a:buNone/>
            </a:pPr>
            <a:r>
              <a:rPr lang="en-US" altLang="ko-KR" dirty="0"/>
              <a:t>if </a:t>
            </a:r>
            <a:r>
              <a:rPr lang="en-US" altLang="ko-KR" dirty="0" err="1"/>
              <a:t>isOdd</a:t>
            </a:r>
            <a:r>
              <a:rPr lang="en-US" altLang="ko-KR" dirty="0"/>
              <a:t>(</a:t>
            </a:r>
            <a:r>
              <a:rPr lang="en-US" altLang="ko-KR" dirty="0" err="1"/>
              <a:t>int</a:t>
            </a:r>
            <a:r>
              <a:rPr lang="en-US" altLang="ko-KR" dirty="0"/>
              <a:t>(input("Type a number ... "))):</a:t>
            </a:r>
          </a:p>
          <a:p>
            <a:pPr marL="0" indent="0">
              <a:buNone/>
            </a:pPr>
            <a:r>
              <a:rPr lang="en-US" altLang="ko-KR" dirty="0"/>
              <a:t>    print("Odd")</a:t>
            </a:r>
          </a:p>
          <a:p>
            <a:pPr marL="0" indent="0">
              <a:buNone/>
            </a:pPr>
            <a:r>
              <a:rPr lang="en-US" altLang="ko-KR" dirty="0"/>
              <a:t>else:</a:t>
            </a:r>
          </a:p>
          <a:p>
            <a:pPr marL="0" indent="0">
              <a:buNone/>
            </a:pPr>
            <a:r>
              <a:rPr lang="en-US" altLang="ko-KR" dirty="0"/>
              <a:t>    print("Even")</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36771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TextBox 6">
            <a:extLst>
              <a:ext uri="{FF2B5EF4-FFF2-40B4-BE49-F238E27FC236}">
                <a16:creationId xmlns:a16="http://schemas.microsoft.com/office/drawing/2014/main" id="{4D6A8825-45D4-475C-0B23-2F79637D8CCF}"/>
              </a:ext>
            </a:extLst>
          </p:cNvPr>
          <p:cNvSpPr txBox="1"/>
          <p:nvPr/>
        </p:nvSpPr>
        <p:spPr>
          <a:xfrm>
            <a:off x="2933977" y="5993657"/>
            <a:ext cx="6096000" cy="369332"/>
          </a:xfrm>
          <a:prstGeom prst="rect">
            <a:avLst/>
          </a:prstGeom>
          <a:noFill/>
        </p:spPr>
        <p:txBody>
          <a:bodyPr wrap="square">
            <a:spAutoFit/>
          </a:bodyPr>
          <a:lstStyle/>
          <a:p>
            <a:r>
              <a:rPr lang="ko-KR" altLang="en-US" dirty="0"/>
              <a:t>https://www.cuemath.com/calculus/What-are-functions/</a:t>
            </a:r>
          </a:p>
        </p:txBody>
      </p:sp>
      <p:pic>
        <p:nvPicPr>
          <p:cNvPr id="11" name="그림 10">
            <a:extLst>
              <a:ext uri="{FF2B5EF4-FFF2-40B4-BE49-F238E27FC236}">
                <a16:creationId xmlns:a16="http://schemas.microsoft.com/office/drawing/2014/main" id="{37DDF8F9-22CB-3013-0FC1-370E47EB8CE8}"/>
              </a:ext>
            </a:extLst>
          </p:cNvPr>
          <p:cNvPicPr>
            <a:picLocks noChangeAspect="1"/>
          </p:cNvPicPr>
          <p:nvPr/>
        </p:nvPicPr>
        <p:blipFill>
          <a:blip r:embed="rId2"/>
          <a:stretch>
            <a:fillRect/>
          </a:stretch>
        </p:blipFill>
        <p:spPr>
          <a:xfrm>
            <a:off x="2954297" y="905522"/>
            <a:ext cx="5762983" cy="5088135"/>
          </a:xfrm>
          <a:prstGeom prst="rect">
            <a:avLst/>
          </a:prstGeom>
        </p:spPr>
      </p:pic>
    </p:spTree>
    <p:extLst>
      <p:ext uri="{BB962C8B-B14F-4D97-AF65-F5344CB8AC3E}">
        <p14:creationId xmlns:p14="http://schemas.microsoft.com/office/powerpoint/2010/main" val="30987024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32373"/>
            <a:ext cx="10353762" cy="697540"/>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350793" y="1489866"/>
            <a:ext cx="5743784" cy="3622671"/>
          </a:xfrm>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which determines whether </a:t>
            </a:r>
            <a:r>
              <a:rPr lang="en-US" altLang="ko-KR" dirty="0">
                <a:solidFill>
                  <a:schemeClr val="tx1">
                    <a:lumMod val="50000"/>
                    <a:lumOff val="50000"/>
                  </a:schemeClr>
                </a:solidFill>
              </a:rPr>
              <a:t>n</a:t>
            </a:r>
            <a:r>
              <a:rPr lang="en-US" altLang="ko-KR" dirty="0"/>
              <a:t> is odd or not.</a:t>
            </a:r>
          </a:p>
          <a:p>
            <a:pPr lvl="1"/>
            <a:r>
              <a:rPr lang="en-US" altLang="ko-KR" dirty="0"/>
              <a:t>Call the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in a </a:t>
            </a:r>
            <a:r>
              <a:rPr lang="en-US" altLang="ko-KR" b="1" i="1" dirty="0"/>
              <a:t>for</a:t>
            </a:r>
            <a:r>
              <a:rPr lang="en-US" altLang="ko-KR" dirty="0"/>
              <a:t> statement, where </a:t>
            </a:r>
            <a:r>
              <a:rPr lang="en-US" altLang="ko-KR" dirty="0">
                <a:solidFill>
                  <a:schemeClr val="tx1">
                    <a:lumMod val="50000"/>
                    <a:lumOff val="50000"/>
                  </a:schemeClr>
                </a:solidFill>
              </a:rPr>
              <a:t>n</a:t>
            </a:r>
            <a:r>
              <a:rPr lang="en-US" altLang="ko-KR" dirty="0"/>
              <a:t> iterates from 1 through 100, and print out:</a:t>
            </a:r>
          </a:p>
          <a:p>
            <a:pPr lvl="2"/>
            <a:r>
              <a:rPr lang="en-US" altLang="ko-KR" dirty="0"/>
              <a:t>‘odd’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‘even’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80</a:t>
            </a:fld>
            <a:endParaRPr lang="en-US" dirty="0"/>
          </a:p>
        </p:txBody>
      </p:sp>
      <p:grpSp>
        <p:nvGrpSpPr>
          <p:cNvPr id="6" name="그룹 5">
            <a:extLst>
              <a:ext uri="{FF2B5EF4-FFF2-40B4-BE49-F238E27FC236}">
                <a16:creationId xmlns:a16="http://schemas.microsoft.com/office/drawing/2014/main" id="{8EC31356-0CF2-121F-5309-9977EC82B90D}"/>
              </a:ext>
            </a:extLst>
          </p:cNvPr>
          <p:cNvGrpSpPr/>
          <p:nvPr/>
        </p:nvGrpSpPr>
        <p:grpSpPr>
          <a:xfrm>
            <a:off x="6421366" y="729913"/>
            <a:ext cx="5500177" cy="5446481"/>
            <a:chOff x="6600057" y="1700810"/>
            <a:chExt cx="3938887" cy="3900433"/>
          </a:xfrm>
        </p:grpSpPr>
        <p:sp>
          <p:nvSpPr>
            <p:cNvPr id="5" name="직사각형 4"/>
            <p:cNvSpPr/>
            <p:nvPr/>
          </p:nvSpPr>
          <p:spPr bwMode="auto">
            <a:xfrm>
              <a:off x="6600057" y="2240645"/>
              <a:ext cx="3938887" cy="2814537"/>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2800" dirty="0">
                  <a:solidFill>
                    <a:schemeClr val="tx1">
                      <a:lumMod val="50000"/>
                      <a:lumOff val="50000"/>
                    </a:schemeClr>
                  </a:solidFill>
                </a:rPr>
                <a:t>f</a:t>
              </a:r>
              <a:r>
                <a:rPr kumimoji="1" lang="en-US" altLang="ko-KR" sz="2800" dirty="0">
                  <a:solidFill>
                    <a:schemeClr val="tx1">
                      <a:lumMod val="50000"/>
                      <a:lumOff val="50000"/>
                    </a:schemeClr>
                  </a:solidFill>
                </a:rPr>
                <a:t>or</a:t>
              </a:r>
              <a:endParaRPr kumimoji="1" lang="ko-KR" altLang="en-US" sz="2800" dirty="0">
                <a:solidFill>
                  <a:schemeClr val="tx1">
                    <a:lumMod val="50000"/>
                    <a:lumOff val="50000"/>
                  </a:schemeClr>
                </a:solidFill>
              </a:endParaRPr>
            </a:p>
          </p:txBody>
        </p:sp>
        <p:sp>
          <p:nvSpPr>
            <p:cNvPr id="8" name="TextBox 7"/>
            <p:cNvSpPr txBox="1"/>
            <p:nvPr/>
          </p:nvSpPr>
          <p:spPr>
            <a:xfrm>
              <a:off x="7146117" y="2435665"/>
              <a:ext cx="2028225" cy="702078"/>
            </a:xfrm>
            <a:prstGeom prst="diamond">
              <a:avLst/>
            </a:prstGeom>
            <a:noFill/>
            <a:ln>
              <a:solidFill>
                <a:schemeClr val="tx1"/>
              </a:solidFill>
            </a:ln>
          </p:spPr>
          <p:txBody>
            <a:bodyPr wrap="square" rtlCol="0" anchor="ctr" anchorCtr="0">
              <a:noAutofit/>
            </a:bodyPr>
            <a:lstStyle/>
            <a:p>
              <a:pPr algn="ctr"/>
              <a:endParaRPr lang="ko-KR" altLang="en-US" sz="1600" dirty="0"/>
            </a:p>
          </p:txBody>
        </p:sp>
        <p:sp>
          <p:nvSpPr>
            <p:cNvPr id="9" name="TextBox 8"/>
            <p:cNvSpPr txBox="1"/>
            <p:nvPr/>
          </p:nvSpPr>
          <p:spPr>
            <a:xfrm>
              <a:off x="7146117" y="2435665"/>
              <a:ext cx="2028225" cy="702078"/>
            </a:xfrm>
            <a:prstGeom prst="rect">
              <a:avLst/>
            </a:prstGeom>
            <a:noFill/>
            <a:ln>
              <a:noFill/>
            </a:ln>
          </p:spPr>
          <p:txBody>
            <a:bodyPr wrap="square" rtlCol="0" anchor="ctr" anchorCtr="0">
              <a:noAutofit/>
            </a:bodyPr>
            <a:lstStyle/>
            <a:p>
              <a:pPr algn="ctr"/>
              <a:r>
                <a:rPr lang="en-US" altLang="ko-KR" sz="1600" dirty="0"/>
                <a:t>Item n from</a:t>
              </a:r>
            </a:p>
            <a:p>
              <a:pPr algn="ctr"/>
              <a:r>
                <a:rPr lang="en-US" altLang="ko-KR" sz="1600" dirty="0"/>
                <a:t>range(1, 101)</a:t>
              </a:r>
              <a:endParaRPr lang="ko-KR" altLang="en-US" sz="1600" dirty="0"/>
            </a:p>
          </p:txBody>
        </p:sp>
        <p:sp>
          <p:nvSpPr>
            <p:cNvPr id="10" name="타원 9"/>
            <p:cNvSpPr/>
            <p:nvPr/>
          </p:nvSpPr>
          <p:spPr bwMode="auto">
            <a:xfrm>
              <a:off x="8004212" y="1700810"/>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600">
                <a:latin typeface="Tahoma" pitchFamily="34" charset="0"/>
              </a:endParaRPr>
            </a:p>
          </p:txBody>
        </p:sp>
        <p:sp>
          <p:nvSpPr>
            <p:cNvPr id="11" name="도넛 10"/>
            <p:cNvSpPr/>
            <p:nvPr/>
          </p:nvSpPr>
          <p:spPr bwMode="auto">
            <a:xfrm>
              <a:off x="8004212" y="5289208"/>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600">
                <a:latin typeface="Tahoma" pitchFamily="34" charset="0"/>
              </a:endParaRPr>
            </a:p>
          </p:txBody>
        </p:sp>
        <p:cxnSp>
          <p:nvCxnSpPr>
            <p:cNvPr id="13" name="직선 화살표 연결선 12"/>
            <p:cNvCxnSpPr>
              <a:stCxn id="9" idx="2"/>
            </p:cNvCxnSpPr>
            <p:nvPr/>
          </p:nvCxnSpPr>
          <p:spPr bwMode="auto">
            <a:xfrm>
              <a:off x="8160228" y="3137745"/>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8588727" y="2916233"/>
              <a:ext cx="1794199" cy="242451"/>
            </a:xfrm>
            <a:prstGeom prst="rect">
              <a:avLst/>
            </a:prstGeom>
            <a:noFill/>
          </p:spPr>
          <p:txBody>
            <a:bodyPr wrap="square" rtlCol="0">
              <a:spAutoFit/>
            </a:bodyPr>
            <a:lstStyle/>
            <a:p>
              <a:r>
                <a:rPr lang="en-US" altLang="ko-KR" sz="1600" dirty="0"/>
                <a:t>If no more item</a:t>
              </a:r>
              <a:endParaRPr lang="ko-KR" altLang="en-US" sz="1600" dirty="0"/>
            </a:p>
          </p:txBody>
        </p:sp>
        <p:cxnSp>
          <p:nvCxnSpPr>
            <p:cNvPr id="18" name="직선 화살표 연결선 17"/>
            <p:cNvCxnSpPr>
              <a:stCxn id="10" idx="4"/>
              <a:endCxn id="9" idx="0"/>
            </p:cNvCxnSpPr>
            <p:nvPr/>
          </p:nvCxnSpPr>
          <p:spPr bwMode="auto">
            <a:xfrm>
              <a:off x="8160228" y="2012844"/>
              <a:ext cx="0" cy="42282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꺾인 연결선 37"/>
            <p:cNvCxnSpPr>
              <a:stCxn id="29" idx="1"/>
              <a:endCxn id="9" idx="1"/>
            </p:cNvCxnSpPr>
            <p:nvPr/>
          </p:nvCxnSpPr>
          <p:spPr bwMode="auto">
            <a:xfrm rot="10800000">
              <a:off x="7146115" y="2786706"/>
              <a:ext cx="13758" cy="1511004"/>
            </a:xfrm>
            <a:prstGeom prst="bentConnector3">
              <a:avLst>
                <a:gd name="adj1" fmla="val 1905110"/>
              </a:avLst>
            </a:prstGeom>
            <a:solidFill>
              <a:schemeClr val="accent1"/>
            </a:solidFill>
            <a:ln w="9525" cap="flat" cmpd="sng" algn="ctr">
              <a:solidFill>
                <a:schemeClr val="tx1"/>
              </a:solidFill>
              <a:prstDash val="solid"/>
              <a:miter lim="800000"/>
              <a:headEnd type="none" w="med" len="med"/>
              <a:tailEnd type="triangle"/>
            </a:ln>
            <a:effectLst/>
          </p:spPr>
        </p:cxnSp>
        <p:sp>
          <p:nvSpPr>
            <p:cNvPr id="26" name="TextBox 25"/>
            <p:cNvSpPr txBox="1"/>
            <p:nvPr/>
          </p:nvSpPr>
          <p:spPr>
            <a:xfrm>
              <a:off x="7262578" y="3026955"/>
              <a:ext cx="1638182" cy="242451"/>
            </a:xfrm>
            <a:prstGeom prst="rect">
              <a:avLst/>
            </a:prstGeom>
            <a:noFill/>
          </p:spPr>
          <p:txBody>
            <a:bodyPr wrap="square" rtlCol="0">
              <a:spAutoFit/>
            </a:bodyPr>
            <a:lstStyle/>
            <a:p>
              <a:r>
                <a:rPr lang="en-US" altLang="ko-KR" sz="1600" dirty="0"/>
                <a:t>If next item</a:t>
              </a:r>
              <a:endParaRPr lang="ko-KR" altLang="en-US" sz="1600" dirty="0"/>
            </a:p>
          </p:txBody>
        </p:sp>
        <p:cxnSp>
          <p:nvCxnSpPr>
            <p:cNvPr id="19" name="직선 화살표 연결선 18"/>
            <p:cNvCxnSpPr>
              <a:stCxn id="22" idx="2"/>
              <a:endCxn id="29" idx="0"/>
            </p:cNvCxnSpPr>
            <p:nvPr/>
          </p:nvCxnSpPr>
          <p:spPr bwMode="auto">
            <a:xfrm>
              <a:off x="8160228" y="3845452"/>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1" name="TextBox 20"/>
            <p:cNvSpPr txBox="1"/>
            <p:nvPr/>
          </p:nvSpPr>
          <p:spPr>
            <a:xfrm>
              <a:off x="8628282" y="3683902"/>
              <a:ext cx="780087" cy="242451"/>
            </a:xfrm>
            <a:prstGeom prst="rect">
              <a:avLst/>
            </a:prstGeom>
            <a:noFill/>
          </p:spPr>
          <p:txBody>
            <a:bodyPr wrap="square" rtlCol="0">
              <a:spAutoFit/>
            </a:bodyPr>
            <a:lstStyle/>
            <a:p>
              <a:r>
                <a:rPr lang="en-US" altLang="ko-KR" sz="1600" dirty="0"/>
                <a:t>False</a:t>
              </a:r>
              <a:endParaRPr lang="ko-KR" altLang="en-US" sz="1600" dirty="0"/>
            </a:p>
          </p:txBody>
        </p:sp>
        <p:sp>
          <p:nvSpPr>
            <p:cNvPr id="22" name="TextBox 21"/>
            <p:cNvSpPr txBox="1"/>
            <p:nvPr/>
          </p:nvSpPr>
          <p:spPr>
            <a:xfrm>
              <a:off x="7146117" y="3416998"/>
              <a:ext cx="2028225" cy="428452"/>
            </a:xfrm>
            <a:prstGeom prst="diamond">
              <a:avLst/>
            </a:prstGeom>
            <a:noFill/>
            <a:ln>
              <a:solidFill>
                <a:schemeClr val="tx1"/>
              </a:solidFill>
            </a:ln>
          </p:spPr>
          <p:txBody>
            <a:bodyPr wrap="square" rtlCol="0" anchor="ctr" anchorCtr="0">
              <a:noAutofit/>
            </a:bodyPr>
            <a:lstStyle/>
            <a:p>
              <a:pPr algn="ctr"/>
              <a:endParaRPr lang="ko-KR" altLang="en-US" sz="1600" dirty="0"/>
            </a:p>
          </p:txBody>
        </p:sp>
        <p:sp>
          <p:nvSpPr>
            <p:cNvPr id="23" name="TextBox 22"/>
            <p:cNvSpPr txBox="1"/>
            <p:nvPr/>
          </p:nvSpPr>
          <p:spPr>
            <a:xfrm>
              <a:off x="7146117" y="3416998"/>
              <a:ext cx="2028225" cy="428452"/>
            </a:xfrm>
            <a:prstGeom prst="rect">
              <a:avLst/>
            </a:prstGeom>
            <a:noFill/>
            <a:ln>
              <a:noFill/>
            </a:ln>
          </p:spPr>
          <p:txBody>
            <a:bodyPr wrap="square" rtlCol="0" anchor="ctr" anchorCtr="0">
              <a:noAutofit/>
            </a:bodyPr>
            <a:lstStyle/>
            <a:p>
              <a:pPr algn="ctr"/>
              <a:r>
                <a:rPr lang="en-US" altLang="ko-KR" sz="1600" dirty="0" err="1"/>
                <a:t>isOdd</a:t>
              </a:r>
              <a:r>
                <a:rPr lang="en-US" altLang="ko-KR" sz="1600" dirty="0"/>
                <a:t>(n)</a:t>
              </a:r>
            </a:p>
          </p:txBody>
        </p:sp>
        <p:sp>
          <p:nvSpPr>
            <p:cNvPr id="27" name="TextBox 26"/>
            <p:cNvSpPr txBox="1"/>
            <p:nvPr/>
          </p:nvSpPr>
          <p:spPr>
            <a:xfrm>
              <a:off x="8276693" y="4649353"/>
              <a:ext cx="2028225" cy="266806"/>
            </a:xfrm>
            <a:prstGeom prst="rect">
              <a:avLst/>
            </a:prstGeom>
            <a:noFill/>
            <a:ln>
              <a:solidFill>
                <a:schemeClr val="tx1"/>
              </a:solidFill>
            </a:ln>
          </p:spPr>
          <p:txBody>
            <a:bodyPr wrap="square" rtlCol="0" anchor="ctr" anchorCtr="0">
              <a:noAutofit/>
            </a:bodyPr>
            <a:lstStyle/>
            <a:p>
              <a:pPr algn="ctr"/>
              <a:r>
                <a:rPr lang="en-US" altLang="ko-KR" sz="1600" dirty="0"/>
                <a:t>print('even')</a:t>
              </a:r>
              <a:endParaRPr lang="ko-KR" altLang="en-US" sz="1600" dirty="0"/>
            </a:p>
          </p:txBody>
        </p:sp>
        <p:sp>
          <p:nvSpPr>
            <p:cNvPr id="28" name="TextBox 27"/>
            <p:cNvSpPr txBox="1"/>
            <p:nvPr/>
          </p:nvSpPr>
          <p:spPr>
            <a:xfrm>
              <a:off x="8082221" y="3807140"/>
              <a:ext cx="780087" cy="242451"/>
            </a:xfrm>
            <a:prstGeom prst="rect">
              <a:avLst/>
            </a:prstGeom>
            <a:noFill/>
          </p:spPr>
          <p:txBody>
            <a:bodyPr wrap="square" rtlCol="0">
              <a:spAutoFit/>
            </a:bodyPr>
            <a:lstStyle/>
            <a:p>
              <a:r>
                <a:rPr lang="en-US" altLang="ko-KR" sz="1600" dirty="0"/>
                <a:t>True</a:t>
              </a:r>
              <a:endParaRPr lang="ko-KR" altLang="en-US" sz="1600" dirty="0"/>
            </a:p>
          </p:txBody>
        </p:sp>
        <p:sp>
          <p:nvSpPr>
            <p:cNvPr id="29" name="TextBox 28"/>
            <p:cNvSpPr txBox="1"/>
            <p:nvPr/>
          </p:nvSpPr>
          <p:spPr>
            <a:xfrm>
              <a:off x="7146117" y="4164305"/>
              <a:ext cx="2028225" cy="266806"/>
            </a:xfrm>
            <a:prstGeom prst="rect">
              <a:avLst/>
            </a:prstGeom>
            <a:noFill/>
            <a:ln>
              <a:solidFill>
                <a:schemeClr val="tx1"/>
              </a:solidFill>
            </a:ln>
          </p:spPr>
          <p:txBody>
            <a:bodyPr wrap="square" rtlCol="0" anchor="ctr" anchorCtr="0">
              <a:noAutofit/>
            </a:bodyPr>
            <a:lstStyle/>
            <a:p>
              <a:pPr algn="ctr"/>
              <a:r>
                <a:rPr lang="en-US" altLang="ko-KR" sz="1600" dirty="0"/>
                <a:t>print('odd')</a:t>
              </a:r>
              <a:endParaRPr lang="ko-KR" altLang="en-US" sz="1600" dirty="0"/>
            </a:p>
          </p:txBody>
        </p:sp>
        <p:cxnSp>
          <p:nvCxnSpPr>
            <p:cNvPr id="30" name="꺾인 연결선 29"/>
            <p:cNvCxnSpPr>
              <a:stCxn id="23" idx="3"/>
              <a:endCxn id="27" idx="0"/>
            </p:cNvCxnSpPr>
            <p:nvPr/>
          </p:nvCxnSpPr>
          <p:spPr bwMode="auto">
            <a:xfrm>
              <a:off x="9174342" y="3631227"/>
              <a:ext cx="116463" cy="101812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7" name="꺾인 연결선 6"/>
            <p:cNvCxnSpPr>
              <a:stCxn id="27" idx="1"/>
              <a:endCxn id="9" idx="1"/>
            </p:cNvCxnSpPr>
            <p:nvPr/>
          </p:nvCxnSpPr>
          <p:spPr bwMode="auto">
            <a:xfrm rot="10800000">
              <a:off x="7146117" y="2786708"/>
              <a:ext cx="1130575" cy="1996051"/>
            </a:xfrm>
            <a:prstGeom prst="bentConnector3">
              <a:avLst>
                <a:gd name="adj1" fmla="val 121905"/>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2" name="꺾인 연결선 31"/>
            <p:cNvCxnSpPr>
              <a:stCxn id="9" idx="3"/>
              <a:endCxn id="11" idx="6"/>
            </p:cNvCxnSpPr>
            <p:nvPr/>
          </p:nvCxnSpPr>
          <p:spPr bwMode="auto">
            <a:xfrm flipH="1">
              <a:off x="8316247" y="2786704"/>
              <a:ext cx="858095" cy="2658520"/>
            </a:xfrm>
            <a:prstGeom prst="bentConnector3">
              <a:avLst>
                <a:gd name="adj1" fmla="val -144302"/>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3361821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lnSpcReduction="10000"/>
          </a:bodyPr>
          <a:lstStyle/>
          <a:p>
            <a:pPr marL="0" indent="0">
              <a:buNone/>
            </a:pPr>
            <a:r>
              <a:rPr lang="en-US" altLang="ko-KR" dirty="0" err="1"/>
              <a:t>def</a:t>
            </a:r>
            <a:r>
              <a:rPr lang="en-US" altLang="ko-KR" dirty="0"/>
              <a:t> </a:t>
            </a:r>
            <a:r>
              <a:rPr lang="en-US" altLang="ko-KR" dirty="0" err="1"/>
              <a:t>isOdd</a:t>
            </a:r>
            <a:r>
              <a:rPr lang="en-US" altLang="ko-KR" dirty="0"/>
              <a:t>(n):</a:t>
            </a:r>
          </a:p>
          <a:p>
            <a:pPr marL="0" indent="0">
              <a:buNone/>
            </a:pPr>
            <a:r>
              <a:rPr lang="en-US" altLang="ko-KR" dirty="0"/>
              <a:t>    return n % 2 &gt; 0</a:t>
            </a:r>
          </a:p>
          <a:p>
            <a:pPr marL="0" indent="0">
              <a:buNone/>
            </a:pPr>
            <a:endParaRPr lang="en-US" altLang="ko-KR" dirty="0"/>
          </a:p>
          <a:p>
            <a:pPr marL="0" indent="0">
              <a:buNone/>
            </a:pPr>
            <a:endParaRPr lang="en-US" altLang="ko-KR" dirty="0"/>
          </a:p>
          <a:p>
            <a:pPr marL="0" indent="0">
              <a:buNone/>
            </a:pPr>
            <a:r>
              <a:rPr lang="en-US" altLang="ko-KR" dirty="0"/>
              <a:t>for n in range(1, 101):</a:t>
            </a:r>
          </a:p>
          <a:p>
            <a:pPr marL="0" indent="0">
              <a:buNone/>
            </a:pPr>
            <a:r>
              <a:rPr lang="en-US" altLang="ko-KR" dirty="0"/>
              <a:t>    if </a:t>
            </a:r>
            <a:r>
              <a:rPr lang="en-US" altLang="ko-KR" dirty="0" err="1"/>
              <a:t>isOdd</a:t>
            </a:r>
            <a:r>
              <a:rPr lang="en-US" altLang="ko-KR" dirty="0"/>
              <a:t>(n):</a:t>
            </a:r>
          </a:p>
          <a:p>
            <a:pPr marL="0" indent="0">
              <a:buNone/>
            </a:pPr>
            <a:r>
              <a:rPr lang="en-US" altLang="ko-KR" dirty="0"/>
              <a:t>        print(n, "Odd")</a:t>
            </a:r>
          </a:p>
          <a:p>
            <a:pPr marL="0" indent="0">
              <a:buNone/>
            </a:pPr>
            <a:r>
              <a:rPr lang="en-US" altLang="ko-KR" dirty="0"/>
              <a:t>    else:</a:t>
            </a:r>
          </a:p>
          <a:p>
            <a:pPr marL="0" indent="0">
              <a:buNone/>
            </a:pPr>
            <a:r>
              <a:rPr lang="en-US" altLang="ko-KR" dirty="0"/>
              <a:t>        print(n, "Even")</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42230818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which determines whether </a:t>
            </a:r>
            <a:r>
              <a:rPr lang="en-US" altLang="ko-KR" dirty="0">
                <a:solidFill>
                  <a:schemeClr val="tx1">
                    <a:lumMod val="50000"/>
                    <a:lumOff val="50000"/>
                  </a:schemeClr>
                </a:solidFill>
              </a:rPr>
              <a:t>n</a:t>
            </a:r>
            <a:r>
              <a:rPr lang="en-US" altLang="ko-KR" dirty="0"/>
              <a:t> is odd or not.</a:t>
            </a:r>
          </a:p>
          <a:p>
            <a:r>
              <a:rPr lang="en-US" altLang="ko-KR" dirty="0"/>
              <a:t>Add a Python program which:</a:t>
            </a:r>
          </a:p>
          <a:p>
            <a:pPr lvl="1"/>
            <a:r>
              <a:rPr lang="en-US" altLang="ko-KR" dirty="0"/>
              <a:t>Step 1) inputs a string for a number.</a:t>
            </a:r>
          </a:p>
          <a:p>
            <a:pPr lvl="1"/>
            <a:r>
              <a:rPr lang="en-US" altLang="ko-KR" dirty="0"/>
              <a:t>Step 2) terminates the program if the input string is equal to ‘quit’.</a:t>
            </a:r>
          </a:p>
          <a:p>
            <a:pPr lvl="1"/>
            <a:r>
              <a:rPr lang="en-US" altLang="ko-KR" dirty="0"/>
              <a:t>Step 3) transforms the input string into an integer </a:t>
            </a:r>
            <a:r>
              <a:rPr lang="en-US" altLang="ko-KR" dirty="0">
                <a:solidFill>
                  <a:schemeClr val="tx1">
                    <a:lumMod val="50000"/>
                    <a:lumOff val="50000"/>
                  </a:schemeClr>
                </a:solidFill>
              </a:rPr>
              <a:t>n</a:t>
            </a:r>
            <a:r>
              <a:rPr lang="en-US" altLang="ko-KR" dirty="0"/>
              <a:t>.</a:t>
            </a:r>
          </a:p>
          <a:p>
            <a:pPr lvl="1"/>
            <a:r>
              <a:rPr lang="en-US" altLang="ko-KR" dirty="0"/>
              <a:t>Step 4) prints out:</a:t>
            </a:r>
          </a:p>
          <a:p>
            <a:pPr lvl="2"/>
            <a:r>
              <a:rPr lang="en-US" altLang="ko-KR" dirty="0"/>
              <a:t>‘odd’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‘even’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a:p>
            <a:pPr lvl="1"/>
            <a:r>
              <a:rPr lang="en-US" altLang="ko-KR" dirty="0"/>
              <a:t>Step 5)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34941426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a:xfrm>
            <a:off x="913794" y="1127464"/>
            <a:ext cx="10841325" cy="5090456"/>
          </a:xfrm>
        </p:spPr>
        <p:txBody>
          <a:bodyPr>
            <a:normAutofit lnSpcReduction="10000"/>
          </a:bodyPr>
          <a:lstStyle/>
          <a:p>
            <a:pPr marL="0" indent="0">
              <a:buNone/>
            </a:pPr>
            <a:r>
              <a:rPr lang="en-US" altLang="ko-KR" sz="1800" dirty="0" err="1"/>
              <a:t>def</a:t>
            </a:r>
            <a:r>
              <a:rPr lang="en-US" altLang="ko-KR" sz="1800" dirty="0"/>
              <a:t> </a:t>
            </a:r>
            <a:r>
              <a:rPr lang="en-US" altLang="ko-KR" sz="1800" dirty="0" err="1"/>
              <a:t>isOdd</a:t>
            </a:r>
            <a:r>
              <a:rPr lang="en-US" altLang="ko-KR" sz="1800" dirty="0"/>
              <a:t>(n):</a:t>
            </a:r>
          </a:p>
          <a:p>
            <a:pPr marL="0" indent="0">
              <a:buNone/>
            </a:pPr>
            <a:r>
              <a:rPr lang="en-US" altLang="ko-KR" sz="1800" dirty="0"/>
              <a:t>    return n % 2 &gt; 0</a:t>
            </a:r>
          </a:p>
          <a:p>
            <a:pPr marL="0" indent="0">
              <a:buNone/>
            </a:pPr>
            <a:endParaRPr lang="en-US" altLang="ko-KR" sz="1800" dirty="0"/>
          </a:p>
          <a:p>
            <a:pPr marL="0" indent="0">
              <a:buNone/>
            </a:pPr>
            <a:endParaRPr lang="en-US" altLang="ko-KR" sz="1800" dirty="0"/>
          </a:p>
          <a:p>
            <a:pPr marL="0" indent="0">
              <a:buNone/>
            </a:pPr>
            <a:r>
              <a:rPr lang="en-US" altLang="ko-KR" sz="1800" dirty="0"/>
              <a:t>while True:</a:t>
            </a:r>
          </a:p>
          <a:p>
            <a:pPr marL="0" indent="0">
              <a:buNone/>
            </a:pPr>
            <a:r>
              <a:rPr lang="en-US" altLang="ko-KR" sz="1800" dirty="0"/>
              <a:t>    s = input("Type a number ... ")</a:t>
            </a:r>
          </a:p>
          <a:p>
            <a:pPr marL="0" indent="0">
              <a:buNone/>
            </a:pPr>
            <a:r>
              <a:rPr lang="en-US" altLang="ko-KR" sz="1800" dirty="0"/>
              <a:t>    if s == "quit":</a:t>
            </a:r>
          </a:p>
          <a:p>
            <a:pPr marL="0" indent="0">
              <a:buNone/>
            </a:pPr>
            <a:r>
              <a:rPr lang="en-US" altLang="ko-KR" sz="1800" dirty="0"/>
              <a:t>        break</a:t>
            </a:r>
          </a:p>
          <a:p>
            <a:pPr marL="0" indent="0">
              <a:buNone/>
            </a:pPr>
            <a:r>
              <a:rPr lang="en-US" altLang="ko-KR" sz="1800" dirty="0"/>
              <a:t>    </a:t>
            </a:r>
            <a:r>
              <a:rPr lang="en-US" altLang="ko-KR" sz="1800" dirty="0" err="1"/>
              <a:t>elif</a:t>
            </a:r>
            <a:r>
              <a:rPr lang="en-US" altLang="ko-KR" sz="1800" dirty="0"/>
              <a:t> </a:t>
            </a:r>
            <a:r>
              <a:rPr lang="en-US" altLang="ko-KR" sz="1800" dirty="0" err="1"/>
              <a:t>isOdd</a:t>
            </a:r>
            <a:r>
              <a:rPr lang="en-US" altLang="ko-KR" sz="1800" dirty="0"/>
              <a:t>(</a:t>
            </a:r>
            <a:r>
              <a:rPr lang="en-US" altLang="ko-KR" sz="1800" dirty="0" err="1"/>
              <a:t>int</a:t>
            </a:r>
            <a:r>
              <a:rPr lang="en-US" altLang="ko-KR" sz="1800" dirty="0"/>
              <a:t>(s)):</a:t>
            </a:r>
          </a:p>
          <a:p>
            <a:pPr marL="0" indent="0">
              <a:buNone/>
            </a:pPr>
            <a:r>
              <a:rPr lang="en-US" altLang="ko-KR" sz="1800" dirty="0"/>
              <a:t>        print("Odd")</a:t>
            </a:r>
          </a:p>
          <a:p>
            <a:pPr marL="0" indent="0">
              <a:buNone/>
            </a:pPr>
            <a:r>
              <a:rPr lang="en-US" altLang="ko-KR" sz="1800" dirty="0"/>
              <a:t>    else:</a:t>
            </a:r>
          </a:p>
          <a:p>
            <a:pPr marL="0" indent="0">
              <a:buNone/>
            </a:pPr>
            <a:r>
              <a:rPr lang="en-US" altLang="ko-KR" sz="1800" dirty="0"/>
              <a:t>        print("Even")</a:t>
            </a:r>
            <a:endParaRPr lang="ko-KR" altLang="en-US" sz="1800"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9332346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20249"/>
            <a:ext cx="10353762" cy="564435"/>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395574" y="1509799"/>
            <a:ext cx="5426048" cy="3622671"/>
          </a:xfrm>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Call the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(100003)</a:t>
            </a:r>
            <a:r>
              <a:rPr lang="en-US" altLang="ko-KR" dirty="0"/>
              <a:t> and print out the return value.</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84</a:t>
            </a:fld>
            <a:endParaRPr lang="en-US" dirty="0"/>
          </a:p>
        </p:txBody>
      </p:sp>
      <p:grpSp>
        <p:nvGrpSpPr>
          <p:cNvPr id="26" name="그룹 25">
            <a:extLst>
              <a:ext uri="{FF2B5EF4-FFF2-40B4-BE49-F238E27FC236}">
                <a16:creationId xmlns:a16="http://schemas.microsoft.com/office/drawing/2014/main" id="{6D51F61C-34BB-B08D-41EA-6474A902772A}"/>
              </a:ext>
            </a:extLst>
          </p:cNvPr>
          <p:cNvGrpSpPr/>
          <p:nvPr/>
        </p:nvGrpSpPr>
        <p:grpSpPr>
          <a:xfrm>
            <a:off x="6095999" y="731521"/>
            <a:ext cx="4925659" cy="5887930"/>
            <a:chOff x="6914013" y="874839"/>
            <a:chExt cx="4448782" cy="5317891"/>
          </a:xfrm>
        </p:grpSpPr>
        <p:sp>
          <p:nvSpPr>
            <p:cNvPr id="27" name="직사각형 26"/>
            <p:cNvSpPr/>
            <p:nvPr/>
          </p:nvSpPr>
          <p:spPr bwMode="auto">
            <a:xfrm>
              <a:off x="6914013" y="874839"/>
              <a:ext cx="4395478" cy="5317891"/>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kumimoji="1" lang="en-US" altLang="ko-KR" sz="1517" dirty="0" err="1">
                  <a:solidFill>
                    <a:schemeClr val="tx1">
                      <a:lumMod val="50000"/>
                      <a:lumOff val="50000"/>
                    </a:schemeClr>
                  </a:solidFill>
                  <a:latin typeface="Tahoma" pitchFamily="34" charset="0"/>
                </a:rPr>
                <a:t>isPrime</a:t>
              </a:r>
              <a:r>
                <a:rPr kumimoji="1" lang="en-US" altLang="ko-KR" sz="1517" dirty="0">
                  <a:solidFill>
                    <a:schemeClr val="tx1">
                      <a:lumMod val="50000"/>
                      <a:lumOff val="50000"/>
                    </a:schemeClr>
                  </a:solidFill>
                  <a:latin typeface="Tahoma" pitchFamily="34" charset="0"/>
                </a:rPr>
                <a:t>(n)</a:t>
              </a:r>
              <a:endParaRPr kumimoji="1" lang="ko-KR" altLang="en-US" sz="1517" dirty="0">
                <a:solidFill>
                  <a:schemeClr val="tx1">
                    <a:lumMod val="50000"/>
                    <a:lumOff val="50000"/>
                  </a:schemeClr>
                </a:solidFill>
                <a:latin typeface="Tahoma" pitchFamily="34" charset="0"/>
              </a:endParaRPr>
            </a:p>
          </p:txBody>
        </p:sp>
        <p:sp>
          <p:nvSpPr>
            <p:cNvPr id="5" name="직사각형 4"/>
            <p:cNvSpPr/>
            <p:nvPr/>
          </p:nvSpPr>
          <p:spPr bwMode="auto">
            <a:xfrm>
              <a:off x="7134251" y="2208064"/>
              <a:ext cx="4046769" cy="2674909"/>
            </a:xfrm>
            <a:prstGeom prst="rect">
              <a:avLst/>
            </a:prstGeom>
            <a:solidFill>
              <a:schemeClr val="tx2">
                <a:lumMod val="50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1517" dirty="0">
                  <a:solidFill>
                    <a:schemeClr val="tx1">
                      <a:lumMod val="50000"/>
                      <a:lumOff val="50000"/>
                    </a:schemeClr>
                  </a:solidFill>
                </a:rPr>
                <a:t>f</a:t>
              </a:r>
              <a:r>
                <a:rPr kumimoji="1" lang="en-US" altLang="ko-KR" sz="1517" dirty="0">
                  <a:solidFill>
                    <a:schemeClr val="tx1">
                      <a:lumMod val="50000"/>
                      <a:lumOff val="50000"/>
                    </a:schemeClr>
                  </a:solidFill>
                </a:rPr>
                <a:t>or</a:t>
              </a:r>
              <a:endParaRPr kumimoji="1" lang="ko-KR" altLang="en-US" sz="1517" dirty="0">
                <a:solidFill>
                  <a:schemeClr val="tx1">
                    <a:lumMod val="50000"/>
                    <a:lumOff val="50000"/>
                  </a:schemeClr>
                </a:solidFill>
              </a:endParaRPr>
            </a:p>
          </p:txBody>
        </p:sp>
        <p:sp>
          <p:nvSpPr>
            <p:cNvPr id="6" name="TextBox 5"/>
            <p:cNvSpPr txBox="1"/>
            <p:nvPr/>
          </p:nvSpPr>
          <p:spPr>
            <a:xfrm>
              <a:off x="7987969" y="3339187"/>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7" name="TextBox 6"/>
            <p:cNvSpPr txBox="1"/>
            <p:nvPr/>
          </p:nvSpPr>
          <p:spPr>
            <a:xfrm>
              <a:off x="7987969" y="1577768"/>
              <a:ext cx="2028225" cy="435273"/>
            </a:xfrm>
            <a:prstGeom prst="rect">
              <a:avLst/>
            </a:prstGeom>
            <a:noFill/>
            <a:ln>
              <a:solidFill>
                <a:schemeClr val="tx1"/>
              </a:solidFill>
            </a:ln>
          </p:spPr>
          <p:txBody>
            <a:bodyPr wrap="square" rtlCol="0" anchor="ctr" anchorCtr="0">
              <a:noAutofit/>
            </a:bodyPr>
            <a:lstStyle/>
            <a:p>
              <a:pPr algn="ctr"/>
              <a:r>
                <a:rPr lang="en-US" altLang="ko-KR" sz="1517" dirty="0" err="1"/>
                <a:t>bPrime</a:t>
              </a:r>
              <a:r>
                <a:rPr lang="en-US" altLang="ko-KR" sz="1517" dirty="0"/>
                <a:t> = True</a:t>
              </a:r>
              <a:endParaRPr lang="ko-KR" altLang="en-US" sz="1517" dirty="0"/>
            </a:p>
          </p:txBody>
        </p:sp>
        <p:sp>
          <p:nvSpPr>
            <p:cNvPr id="8" name="TextBox 7"/>
            <p:cNvSpPr txBox="1"/>
            <p:nvPr/>
          </p:nvSpPr>
          <p:spPr>
            <a:xfrm>
              <a:off x="7987969" y="2403083"/>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9" name="TextBox 8"/>
            <p:cNvSpPr txBox="1"/>
            <p:nvPr/>
          </p:nvSpPr>
          <p:spPr>
            <a:xfrm>
              <a:off x="7987969" y="2403083"/>
              <a:ext cx="2028225" cy="702078"/>
            </a:xfrm>
            <a:prstGeom prst="rect">
              <a:avLst/>
            </a:prstGeom>
            <a:noFill/>
            <a:ln>
              <a:noFill/>
            </a:ln>
          </p:spPr>
          <p:txBody>
            <a:bodyPr wrap="square" rtlCol="0" anchor="ctr" anchorCtr="0">
              <a:noAutofit/>
            </a:bodyPr>
            <a:lstStyle/>
            <a:p>
              <a:pPr algn="ctr"/>
              <a:r>
                <a:rPr lang="en-US" altLang="ko-KR" sz="1517" dirty="0"/>
                <a:t>Item </a:t>
              </a:r>
              <a:r>
                <a:rPr lang="en-US" altLang="ko-KR" sz="1517" dirty="0" err="1"/>
                <a:t>i</a:t>
              </a:r>
              <a:r>
                <a:rPr lang="en-US" altLang="ko-KR" sz="1517" dirty="0"/>
                <a:t> from</a:t>
              </a:r>
            </a:p>
            <a:p>
              <a:pPr algn="ctr"/>
              <a:r>
                <a:rPr lang="en-US" altLang="ko-KR" sz="1517" dirty="0"/>
                <a:t>range(2, n)</a:t>
              </a:r>
              <a:endParaRPr lang="ko-KR" altLang="en-US" sz="1517" dirty="0"/>
            </a:p>
          </p:txBody>
        </p:sp>
        <p:sp>
          <p:nvSpPr>
            <p:cNvPr id="10" name="타원 9"/>
            <p:cNvSpPr/>
            <p:nvPr/>
          </p:nvSpPr>
          <p:spPr bwMode="auto">
            <a:xfrm>
              <a:off x="8846064" y="1076937"/>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846064" y="5724678"/>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2" name="직선 화살표 연결선 11"/>
            <p:cNvCxnSpPr>
              <a:stCxn id="10" idx="4"/>
              <a:endCxn id="7" idx="0"/>
            </p:cNvCxnSpPr>
            <p:nvPr/>
          </p:nvCxnSpPr>
          <p:spPr bwMode="auto">
            <a:xfrm>
              <a:off x="9002079" y="1388972"/>
              <a:ext cx="0" cy="188797"/>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3" name="직선 화살표 연결선 12"/>
            <p:cNvCxnSpPr>
              <a:stCxn id="9" idx="2"/>
              <a:endCxn id="16" idx="0"/>
            </p:cNvCxnSpPr>
            <p:nvPr/>
          </p:nvCxnSpPr>
          <p:spPr bwMode="auto">
            <a:xfrm>
              <a:off x="9002079" y="3105161"/>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4" name="TextBox 13"/>
            <p:cNvSpPr txBox="1"/>
            <p:nvPr/>
          </p:nvSpPr>
          <p:spPr>
            <a:xfrm>
              <a:off x="7877110" y="3050992"/>
              <a:ext cx="1638182" cy="325795"/>
            </a:xfrm>
            <a:prstGeom prst="rect">
              <a:avLst/>
            </a:prstGeom>
            <a:noFill/>
          </p:spPr>
          <p:txBody>
            <a:bodyPr wrap="square" rtlCol="0">
              <a:spAutoFit/>
            </a:bodyPr>
            <a:lstStyle/>
            <a:p>
              <a:r>
                <a:rPr lang="en-US" altLang="ko-KR" sz="1517" dirty="0"/>
                <a:t>If next item</a:t>
              </a:r>
              <a:endParaRPr lang="ko-KR" altLang="en-US" sz="1517" dirty="0"/>
            </a:p>
          </p:txBody>
        </p:sp>
        <p:sp>
          <p:nvSpPr>
            <p:cNvPr id="15" name="TextBox 14"/>
            <p:cNvSpPr txBox="1"/>
            <p:nvPr/>
          </p:nvSpPr>
          <p:spPr>
            <a:xfrm>
              <a:off x="9568596" y="2905800"/>
              <a:ext cx="1794199" cy="325795"/>
            </a:xfrm>
            <a:prstGeom prst="rect">
              <a:avLst/>
            </a:prstGeom>
            <a:noFill/>
          </p:spPr>
          <p:txBody>
            <a:bodyPr wrap="square" rtlCol="0">
              <a:spAutoFit/>
            </a:bodyPr>
            <a:lstStyle/>
            <a:p>
              <a:r>
                <a:rPr lang="en-US" altLang="ko-KR" sz="1517" dirty="0"/>
                <a:t>If no more item</a:t>
              </a:r>
              <a:endParaRPr lang="ko-KR" altLang="en-US" sz="1517" dirty="0"/>
            </a:p>
          </p:txBody>
        </p:sp>
        <p:sp>
          <p:nvSpPr>
            <p:cNvPr id="16" name="TextBox 15"/>
            <p:cNvSpPr txBox="1"/>
            <p:nvPr/>
          </p:nvSpPr>
          <p:spPr>
            <a:xfrm>
              <a:off x="7987969" y="3339187"/>
              <a:ext cx="2028225" cy="702078"/>
            </a:xfrm>
            <a:prstGeom prst="rect">
              <a:avLst/>
            </a:prstGeom>
            <a:noFill/>
            <a:ln>
              <a:noFill/>
            </a:ln>
          </p:spPr>
          <p:txBody>
            <a:bodyPr wrap="square" rtlCol="0" anchor="ctr" anchorCtr="0">
              <a:noAutofit/>
            </a:bodyPr>
            <a:lstStyle/>
            <a:p>
              <a:pPr algn="ctr"/>
              <a:r>
                <a:rPr lang="en-US" altLang="ko-KR" sz="1517" dirty="0"/>
                <a:t>n % </a:t>
              </a:r>
              <a:r>
                <a:rPr lang="en-US" altLang="ko-KR" sz="1517" dirty="0" err="1"/>
                <a:t>i</a:t>
              </a:r>
              <a:r>
                <a:rPr lang="en-US" altLang="ko-KR" sz="1517" dirty="0"/>
                <a:t> == 0</a:t>
              </a:r>
              <a:endParaRPr lang="ko-KR" altLang="en-US" sz="1517" dirty="0"/>
            </a:p>
          </p:txBody>
        </p:sp>
        <p:sp>
          <p:nvSpPr>
            <p:cNvPr id="17" name="TextBox 16"/>
            <p:cNvSpPr txBox="1"/>
            <p:nvPr/>
          </p:nvSpPr>
          <p:spPr>
            <a:xfrm>
              <a:off x="7987969" y="4275292"/>
              <a:ext cx="2028225" cy="435273"/>
            </a:xfrm>
            <a:prstGeom prst="rect">
              <a:avLst/>
            </a:prstGeom>
            <a:noFill/>
            <a:ln>
              <a:solidFill>
                <a:schemeClr val="tx1"/>
              </a:solidFill>
            </a:ln>
          </p:spPr>
          <p:txBody>
            <a:bodyPr wrap="square" rtlCol="0" anchor="ctr" anchorCtr="0">
              <a:noAutofit/>
            </a:bodyPr>
            <a:lstStyle/>
            <a:p>
              <a:pPr algn="ctr"/>
              <a:r>
                <a:rPr lang="en-US" altLang="ko-KR" sz="1517" dirty="0" err="1"/>
                <a:t>bPrime</a:t>
              </a:r>
              <a:r>
                <a:rPr lang="en-US" altLang="ko-KR" sz="1517" dirty="0"/>
                <a:t> = False</a:t>
              </a:r>
              <a:endParaRPr lang="ko-KR" altLang="en-US" sz="1517" dirty="0"/>
            </a:p>
          </p:txBody>
        </p:sp>
        <p:cxnSp>
          <p:nvCxnSpPr>
            <p:cNvPr id="18" name="직선 화살표 연결선 17"/>
            <p:cNvCxnSpPr>
              <a:stCxn id="7" idx="2"/>
              <a:endCxn id="9" idx="0"/>
            </p:cNvCxnSpPr>
            <p:nvPr/>
          </p:nvCxnSpPr>
          <p:spPr bwMode="auto">
            <a:xfrm>
              <a:off x="9002079" y="2013041"/>
              <a:ext cx="0" cy="39004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9" name="직선 화살표 연결선 18"/>
            <p:cNvCxnSpPr>
              <a:stCxn id="16" idx="2"/>
              <a:endCxn id="17" idx="0"/>
            </p:cNvCxnSpPr>
            <p:nvPr/>
          </p:nvCxnSpPr>
          <p:spPr bwMode="auto">
            <a:xfrm>
              <a:off x="9002079" y="4041265"/>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987969" y="5055379"/>
              <a:ext cx="2028225" cy="435273"/>
            </a:xfrm>
            <a:prstGeom prst="rect">
              <a:avLst/>
            </a:prstGeom>
            <a:noFill/>
            <a:ln>
              <a:solidFill>
                <a:schemeClr val="tx1"/>
              </a:solidFill>
            </a:ln>
          </p:spPr>
          <p:txBody>
            <a:bodyPr wrap="square" rtlCol="0" anchor="ctr" anchorCtr="0">
              <a:noAutofit/>
            </a:bodyPr>
            <a:lstStyle/>
            <a:p>
              <a:pPr algn="ctr"/>
              <a:r>
                <a:rPr lang="en-US" altLang="ko-KR" sz="1517" dirty="0"/>
                <a:t>return </a:t>
              </a:r>
              <a:r>
                <a:rPr lang="en-US" altLang="ko-KR" sz="1517" dirty="0" err="1"/>
                <a:t>bPrime</a:t>
              </a:r>
              <a:endParaRPr lang="ko-KR" altLang="en-US" sz="1517" dirty="0"/>
            </a:p>
          </p:txBody>
        </p:sp>
        <p:sp>
          <p:nvSpPr>
            <p:cNvPr id="21" name="TextBox 20"/>
            <p:cNvSpPr txBox="1"/>
            <p:nvPr/>
          </p:nvSpPr>
          <p:spPr>
            <a:xfrm>
              <a:off x="8924072" y="3987097"/>
              <a:ext cx="780087" cy="325795"/>
            </a:xfrm>
            <a:prstGeom prst="rect">
              <a:avLst/>
            </a:prstGeom>
            <a:noFill/>
          </p:spPr>
          <p:txBody>
            <a:bodyPr wrap="square" rtlCol="0">
              <a:spAutoFit/>
            </a:bodyPr>
            <a:lstStyle/>
            <a:p>
              <a:r>
                <a:rPr lang="en-US" altLang="ko-KR" sz="1517" dirty="0"/>
                <a:t>True</a:t>
              </a:r>
              <a:endParaRPr lang="ko-KR" altLang="en-US" sz="1517" dirty="0"/>
            </a:p>
          </p:txBody>
        </p:sp>
        <p:cxnSp>
          <p:nvCxnSpPr>
            <p:cNvPr id="22" name="꺾인 연결선 21"/>
            <p:cNvCxnSpPr>
              <a:stCxn id="16" idx="1"/>
              <a:endCxn id="9" idx="1"/>
            </p:cNvCxnSpPr>
            <p:nvPr/>
          </p:nvCxnSpPr>
          <p:spPr bwMode="auto">
            <a:xfrm rot="10800000">
              <a:off x="7987967" y="2754122"/>
              <a:ext cx="13758" cy="936104"/>
            </a:xfrm>
            <a:prstGeom prst="bentConnector3">
              <a:avLst>
                <a:gd name="adj1" fmla="val 4534589"/>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7369203" y="3663142"/>
              <a:ext cx="780087" cy="325795"/>
            </a:xfrm>
            <a:prstGeom prst="rect">
              <a:avLst/>
            </a:prstGeom>
            <a:noFill/>
          </p:spPr>
          <p:txBody>
            <a:bodyPr wrap="square" rtlCol="0">
              <a:spAutoFit/>
            </a:bodyPr>
            <a:lstStyle/>
            <a:p>
              <a:r>
                <a:rPr lang="en-US" altLang="ko-KR" sz="1517" dirty="0"/>
                <a:t>False</a:t>
              </a:r>
              <a:endParaRPr lang="ko-KR" altLang="en-US" sz="1517" dirty="0"/>
            </a:p>
          </p:txBody>
        </p:sp>
        <p:cxnSp>
          <p:nvCxnSpPr>
            <p:cNvPr id="24" name="꺾인 연결선 23"/>
            <p:cNvCxnSpPr>
              <a:stCxn id="9" idx="3"/>
              <a:endCxn id="20" idx="0"/>
            </p:cNvCxnSpPr>
            <p:nvPr/>
          </p:nvCxnSpPr>
          <p:spPr bwMode="auto">
            <a:xfrm flipH="1">
              <a:off x="9002081" y="2754121"/>
              <a:ext cx="1014113" cy="2301256"/>
            </a:xfrm>
            <a:prstGeom prst="bentConnector4">
              <a:avLst>
                <a:gd name="adj1" fmla="val -90475"/>
                <a:gd name="adj2" fmla="val 88490"/>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5" name="직선 화살표 연결선 24"/>
            <p:cNvCxnSpPr>
              <a:stCxn id="20" idx="2"/>
              <a:endCxn id="11" idx="0"/>
            </p:cNvCxnSpPr>
            <p:nvPr/>
          </p:nvCxnSpPr>
          <p:spPr bwMode="auto">
            <a:xfrm>
              <a:off x="9002079" y="5490650"/>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8" name="직선 화살표 연결선 27"/>
            <p:cNvCxnSpPr>
              <a:stCxn id="17" idx="2"/>
              <a:endCxn id="20" idx="0"/>
            </p:cNvCxnSpPr>
            <p:nvPr/>
          </p:nvCxnSpPr>
          <p:spPr bwMode="auto">
            <a:xfrm>
              <a:off x="9002079" y="4710563"/>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9819098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fontScale="925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a:t>
            </a:r>
            <a:r>
              <a:rPr lang="en-US" altLang="ko-KR" dirty="0" err="1"/>
              <a:t>bPrime</a:t>
            </a:r>
            <a:r>
              <a:rPr lang="en-US" altLang="ko-KR" dirty="0"/>
              <a:t> = True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a:t>
            </a:r>
            <a:r>
              <a:rPr lang="en-US" altLang="ko-KR" dirty="0" err="1"/>
              <a:t>bPrime</a:t>
            </a:r>
            <a:r>
              <a:rPr lang="en-US" altLang="ko-KR" dirty="0"/>
              <a:t> = False</a:t>
            </a:r>
          </a:p>
          <a:p>
            <a:pPr marL="0" indent="0">
              <a:buNone/>
            </a:pPr>
            <a:r>
              <a:rPr lang="en-US" altLang="ko-KR" dirty="0"/>
              <a:t>            break</a:t>
            </a:r>
          </a:p>
          <a:p>
            <a:pPr marL="0" indent="0">
              <a:buNone/>
            </a:pPr>
            <a:r>
              <a:rPr lang="en-US" altLang="ko-KR" dirty="0"/>
              <a:t>    return </a:t>
            </a:r>
            <a:r>
              <a:rPr lang="en-US" altLang="ko-KR" dirty="0" err="1"/>
              <a:t>bPrime</a:t>
            </a:r>
            <a:endParaRPr lang="en-US" altLang="ko-KR" dirty="0"/>
          </a:p>
          <a:p>
            <a:pPr marL="0" indent="0">
              <a:buNone/>
            </a:pPr>
            <a:endParaRPr lang="en-US" altLang="ko-KR" dirty="0"/>
          </a:p>
          <a:p>
            <a:pPr marL="0" indent="0">
              <a:buNone/>
            </a:pPr>
            <a:r>
              <a:rPr lang="en-US" altLang="ko-KR" dirty="0"/>
              <a:t>print(</a:t>
            </a:r>
            <a:r>
              <a:rPr lang="en-US" altLang="ko-KR" dirty="0" err="1"/>
              <a:t>isPrime</a:t>
            </a:r>
            <a:r>
              <a:rPr lang="en-US" altLang="ko-KR" dirty="0"/>
              <a:t>(100003))</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647509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lnSpcReduction="1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print(</a:t>
            </a:r>
            <a:r>
              <a:rPr lang="en-US" altLang="ko-KR" dirty="0" err="1"/>
              <a:t>isPrime</a:t>
            </a:r>
            <a:r>
              <a:rPr lang="en-US" altLang="ko-KR" dirty="0"/>
              <a:t>(100003))</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86</a:t>
            </a:fld>
            <a:endParaRPr lang="en-US" dirty="0"/>
          </a:p>
        </p:txBody>
      </p:sp>
    </p:spTree>
    <p:extLst>
      <p:ext uri="{BB962C8B-B14F-4D97-AF65-F5344CB8AC3E}">
        <p14:creationId xmlns:p14="http://schemas.microsoft.com/office/powerpoint/2010/main" val="19229063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872911" y="0"/>
            <a:ext cx="10353762" cy="650240"/>
          </a:xfrm>
        </p:spPr>
        <p:txBody>
          <a:bodyPr>
            <a:normAutofit fontScale="90000"/>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sz="half" idx="1"/>
          </p:nvPr>
        </p:nvSpPr>
        <p:spPr>
          <a:xfrm>
            <a:off x="913795" y="1107439"/>
            <a:ext cx="5039604" cy="5039359"/>
          </a:xfrm>
        </p:spPr>
        <p:txBody>
          <a:bodyPr>
            <a:normAutofit/>
          </a:bodyPr>
          <a:lstStyle/>
          <a:p>
            <a:pPr marL="0" indent="0">
              <a:buNone/>
            </a:pPr>
            <a:r>
              <a:rPr lang="en-US" altLang="ko-KR" sz="1800" dirty="0"/>
              <a:t>import math</a:t>
            </a:r>
          </a:p>
          <a:p>
            <a:pPr marL="0" indent="0">
              <a:buNone/>
            </a:pPr>
            <a:endParaRPr lang="en-US" altLang="ko-KR" sz="1800" dirty="0"/>
          </a:p>
          <a:p>
            <a:pPr marL="0" indent="0">
              <a:buNone/>
            </a:pPr>
            <a:r>
              <a:rPr lang="en-US" altLang="ko-KR" sz="1800" dirty="0" err="1"/>
              <a:t>def</a:t>
            </a:r>
            <a:r>
              <a:rPr lang="en-US" altLang="ko-KR" sz="1800" dirty="0"/>
              <a:t> </a:t>
            </a:r>
            <a:r>
              <a:rPr lang="en-US" altLang="ko-KR" sz="1800" dirty="0" err="1"/>
              <a:t>isPrime</a:t>
            </a:r>
            <a:r>
              <a:rPr lang="en-US" altLang="ko-KR" sz="1800" dirty="0"/>
              <a:t>(n):</a:t>
            </a:r>
          </a:p>
          <a:p>
            <a:pPr marL="0" indent="0">
              <a:buNone/>
            </a:pPr>
            <a:r>
              <a:rPr lang="en-US" altLang="ko-KR" sz="1800" dirty="0">
                <a:solidFill>
                  <a:srgbClr val="FFFF00"/>
                </a:solidFill>
              </a:rPr>
              <a:t>    </a:t>
            </a:r>
            <a:r>
              <a:rPr lang="en-US" altLang="ko-KR" sz="1800" b="1" dirty="0" err="1">
                <a:solidFill>
                  <a:srgbClr val="FFFF00"/>
                </a:solidFill>
              </a:rPr>
              <a:t>bPrime</a:t>
            </a:r>
            <a:r>
              <a:rPr lang="en-US" altLang="ko-KR" sz="1800" b="1" dirty="0">
                <a:solidFill>
                  <a:srgbClr val="FFFF00"/>
                </a:solidFill>
              </a:rPr>
              <a:t> = True</a:t>
            </a:r>
          </a:p>
          <a:p>
            <a:pPr marL="0" indent="0">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buNone/>
            </a:pPr>
            <a:r>
              <a:rPr lang="en-US" altLang="ko-KR" sz="1800" dirty="0"/>
              <a:t>        if n % d == 0:</a:t>
            </a:r>
          </a:p>
          <a:p>
            <a:pPr marL="0" indent="0">
              <a:buNone/>
            </a:pPr>
            <a:r>
              <a:rPr lang="en-US" altLang="ko-KR" sz="1800" dirty="0">
                <a:solidFill>
                  <a:srgbClr val="FFFF00"/>
                </a:solidFill>
              </a:rPr>
              <a:t>            </a:t>
            </a:r>
            <a:r>
              <a:rPr lang="en-US" altLang="ko-KR" sz="1800" b="1" dirty="0" err="1">
                <a:solidFill>
                  <a:srgbClr val="FFFF00"/>
                </a:solidFill>
              </a:rPr>
              <a:t>bPrime</a:t>
            </a:r>
            <a:r>
              <a:rPr lang="en-US" altLang="ko-KR" sz="1800" b="1" dirty="0">
                <a:solidFill>
                  <a:srgbClr val="FFFF00"/>
                </a:solidFill>
              </a:rPr>
              <a:t> = False</a:t>
            </a:r>
          </a:p>
          <a:p>
            <a:pPr marL="0" indent="0">
              <a:buNone/>
            </a:pPr>
            <a:r>
              <a:rPr lang="en-US" altLang="ko-KR" sz="1800" b="1" dirty="0">
                <a:solidFill>
                  <a:srgbClr val="FFFF00"/>
                </a:solidFill>
              </a:rPr>
              <a:t>            break</a:t>
            </a:r>
          </a:p>
          <a:p>
            <a:pPr marL="0" indent="0">
              <a:buNone/>
            </a:pPr>
            <a:r>
              <a:rPr lang="en-US" altLang="ko-KR" sz="1800" dirty="0">
                <a:solidFill>
                  <a:srgbClr val="FFFF00"/>
                </a:solidFill>
              </a:rPr>
              <a:t>    </a:t>
            </a:r>
            <a:r>
              <a:rPr lang="en-US" altLang="ko-KR" sz="1800" b="1" dirty="0">
                <a:solidFill>
                  <a:srgbClr val="FFFF00"/>
                </a:solidFill>
              </a:rPr>
              <a:t>return </a:t>
            </a:r>
            <a:r>
              <a:rPr lang="en-US" altLang="ko-KR" sz="1800" b="1" dirty="0" err="1">
                <a:solidFill>
                  <a:srgbClr val="FFFF00"/>
                </a:solidFill>
              </a:rPr>
              <a:t>bPrime</a:t>
            </a:r>
            <a:endParaRPr lang="en-US" altLang="ko-KR" sz="1800" b="1" dirty="0">
              <a:solidFill>
                <a:srgbClr val="FFFF00"/>
              </a:solidFill>
            </a:endParaRPr>
          </a:p>
          <a:p>
            <a:pPr marL="0" indent="0">
              <a:buNone/>
            </a:pPr>
            <a:endParaRPr lang="en-US" altLang="ko-KR" sz="1800" dirty="0"/>
          </a:p>
          <a:p>
            <a:pPr marL="0" indent="0">
              <a:buNone/>
            </a:pPr>
            <a:r>
              <a:rPr lang="en-US" altLang="ko-KR" sz="1800" dirty="0"/>
              <a:t>print(</a:t>
            </a:r>
            <a:r>
              <a:rPr lang="en-US" altLang="ko-KR" sz="1800" dirty="0" err="1"/>
              <a:t>isPrime</a:t>
            </a:r>
            <a:r>
              <a:rPr lang="en-US" altLang="ko-KR" sz="1800" dirty="0"/>
              <a:t>(100003))</a:t>
            </a:r>
            <a:endParaRPr lang="ko-KR" altLang="en-US" sz="1800" dirty="0"/>
          </a:p>
        </p:txBody>
      </p:sp>
      <p:sp>
        <p:nvSpPr>
          <p:cNvPr id="2" name="내용 개체 틀 1"/>
          <p:cNvSpPr>
            <a:spLocks noGrp="1"/>
          </p:cNvSpPr>
          <p:nvPr>
            <p:ph sz="half" idx="2"/>
          </p:nvPr>
        </p:nvSpPr>
        <p:spPr>
          <a:xfrm>
            <a:off x="6410716" y="1107440"/>
            <a:ext cx="5039604" cy="5039360"/>
          </a:xfrm>
        </p:spPr>
        <p:txBody>
          <a:bodyPr>
            <a:normAutofit/>
          </a:bodyPr>
          <a:lstStyle/>
          <a:p>
            <a:pPr marL="0" indent="0">
              <a:buNone/>
            </a:pPr>
            <a:r>
              <a:rPr lang="en-US" altLang="ko-KR" sz="1800" dirty="0"/>
              <a:t>import math</a:t>
            </a:r>
          </a:p>
          <a:p>
            <a:pPr marL="0" indent="0">
              <a:buNone/>
            </a:pPr>
            <a:endParaRPr lang="en-US" altLang="ko-KR" sz="1800" dirty="0"/>
          </a:p>
          <a:p>
            <a:pPr marL="0" indent="0">
              <a:buNone/>
            </a:pPr>
            <a:r>
              <a:rPr lang="en-US" altLang="ko-KR" sz="1800" dirty="0" err="1"/>
              <a:t>def</a:t>
            </a:r>
            <a:r>
              <a:rPr lang="en-US" altLang="ko-KR" sz="1800" dirty="0"/>
              <a:t> </a:t>
            </a:r>
            <a:r>
              <a:rPr lang="en-US" altLang="ko-KR" sz="1800" dirty="0" err="1"/>
              <a:t>isPrime</a:t>
            </a:r>
            <a:r>
              <a:rPr lang="en-US" altLang="ko-KR" sz="1800" dirty="0"/>
              <a:t>(n):</a:t>
            </a:r>
          </a:p>
          <a:p>
            <a:pPr marL="0" indent="0">
              <a:buNone/>
            </a:pPr>
            <a:endParaRPr lang="en-US" altLang="ko-KR" sz="1800" dirty="0"/>
          </a:p>
          <a:p>
            <a:pPr marL="0" indent="0">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buNone/>
            </a:pPr>
            <a:r>
              <a:rPr lang="en-US" altLang="ko-KR" sz="1800" dirty="0"/>
              <a:t>        if n % d == 0:</a:t>
            </a:r>
          </a:p>
          <a:p>
            <a:pPr marL="0" indent="0">
              <a:buNone/>
            </a:pPr>
            <a:r>
              <a:rPr lang="en-US" altLang="ko-KR" sz="1800" dirty="0">
                <a:solidFill>
                  <a:srgbClr val="FFFF00"/>
                </a:solidFill>
              </a:rPr>
              <a:t>            </a:t>
            </a:r>
            <a:r>
              <a:rPr lang="en-US" altLang="ko-KR" sz="1800" b="1" dirty="0">
                <a:solidFill>
                  <a:srgbClr val="FFFF00"/>
                </a:solidFill>
              </a:rPr>
              <a:t>return False</a:t>
            </a:r>
          </a:p>
          <a:p>
            <a:pPr marL="0" indent="0">
              <a:buNone/>
            </a:pPr>
            <a:endParaRPr lang="en-US" altLang="ko-KR" sz="1800" b="1" dirty="0">
              <a:solidFill>
                <a:srgbClr val="FFFF00"/>
              </a:solidFill>
            </a:endParaRPr>
          </a:p>
          <a:p>
            <a:pPr marL="0" indent="0">
              <a:buNone/>
            </a:pPr>
            <a:r>
              <a:rPr lang="en-US" altLang="ko-KR" sz="1800" dirty="0">
                <a:solidFill>
                  <a:srgbClr val="FFFF00"/>
                </a:solidFill>
              </a:rPr>
              <a:t>    </a:t>
            </a:r>
            <a:r>
              <a:rPr lang="en-US" altLang="ko-KR" sz="1800" b="1" dirty="0">
                <a:solidFill>
                  <a:srgbClr val="FFFF00"/>
                </a:solidFill>
              </a:rPr>
              <a:t>return True</a:t>
            </a:r>
          </a:p>
          <a:p>
            <a:pPr marL="0" indent="0">
              <a:buNone/>
            </a:pPr>
            <a:endParaRPr lang="en-US" altLang="ko-KR" sz="1800" dirty="0"/>
          </a:p>
          <a:p>
            <a:pPr marL="0" indent="0">
              <a:buNone/>
            </a:pPr>
            <a:r>
              <a:rPr lang="en-US" altLang="ko-KR" sz="1800" dirty="0"/>
              <a:t>print(</a:t>
            </a:r>
            <a:r>
              <a:rPr lang="en-US" altLang="ko-KR" sz="1800" dirty="0" err="1"/>
              <a:t>isPrime</a:t>
            </a:r>
            <a:r>
              <a:rPr lang="en-US" altLang="ko-KR" sz="1800" dirty="0"/>
              <a:t>(100003))</a:t>
            </a:r>
            <a:endParaRPr lang="ko-KR" altLang="en-US" sz="18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87</a:t>
            </a:fld>
            <a:endParaRPr lang="en-US" dirty="0"/>
          </a:p>
        </p:txBody>
      </p:sp>
    </p:spTree>
    <p:extLst>
      <p:ext uri="{BB962C8B-B14F-4D97-AF65-F5344CB8AC3E}">
        <p14:creationId xmlns:p14="http://schemas.microsoft.com/office/powerpoint/2010/main" val="2893769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872911" y="0"/>
            <a:ext cx="10353762" cy="650240"/>
          </a:xfrm>
        </p:spPr>
        <p:txBody>
          <a:bodyPr>
            <a:normAutofit fontScale="90000"/>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sz="half" idx="1"/>
          </p:nvPr>
        </p:nvSpPr>
        <p:spPr>
          <a:xfrm>
            <a:off x="913795" y="1107439"/>
            <a:ext cx="5039604" cy="5039359"/>
          </a:xfrm>
        </p:spPr>
        <p:txBody>
          <a:bodyPr>
            <a:normAutofit/>
          </a:bodyPr>
          <a:lstStyle/>
          <a:p>
            <a:pPr marL="0" indent="0">
              <a:buNone/>
            </a:pPr>
            <a:r>
              <a:rPr lang="en-US" altLang="ko-KR" sz="1800" dirty="0"/>
              <a:t>import math</a:t>
            </a:r>
          </a:p>
          <a:p>
            <a:pPr marL="0" indent="0">
              <a:buNone/>
            </a:pPr>
            <a:endParaRPr lang="en-US" altLang="ko-KR" sz="1800" dirty="0"/>
          </a:p>
          <a:p>
            <a:pPr marL="0" indent="0">
              <a:buNone/>
            </a:pPr>
            <a:r>
              <a:rPr lang="en-US" altLang="ko-KR" sz="1800" dirty="0" err="1"/>
              <a:t>def</a:t>
            </a:r>
            <a:r>
              <a:rPr lang="en-US" altLang="ko-KR" sz="1800" dirty="0"/>
              <a:t> </a:t>
            </a:r>
            <a:r>
              <a:rPr lang="en-US" altLang="ko-KR" sz="1800" dirty="0" err="1"/>
              <a:t>isPrime</a:t>
            </a:r>
            <a:r>
              <a:rPr lang="en-US" altLang="ko-KR" sz="1800" dirty="0"/>
              <a:t>(n):</a:t>
            </a:r>
          </a:p>
          <a:p>
            <a:pPr marL="0" indent="0">
              <a:buNone/>
            </a:pPr>
            <a:r>
              <a:rPr lang="en-US" altLang="ko-KR" sz="1800" dirty="0">
                <a:solidFill>
                  <a:srgbClr val="FFFF00"/>
                </a:solidFill>
              </a:rPr>
              <a:t>    </a:t>
            </a:r>
            <a:r>
              <a:rPr lang="en-US" altLang="ko-KR" sz="1800" b="1" dirty="0" err="1">
                <a:solidFill>
                  <a:srgbClr val="FFFF00"/>
                </a:solidFill>
              </a:rPr>
              <a:t>bPrime</a:t>
            </a:r>
            <a:r>
              <a:rPr lang="en-US" altLang="ko-KR" sz="1800" b="1" dirty="0">
                <a:solidFill>
                  <a:srgbClr val="FFFF00"/>
                </a:solidFill>
              </a:rPr>
              <a:t> = True</a:t>
            </a:r>
          </a:p>
          <a:p>
            <a:pPr marL="0" indent="0">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buNone/>
            </a:pPr>
            <a:r>
              <a:rPr lang="en-US" altLang="ko-KR" sz="1800" dirty="0"/>
              <a:t>        if n % d == 0:</a:t>
            </a:r>
          </a:p>
          <a:p>
            <a:pPr marL="0" indent="0">
              <a:buNone/>
            </a:pPr>
            <a:r>
              <a:rPr lang="en-US" altLang="ko-KR" sz="1800" dirty="0">
                <a:solidFill>
                  <a:srgbClr val="FFFF00"/>
                </a:solidFill>
              </a:rPr>
              <a:t>            </a:t>
            </a:r>
            <a:r>
              <a:rPr lang="en-US" altLang="ko-KR" sz="1800" b="1" dirty="0" err="1">
                <a:solidFill>
                  <a:srgbClr val="FFFF00"/>
                </a:solidFill>
              </a:rPr>
              <a:t>bPrime</a:t>
            </a:r>
            <a:r>
              <a:rPr lang="en-US" altLang="ko-KR" sz="1800" b="1" dirty="0">
                <a:solidFill>
                  <a:srgbClr val="FFFF00"/>
                </a:solidFill>
              </a:rPr>
              <a:t> = False</a:t>
            </a:r>
          </a:p>
          <a:p>
            <a:pPr marL="0" indent="0">
              <a:buNone/>
            </a:pPr>
            <a:r>
              <a:rPr lang="en-US" altLang="ko-KR" sz="1800" b="1" dirty="0">
                <a:solidFill>
                  <a:srgbClr val="FFFF00"/>
                </a:solidFill>
              </a:rPr>
              <a:t>            break</a:t>
            </a:r>
          </a:p>
          <a:p>
            <a:pPr marL="0" indent="0">
              <a:buNone/>
            </a:pPr>
            <a:r>
              <a:rPr lang="en-US" altLang="ko-KR" sz="1800" dirty="0">
                <a:solidFill>
                  <a:srgbClr val="FFFF00"/>
                </a:solidFill>
              </a:rPr>
              <a:t>    </a:t>
            </a:r>
            <a:r>
              <a:rPr lang="en-US" altLang="ko-KR" sz="1800" b="1" dirty="0">
                <a:solidFill>
                  <a:srgbClr val="FFFF00"/>
                </a:solidFill>
              </a:rPr>
              <a:t>return </a:t>
            </a:r>
            <a:r>
              <a:rPr lang="en-US" altLang="ko-KR" sz="1800" b="1" dirty="0" err="1">
                <a:solidFill>
                  <a:srgbClr val="FFFF00"/>
                </a:solidFill>
              </a:rPr>
              <a:t>bPrime</a:t>
            </a:r>
            <a:endParaRPr lang="en-US" altLang="ko-KR" sz="1800" b="1" dirty="0">
              <a:solidFill>
                <a:srgbClr val="FFFF00"/>
              </a:solidFill>
            </a:endParaRPr>
          </a:p>
          <a:p>
            <a:pPr marL="0" indent="0">
              <a:buNone/>
            </a:pPr>
            <a:endParaRPr lang="en-US" altLang="ko-KR" sz="1800" dirty="0"/>
          </a:p>
          <a:p>
            <a:pPr marL="0" indent="0">
              <a:buNone/>
            </a:pPr>
            <a:r>
              <a:rPr lang="en-US" altLang="ko-KR" sz="1800" dirty="0"/>
              <a:t>print(</a:t>
            </a:r>
            <a:r>
              <a:rPr lang="en-US" altLang="ko-KR" sz="1800" dirty="0" err="1"/>
              <a:t>isPrime</a:t>
            </a:r>
            <a:r>
              <a:rPr lang="en-US" altLang="ko-KR" sz="1800" dirty="0"/>
              <a:t>(100003))</a:t>
            </a:r>
            <a:endParaRPr lang="ko-KR" altLang="en-US" sz="1800" dirty="0"/>
          </a:p>
        </p:txBody>
      </p:sp>
      <p:sp>
        <p:nvSpPr>
          <p:cNvPr id="2" name="내용 개체 틀 1"/>
          <p:cNvSpPr>
            <a:spLocks noGrp="1"/>
          </p:cNvSpPr>
          <p:nvPr>
            <p:ph sz="half" idx="2"/>
          </p:nvPr>
        </p:nvSpPr>
        <p:spPr>
          <a:xfrm>
            <a:off x="6410716" y="1107440"/>
            <a:ext cx="5039604" cy="5039360"/>
          </a:xfrm>
          <a:ln w="38100">
            <a:solidFill>
              <a:srgbClr val="FF0000"/>
            </a:solidFill>
          </a:ln>
        </p:spPr>
        <p:txBody>
          <a:bodyPr>
            <a:normAutofit/>
          </a:bodyPr>
          <a:lstStyle/>
          <a:p>
            <a:pPr marL="0" indent="0">
              <a:buNone/>
            </a:pPr>
            <a:r>
              <a:rPr lang="en-US" altLang="ko-KR" sz="1800" dirty="0"/>
              <a:t>import math</a:t>
            </a:r>
          </a:p>
          <a:p>
            <a:pPr marL="0" indent="0">
              <a:buNone/>
            </a:pPr>
            <a:endParaRPr lang="en-US" altLang="ko-KR" sz="1800" dirty="0"/>
          </a:p>
          <a:p>
            <a:pPr marL="0" indent="0">
              <a:buNone/>
            </a:pPr>
            <a:r>
              <a:rPr lang="en-US" altLang="ko-KR" sz="1800" dirty="0" err="1"/>
              <a:t>def</a:t>
            </a:r>
            <a:r>
              <a:rPr lang="en-US" altLang="ko-KR" sz="1800" dirty="0"/>
              <a:t> </a:t>
            </a:r>
            <a:r>
              <a:rPr lang="en-US" altLang="ko-KR" sz="1800" dirty="0" err="1"/>
              <a:t>isPrime</a:t>
            </a:r>
            <a:r>
              <a:rPr lang="en-US" altLang="ko-KR" sz="1800" dirty="0"/>
              <a:t>(n):</a:t>
            </a:r>
          </a:p>
          <a:p>
            <a:pPr marL="0" indent="0">
              <a:buNone/>
            </a:pPr>
            <a:endParaRPr lang="en-US" altLang="ko-KR" sz="1800" dirty="0"/>
          </a:p>
          <a:p>
            <a:pPr marL="0" indent="0">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buNone/>
            </a:pPr>
            <a:r>
              <a:rPr lang="en-US" altLang="ko-KR" sz="1800" dirty="0"/>
              <a:t>        if n % d == 0:</a:t>
            </a:r>
          </a:p>
          <a:p>
            <a:pPr marL="0" indent="0">
              <a:buNone/>
            </a:pPr>
            <a:r>
              <a:rPr lang="en-US" altLang="ko-KR" sz="1800" dirty="0">
                <a:solidFill>
                  <a:srgbClr val="FFFF00"/>
                </a:solidFill>
              </a:rPr>
              <a:t>            </a:t>
            </a:r>
            <a:r>
              <a:rPr lang="en-US" altLang="ko-KR" sz="1800" b="1" dirty="0">
                <a:solidFill>
                  <a:srgbClr val="FFFF00"/>
                </a:solidFill>
              </a:rPr>
              <a:t>return False</a:t>
            </a:r>
          </a:p>
          <a:p>
            <a:pPr marL="0" indent="0">
              <a:buNone/>
            </a:pPr>
            <a:endParaRPr lang="en-US" altLang="ko-KR" sz="1800" b="1" dirty="0">
              <a:solidFill>
                <a:srgbClr val="FFFF00"/>
              </a:solidFill>
            </a:endParaRPr>
          </a:p>
          <a:p>
            <a:pPr marL="0" indent="0">
              <a:buNone/>
            </a:pPr>
            <a:r>
              <a:rPr lang="en-US" altLang="ko-KR" sz="1800" dirty="0">
                <a:solidFill>
                  <a:srgbClr val="FFFF00"/>
                </a:solidFill>
              </a:rPr>
              <a:t>    </a:t>
            </a:r>
            <a:r>
              <a:rPr lang="en-US" altLang="ko-KR" sz="1800" b="1" dirty="0">
                <a:solidFill>
                  <a:srgbClr val="FFFF00"/>
                </a:solidFill>
              </a:rPr>
              <a:t>return True</a:t>
            </a:r>
          </a:p>
          <a:p>
            <a:pPr marL="0" indent="0">
              <a:buNone/>
            </a:pPr>
            <a:endParaRPr lang="en-US" altLang="ko-KR" sz="1800" dirty="0"/>
          </a:p>
          <a:p>
            <a:pPr marL="0" indent="0">
              <a:buNone/>
            </a:pPr>
            <a:r>
              <a:rPr lang="en-US" altLang="ko-KR" sz="1800" dirty="0"/>
              <a:t>print(</a:t>
            </a:r>
            <a:r>
              <a:rPr lang="en-US" altLang="ko-KR" sz="1800" dirty="0" err="1"/>
              <a:t>isPrime</a:t>
            </a:r>
            <a:r>
              <a:rPr lang="en-US" altLang="ko-KR" sz="1800" dirty="0"/>
              <a:t>(100003))</a:t>
            </a:r>
            <a:endParaRPr lang="ko-KR" altLang="en-US" sz="18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88</a:t>
            </a:fld>
            <a:endParaRPr lang="en-US" dirty="0"/>
          </a:p>
        </p:txBody>
      </p:sp>
    </p:spTree>
    <p:extLst>
      <p:ext uri="{BB962C8B-B14F-4D97-AF65-F5344CB8AC3E}">
        <p14:creationId xmlns:p14="http://schemas.microsoft.com/office/powerpoint/2010/main" val="36948405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fontScale="925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b="1" dirty="0">
                <a:solidFill>
                  <a:srgbClr val="FFFF00"/>
                </a:solidFill>
              </a:rPr>
              <a:t>    if n &lt;= 1:</a:t>
            </a:r>
          </a:p>
          <a:p>
            <a:pPr marL="0" indent="0">
              <a:buNone/>
            </a:pPr>
            <a:r>
              <a:rPr lang="en-US" altLang="ko-KR" b="1" dirty="0">
                <a:solidFill>
                  <a:srgbClr val="FFFF00"/>
                </a:solidFill>
              </a:rPr>
              <a:t>        return False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print(</a:t>
            </a:r>
            <a:r>
              <a:rPr lang="en-US" altLang="ko-KR" dirty="0" err="1"/>
              <a:t>isPrime</a:t>
            </a:r>
            <a:r>
              <a:rPr lang="en-US" altLang="ko-KR" dirty="0"/>
              <a:t>(100003))</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89</a:t>
            </a:fld>
            <a:endParaRPr lang="en-US" dirty="0"/>
          </a:p>
        </p:txBody>
      </p:sp>
    </p:spTree>
    <p:extLst>
      <p:ext uri="{BB962C8B-B14F-4D97-AF65-F5344CB8AC3E}">
        <p14:creationId xmlns:p14="http://schemas.microsoft.com/office/powerpoint/2010/main" val="361279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5" name="내용 개체 틀 4"/>
          <p:cNvSpPr>
            <a:spLocks noGrp="1"/>
          </p:cNvSpPr>
          <p:nvPr>
            <p:ph idx="1"/>
          </p:nvPr>
        </p:nvSpPr>
        <p:spPr/>
        <p:txBody>
          <a:bodyPr>
            <a:normAutofit/>
          </a:bodyPr>
          <a:lstStyle/>
          <a:p>
            <a:r>
              <a:rPr lang="en-US" altLang="ko-KR" dirty="0"/>
              <a:t>Functions are </a:t>
            </a:r>
            <a:r>
              <a:rPr lang="en-US" altLang="ko-KR" b="1" dirty="0"/>
              <a:t>reusable pieces of programs.</a:t>
            </a:r>
          </a:p>
          <a:p>
            <a:r>
              <a:rPr lang="en-US" altLang="ko-KR" dirty="0"/>
              <a:t>They allow you to give a name to a block of statements, allowing you to run that block using the specified name anywhere in your program and any number of times.</a:t>
            </a:r>
          </a:p>
          <a:p>
            <a:pPr lvl="1"/>
            <a:r>
              <a:rPr lang="en-US" altLang="ko-KR" dirty="0"/>
              <a:t>This is known as </a:t>
            </a:r>
            <a:r>
              <a:rPr lang="en-US" altLang="ko-KR" b="1" i="1" dirty="0"/>
              <a:t>calling</a:t>
            </a:r>
            <a:r>
              <a:rPr lang="en-US" altLang="ko-KR" dirty="0"/>
              <a:t> the function.</a:t>
            </a:r>
          </a:p>
          <a:p>
            <a:r>
              <a:rPr lang="en-US" altLang="ko-KR" dirty="0"/>
              <a:t>We have already used many built-in functions such as </a:t>
            </a:r>
            <a:r>
              <a:rPr lang="en-US" altLang="ko-KR" b="1" i="1" dirty="0" err="1"/>
              <a:t>len</a:t>
            </a:r>
            <a:r>
              <a:rPr lang="en-US" altLang="ko-KR" b="1" i="1" dirty="0"/>
              <a:t> </a:t>
            </a:r>
            <a:r>
              <a:rPr lang="en-US" altLang="ko-KR" dirty="0"/>
              <a:t>and </a:t>
            </a:r>
            <a:r>
              <a:rPr lang="en-US" altLang="ko-KR" b="1" i="1" dirty="0"/>
              <a:t>range</a:t>
            </a:r>
            <a:r>
              <a:rPr lang="en-US" altLang="ko-KR" dirty="0"/>
              <a:t>.</a:t>
            </a:r>
          </a:p>
          <a:p>
            <a:r>
              <a:rPr lang="en-US" altLang="ko-KR" dirty="0"/>
              <a:t>Notice that we can call the same function twice which means we do not have to write the same code again.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0366393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32618"/>
            <a:ext cx="10353762" cy="648102"/>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p:txBody>
          <a:bodyPr>
            <a:normAutofit fontScale="925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Input an integer, </a:t>
            </a:r>
            <a:r>
              <a:rPr lang="en-US" altLang="ko-KR" dirty="0">
                <a:solidFill>
                  <a:schemeClr val="tx1">
                    <a:lumMod val="50000"/>
                    <a:lumOff val="50000"/>
                  </a:schemeClr>
                </a:solidFill>
              </a:rPr>
              <a:t>n</a:t>
            </a:r>
            <a:r>
              <a:rPr lang="en-US" altLang="ko-KR" dirty="0"/>
              <a:t>,</a:t>
            </a:r>
            <a:r>
              <a:rPr lang="en-US" altLang="ko-KR" dirty="0">
                <a:solidFill>
                  <a:schemeClr val="tx1">
                    <a:lumMod val="50000"/>
                    <a:lumOff val="50000"/>
                  </a:schemeClr>
                </a:solidFill>
              </a:rPr>
              <a:t> </a:t>
            </a:r>
            <a:r>
              <a:rPr lang="en-US" altLang="ko-KR" dirty="0"/>
              <a:t>from the user.</a:t>
            </a:r>
          </a:p>
          <a:p>
            <a:pPr lvl="1"/>
            <a:r>
              <a:rPr lang="en-US" altLang="ko-KR" dirty="0"/>
              <a:t>Call the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and print out:</a:t>
            </a:r>
          </a:p>
          <a:p>
            <a:pPr lvl="2"/>
            <a:r>
              <a:rPr lang="en-US" altLang="ko-KR" dirty="0"/>
              <a:t>‘prime’ if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‘not prime’ if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90</a:t>
            </a:fld>
            <a:endParaRPr lang="en-US" dirty="0"/>
          </a:p>
        </p:txBody>
      </p:sp>
      <p:sp>
        <p:nvSpPr>
          <p:cNvPr id="13" name="타원 12"/>
          <p:cNvSpPr/>
          <p:nvPr/>
        </p:nvSpPr>
        <p:spPr bwMode="auto">
          <a:xfrm>
            <a:off x="7614171" y="1772818"/>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14" name="도넛 13"/>
          <p:cNvSpPr/>
          <p:nvPr/>
        </p:nvSpPr>
        <p:spPr bwMode="auto">
          <a:xfrm>
            <a:off x="7614171" y="4893164"/>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15" name="직선 화살표 연결선 14"/>
          <p:cNvCxnSpPr>
            <a:stCxn id="17" idx="2"/>
            <a:endCxn id="26" idx="0"/>
          </p:cNvCxnSpPr>
          <p:nvPr/>
        </p:nvCxnSpPr>
        <p:spPr bwMode="auto">
          <a:xfrm>
            <a:off x="7770186" y="3683434"/>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6" name="TextBox 15"/>
          <p:cNvSpPr txBox="1"/>
          <p:nvPr/>
        </p:nvSpPr>
        <p:spPr>
          <a:xfrm>
            <a:off x="8238240" y="3521884"/>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17" name="TextBox 16"/>
          <p:cNvSpPr txBox="1"/>
          <p:nvPr/>
        </p:nvSpPr>
        <p:spPr>
          <a:xfrm>
            <a:off x="6756076" y="3254980"/>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18" name="TextBox 17"/>
          <p:cNvSpPr txBox="1"/>
          <p:nvPr/>
        </p:nvSpPr>
        <p:spPr>
          <a:xfrm>
            <a:off x="6756076" y="3254980"/>
            <a:ext cx="2028225" cy="428452"/>
          </a:xfrm>
          <a:prstGeom prst="rect">
            <a:avLst/>
          </a:prstGeom>
          <a:noFill/>
          <a:ln>
            <a:noFill/>
          </a:ln>
        </p:spPr>
        <p:txBody>
          <a:bodyPr wrap="square" rtlCol="0" anchor="ctr" anchorCtr="0">
            <a:noAutofit/>
          </a:bodyPr>
          <a:lstStyle/>
          <a:p>
            <a:pPr algn="ctr"/>
            <a:r>
              <a:rPr lang="en-US" altLang="ko-KR" sz="1083" dirty="0" err="1"/>
              <a:t>isPrime</a:t>
            </a:r>
            <a:r>
              <a:rPr lang="en-US" altLang="ko-KR" sz="1083" dirty="0"/>
              <a:t>(n)</a:t>
            </a:r>
          </a:p>
        </p:txBody>
      </p:sp>
      <p:sp>
        <p:nvSpPr>
          <p:cNvPr id="19" name="TextBox 18"/>
          <p:cNvSpPr txBox="1"/>
          <p:nvPr/>
        </p:nvSpPr>
        <p:spPr>
          <a:xfrm>
            <a:off x="6756076" y="2708919"/>
            <a:ext cx="2028225" cy="266806"/>
          </a:xfrm>
          <a:prstGeom prst="rect">
            <a:avLst/>
          </a:prstGeom>
          <a:noFill/>
          <a:ln>
            <a:solidFill>
              <a:schemeClr val="tx1"/>
            </a:solidFill>
          </a:ln>
        </p:spPr>
        <p:txBody>
          <a:bodyPr wrap="square" rtlCol="0" anchor="ctr" anchorCtr="0">
            <a:noAutofit/>
          </a:bodyPr>
          <a:lstStyle/>
          <a:p>
            <a:pPr algn="ctr"/>
            <a:r>
              <a:rPr lang="en-US" altLang="ko-KR" sz="1083" dirty="0"/>
              <a:t>n = </a:t>
            </a:r>
            <a:r>
              <a:rPr lang="en-US" altLang="ko-KR" sz="1083" dirty="0" err="1"/>
              <a:t>int</a:t>
            </a:r>
            <a:r>
              <a:rPr lang="en-US" altLang="ko-KR" sz="1083" dirty="0"/>
              <a:t>(input())</a:t>
            </a:r>
            <a:endParaRPr lang="ko-KR" altLang="en-US" sz="1083" dirty="0"/>
          </a:p>
        </p:txBody>
      </p:sp>
      <p:sp>
        <p:nvSpPr>
          <p:cNvPr id="21" name="TextBox 20"/>
          <p:cNvSpPr txBox="1"/>
          <p:nvPr/>
        </p:nvSpPr>
        <p:spPr>
          <a:xfrm>
            <a:off x="8316249" y="4487335"/>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print('no prime')</a:t>
            </a:r>
            <a:endParaRPr lang="ko-KR" altLang="en-US" sz="1083" dirty="0"/>
          </a:p>
        </p:txBody>
      </p:sp>
      <p:cxnSp>
        <p:nvCxnSpPr>
          <p:cNvPr id="22" name="직선 화살표 연결선 21"/>
          <p:cNvCxnSpPr>
            <a:stCxn id="13" idx="4"/>
            <a:endCxn id="19" idx="0"/>
          </p:cNvCxnSpPr>
          <p:nvPr/>
        </p:nvCxnSpPr>
        <p:spPr bwMode="auto">
          <a:xfrm>
            <a:off x="7770186" y="2084853"/>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3" name="직선 화살표 연결선 22"/>
          <p:cNvCxnSpPr>
            <a:stCxn id="19" idx="2"/>
            <a:endCxn id="18" idx="0"/>
          </p:cNvCxnSpPr>
          <p:nvPr/>
        </p:nvCxnSpPr>
        <p:spPr bwMode="auto">
          <a:xfrm>
            <a:off x="7770186" y="2975727"/>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4" name="TextBox 23"/>
          <p:cNvSpPr txBox="1"/>
          <p:nvPr/>
        </p:nvSpPr>
        <p:spPr>
          <a:xfrm>
            <a:off x="7692179" y="3645122"/>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26" name="TextBox 25"/>
          <p:cNvSpPr txBox="1"/>
          <p:nvPr/>
        </p:nvSpPr>
        <p:spPr>
          <a:xfrm>
            <a:off x="6756076" y="4002287"/>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print('prime')</a:t>
            </a:r>
            <a:endParaRPr lang="ko-KR" altLang="en-US" sz="1083" dirty="0"/>
          </a:p>
        </p:txBody>
      </p:sp>
      <p:cxnSp>
        <p:nvCxnSpPr>
          <p:cNvPr id="27" name="꺾인 연결선 26"/>
          <p:cNvCxnSpPr>
            <a:stCxn id="18" idx="3"/>
            <a:endCxn id="21" idx="0"/>
          </p:cNvCxnSpPr>
          <p:nvPr/>
        </p:nvCxnSpPr>
        <p:spPr bwMode="auto">
          <a:xfrm>
            <a:off x="8784301" y="3469209"/>
            <a:ext cx="546061" cy="101812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8" name="꺾인 연결선 27"/>
          <p:cNvCxnSpPr>
            <a:stCxn id="21" idx="2"/>
            <a:endCxn id="14" idx="6"/>
          </p:cNvCxnSpPr>
          <p:nvPr/>
        </p:nvCxnSpPr>
        <p:spPr bwMode="auto">
          <a:xfrm rot="5400000">
            <a:off x="8480764" y="4199582"/>
            <a:ext cx="295039" cy="1404156"/>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0" name="직선 화살표 연결선 29"/>
          <p:cNvCxnSpPr>
            <a:stCxn id="26" idx="2"/>
            <a:endCxn id="14" idx="0"/>
          </p:cNvCxnSpPr>
          <p:nvPr/>
        </p:nvCxnSpPr>
        <p:spPr bwMode="auto">
          <a:xfrm>
            <a:off x="7770186" y="4269095"/>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12816206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fontScale="625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if n &lt;= 1:</a:t>
            </a:r>
          </a:p>
          <a:p>
            <a:pPr marL="0" indent="0">
              <a:buNone/>
            </a:pPr>
            <a:r>
              <a:rPr lang="en-US" altLang="ko-KR" dirty="0"/>
              <a:t>        return False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if </a:t>
            </a:r>
            <a:r>
              <a:rPr lang="en-US" altLang="ko-KR" dirty="0" err="1"/>
              <a:t>isPrime</a:t>
            </a:r>
            <a:r>
              <a:rPr lang="en-US" altLang="ko-KR" dirty="0"/>
              <a:t>(</a:t>
            </a:r>
            <a:r>
              <a:rPr lang="en-US" altLang="ko-KR" dirty="0" err="1"/>
              <a:t>int</a:t>
            </a:r>
            <a:r>
              <a:rPr lang="en-US" altLang="ko-KR" dirty="0"/>
              <a:t>(input("Type a number ... "))):</a:t>
            </a:r>
          </a:p>
          <a:p>
            <a:pPr marL="0" indent="0">
              <a:buNone/>
            </a:pPr>
            <a:r>
              <a:rPr lang="en-US" altLang="ko-KR" dirty="0"/>
              <a:t>    print("prime")</a:t>
            </a:r>
          </a:p>
          <a:p>
            <a:pPr marL="0" indent="0">
              <a:buNone/>
            </a:pPr>
            <a:r>
              <a:rPr lang="en-US" altLang="ko-KR" dirty="0"/>
              <a:t>else:</a:t>
            </a:r>
          </a:p>
          <a:p>
            <a:pPr marL="0" indent="0">
              <a:buNone/>
            </a:pPr>
            <a:r>
              <a:rPr lang="en-US" altLang="ko-KR" dirty="0"/>
              <a:t>    print("not prime")</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91</a:t>
            </a:fld>
            <a:endParaRPr lang="en-US" dirty="0"/>
          </a:p>
        </p:txBody>
      </p:sp>
    </p:spTree>
    <p:extLst>
      <p:ext uri="{BB962C8B-B14F-4D97-AF65-F5344CB8AC3E}">
        <p14:creationId xmlns:p14="http://schemas.microsoft.com/office/powerpoint/2010/main" val="18696295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p:txBody>
          <a:bodyPr>
            <a:normAutofit lnSpcReduction="10000"/>
          </a:bodyPr>
          <a:lstStyle/>
          <a:p>
            <a:r>
              <a:rPr lang="en-US" altLang="ko-KR" dirty="0"/>
              <a:t>Make a Python program which lists all of the prime numbers from 2 through 10,000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Call the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in a </a:t>
            </a:r>
            <a:r>
              <a:rPr lang="en-US" altLang="ko-KR" b="1" i="1" dirty="0"/>
              <a:t>for</a:t>
            </a:r>
            <a:r>
              <a:rPr lang="en-US" altLang="ko-KR" dirty="0"/>
              <a:t> statement where </a:t>
            </a:r>
            <a:r>
              <a:rPr lang="en-US" altLang="ko-KR" dirty="0">
                <a:solidFill>
                  <a:schemeClr val="tx1">
                    <a:lumMod val="50000"/>
                    <a:lumOff val="50000"/>
                  </a:schemeClr>
                </a:solidFill>
              </a:rPr>
              <a:t>n</a:t>
            </a:r>
            <a:r>
              <a:rPr lang="en-US" altLang="ko-KR" dirty="0"/>
              <a:t> iterates from 2 through 10,000.</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92</a:t>
            </a:fld>
            <a:endParaRPr lang="en-US" dirty="0"/>
          </a:p>
        </p:txBody>
      </p:sp>
      <p:sp>
        <p:nvSpPr>
          <p:cNvPr id="5" name="직사각형 4"/>
          <p:cNvSpPr/>
          <p:nvPr/>
        </p:nvSpPr>
        <p:spPr bwMode="auto">
          <a:xfrm>
            <a:off x="6816082" y="2240647"/>
            <a:ext cx="3354373" cy="2674909"/>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1517" dirty="0">
                <a:solidFill>
                  <a:schemeClr val="tx1">
                    <a:lumMod val="50000"/>
                    <a:lumOff val="50000"/>
                  </a:schemeClr>
                </a:solidFill>
              </a:rPr>
              <a:t>f</a:t>
            </a:r>
            <a:r>
              <a:rPr kumimoji="1" lang="en-US" altLang="ko-KR" sz="1517" dirty="0">
                <a:solidFill>
                  <a:schemeClr val="tx1">
                    <a:lumMod val="50000"/>
                    <a:lumOff val="50000"/>
                  </a:schemeClr>
                </a:solidFill>
              </a:rPr>
              <a:t>or</a:t>
            </a:r>
            <a:endParaRPr kumimoji="1" lang="ko-KR" altLang="en-US" sz="1517" dirty="0">
              <a:solidFill>
                <a:schemeClr val="tx1">
                  <a:lumMod val="50000"/>
                  <a:lumOff val="50000"/>
                </a:schemeClr>
              </a:solidFill>
            </a:endParaRPr>
          </a:p>
        </p:txBody>
      </p:sp>
      <p:sp>
        <p:nvSpPr>
          <p:cNvPr id="6" name="TextBox 5"/>
          <p:cNvSpPr txBox="1"/>
          <p:nvPr/>
        </p:nvSpPr>
        <p:spPr>
          <a:xfrm>
            <a:off x="7362143" y="3371770"/>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8" name="TextBox 7"/>
          <p:cNvSpPr txBox="1"/>
          <p:nvPr/>
        </p:nvSpPr>
        <p:spPr>
          <a:xfrm>
            <a:off x="7362143" y="2435666"/>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9" name="TextBox 8"/>
          <p:cNvSpPr txBox="1"/>
          <p:nvPr/>
        </p:nvSpPr>
        <p:spPr>
          <a:xfrm>
            <a:off x="7362143" y="2435666"/>
            <a:ext cx="2028225" cy="702078"/>
          </a:xfrm>
          <a:prstGeom prst="rect">
            <a:avLst/>
          </a:prstGeom>
          <a:noFill/>
          <a:ln>
            <a:noFill/>
          </a:ln>
        </p:spPr>
        <p:txBody>
          <a:bodyPr wrap="square" rtlCol="0" anchor="ctr" anchorCtr="0">
            <a:noAutofit/>
          </a:bodyPr>
          <a:lstStyle/>
          <a:p>
            <a:pPr algn="ctr"/>
            <a:r>
              <a:rPr lang="en-US" altLang="ko-KR" sz="1517" dirty="0"/>
              <a:t>Item n from</a:t>
            </a:r>
          </a:p>
          <a:p>
            <a:pPr algn="ctr"/>
            <a:r>
              <a:rPr lang="en-US" altLang="ko-KR" sz="1517" dirty="0"/>
              <a:t>range(2, 10001)</a:t>
            </a:r>
            <a:endParaRPr lang="ko-KR" altLang="en-US" sz="1517" dirty="0"/>
          </a:p>
        </p:txBody>
      </p:sp>
      <p:sp>
        <p:nvSpPr>
          <p:cNvPr id="10" name="타원 9"/>
          <p:cNvSpPr/>
          <p:nvPr/>
        </p:nvSpPr>
        <p:spPr bwMode="auto">
          <a:xfrm>
            <a:off x="8220238" y="1700810"/>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220238" y="5289209"/>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3" name="직선 화살표 연결선 12"/>
          <p:cNvCxnSpPr>
            <a:stCxn id="9" idx="2"/>
            <a:endCxn id="16" idx="0"/>
          </p:cNvCxnSpPr>
          <p:nvPr/>
        </p:nvCxnSpPr>
        <p:spPr bwMode="auto">
          <a:xfrm>
            <a:off x="8376253" y="3137744"/>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4" name="TextBox 13"/>
          <p:cNvSpPr txBox="1"/>
          <p:nvPr/>
        </p:nvSpPr>
        <p:spPr>
          <a:xfrm>
            <a:off x="7206123" y="3083576"/>
            <a:ext cx="1638182" cy="325795"/>
          </a:xfrm>
          <a:prstGeom prst="rect">
            <a:avLst/>
          </a:prstGeom>
          <a:noFill/>
        </p:spPr>
        <p:txBody>
          <a:bodyPr wrap="square" rtlCol="0">
            <a:spAutoFit/>
          </a:bodyPr>
          <a:lstStyle/>
          <a:p>
            <a:r>
              <a:rPr lang="en-US" altLang="ko-KR" sz="1517" dirty="0"/>
              <a:t>If next item</a:t>
            </a:r>
            <a:endParaRPr lang="ko-KR" altLang="en-US" sz="1517" dirty="0"/>
          </a:p>
        </p:txBody>
      </p:sp>
      <p:sp>
        <p:nvSpPr>
          <p:cNvPr id="15" name="TextBox 14"/>
          <p:cNvSpPr txBox="1"/>
          <p:nvPr/>
        </p:nvSpPr>
        <p:spPr>
          <a:xfrm>
            <a:off x="8688290" y="3161585"/>
            <a:ext cx="1794199" cy="325795"/>
          </a:xfrm>
          <a:prstGeom prst="rect">
            <a:avLst/>
          </a:prstGeom>
          <a:noFill/>
        </p:spPr>
        <p:txBody>
          <a:bodyPr wrap="square" rtlCol="0">
            <a:spAutoFit/>
          </a:bodyPr>
          <a:lstStyle/>
          <a:p>
            <a:r>
              <a:rPr lang="en-US" altLang="ko-KR" sz="1517" dirty="0"/>
              <a:t>If no more item</a:t>
            </a:r>
            <a:endParaRPr lang="ko-KR" altLang="en-US" sz="1517" dirty="0"/>
          </a:p>
        </p:txBody>
      </p:sp>
      <p:sp>
        <p:nvSpPr>
          <p:cNvPr id="16" name="TextBox 15"/>
          <p:cNvSpPr txBox="1"/>
          <p:nvPr/>
        </p:nvSpPr>
        <p:spPr>
          <a:xfrm>
            <a:off x="7362143" y="3371770"/>
            <a:ext cx="2028225" cy="702078"/>
          </a:xfrm>
          <a:prstGeom prst="rect">
            <a:avLst/>
          </a:prstGeom>
          <a:noFill/>
          <a:ln>
            <a:noFill/>
          </a:ln>
        </p:spPr>
        <p:txBody>
          <a:bodyPr wrap="square" rtlCol="0" anchor="ctr" anchorCtr="0">
            <a:noAutofit/>
          </a:bodyPr>
          <a:lstStyle/>
          <a:p>
            <a:pPr algn="ctr"/>
            <a:r>
              <a:rPr lang="en-US" altLang="ko-KR" sz="1517" dirty="0" err="1"/>
              <a:t>isPrime</a:t>
            </a:r>
            <a:r>
              <a:rPr lang="en-US" altLang="ko-KR" sz="1517" dirty="0"/>
              <a:t>(n)</a:t>
            </a:r>
            <a:endParaRPr lang="ko-KR" altLang="en-US" sz="1517" dirty="0"/>
          </a:p>
        </p:txBody>
      </p:sp>
      <p:sp>
        <p:nvSpPr>
          <p:cNvPr id="17" name="TextBox 16"/>
          <p:cNvSpPr txBox="1"/>
          <p:nvPr/>
        </p:nvSpPr>
        <p:spPr>
          <a:xfrm>
            <a:off x="7362143" y="4307876"/>
            <a:ext cx="2028225" cy="435273"/>
          </a:xfrm>
          <a:prstGeom prst="rect">
            <a:avLst/>
          </a:prstGeom>
          <a:noFill/>
          <a:ln>
            <a:solidFill>
              <a:schemeClr val="tx1"/>
            </a:solidFill>
          </a:ln>
        </p:spPr>
        <p:txBody>
          <a:bodyPr wrap="square" rtlCol="0" anchor="ctr" anchorCtr="0">
            <a:noAutofit/>
          </a:bodyPr>
          <a:lstStyle/>
          <a:p>
            <a:pPr algn="ctr"/>
            <a:r>
              <a:rPr lang="en-US" altLang="ko-KR" sz="1517" dirty="0"/>
              <a:t>print(n)</a:t>
            </a:r>
            <a:endParaRPr lang="ko-KR" altLang="en-US" sz="1517" dirty="0"/>
          </a:p>
        </p:txBody>
      </p:sp>
      <p:cxnSp>
        <p:nvCxnSpPr>
          <p:cNvPr id="18" name="직선 화살표 연결선 17"/>
          <p:cNvCxnSpPr>
            <a:stCxn id="10" idx="4"/>
            <a:endCxn id="9" idx="0"/>
          </p:cNvCxnSpPr>
          <p:nvPr/>
        </p:nvCxnSpPr>
        <p:spPr bwMode="auto">
          <a:xfrm>
            <a:off x="8376253" y="2012845"/>
            <a:ext cx="0" cy="42282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9" name="직선 화살표 연결선 18"/>
          <p:cNvCxnSpPr>
            <a:stCxn id="16" idx="2"/>
            <a:endCxn id="17" idx="0"/>
          </p:cNvCxnSpPr>
          <p:nvPr/>
        </p:nvCxnSpPr>
        <p:spPr bwMode="auto">
          <a:xfrm>
            <a:off x="8376253" y="4073848"/>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1" name="TextBox 20"/>
          <p:cNvSpPr txBox="1"/>
          <p:nvPr/>
        </p:nvSpPr>
        <p:spPr>
          <a:xfrm>
            <a:off x="8298246" y="4019680"/>
            <a:ext cx="780087" cy="325795"/>
          </a:xfrm>
          <a:prstGeom prst="rect">
            <a:avLst/>
          </a:prstGeom>
          <a:noFill/>
        </p:spPr>
        <p:txBody>
          <a:bodyPr wrap="square" rtlCol="0">
            <a:spAutoFit/>
          </a:bodyPr>
          <a:lstStyle/>
          <a:p>
            <a:r>
              <a:rPr lang="en-US" altLang="ko-KR" sz="1517" dirty="0"/>
              <a:t>True</a:t>
            </a:r>
            <a:endParaRPr lang="ko-KR" altLang="en-US" sz="1517" dirty="0"/>
          </a:p>
        </p:txBody>
      </p:sp>
      <p:cxnSp>
        <p:nvCxnSpPr>
          <p:cNvPr id="22" name="꺾인 연결선 21"/>
          <p:cNvCxnSpPr>
            <a:stCxn id="16" idx="1"/>
            <a:endCxn id="9" idx="1"/>
          </p:cNvCxnSpPr>
          <p:nvPr/>
        </p:nvCxnSpPr>
        <p:spPr bwMode="auto">
          <a:xfrm rot="10800000">
            <a:off x="7362141" y="2786705"/>
            <a:ext cx="13758" cy="936104"/>
          </a:xfrm>
          <a:prstGeom prst="bentConnector3">
            <a:avLst>
              <a:gd name="adj1" fmla="val 1800000"/>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7029651" y="3651027"/>
            <a:ext cx="780087" cy="325795"/>
          </a:xfrm>
          <a:prstGeom prst="rect">
            <a:avLst/>
          </a:prstGeom>
          <a:noFill/>
        </p:spPr>
        <p:txBody>
          <a:bodyPr wrap="square" rtlCol="0">
            <a:spAutoFit/>
          </a:bodyPr>
          <a:lstStyle/>
          <a:p>
            <a:r>
              <a:rPr lang="en-US" altLang="ko-KR" sz="1517" dirty="0"/>
              <a:t>False</a:t>
            </a:r>
            <a:endParaRPr lang="ko-KR" altLang="en-US" sz="1517" dirty="0"/>
          </a:p>
        </p:txBody>
      </p:sp>
      <p:cxnSp>
        <p:nvCxnSpPr>
          <p:cNvPr id="24" name="꺾인 연결선 23"/>
          <p:cNvCxnSpPr>
            <a:stCxn id="9" idx="3"/>
            <a:endCxn id="11" idx="0"/>
          </p:cNvCxnSpPr>
          <p:nvPr/>
        </p:nvCxnSpPr>
        <p:spPr bwMode="auto">
          <a:xfrm flipH="1">
            <a:off x="8376255" y="2786705"/>
            <a:ext cx="1014113" cy="2502502"/>
          </a:xfrm>
          <a:prstGeom prst="bentConnector4">
            <a:avLst>
              <a:gd name="adj1" fmla="val -24420"/>
              <a:gd name="adj2" fmla="val 90250"/>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꺾인 연결선 37"/>
          <p:cNvCxnSpPr>
            <a:stCxn id="17" idx="1"/>
            <a:endCxn id="9" idx="1"/>
          </p:cNvCxnSpPr>
          <p:nvPr/>
        </p:nvCxnSpPr>
        <p:spPr bwMode="auto">
          <a:xfrm rot="10800000">
            <a:off x="7362141" y="2786709"/>
            <a:ext cx="13758" cy="1738805"/>
          </a:xfrm>
          <a:prstGeom prst="bentConnector3">
            <a:avLst>
              <a:gd name="adj1" fmla="val 1800000"/>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3530760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a:xfrm>
            <a:off x="913794" y="1127464"/>
            <a:ext cx="10668605" cy="5040254"/>
          </a:xfrm>
        </p:spPr>
        <p:txBody>
          <a:bodyPr>
            <a:normAutofit fontScale="775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if n &lt;= 1:</a:t>
            </a:r>
          </a:p>
          <a:p>
            <a:pPr marL="0" indent="0">
              <a:buNone/>
            </a:pPr>
            <a:r>
              <a:rPr lang="en-US" altLang="ko-KR" dirty="0"/>
              <a:t>        return False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for n in range(2, 10001):</a:t>
            </a:r>
          </a:p>
          <a:p>
            <a:pPr marL="0" indent="0">
              <a:buNone/>
            </a:pPr>
            <a:r>
              <a:rPr lang="en-US" altLang="ko-KR" dirty="0"/>
              <a:t>    if </a:t>
            </a:r>
            <a:r>
              <a:rPr lang="en-US" altLang="ko-KR" dirty="0" err="1"/>
              <a:t>isPrime</a:t>
            </a:r>
            <a:r>
              <a:rPr lang="en-US" altLang="ko-KR" dirty="0"/>
              <a:t>(n):</a:t>
            </a:r>
          </a:p>
          <a:p>
            <a:pPr marL="0" indent="0">
              <a:buNone/>
            </a:pPr>
            <a:r>
              <a:rPr lang="en-US" altLang="ko-KR" dirty="0"/>
              <a:t>        print(n)</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93</a:t>
            </a:fld>
            <a:endParaRPr lang="en-US" dirty="0"/>
          </a:p>
        </p:txBody>
      </p:sp>
    </p:spTree>
    <p:extLst>
      <p:ext uri="{BB962C8B-B14F-4D97-AF65-F5344CB8AC3E}">
        <p14:creationId xmlns:p14="http://schemas.microsoft.com/office/powerpoint/2010/main" val="26669787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normAutofit lnSpcReduction="100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r>
              <a:rPr lang="en-US" altLang="ko-KR" dirty="0"/>
              <a:t>Add a Python program which:</a:t>
            </a:r>
          </a:p>
          <a:p>
            <a:pPr lvl="1"/>
            <a:r>
              <a:rPr lang="en-US" altLang="ko-KR" dirty="0"/>
              <a:t>Step 1) inputs a string for a number.</a:t>
            </a:r>
          </a:p>
          <a:p>
            <a:pPr lvl="1"/>
            <a:r>
              <a:rPr lang="en-US" altLang="ko-KR" dirty="0"/>
              <a:t>Step 2) terminates the program if the input string is equal to ‘quit’.</a:t>
            </a:r>
          </a:p>
          <a:p>
            <a:pPr lvl="1"/>
            <a:r>
              <a:rPr lang="en-US" altLang="ko-KR" dirty="0"/>
              <a:t>Step 3) transforms the input string into an integer </a:t>
            </a:r>
            <a:r>
              <a:rPr lang="en-US" altLang="ko-KR" dirty="0">
                <a:solidFill>
                  <a:schemeClr val="tx1">
                    <a:lumMod val="50000"/>
                    <a:lumOff val="50000"/>
                  </a:schemeClr>
                </a:solidFill>
              </a:rPr>
              <a:t>n</a:t>
            </a:r>
            <a:r>
              <a:rPr lang="en-US" altLang="ko-KR" dirty="0"/>
              <a:t>.</a:t>
            </a:r>
          </a:p>
          <a:p>
            <a:pPr lvl="1"/>
            <a:r>
              <a:rPr lang="en-US" altLang="ko-KR" dirty="0"/>
              <a:t>Step 4) prints out:</a:t>
            </a:r>
          </a:p>
          <a:p>
            <a:pPr lvl="2"/>
            <a:r>
              <a:rPr lang="en-US" altLang="ko-KR" dirty="0"/>
              <a:t>‘prime’ if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‘not prime’ if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a:p>
            <a:pPr lvl="1"/>
            <a:r>
              <a:rPr lang="en-US" altLang="ko-KR" dirty="0"/>
              <a:t>Step 5)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94</a:t>
            </a:fld>
            <a:endParaRPr lang="en-US" dirty="0"/>
          </a:p>
        </p:txBody>
      </p:sp>
    </p:spTree>
    <p:extLst>
      <p:ext uri="{BB962C8B-B14F-4D97-AF65-F5344CB8AC3E}">
        <p14:creationId xmlns:p14="http://schemas.microsoft.com/office/powerpoint/2010/main" val="24422042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a:xfrm>
            <a:off x="770360" y="953773"/>
            <a:ext cx="10910652" cy="5336089"/>
          </a:xfrm>
        </p:spPr>
        <p:txBody>
          <a:bodyPr>
            <a:normAutofit fontScale="77500" lnSpcReduction="20000"/>
          </a:bodyPr>
          <a:lstStyle/>
          <a:p>
            <a:pPr marL="0" indent="0">
              <a:lnSpc>
                <a:spcPct val="120000"/>
              </a:lnSpc>
              <a:spcBef>
                <a:spcPts val="0"/>
              </a:spcBef>
              <a:spcAft>
                <a:spcPts val="0"/>
              </a:spcAft>
              <a:buNone/>
            </a:pPr>
            <a:r>
              <a:rPr lang="en-US" altLang="ko-KR" dirty="0"/>
              <a:t>import math</a:t>
            </a:r>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err="1"/>
              <a:t>def</a:t>
            </a:r>
            <a:r>
              <a:rPr lang="en-US" altLang="ko-KR" dirty="0"/>
              <a:t> </a:t>
            </a:r>
            <a:r>
              <a:rPr lang="en-US" altLang="ko-KR" dirty="0" err="1"/>
              <a:t>isPrime</a:t>
            </a:r>
            <a:r>
              <a:rPr lang="en-US" altLang="ko-KR" dirty="0"/>
              <a:t>(n):</a:t>
            </a:r>
          </a:p>
          <a:p>
            <a:pPr marL="0" indent="0">
              <a:lnSpc>
                <a:spcPct val="120000"/>
              </a:lnSpc>
              <a:spcBef>
                <a:spcPts val="0"/>
              </a:spcBef>
              <a:spcAft>
                <a:spcPts val="0"/>
              </a:spcAft>
              <a:buNone/>
            </a:pPr>
            <a:r>
              <a:rPr lang="en-US" altLang="ko-KR" dirty="0"/>
              <a:t>    if n &lt;= 1:</a:t>
            </a:r>
          </a:p>
          <a:p>
            <a:pPr marL="0" indent="0">
              <a:lnSpc>
                <a:spcPct val="120000"/>
              </a:lnSpc>
              <a:spcBef>
                <a:spcPts val="0"/>
              </a:spcBef>
              <a:spcAft>
                <a:spcPts val="0"/>
              </a:spcAft>
              <a:buNone/>
            </a:pPr>
            <a:r>
              <a:rPr lang="en-US" altLang="ko-KR" dirty="0"/>
              <a:t>        return False</a:t>
            </a:r>
          </a:p>
          <a:p>
            <a:pPr marL="0" indent="0">
              <a:lnSpc>
                <a:spcPct val="120000"/>
              </a:lnSpc>
              <a:spcBef>
                <a:spcPts val="0"/>
              </a:spcBef>
              <a:spcAft>
                <a:spcPts val="0"/>
              </a:spcAft>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lnSpc>
                <a:spcPct val="120000"/>
              </a:lnSpc>
              <a:spcBef>
                <a:spcPts val="0"/>
              </a:spcBef>
              <a:spcAft>
                <a:spcPts val="0"/>
              </a:spcAft>
              <a:buNone/>
            </a:pPr>
            <a:r>
              <a:rPr lang="en-US" altLang="ko-KR" dirty="0"/>
              <a:t>        if n % d == 0:</a:t>
            </a:r>
          </a:p>
          <a:p>
            <a:pPr marL="0" indent="0">
              <a:lnSpc>
                <a:spcPct val="120000"/>
              </a:lnSpc>
              <a:spcBef>
                <a:spcPts val="0"/>
              </a:spcBef>
              <a:spcAft>
                <a:spcPts val="0"/>
              </a:spcAft>
              <a:buNone/>
            </a:pPr>
            <a:r>
              <a:rPr lang="en-US" altLang="ko-KR" dirty="0"/>
              <a:t>            return False</a:t>
            </a:r>
          </a:p>
          <a:p>
            <a:pPr marL="0" indent="0">
              <a:lnSpc>
                <a:spcPct val="120000"/>
              </a:lnSpc>
              <a:spcBef>
                <a:spcPts val="0"/>
              </a:spcBef>
              <a:spcAft>
                <a:spcPts val="0"/>
              </a:spcAft>
              <a:buNone/>
            </a:pPr>
            <a:r>
              <a:rPr lang="en-US" altLang="ko-KR" dirty="0"/>
              <a:t>    return True</a:t>
            </a:r>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a:t>while True:</a:t>
            </a:r>
          </a:p>
          <a:p>
            <a:pPr marL="0" indent="0">
              <a:lnSpc>
                <a:spcPct val="120000"/>
              </a:lnSpc>
              <a:spcBef>
                <a:spcPts val="0"/>
              </a:spcBef>
              <a:spcAft>
                <a:spcPts val="0"/>
              </a:spcAft>
              <a:buNone/>
            </a:pPr>
            <a:r>
              <a:rPr lang="en-US" altLang="ko-KR" dirty="0"/>
              <a:t>    s = input("Type a number ... ")</a:t>
            </a:r>
          </a:p>
          <a:p>
            <a:pPr marL="0" indent="0">
              <a:lnSpc>
                <a:spcPct val="120000"/>
              </a:lnSpc>
              <a:spcBef>
                <a:spcPts val="0"/>
              </a:spcBef>
              <a:spcAft>
                <a:spcPts val="0"/>
              </a:spcAft>
              <a:buNone/>
            </a:pPr>
            <a:r>
              <a:rPr lang="en-US" altLang="ko-KR" dirty="0"/>
              <a:t>    if s == "quit":</a:t>
            </a:r>
          </a:p>
          <a:p>
            <a:pPr marL="0" indent="0">
              <a:lnSpc>
                <a:spcPct val="120000"/>
              </a:lnSpc>
              <a:spcBef>
                <a:spcPts val="0"/>
              </a:spcBef>
              <a:spcAft>
                <a:spcPts val="0"/>
              </a:spcAft>
              <a:buNone/>
            </a:pPr>
            <a:r>
              <a:rPr lang="en-US" altLang="ko-KR" dirty="0"/>
              <a:t>        break</a:t>
            </a:r>
          </a:p>
          <a:p>
            <a:pPr marL="0" indent="0">
              <a:lnSpc>
                <a:spcPct val="120000"/>
              </a:lnSpc>
              <a:spcBef>
                <a:spcPts val="0"/>
              </a:spcBef>
              <a:spcAft>
                <a:spcPts val="0"/>
              </a:spcAft>
              <a:buNone/>
            </a:pPr>
            <a:r>
              <a:rPr lang="en-US" altLang="ko-KR" dirty="0"/>
              <a:t>    </a:t>
            </a:r>
            <a:r>
              <a:rPr lang="en-US" altLang="ko-KR" dirty="0" err="1"/>
              <a:t>elif</a:t>
            </a:r>
            <a:r>
              <a:rPr lang="en-US" altLang="ko-KR" dirty="0"/>
              <a:t> </a:t>
            </a:r>
            <a:r>
              <a:rPr lang="en-US" altLang="ko-KR" dirty="0" err="1"/>
              <a:t>isPrime</a:t>
            </a:r>
            <a:r>
              <a:rPr lang="en-US" altLang="ko-KR" dirty="0"/>
              <a:t>(</a:t>
            </a:r>
            <a:r>
              <a:rPr lang="en-US" altLang="ko-KR" dirty="0" err="1"/>
              <a:t>int</a:t>
            </a:r>
            <a:r>
              <a:rPr lang="en-US" altLang="ko-KR" dirty="0"/>
              <a:t>(s)):</a:t>
            </a:r>
          </a:p>
          <a:p>
            <a:pPr marL="0" indent="0">
              <a:lnSpc>
                <a:spcPct val="120000"/>
              </a:lnSpc>
              <a:spcBef>
                <a:spcPts val="0"/>
              </a:spcBef>
              <a:spcAft>
                <a:spcPts val="0"/>
              </a:spcAft>
              <a:buNone/>
            </a:pPr>
            <a:r>
              <a:rPr lang="en-US" altLang="ko-KR" dirty="0"/>
              <a:t>        print("prime")</a:t>
            </a:r>
          </a:p>
          <a:p>
            <a:pPr marL="0" indent="0">
              <a:lnSpc>
                <a:spcPct val="120000"/>
              </a:lnSpc>
              <a:spcBef>
                <a:spcPts val="0"/>
              </a:spcBef>
              <a:spcAft>
                <a:spcPts val="0"/>
              </a:spcAft>
              <a:buNone/>
            </a:pPr>
            <a:r>
              <a:rPr lang="en-US" altLang="ko-KR" dirty="0"/>
              <a:t>    else:</a:t>
            </a:r>
          </a:p>
          <a:p>
            <a:pPr marL="0" indent="0">
              <a:lnSpc>
                <a:spcPct val="120000"/>
              </a:lnSpc>
              <a:spcBef>
                <a:spcPts val="0"/>
              </a:spcBef>
              <a:spcAft>
                <a:spcPts val="0"/>
              </a:spcAft>
              <a:buNone/>
            </a:pPr>
            <a:r>
              <a:rPr lang="en-US" altLang="ko-KR" dirty="0"/>
              <a:t>        print("not prime")</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95</a:t>
            </a:fld>
            <a:endParaRPr lang="en-US" dirty="0"/>
          </a:p>
        </p:txBody>
      </p:sp>
    </p:spTree>
    <p:extLst>
      <p:ext uri="{BB962C8B-B14F-4D97-AF65-F5344CB8AC3E}">
        <p14:creationId xmlns:p14="http://schemas.microsoft.com/office/powerpoint/2010/main" val="30830265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63672"/>
            <a:ext cx="10353762" cy="728261"/>
          </a:xfrm>
        </p:spPr>
        <p:txBody>
          <a:bodyPr>
            <a:normAutofit/>
          </a:bodyPr>
          <a:lstStyle/>
          <a:p>
            <a:r>
              <a:rPr lang="en-US" altLang="ko-KR" sz="4400" dirty="0"/>
              <a:t>Practice: </a:t>
            </a:r>
            <a:r>
              <a:rPr lang="en-US" altLang="ko-KR" sz="4400" b="1" i="1" dirty="0"/>
              <a:t>return</a:t>
            </a:r>
            <a:endParaRPr lang="ko-KR" altLang="en-US" sz="4400" b="1" i="1" dirty="0"/>
          </a:p>
        </p:txBody>
      </p:sp>
      <mc:AlternateContent xmlns:mc="http://schemas.openxmlformats.org/markup-compatibility/2006">
        <mc:Choice xmlns:a14="http://schemas.microsoft.com/office/drawing/2010/main" Requires="a14">
          <p:sp>
            <p:nvSpPr>
              <p:cNvPr id="3" name="내용 개체 틀 2"/>
              <p:cNvSpPr>
                <a:spLocks noGrp="1"/>
              </p:cNvSpPr>
              <p:nvPr>
                <p:ph sz="half" idx="1"/>
              </p:nvPr>
            </p:nvSpPr>
            <p:spPr>
              <a:xfrm>
                <a:off x="913795" y="2076450"/>
                <a:ext cx="5424252" cy="3622671"/>
              </a:xfrm>
            </p:spPr>
            <p:txBody>
              <a:bodyPr>
                <a:normAutofit/>
              </a:bodyPr>
              <a:lstStyle/>
              <a:p>
                <a:r>
                  <a:rPr lang="en-US" altLang="ko-KR" dirty="0"/>
                  <a:t>Make a Python program as below:</a:t>
                </a:r>
              </a:p>
              <a:p>
                <a:pPr lvl="1"/>
                <a:r>
                  <a:rPr lang="en-US" altLang="ko-KR" dirty="0"/>
                  <a:t>Define a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 which calculates the BMI, Body Mass Index.</a:t>
                </a:r>
              </a:p>
              <a:p>
                <a:pPr lvl="2"/>
                <a14:m>
                  <m:oMath xmlns:m="http://schemas.openxmlformats.org/officeDocument/2006/math">
                    <m:r>
                      <a:rPr lang="en-US" altLang="ko-KR" b="0" i="1" smtClean="0">
                        <a:latin typeface="Cambria Math" panose="02040503050406030204" pitchFamily="18" charset="0"/>
                      </a:rPr>
                      <m:t>𝐵𝑀𝐼</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i="1">
                            <a:latin typeface="Cambria Math" panose="02040503050406030204" pitchFamily="18" charset="0"/>
                          </a:rPr>
                          <m:t>𝑓</m:t>
                        </m:r>
                        <m:r>
                          <a:rPr lang="en-US" altLang="ko-KR" b="0" i="1" smtClean="0">
                            <a:latin typeface="Cambria Math" panose="02040503050406030204" pitchFamily="18" charset="0"/>
                          </a:rPr>
                          <m:t>𝑊𝑒𝑖𝑔h𝑡</m:t>
                        </m:r>
                      </m:num>
                      <m:den>
                        <m:sSup>
                          <m:sSupPr>
                            <m:ctrlPr>
                              <a:rPr lang="en-US" altLang="ko-KR" b="0" i="1" smtClean="0">
                                <a:latin typeface="Cambria Math" panose="02040503050406030204" pitchFamily="18" charset="0"/>
                              </a:rPr>
                            </m:ctrlPr>
                          </m:sSupPr>
                          <m:e>
                            <m:r>
                              <a:rPr lang="en-US" altLang="ko-KR" i="1">
                                <a:latin typeface="Cambria Math" panose="02040503050406030204" pitchFamily="18" charset="0"/>
                              </a:rPr>
                              <m:t>𝑓</m:t>
                            </m:r>
                            <m:r>
                              <a:rPr lang="en-US" altLang="ko-KR" b="0" i="1" smtClean="0">
                                <a:latin typeface="Cambria Math" panose="02040503050406030204" pitchFamily="18" charset="0"/>
                              </a:rPr>
                              <m:t>𝐻𝑒𝑖𝑔h𝑡</m:t>
                            </m:r>
                          </m:e>
                          <m:sup>
                            <m:r>
                              <a:rPr lang="en-US" altLang="ko-KR" b="0" i="1" smtClean="0">
                                <a:latin typeface="Cambria Math" panose="02040503050406030204" pitchFamily="18" charset="0"/>
                              </a:rPr>
                              <m:t>2</m:t>
                            </m:r>
                          </m:sup>
                        </m:sSup>
                      </m:den>
                    </m:f>
                  </m:oMath>
                </a14:m>
                <a:endParaRPr lang="en-US" altLang="ko-KR" i="1" dirty="0"/>
              </a:p>
              <a:p>
                <a:pPr lvl="1"/>
                <a:r>
                  <a:rPr lang="en-US" altLang="ko-KR" dirty="0"/>
                  <a:t>Call the function </a:t>
                </a:r>
                <a:r>
                  <a:rPr lang="en-US" altLang="ko-KR" dirty="0">
                    <a:solidFill>
                      <a:schemeClr val="tx1">
                        <a:lumMod val="50000"/>
                        <a:lumOff val="50000"/>
                      </a:schemeClr>
                    </a:solidFill>
                  </a:rPr>
                  <a:t>BMI(60.0, 1.75)</a:t>
                </a:r>
                <a:r>
                  <a:rPr lang="en-US" altLang="ko-KR" dirty="0"/>
                  <a:t> and print out the return value.</a:t>
                </a:r>
              </a:p>
            </p:txBody>
          </p:sp>
        </mc:Choice>
        <mc:Fallback>
          <p:sp>
            <p:nvSpPr>
              <p:cNvPr id="3" name="내용 개체 틀 2"/>
              <p:cNvSpPr>
                <a:spLocks noGrp="1" noRot="1" noChangeAspect="1" noMove="1" noResize="1" noEditPoints="1" noAdjustHandles="1" noChangeArrowheads="1" noChangeShapeType="1" noTextEdit="1"/>
              </p:cNvSpPr>
              <p:nvPr>
                <p:ph sz="half" idx="1"/>
              </p:nvPr>
            </p:nvSpPr>
            <p:spPr>
              <a:xfrm>
                <a:off x="913795" y="2076450"/>
                <a:ext cx="5424252" cy="3622671"/>
              </a:xfrm>
              <a:blipFill>
                <a:blip r:embed="rId2"/>
                <a:stretch>
                  <a:fillRect/>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D57F1E4F-1CFF-5643-939E-217C01CDF565}" type="slidenum">
              <a:rPr lang="en-US" smtClean="0"/>
              <a:pPr/>
              <a:t>96</a:t>
            </a:fld>
            <a:endParaRPr lang="en-US" dirty="0"/>
          </a:p>
        </p:txBody>
      </p:sp>
      <p:grpSp>
        <p:nvGrpSpPr>
          <p:cNvPr id="5" name="그룹 4">
            <a:extLst>
              <a:ext uri="{FF2B5EF4-FFF2-40B4-BE49-F238E27FC236}">
                <a16:creationId xmlns:a16="http://schemas.microsoft.com/office/drawing/2014/main" id="{4EE12768-5435-5B87-949C-34D998D33B22}"/>
              </a:ext>
            </a:extLst>
          </p:cNvPr>
          <p:cNvGrpSpPr/>
          <p:nvPr/>
        </p:nvGrpSpPr>
        <p:grpSpPr>
          <a:xfrm>
            <a:off x="6744074" y="1838825"/>
            <a:ext cx="4523482" cy="4203387"/>
            <a:chOff x="6744074" y="1838825"/>
            <a:chExt cx="3588399" cy="3822425"/>
          </a:xfrm>
        </p:grpSpPr>
        <p:sp>
          <p:nvSpPr>
            <p:cNvPr id="13" name="직사각형 12"/>
            <p:cNvSpPr/>
            <p:nvPr/>
          </p:nvSpPr>
          <p:spPr bwMode="auto">
            <a:xfrm>
              <a:off x="6744074" y="1838825"/>
              <a:ext cx="3588399" cy="3822425"/>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endParaRPr kumimoji="1" lang="ko-KR" altLang="en-US" dirty="0">
                <a:solidFill>
                  <a:schemeClr val="tx1">
                    <a:lumMod val="50000"/>
                    <a:lumOff val="50000"/>
                  </a:schemeClr>
                </a:solidFill>
                <a:latin typeface="Tahoma" pitchFamily="34" charset="0"/>
              </a:endParaRPr>
            </a:p>
          </p:txBody>
        </p:sp>
        <p:sp>
          <p:nvSpPr>
            <p:cNvPr id="7" name="TextBox 6"/>
            <p:cNvSpPr txBox="1"/>
            <p:nvPr/>
          </p:nvSpPr>
          <p:spPr>
            <a:xfrm>
              <a:off x="7524161" y="2996506"/>
              <a:ext cx="2028225" cy="870545"/>
            </a:xfrm>
            <a:prstGeom prst="rect">
              <a:avLst/>
            </a:prstGeom>
            <a:noFill/>
            <a:ln>
              <a:solidFill>
                <a:schemeClr val="tx1"/>
              </a:solidFill>
            </a:ln>
          </p:spPr>
          <p:txBody>
            <a:bodyPr wrap="square" rtlCol="0" anchor="ctr" anchorCtr="0">
              <a:noAutofit/>
            </a:bodyPr>
            <a:lstStyle/>
            <a:p>
              <a:pPr algn="ctr"/>
              <a:r>
                <a:rPr lang="en-US" altLang="ko-KR" dirty="0" err="1"/>
                <a:t>fBMI</a:t>
              </a:r>
              <a:r>
                <a:rPr lang="de-DE" altLang="ko-KR" dirty="0"/>
                <a:t> = fWeight / (fHeight ** 2)</a:t>
              </a:r>
              <a:endParaRPr lang="ko-KR" altLang="en-US" dirty="0"/>
            </a:p>
          </p:txBody>
        </p:sp>
        <p:sp>
          <p:nvSpPr>
            <p:cNvPr id="10" name="타원 9"/>
            <p:cNvSpPr/>
            <p:nvPr/>
          </p:nvSpPr>
          <p:spPr bwMode="auto">
            <a:xfrm>
              <a:off x="8382256" y="237243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sp>
          <p:nvSpPr>
            <p:cNvPr id="11" name="도넛 10"/>
            <p:cNvSpPr/>
            <p:nvPr/>
          </p:nvSpPr>
          <p:spPr bwMode="auto">
            <a:xfrm>
              <a:off x="8382256" y="495917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cxnSp>
          <p:nvCxnSpPr>
            <p:cNvPr id="12" name="직선 화살표 연결선 11"/>
            <p:cNvCxnSpPr>
              <a:stCxn id="10" idx="4"/>
              <a:endCxn id="7" idx="0"/>
            </p:cNvCxnSpPr>
            <p:nvPr/>
          </p:nvCxnSpPr>
          <p:spPr bwMode="auto">
            <a:xfrm>
              <a:off x="8538272" y="2684471"/>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524161" y="4179085"/>
              <a:ext cx="2028225" cy="435273"/>
            </a:xfrm>
            <a:prstGeom prst="rect">
              <a:avLst/>
            </a:prstGeom>
            <a:noFill/>
            <a:ln>
              <a:solidFill>
                <a:schemeClr val="tx1"/>
              </a:solidFill>
            </a:ln>
          </p:spPr>
          <p:txBody>
            <a:bodyPr wrap="square" rtlCol="0" anchor="ctr" anchorCtr="0">
              <a:noAutofit/>
            </a:bodyPr>
            <a:lstStyle/>
            <a:p>
              <a:pPr algn="ctr"/>
              <a:r>
                <a:rPr lang="en-US" altLang="ko-KR" dirty="0"/>
                <a:t>return </a:t>
              </a:r>
              <a:r>
                <a:rPr lang="en-US" altLang="ko-KR" dirty="0" err="1"/>
                <a:t>fBMI</a:t>
              </a:r>
              <a:endParaRPr lang="ko-KR" altLang="en-US" dirty="0"/>
            </a:p>
          </p:txBody>
        </p:sp>
        <p:cxnSp>
          <p:nvCxnSpPr>
            <p:cNvPr id="25" name="직선 화살표 연결선 24"/>
            <p:cNvCxnSpPr>
              <a:stCxn id="20" idx="2"/>
              <a:endCxn id="11" idx="0"/>
            </p:cNvCxnSpPr>
            <p:nvPr/>
          </p:nvCxnSpPr>
          <p:spPr bwMode="auto">
            <a:xfrm>
              <a:off x="8538272" y="4614356"/>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stCxn id="7" idx="2"/>
              <a:endCxn id="20" idx="0"/>
            </p:cNvCxnSpPr>
            <p:nvPr/>
          </p:nvCxnSpPr>
          <p:spPr bwMode="auto">
            <a:xfrm>
              <a:off x="8538272" y="3867051"/>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3087693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2703"/>
            <a:ext cx="10353762" cy="559999"/>
          </a:xfrm>
        </p:spPr>
        <p:txBody>
          <a:bodyPr>
            <a:normAutofit fontScale="90000"/>
          </a:bodyPr>
          <a:lstStyle/>
          <a:p>
            <a:r>
              <a:rPr lang="en-US" altLang="ko-KR" dirty="0"/>
              <a:t>Practice: </a:t>
            </a:r>
            <a:r>
              <a:rPr lang="en-US" altLang="ko-KR" b="1" i="1" dirty="0"/>
              <a:t>return</a:t>
            </a:r>
            <a:endParaRPr lang="ko-KR" altLang="en-US" b="1" i="1" dirty="0"/>
          </a:p>
        </p:txBody>
      </p:sp>
      <p:sp>
        <p:nvSpPr>
          <p:cNvPr id="3" name="내용 개체 틀 2"/>
          <p:cNvSpPr>
            <a:spLocks noGrp="1"/>
          </p:cNvSpPr>
          <p:nvPr>
            <p:ph sz="half" idx="1"/>
          </p:nvPr>
        </p:nvSpPr>
        <p:spPr>
          <a:xfrm>
            <a:off x="282374" y="1376610"/>
            <a:ext cx="5819050" cy="3925185"/>
          </a:xfrm>
        </p:spPr>
        <p:txBody>
          <a:bodyPr>
            <a:normAutofit fontScale="92500" lnSpcReduction="10000"/>
          </a:bodyPr>
          <a:lstStyle/>
          <a:p>
            <a:r>
              <a:rPr lang="en-US" altLang="ko-KR" dirty="0"/>
              <a:t>Make a Python program as below:</a:t>
            </a:r>
          </a:p>
          <a:p>
            <a:pPr lvl="1"/>
            <a:r>
              <a:rPr lang="en-US" altLang="ko-KR" dirty="0"/>
              <a:t>Define a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 which calculates BMI.</a:t>
            </a:r>
          </a:p>
          <a:p>
            <a:pPr lvl="1"/>
            <a:r>
              <a:rPr lang="en-US" altLang="ko-KR" dirty="0"/>
              <a:t>Input user’s weight (in kilo gram) and height (in meter), calculate BMI by calling the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 and print out:</a:t>
            </a:r>
          </a:p>
          <a:p>
            <a:pPr lvl="2"/>
            <a:r>
              <a:rPr lang="en-US" altLang="ko-KR" dirty="0"/>
              <a:t>‘underweight’ if BMI &lt;= 18.5</a:t>
            </a:r>
          </a:p>
          <a:p>
            <a:pPr lvl="2"/>
            <a:r>
              <a:rPr lang="en-US" altLang="ko-KR" dirty="0"/>
              <a:t>‘</a:t>
            </a:r>
            <a:r>
              <a:rPr lang="it-IT" altLang="ko-KR" dirty="0"/>
              <a:t>normal weight’ if 18.5 &lt; BMI &lt; 25.0</a:t>
            </a:r>
          </a:p>
          <a:p>
            <a:pPr lvl="2"/>
            <a:r>
              <a:rPr lang="en-US" altLang="ko-KR" dirty="0"/>
              <a:t>‘overweight’ if 25.0 &lt;= BMI &lt; 30.0</a:t>
            </a:r>
          </a:p>
          <a:p>
            <a:pPr lvl="2"/>
            <a:r>
              <a:rPr lang="en-US" altLang="ko-KR" dirty="0"/>
              <a:t>‘obesity’ if 30.0 &lt;= BMI</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97</a:t>
            </a:fld>
            <a:endParaRPr lang="en-US" dirty="0"/>
          </a:p>
        </p:txBody>
      </p:sp>
      <p:grpSp>
        <p:nvGrpSpPr>
          <p:cNvPr id="5" name="그룹 4">
            <a:extLst>
              <a:ext uri="{FF2B5EF4-FFF2-40B4-BE49-F238E27FC236}">
                <a16:creationId xmlns:a16="http://schemas.microsoft.com/office/drawing/2014/main" id="{3A899525-519F-FEAB-7F9A-EE9741F53A20}"/>
              </a:ext>
            </a:extLst>
          </p:cNvPr>
          <p:cNvGrpSpPr/>
          <p:nvPr/>
        </p:nvGrpSpPr>
        <p:grpSpPr>
          <a:xfrm>
            <a:off x="6456040" y="729553"/>
            <a:ext cx="4344039" cy="5939810"/>
            <a:chOff x="6456041" y="1442781"/>
            <a:chExt cx="3822424" cy="5226581"/>
          </a:xfrm>
        </p:grpSpPr>
        <p:sp>
          <p:nvSpPr>
            <p:cNvPr id="21" name="타원 20"/>
            <p:cNvSpPr/>
            <p:nvPr/>
          </p:nvSpPr>
          <p:spPr bwMode="auto">
            <a:xfrm>
              <a:off x="7314136" y="1442781"/>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22" name="도넛 21"/>
            <p:cNvSpPr/>
            <p:nvPr/>
          </p:nvSpPr>
          <p:spPr bwMode="auto">
            <a:xfrm>
              <a:off x="7314136" y="6357327"/>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23" name="직선 화살표 연결선 22"/>
            <p:cNvCxnSpPr>
              <a:stCxn id="28" idx="2"/>
              <a:endCxn id="37" idx="0"/>
            </p:cNvCxnSpPr>
            <p:nvPr/>
          </p:nvCxnSpPr>
          <p:spPr bwMode="auto">
            <a:xfrm>
              <a:off x="7470151" y="3944589"/>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7" name="TextBox 26"/>
            <p:cNvSpPr txBox="1"/>
            <p:nvPr/>
          </p:nvSpPr>
          <p:spPr>
            <a:xfrm>
              <a:off x="7938205" y="3783039"/>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28" name="TextBox 27"/>
            <p:cNvSpPr txBox="1"/>
            <p:nvPr/>
          </p:nvSpPr>
          <p:spPr>
            <a:xfrm>
              <a:off x="6456041" y="3516135"/>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29" name="TextBox 28"/>
            <p:cNvSpPr txBox="1"/>
            <p:nvPr/>
          </p:nvSpPr>
          <p:spPr>
            <a:xfrm>
              <a:off x="6456041" y="3516135"/>
              <a:ext cx="2028225" cy="428452"/>
            </a:xfrm>
            <a:prstGeom prst="rect">
              <a:avLst/>
            </a:prstGeom>
            <a:noFill/>
            <a:ln>
              <a:noFill/>
            </a:ln>
          </p:spPr>
          <p:txBody>
            <a:bodyPr wrap="square" rtlCol="0" anchor="ctr" anchorCtr="0">
              <a:noAutofit/>
            </a:bodyPr>
            <a:lstStyle/>
            <a:p>
              <a:pPr algn="ctr"/>
              <a:r>
                <a:rPr lang="en-US" altLang="ko-KR" sz="1083" dirty="0" err="1"/>
                <a:t>fBMI</a:t>
              </a:r>
              <a:r>
                <a:rPr lang="en-US" altLang="ko-KR" sz="1083" dirty="0"/>
                <a:t> &lt;= 18.5</a:t>
              </a:r>
            </a:p>
          </p:txBody>
        </p:sp>
        <p:sp>
          <p:nvSpPr>
            <p:cNvPr id="30" name="TextBox 29"/>
            <p:cNvSpPr txBox="1"/>
            <p:nvPr/>
          </p:nvSpPr>
          <p:spPr>
            <a:xfrm>
              <a:off x="6456041" y="2066849"/>
              <a:ext cx="2028225" cy="455602"/>
            </a:xfrm>
            <a:prstGeom prst="rect">
              <a:avLst/>
            </a:prstGeom>
            <a:noFill/>
            <a:ln>
              <a:solidFill>
                <a:schemeClr val="tx1"/>
              </a:solidFill>
            </a:ln>
          </p:spPr>
          <p:txBody>
            <a:bodyPr wrap="square" rtlCol="0" anchor="ctr" anchorCtr="0">
              <a:noAutofit/>
            </a:bodyPr>
            <a:lstStyle/>
            <a:p>
              <a:pPr algn="ctr"/>
              <a:r>
                <a:rPr lang="en-US" altLang="ko-KR" sz="1083" dirty="0" err="1"/>
                <a:t>fWeight</a:t>
              </a:r>
              <a:r>
                <a:rPr lang="en-US" altLang="ko-KR" sz="1083" dirty="0"/>
                <a:t> = float(input())</a:t>
              </a:r>
            </a:p>
            <a:p>
              <a:pPr algn="ctr"/>
              <a:r>
                <a:rPr lang="en-US" altLang="ko-KR" sz="1083" dirty="0" err="1"/>
                <a:t>fHeight</a:t>
              </a:r>
              <a:r>
                <a:rPr lang="en-US" altLang="ko-KR" sz="1083" dirty="0"/>
                <a:t> = float(input())</a:t>
              </a:r>
              <a:endParaRPr lang="ko-KR" altLang="en-US" sz="1083" dirty="0"/>
            </a:p>
          </p:txBody>
        </p:sp>
        <p:sp>
          <p:nvSpPr>
            <p:cNvPr id="31" name="TextBox 30"/>
            <p:cNvSpPr txBox="1"/>
            <p:nvPr/>
          </p:nvSpPr>
          <p:spPr>
            <a:xfrm>
              <a:off x="8250240" y="4017065"/>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print('underweight')</a:t>
              </a:r>
              <a:endParaRPr lang="ko-KR" altLang="en-US" sz="1083" dirty="0"/>
            </a:p>
          </p:txBody>
        </p:sp>
        <p:cxnSp>
          <p:nvCxnSpPr>
            <p:cNvPr id="32" name="직선 화살표 연결선 31"/>
            <p:cNvCxnSpPr>
              <a:stCxn id="21" idx="4"/>
              <a:endCxn id="30" idx="0"/>
            </p:cNvCxnSpPr>
            <p:nvPr/>
          </p:nvCxnSpPr>
          <p:spPr bwMode="auto">
            <a:xfrm>
              <a:off x="7470151" y="1754816"/>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3" name="직선 화살표 연결선 32"/>
            <p:cNvCxnSpPr>
              <a:stCxn id="30" idx="2"/>
              <a:endCxn id="50" idx="0"/>
            </p:cNvCxnSpPr>
            <p:nvPr/>
          </p:nvCxnSpPr>
          <p:spPr bwMode="auto">
            <a:xfrm>
              <a:off x="7470151" y="2522452"/>
              <a:ext cx="0" cy="27036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5" name="TextBox 34"/>
            <p:cNvSpPr txBox="1"/>
            <p:nvPr/>
          </p:nvSpPr>
          <p:spPr>
            <a:xfrm>
              <a:off x="7938205" y="4530346"/>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36" name="TextBox 35"/>
            <p:cNvSpPr txBox="1"/>
            <p:nvPr/>
          </p:nvSpPr>
          <p:spPr>
            <a:xfrm>
              <a:off x="6456041" y="4263442"/>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37" name="TextBox 36"/>
            <p:cNvSpPr txBox="1"/>
            <p:nvPr/>
          </p:nvSpPr>
          <p:spPr>
            <a:xfrm>
              <a:off x="6456041" y="4263442"/>
              <a:ext cx="2028225" cy="428452"/>
            </a:xfrm>
            <a:prstGeom prst="rect">
              <a:avLst/>
            </a:prstGeom>
            <a:noFill/>
            <a:ln>
              <a:noFill/>
            </a:ln>
          </p:spPr>
          <p:txBody>
            <a:bodyPr wrap="square" rtlCol="0" anchor="ctr" anchorCtr="0">
              <a:noAutofit/>
            </a:bodyPr>
            <a:lstStyle/>
            <a:p>
              <a:pPr algn="ctr"/>
              <a:r>
                <a:rPr lang="en-US" altLang="ko-KR" sz="1083" dirty="0" err="1"/>
                <a:t>fBMI</a:t>
              </a:r>
              <a:r>
                <a:rPr lang="en-US" altLang="ko-KR" sz="1083" dirty="0"/>
                <a:t> &lt;= 25.0</a:t>
              </a:r>
            </a:p>
          </p:txBody>
        </p:sp>
        <p:sp>
          <p:nvSpPr>
            <p:cNvPr id="39" name="TextBox 38"/>
            <p:cNvSpPr txBox="1"/>
            <p:nvPr/>
          </p:nvSpPr>
          <p:spPr>
            <a:xfrm>
              <a:off x="8250240" y="4764372"/>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print('normal weight')</a:t>
              </a:r>
              <a:endParaRPr lang="ko-KR" altLang="en-US" sz="1083" dirty="0"/>
            </a:p>
          </p:txBody>
        </p:sp>
        <p:sp>
          <p:nvSpPr>
            <p:cNvPr id="40" name="TextBox 39"/>
            <p:cNvSpPr txBox="1"/>
            <p:nvPr/>
          </p:nvSpPr>
          <p:spPr>
            <a:xfrm>
              <a:off x="7392144" y="3906277"/>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41" name="TextBox 40"/>
            <p:cNvSpPr txBox="1"/>
            <p:nvPr/>
          </p:nvSpPr>
          <p:spPr>
            <a:xfrm>
              <a:off x="6456041" y="578865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print('obesity')</a:t>
              </a:r>
              <a:endParaRPr lang="ko-KR" altLang="en-US" sz="1083" dirty="0"/>
            </a:p>
          </p:txBody>
        </p:sp>
        <p:sp>
          <p:nvSpPr>
            <p:cNvPr id="42" name="TextBox 41"/>
            <p:cNvSpPr txBox="1"/>
            <p:nvPr/>
          </p:nvSpPr>
          <p:spPr>
            <a:xfrm>
              <a:off x="7392144" y="4653584"/>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43" name="꺾인 연결선 42"/>
            <p:cNvCxnSpPr>
              <a:stCxn id="29" idx="3"/>
              <a:endCxn id="31" idx="0"/>
            </p:cNvCxnSpPr>
            <p:nvPr/>
          </p:nvCxnSpPr>
          <p:spPr bwMode="auto">
            <a:xfrm>
              <a:off x="8484266" y="3730361"/>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4" name="꺾인 연결선 43"/>
            <p:cNvCxnSpPr>
              <a:stCxn id="37" idx="3"/>
              <a:endCxn id="39" idx="0"/>
            </p:cNvCxnSpPr>
            <p:nvPr/>
          </p:nvCxnSpPr>
          <p:spPr bwMode="auto">
            <a:xfrm>
              <a:off x="8484266" y="4477668"/>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5" name="꺾인 연결선 44"/>
            <p:cNvCxnSpPr>
              <a:stCxn id="31" idx="3"/>
              <a:endCxn id="22" idx="6"/>
            </p:cNvCxnSpPr>
            <p:nvPr/>
          </p:nvCxnSpPr>
          <p:spPr bwMode="auto">
            <a:xfrm flipH="1">
              <a:off x="7626170" y="4150470"/>
              <a:ext cx="2652295" cy="2362875"/>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6" name="꺾인 연결선 45"/>
            <p:cNvCxnSpPr>
              <a:stCxn id="39" idx="3"/>
              <a:endCxn id="22" idx="6"/>
            </p:cNvCxnSpPr>
            <p:nvPr/>
          </p:nvCxnSpPr>
          <p:spPr bwMode="auto">
            <a:xfrm flipH="1">
              <a:off x="7626170" y="4897778"/>
              <a:ext cx="2652295" cy="1615567"/>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직선 화살표 연결선 46"/>
            <p:cNvCxnSpPr>
              <a:stCxn id="41" idx="2"/>
              <a:endCxn id="22" idx="0"/>
            </p:cNvCxnSpPr>
            <p:nvPr/>
          </p:nvCxnSpPr>
          <p:spPr bwMode="auto">
            <a:xfrm>
              <a:off x="7470151" y="6055456"/>
              <a:ext cx="0" cy="30187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0" name="TextBox 49"/>
            <p:cNvSpPr txBox="1"/>
            <p:nvPr/>
          </p:nvSpPr>
          <p:spPr>
            <a:xfrm>
              <a:off x="6456041" y="2792818"/>
              <a:ext cx="2028225" cy="444163"/>
            </a:xfrm>
            <a:prstGeom prst="rect">
              <a:avLst/>
            </a:prstGeom>
            <a:noFill/>
            <a:ln>
              <a:solidFill>
                <a:schemeClr val="tx1"/>
              </a:solidFill>
            </a:ln>
          </p:spPr>
          <p:txBody>
            <a:bodyPr wrap="square" rtlCol="0" anchor="ctr" anchorCtr="0">
              <a:noAutofit/>
            </a:bodyPr>
            <a:lstStyle/>
            <a:p>
              <a:pPr algn="ctr"/>
              <a:r>
                <a:rPr lang="en-US" altLang="ko-KR" sz="1083" dirty="0" err="1"/>
                <a:t>fBMI</a:t>
              </a:r>
              <a:r>
                <a:rPr lang="en-US" altLang="ko-KR" sz="1083" dirty="0"/>
                <a:t> = BMI(</a:t>
              </a:r>
              <a:r>
                <a:rPr lang="en-US" altLang="ko-KR" sz="1083" dirty="0" err="1"/>
                <a:t>fWeight</a:t>
              </a:r>
              <a:r>
                <a:rPr lang="en-US" altLang="ko-KR" sz="1083" dirty="0"/>
                <a:t>, </a:t>
              </a:r>
              <a:r>
                <a:rPr lang="en-US" altLang="ko-KR" sz="1083" dirty="0" err="1"/>
                <a:t>fHeight</a:t>
              </a:r>
              <a:r>
                <a:rPr lang="en-US" altLang="ko-KR" sz="1083" dirty="0"/>
                <a:t>)</a:t>
              </a:r>
              <a:endParaRPr lang="ko-KR" altLang="en-US" sz="1083" dirty="0"/>
            </a:p>
          </p:txBody>
        </p:sp>
        <p:cxnSp>
          <p:nvCxnSpPr>
            <p:cNvPr id="53" name="직선 화살표 연결선 52"/>
            <p:cNvCxnSpPr>
              <a:stCxn id="50" idx="2"/>
              <a:endCxn id="29" idx="0"/>
            </p:cNvCxnSpPr>
            <p:nvPr/>
          </p:nvCxnSpPr>
          <p:spPr bwMode="auto">
            <a:xfrm>
              <a:off x="7470151" y="3236981"/>
              <a:ext cx="0" cy="279157"/>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6" name="TextBox 55"/>
            <p:cNvSpPr txBox="1"/>
            <p:nvPr/>
          </p:nvSpPr>
          <p:spPr>
            <a:xfrm>
              <a:off x="7938205" y="5231980"/>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57" name="TextBox 56"/>
            <p:cNvSpPr txBox="1"/>
            <p:nvPr/>
          </p:nvSpPr>
          <p:spPr>
            <a:xfrm>
              <a:off x="6456041" y="4965076"/>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58" name="TextBox 57"/>
            <p:cNvSpPr txBox="1"/>
            <p:nvPr/>
          </p:nvSpPr>
          <p:spPr>
            <a:xfrm>
              <a:off x="6456041" y="4965076"/>
              <a:ext cx="2028225" cy="428452"/>
            </a:xfrm>
            <a:prstGeom prst="rect">
              <a:avLst/>
            </a:prstGeom>
            <a:noFill/>
            <a:ln>
              <a:noFill/>
            </a:ln>
          </p:spPr>
          <p:txBody>
            <a:bodyPr wrap="square" rtlCol="0" anchor="ctr" anchorCtr="0">
              <a:noAutofit/>
            </a:bodyPr>
            <a:lstStyle/>
            <a:p>
              <a:pPr algn="ctr"/>
              <a:r>
                <a:rPr lang="en-US" altLang="ko-KR" sz="1083" dirty="0" err="1"/>
                <a:t>fBMI</a:t>
              </a:r>
              <a:r>
                <a:rPr lang="en-US" altLang="ko-KR" sz="1083" dirty="0"/>
                <a:t> &lt;= 30.0</a:t>
              </a:r>
            </a:p>
          </p:txBody>
        </p:sp>
        <p:sp>
          <p:nvSpPr>
            <p:cNvPr id="59" name="TextBox 58"/>
            <p:cNvSpPr txBox="1"/>
            <p:nvPr/>
          </p:nvSpPr>
          <p:spPr>
            <a:xfrm>
              <a:off x="8250240" y="5466006"/>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print('overweight')</a:t>
              </a:r>
              <a:endParaRPr lang="ko-KR" altLang="en-US" sz="1083" dirty="0"/>
            </a:p>
          </p:txBody>
        </p:sp>
        <p:sp>
          <p:nvSpPr>
            <p:cNvPr id="60" name="TextBox 59"/>
            <p:cNvSpPr txBox="1"/>
            <p:nvPr/>
          </p:nvSpPr>
          <p:spPr>
            <a:xfrm>
              <a:off x="7392144" y="5355218"/>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61" name="꺾인 연결선 60"/>
            <p:cNvCxnSpPr>
              <a:stCxn id="58" idx="3"/>
              <a:endCxn id="59" idx="0"/>
            </p:cNvCxnSpPr>
            <p:nvPr/>
          </p:nvCxnSpPr>
          <p:spPr bwMode="auto">
            <a:xfrm>
              <a:off x="8484266" y="5179302"/>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3" name="직선 화살표 연결선 62"/>
            <p:cNvCxnSpPr>
              <a:stCxn id="37" idx="2"/>
              <a:endCxn id="58" idx="0"/>
            </p:cNvCxnSpPr>
            <p:nvPr/>
          </p:nvCxnSpPr>
          <p:spPr bwMode="auto">
            <a:xfrm>
              <a:off x="7470151" y="4691894"/>
              <a:ext cx="0" cy="27318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5" name="직선 화살표 연결선 64"/>
            <p:cNvCxnSpPr>
              <a:stCxn id="58" idx="2"/>
              <a:endCxn id="41" idx="0"/>
            </p:cNvCxnSpPr>
            <p:nvPr/>
          </p:nvCxnSpPr>
          <p:spPr bwMode="auto">
            <a:xfrm>
              <a:off x="7470151" y="5393528"/>
              <a:ext cx="0" cy="39512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107002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return</a:t>
            </a:r>
            <a:endParaRPr lang="ko-KR" altLang="en-US" b="1" i="1" dirty="0"/>
          </a:p>
        </p:txBody>
      </p:sp>
      <p:sp>
        <p:nvSpPr>
          <p:cNvPr id="7" name="내용 개체 틀 6"/>
          <p:cNvSpPr>
            <a:spLocks noGrp="1"/>
          </p:cNvSpPr>
          <p:nvPr>
            <p:ph idx="1"/>
          </p:nvPr>
        </p:nvSpPr>
        <p:spPr/>
        <p:txBody>
          <a:bodyPr>
            <a:normAutofit fontScale="77500" lnSpcReduction="20000"/>
          </a:bodyPr>
          <a:lstStyle/>
          <a:p>
            <a:r>
              <a:rPr lang="en-US" altLang="ko-KR" dirty="0"/>
              <a:t>Make a Python program as below:</a:t>
            </a:r>
          </a:p>
          <a:p>
            <a:pPr lvl="1"/>
            <a:r>
              <a:rPr lang="en-US" altLang="ko-KR" dirty="0"/>
              <a:t>Define a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 which calculates BMI.</a:t>
            </a:r>
          </a:p>
          <a:p>
            <a:r>
              <a:rPr lang="en-US" altLang="ko-KR" dirty="0"/>
              <a:t>Add a Python program which:</a:t>
            </a:r>
          </a:p>
          <a:p>
            <a:pPr lvl="1"/>
            <a:r>
              <a:rPr lang="en-US" altLang="ko-KR" dirty="0"/>
              <a:t>Step 1) inputs a string for user’s weight (in kilo gram).</a:t>
            </a:r>
          </a:p>
          <a:p>
            <a:pPr lvl="1"/>
            <a:r>
              <a:rPr lang="en-US" altLang="ko-KR" dirty="0"/>
              <a:t>Step 2) terminates the program if the input string is equal to ‘quit’.</a:t>
            </a:r>
          </a:p>
          <a:p>
            <a:pPr lvl="1"/>
            <a:r>
              <a:rPr lang="en-US" altLang="ko-KR" dirty="0"/>
              <a:t>Step 3) inputs the other string for user’s height (in meter)</a:t>
            </a:r>
          </a:p>
          <a:p>
            <a:pPr lvl="1"/>
            <a:r>
              <a:rPr lang="en-US" altLang="ko-KR" dirty="0"/>
              <a:t>Step 4) transforms the two input strings into floats </a:t>
            </a:r>
            <a:r>
              <a:rPr lang="en-US" altLang="ko-KR" dirty="0" err="1">
                <a:solidFill>
                  <a:schemeClr val="tx1">
                    <a:lumMod val="50000"/>
                    <a:lumOff val="50000"/>
                  </a:schemeClr>
                </a:solidFill>
              </a:rPr>
              <a:t>fWeight</a:t>
            </a:r>
            <a:r>
              <a:rPr lang="en-US" altLang="ko-KR" dirty="0"/>
              <a:t> and </a:t>
            </a:r>
            <a:r>
              <a:rPr lang="en-US" altLang="ko-KR" dirty="0" err="1">
                <a:solidFill>
                  <a:schemeClr val="tx1">
                    <a:lumMod val="50000"/>
                    <a:lumOff val="50000"/>
                  </a:schemeClr>
                </a:solidFill>
              </a:rPr>
              <a:t>fHeight</a:t>
            </a:r>
            <a:r>
              <a:rPr lang="en-US" altLang="ko-KR" dirty="0"/>
              <a:t>, and calculate BMI by calling the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a:t>
            </a:r>
          </a:p>
          <a:p>
            <a:pPr lvl="1"/>
            <a:r>
              <a:rPr lang="en-US" altLang="ko-KR" dirty="0"/>
              <a:t>Step 5) prints out:</a:t>
            </a:r>
          </a:p>
          <a:p>
            <a:pPr lvl="2"/>
            <a:r>
              <a:rPr lang="en-US" altLang="ko-KR" dirty="0"/>
              <a:t>‘underweight’ if BMI &lt;= 18.5</a:t>
            </a:r>
          </a:p>
          <a:p>
            <a:pPr lvl="2"/>
            <a:r>
              <a:rPr lang="en-US" altLang="ko-KR" dirty="0"/>
              <a:t>‘</a:t>
            </a:r>
            <a:r>
              <a:rPr lang="it-IT" altLang="ko-KR" dirty="0"/>
              <a:t>normal weight’ if 18.5 &lt; BMI &lt; 25.0</a:t>
            </a:r>
          </a:p>
          <a:p>
            <a:pPr lvl="2"/>
            <a:r>
              <a:rPr lang="en-US" altLang="ko-KR" dirty="0"/>
              <a:t>‘overweight’ if 25.0 &lt;= BMI &lt; 30.0</a:t>
            </a:r>
          </a:p>
          <a:p>
            <a:pPr lvl="2"/>
            <a:r>
              <a:rPr lang="en-US" altLang="ko-KR" dirty="0"/>
              <a:t>‘obesity’ if 30.0 &lt;= BMI</a:t>
            </a:r>
          </a:p>
          <a:p>
            <a:pPr lvl="1"/>
            <a:r>
              <a:rPr lang="en-US" altLang="ko-KR" dirty="0"/>
              <a:t>Step 6)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98</a:t>
            </a:fld>
            <a:endParaRPr lang="en-US" dirty="0"/>
          </a:p>
        </p:txBody>
      </p:sp>
    </p:spTree>
    <p:extLst>
      <p:ext uri="{BB962C8B-B14F-4D97-AF65-F5344CB8AC3E}">
        <p14:creationId xmlns:p14="http://schemas.microsoft.com/office/powerpoint/2010/main" val="10940772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return</a:t>
            </a:r>
            <a:endParaRPr lang="ko-KR" altLang="en-US" b="1" i="1" dirty="0"/>
          </a:p>
        </p:txBody>
      </p:sp>
      <p:sp>
        <p:nvSpPr>
          <p:cNvPr id="7" name="내용 개체 틀 6"/>
          <p:cNvSpPr>
            <a:spLocks noGrp="1"/>
          </p:cNvSpPr>
          <p:nvPr>
            <p:ph idx="1"/>
          </p:nvPr>
        </p:nvSpPr>
        <p:spPr>
          <a:xfrm>
            <a:off x="1006392" y="905522"/>
            <a:ext cx="7651471" cy="5458531"/>
          </a:xfrm>
        </p:spPr>
        <p:txBody>
          <a:bodyPr>
            <a:normAutofit fontScale="77500" lnSpcReduction="20000"/>
          </a:bodyPr>
          <a:lstStyle/>
          <a:p>
            <a:pPr marL="36900" indent="0">
              <a:lnSpc>
                <a:spcPct val="80000"/>
              </a:lnSpc>
              <a:buNone/>
            </a:pPr>
            <a:r>
              <a:rPr lang="en-US" altLang="ko-KR" sz="1800" dirty="0"/>
              <a:t>def BMI(</a:t>
            </a:r>
            <a:r>
              <a:rPr lang="en-US" altLang="ko-KR" sz="1800" dirty="0" err="1"/>
              <a:t>fWeight</a:t>
            </a:r>
            <a:r>
              <a:rPr lang="en-US" altLang="ko-KR" sz="1800" dirty="0"/>
              <a:t>, </a:t>
            </a:r>
            <a:r>
              <a:rPr lang="en-US" altLang="ko-KR" sz="1800" dirty="0" err="1"/>
              <a:t>fHeight</a:t>
            </a:r>
            <a:r>
              <a:rPr lang="en-US" altLang="ko-KR" sz="1800" dirty="0"/>
              <a:t>):</a:t>
            </a:r>
          </a:p>
          <a:p>
            <a:pPr marL="36900" indent="0">
              <a:lnSpc>
                <a:spcPct val="80000"/>
              </a:lnSpc>
              <a:buNone/>
            </a:pPr>
            <a:r>
              <a:rPr lang="en-US" altLang="ko-KR" sz="1800" dirty="0"/>
              <a:t>    return </a:t>
            </a:r>
            <a:r>
              <a:rPr lang="en-US" altLang="ko-KR" sz="1800" dirty="0" err="1"/>
              <a:t>fWeight</a:t>
            </a:r>
            <a:r>
              <a:rPr lang="en-US" altLang="ko-KR" sz="1800" dirty="0"/>
              <a:t> / (</a:t>
            </a:r>
            <a:r>
              <a:rPr lang="en-US" altLang="ko-KR" sz="1800" dirty="0" err="1"/>
              <a:t>fHeight</a:t>
            </a:r>
            <a:r>
              <a:rPr lang="en-US" altLang="ko-KR" sz="1800" dirty="0"/>
              <a:t> ** 2)</a:t>
            </a:r>
          </a:p>
          <a:p>
            <a:pPr marL="36900" indent="0">
              <a:lnSpc>
                <a:spcPct val="80000"/>
              </a:lnSpc>
              <a:buNone/>
            </a:pPr>
            <a:endParaRPr lang="en-US" altLang="ko-KR" sz="1800" dirty="0"/>
          </a:p>
          <a:p>
            <a:pPr marL="36900" indent="0">
              <a:lnSpc>
                <a:spcPct val="80000"/>
              </a:lnSpc>
              <a:buNone/>
            </a:pPr>
            <a:r>
              <a:rPr lang="en-US" altLang="ko-KR" sz="1800" dirty="0"/>
              <a:t>while True:</a:t>
            </a:r>
          </a:p>
          <a:p>
            <a:pPr marL="36900" indent="0">
              <a:lnSpc>
                <a:spcPct val="80000"/>
              </a:lnSpc>
              <a:buNone/>
            </a:pPr>
            <a:r>
              <a:rPr lang="en-US" altLang="ko-KR" sz="1800" dirty="0"/>
              <a:t>    </a:t>
            </a:r>
            <a:r>
              <a:rPr lang="en-US" altLang="ko-KR" sz="1800" dirty="0" err="1"/>
              <a:t>weight_input</a:t>
            </a:r>
            <a:r>
              <a:rPr lang="en-US" altLang="ko-KR" sz="1800" dirty="0"/>
              <a:t> = input("Enter your weight in kilograms ('quit' to exit): ")</a:t>
            </a:r>
          </a:p>
          <a:p>
            <a:pPr marL="36900" indent="0">
              <a:lnSpc>
                <a:spcPct val="80000"/>
              </a:lnSpc>
              <a:buNone/>
            </a:pPr>
            <a:r>
              <a:rPr lang="en-US" altLang="ko-KR" sz="1800" dirty="0"/>
              <a:t>    if </a:t>
            </a:r>
            <a:r>
              <a:rPr lang="en-US" altLang="ko-KR" sz="1800" dirty="0" err="1"/>
              <a:t>weight_input.lower</a:t>
            </a:r>
            <a:r>
              <a:rPr lang="en-US" altLang="ko-KR" sz="1800" dirty="0"/>
              <a:t>() == 'quit':</a:t>
            </a:r>
          </a:p>
          <a:p>
            <a:pPr marL="36900" indent="0">
              <a:lnSpc>
                <a:spcPct val="80000"/>
              </a:lnSpc>
              <a:buNone/>
            </a:pPr>
            <a:r>
              <a:rPr lang="en-US" altLang="ko-KR" sz="1800" dirty="0"/>
              <a:t>        break</a:t>
            </a:r>
          </a:p>
          <a:p>
            <a:pPr marL="36900" indent="0">
              <a:lnSpc>
                <a:spcPct val="80000"/>
              </a:lnSpc>
              <a:buNone/>
            </a:pPr>
            <a:r>
              <a:rPr lang="en-US" altLang="ko-KR" sz="1800" dirty="0"/>
              <a:t>    </a:t>
            </a:r>
            <a:r>
              <a:rPr lang="en-US" altLang="ko-KR" sz="1800" dirty="0" err="1"/>
              <a:t>height_input</a:t>
            </a:r>
            <a:r>
              <a:rPr lang="en-US" altLang="ko-KR" sz="1800" dirty="0"/>
              <a:t> = input("Enter your height in meters: ")</a:t>
            </a:r>
          </a:p>
          <a:p>
            <a:pPr marL="36900" indent="0">
              <a:lnSpc>
                <a:spcPct val="80000"/>
              </a:lnSpc>
              <a:buNone/>
            </a:pPr>
            <a:r>
              <a:rPr lang="en-US" altLang="ko-KR" sz="1800" dirty="0"/>
              <a:t>    try:</a:t>
            </a:r>
          </a:p>
          <a:p>
            <a:pPr marL="36900" indent="0">
              <a:lnSpc>
                <a:spcPct val="80000"/>
              </a:lnSpc>
              <a:buNone/>
            </a:pPr>
            <a:r>
              <a:rPr lang="en-US" altLang="ko-KR" sz="1800" dirty="0"/>
              <a:t>        </a:t>
            </a:r>
            <a:r>
              <a:rPr lang="en-US" altLang="ko-KR" sz="1800" dirty="0" err="1"/>
              <a:t>fWeight</a:t>
            </a:r>
            <a:r>
              <a:rPr lang="en-US" altLang="ko-KR" sz="1800" dirty="0"/>
              <a:t> = float(</a:t>
            </a:r>
            <a:r>
              <a:rPr lang="en-US" altLang="ko-KR" sz="1800" dirty="0" err="1"/>
              <a:t>weight_input</a:t>
            </a:r>
            <a:r>
              <a:rPr lang="en-US" altLang="ko-KR" sz="1800" dirty="0"/>
              <a:t>)</a:t>
            </a:r>
          </a:p>
          <a:p>
            <a:pPr marL="36900" indent="0">
              <a:lnSpc>
                <a:spcPct val="80000"/>
              </a:lnSpc>
              <a:buNone/>
            </a:pPr>
            <a:r>
              <a:rPr lang="en-US" altLang="ko-KR" sz="1800" dirty="0"/>
              <a:t>        </a:t>
            </a:r>
            <a:r>
              <a:rPr lang="en-US" altLang="ko-KR" sz="1800" dirty="0" err="1"/>
              <a:t>fHeight</a:t>
            </a:r>
            <a:r>
              <a:rPr lang="en-US" altLang="ko-KR" sz="1800" dirty="0"/>
              <a:t> = float(</a:t>
            </a:r>
            <a:r>
              <a:rPr lang="en-US" altLang="ko-KR" sz="1800" dirty="0" err="1"/>
              <a:t>height_input</a:t>
            </a:r>
            <a:r>
              <a:rPr lang="en-US" altLang="ko-KR" sz="1800" dirty="0"/>
              <a:t>)</a:t>
            </a:r>
          </a:p>
          <a:p>
            <a:pPr marL="36900" indent="0">
              <a:lnSpc>
                <a:spcPct val="80000"/>
              </a:lnSpc>
              <a:buNone/>
            </a:pPr>
            <a:r>
              <a:rPr lang="en-US" altLang="ko-KR" sz="1800" dirty="0"/>
              <a:t>        </a:t>
            </a:r>
            <a:r>
              <a:rPr lang="en-US" altLang="ko-KR" sz="1800" dirty="0" err="1"/>
              <a:t>bmi</a:t>
            </a:r>
            <a:r>
              <a:rPr lang="en-US" altLang="ko-KR" sz="1800" dirty="0"/>
              <a:t> = BMI(</a:t>
            </a:r>
            <a:r>
              <a:rPr lang="en-US" altLang="ko-KR" sz="1800" dirty="0" err="1"/>
              <a:t>fWeight</a:t>
            </a:r>
            <a:r>
              <a:rPr lang="en-US" altLang="ko-KR" sz="1800" dirty="0"/>
              <a:t>, </a:t>
            </a:r>
            <a:r>
              <a:rPr lang="en-US" altLang="ko-KR" sz="1800" dirty="0" err="1"/>
              <a:t>fHeight</a:t>
            </a:r>
            <a:r>
              <a:rPr lang="en-US" altLang="ko-KR" sz="1800" dirty="0"/>
              <a:t>)      </a:t>
            </a:r>
          </a:p>
          <a:p>
            <a:pPr marL="36900" indent="0">
              <a:lnSpc>
                <a:spcPct val="80000"/>
              </a:lnSpc>
              <a:buNone/>
            </a:pPr>
            <a:r>
              <a:rPr lang="en-US" altLang="ko-KR" sz="1800" dirty="0"/>
              <a:t>        if </a:t>
            </a:r>
            <a:r>
              <a:rPr lang="en-US" altLang="ko-KR" sz="1800" dirty="0" err="1"/>
              <a:t>bmi</a:t>
            </a:r>
            <a:r>
              <a:rPr lang="en-US" altLang="ko-KR" sz="1800" dirty="0"/>
              <a:t> &lt;= 18.5:</a:t>
            </a:r>
          </a:p>
          <a:p>
            <a:pPr marL="36900" indent="0">
              <a:lnSpc>
                <a:spcPct val="80000"/>
              </a:lnSpc>
              <a:buNone/>
            </a:pPr>
            <a:r>
              <a:rPr lang="en-US" altLang="ko-KR" sz="1800" dirty="0"/>
              <a:t>            print("BMI:", </a:t>
            </a:r>
            <a:r>
              <a:rPr lang="en-US" altLang="ko-KR" sz="1800" dirty="0" err="1"/>
              <a:t>bmi</a:t>
            </a:r>
            <a:r>
              <a:rPr lang="en-US" altLang="ko-KR" sz="1800" dirty="0"/>
              <a:t>, "- underweight")</a:t>
            </a:r>
          </a:p>
          <a:p>
            <a:pPr marL="36900" indent="0">
              <a:lnSpc>
                <a:spcPct val="80000"/>
              </a:lnSpc>
              <a:buNone/>
            </a:pPr>
            <a:r>
              <a:rPr lang="en-US" altLang="ko-KR" sz="1800" dirty="0"/>
              <a:t>        </a:t>
            </a:r>
            <a:r>
              <a:rPr lang="en-US" altLang="ko-KR" sz="1800" dirty="0" err="1"/>
              <a:t>elif</a:t>
            </a:r>
            <a:r>
              <a:rPr lang="en-US" altLang="ko-KR" sz="1800" dirty="0"/>
              <a:t> 18.5 &lt; </a:t>
            </a:r>
            <a:r>
              <a:rPr lang="en-US" altLang="ko-KR" sz="1800" dirty="0" err="1"/>
              <a:t>bmi</a:t>
            </a:r>
            <a:r>
              <a:rPr lang="en-US" altLang="ko-KR" sz="1800" dirty="0"/>
              <a:t> &lt; 25.0:</a:t>
            </a:r>
          </a:p>
          <a:p>
            <a:pPr marL="36900" indent="0">
              <a:lnSpc>
                <a:spcPct val="80000"/>
              </a:lnSpc>
              <a:buNone/>
            </a:pPr>
            <a:r>
              <a:rPr lang="en-US" altLang="ko-KR" sz="1800" dirty="0"/>
              <a:t>            print("BMI:", </a:t>
            </a:r>
            <a:r>
              <a:rPr lang="en-US" altLang="ko-KR" sz="1800" dirty="0" err="1"/>
              <a:t>bmi</a:t>
            </a:r>
            <a:r>
              <a:rPr lang="en-US" altLang="ko-KR" sz="1800" dirty="0"/>
              <a:t>, "- normal weight")</a:t>
            </a:r>
          </a:p>
          <a:p>
            <a:pPr marL="36900" indent="0">
              <a:lnSpc>
                <a:spcPct val="80000"/>
              </a:lnSpc>
              <a:buNone/>
            </a:pPr>
            <a:r>
              <a:rPr lang="en-US" altLang="ko-KR" sz="1800" dirty="0"/>
              <a:t>        </a:t>
            </a:r>
            <a:r>
              <a:rPr lang="en-US" altLang="ko-KR" sz="1800" dirty="0" err="1"/>
              <a:t>elif</a:t>
            </a:r>
            <a:r>
              <a:rPr lang="en-US" altLang="ko-KR" sz="1800" dirty="0"/>
              <a:t> 25.0 &lt;= </a:t>
            </a:r>
            <a:r>
              <a:rPr lang="en-US" altLang="ko-KR" sz="1800" dirty="0" err="1"/>
              <a:t>bmi</a:t>
            </a:r>
            <a:r>
              <a:rPr lang="en-US" altLang="ko-KR" sz="1800" dirty="0"/>
              <a:t> &lt; 30.0:</a:t>
            </a:r>
          </a:p>
          <a:p>
            <a:pPr marL="36900" indent="0">
              <a:lnSpc>
                <a:spcPct val="80000"/>
              </a:lnSpc>
              <a:buNone/>
            </a:pPr>
            <a:r>
              <a:rPr lang="en-US" altLang="ko-KR" sz="1800" dirty="0"/>
              <a:t>            print("BMI:", </a:t>
            </a:r>
            <a:r>
              <a:rPr lang="en-US" altLang="ko-KR" sz="1800" dirty="0" err="1"/>
              <a:t>bmi</a:t>
            </a:r>
            <a:r>
              <a:rPr lang="en-US" altLang="ko-KR" sz="1800" dirty="0"/>
              <a:t>, "- overweight")</a:t>
            </a:r>
          </a:p>
          <a:p>
            <a:pPr marL="36900" indent="0">
              <a:lnSpc>
                <a:spcPct val="80000"/>
              </a:lnSpc>
              <a:buNone/>
            </a:pPr>
            <a:r>
              <a:rPr lang="en-US" altLang="ko-KR" sz="1800" dirty="0"/>
              <a:t>        else:</a:t>
            </a:r>
          </a:p>
          <a:p>
            <a:pPr marL="36900" indent="0">
              <a:lnSpc>
                <a:spcPct val="80000"/>
              </a:lnSpc>
              <a:buNone/>
            </a:pPr>
            <a:r>
              <a:rPr lang="en-US" altLang="ko-KR" sz="1800" dirty="0"/>
              <a:t>            print("BMI:", </a:t>
            </a:r>
            <a:r>
              <a:rPr lang="en-US" altLang="ko-KR" sz="1800" dirty="0" err="1"/>
              <a:t>bmi</a:t>
            </a:r>
            <a:r>
              <a:rPr lang="en-US" altLang="ko-KR" sz="1800" dirty="0"/>
              <a:t>, "- obesity")</a:t>
            </a:r>
          </a:p>
          <a:p>
            <a:pPr marL="36900" indent="0">
              <a:lnSpc>
                <a:spcPct val="80000"/>
              </a:lnSpc>
              <a:buNone/>
            </a:pPr>
            <a:r>
              <a:rPr lang="en-US" altLang="ko-KR" sz="1800" dirty="0"/>
              <a:t>    except </a:t>
            </a:r>
            <a:r>
              <a:rPr lang="en-US" altLang="ko-KR" sz="1800" dirty="0" err="1"/>
              <a:t>ValueError</a:t>
            </a:r>
            <a:r>
              <a:rPr lang="en-US" altLang="ko-KR" sz="1800" dirty="0"/>
              <a:t>:</a:t>
            </a:r>
          </a:p>
          <a:p>
            <a:pPr marL="36900" indent="0">
              <a:lnSpc>
                <a:spcPct val="80000"/>
              </a:lnSpc>
              <a:buNone/>
            </a:pPr>
            <a:r>
              <a:rPr lang="en-US" altLang="ko-KR" sz="1800" dirty="0"/>
              <a:t>        print("Invalid input. Please enter numeric values for weight and height.")</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99</a:t>
            </a:fld>
            <a:endParaRPr lang="en-US" dirty="0"/>
          </a:p>
        </p:txBody>
      </p:sp>
    </p:spTree>
    <p:extLst>
      <p:ext uri="{BB962C8B-B14F-4D97-AF65-F5344CB8AC3E}">
        <p14:creationId xmlns:p14="http://schemas.microsoft.com/office/powerpoint/2010/main" val="1803615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896_TF12214701" id="{ADAFAABC-9D60-4261-94F7-D5A12D9D58BB}" vid="{E26A3187-DE39-42F4-9711-F6C9C3F5607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{E9D37BCF-22AF-4FD4-9867-17F4AD8D57C2}tf12214701_win32</Template>
  <TotalTime>5686</TotalTime>
  <Words>12710</Words>
  <Application>Microsoft Office PowerPoint</Application>
  <PresentationFormat>와이드스크린</PresentationFormat>
  <Paragraphs>2148</Paragraphs>
  <Slides>190</Slides>
  <Notes>0</Notes>
  <HiddenSlides>10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190</vt:i4>
      </vt:variant>
    </vt:vector>
  </HeadingPairs>
  <TitlesOfParts>
    <vt:vector size="200" baseType="lpstr">
      <vt:lpstr>Söhne</vt:lpstr>
      <vt:lpstr>Batang</vt:lpstr>
      <vt:lpstr>Arial</vt:lpstr>
      <vt:lpstr>Calibri</vt:lpstr>
      <vt:lpstr>Cambria Math</vt:lpstr>
      <vt:lpstr>Courier New</vt:lpstr>
      <vt:lpstr>Tahoma</vt:lpstr>
      <vt:lpstr>Wingdings</vt:lpstr>
      <vt:lpstr>Wingdings 2</vt:lpstr>
      <vt:lpstr>SlateVTI</vt:lpstr>
      <vt:lpstr>Python Programming Ⅰ</vt:lpstr>
      <vt:lpstr>Python: Functions, Modules</vt:lpstr>
      <vt:lpstr>Python: Functions</vt:lpstr>
      <vt:lpstr>Topic Structure</vt:lpstr>
      <vt:lpstr>Learning Objectives</vt:lpstr>
      <vt:lpstr>Functions</vt:lpstr>
      <vt:lpstr>Functions</vt:lpstr>
      <vt:lpstr>Functions</vt:lpstr>
      <vt:lpstr>Functions</vt:lpstr>
      <vt:lpstr>Functions</vt:lpstr>
      <vt:lpstr>Syntax of Defining and Calling Functions</vt:lpstr>
      <vt:lpstr>Syntax of Defining and Calling Functions</vt:lpstr>
      <vt:lpstr>Control Flow in Calling Functions</vt:lpstr>
      <vt:lpstr>Control Flow in Calling Functions</vt:lpstr>
      <vt:lpstr>Control Flow in Calling Functions</vt:lpstr>
      <vt:lpstr>Control Flow in Calling Functions</vt:lpstr>
      <vt:lpstr>Control Flow in Calling Functions</vt:lpstr>
      <vt:lpstr>Control Flow in Calling Functions</vt:lpstr>
      <vt:lpstr>Example: Control Flow in Calling Functions</vt:lpstr>
      <vt:lpstr>Example: Control Flow in Calling Functions</vt:lpstr>
      <vt:lpstr>Example: Control Flow in Calling Functions</vt:lpstr>
      <vt:lpstr>Example: Control Flow in Calling Functions</vt:lpstr>
      <vt:lpstr>Example: Control Flow in Calling Functions</vt:lpstr>
      <vt:lpstr>Example: Control Flow in Calling Functions</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Learning Objectives</vt:lpstr>
      <vt:lpstr>Example: Function without Parameters</vt:lpstr>
      <vt:lpstr>Practice: Function without Parameters</vt:lpstr>
      <vt:lpstr>Function Parameters</vt:lpstr>
      <vt:lpstr>Example: Parameters</vt:lpstr>
      <vt:lpstr>Example: Parameters</vt:lpstr>
      <vt:lpstr>Example: Parameters</vt:lpstr>
      <vt:lpstr>Practice: Parameters</vt:lpstr>
      <vt:lpstr>Practice: Parameters</vt:lpstr>
      <vt:lpstr>Example: Parameters</vt:lpstr>
      <vt:lpstr>Example: Parameters</vt:lpstr>
      <vt:lpstr>Example: Parameters</vt:lpstr>
      <vt:lpstr>Example: Parameters</vt:lpstr>
      <vt:lpstr>Example: Parameters</vt:lpstr>
      <vt:lpstr>Example: Parameters</vt:lpstr>
      <vt:lpstr>Learning Objectives</vt:lpstr>
      <vt:lpstr>return statement</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Exception Handling</vt:lpstr>
      <vt:lpstr>Example: Exception Handling</vt:lpstr>
      <vt:lpstr>Example: Exception Handling</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Practice: return</vt:lpstr>
      <vt:lpstr>Practice: return</vt:lpstr>
      <vt:lpstr>Practice: return</vt:lpstr>
      <vt:lpstr>Practice: return</vt:lpstr>
      <vt:lpstr>Example: return</vt:lpstr>
      <vt:lpstr>return statement</vt:lpstr>
      <vt:lpstr>Example: No return</vt:lpstr>
      <vt:lpstr>Example: return None</vt:lpstr>
      <vt:lpstr>Example: No return</vt:lpstr>
      <vt:lpstr>Practice</vt:lpstr>
      <vt:lpstr>Learning Objectives</vt:lpstr>
      <vt:lpstr>Local Variables</vt:lpstr>
      <vt:lpstr>Example: Scope</vt:lpstr>
      <vt:lpstr>Example: Scope</vt:lpstr>
      <vt:lpstr>The global statement</vt:lpstr>
      <vt:lpstr>Example: global</vt:lpstr>
      <vt:lpstr>Example: global</vt:lpstr>
      <vt:lpstr>Example: global</vt:lpstr>
      <vt:lpstr>Example: global</vt:lpstr>
      <vt:lpstr>Example: global</vt:lpstr>
      <vt:lpstr>Example: global</vt:lpstr>
      <vt:lpstr>Learning Objectives</vt:lpstr>
      <vt:lpstr>Default Argument Values</vt:lpstr>
      <vt:lpstr>Example: Default Argument Values</vt:lpstr>
      <vt:lpstr>Example: Default Argument Values</vt:lpstr>
      <vt:lpstr>Example: Default Argument Values</vt:lpstr>
      <vt:lpstr>Practice: Default Argument Values</vt:lpstr>
      <vt:lpstr>Practice: Default Argument Values</vt:lpstr>
      <vt:lpstr>Learning Objectives</vt:lpstr>
      <vt:lpstr>Keyword Arguments</vt:lpstr>
      <vt:lpstr>Example: Keyword Arguments</vt:lpstr>
      <vt:lpstr>Example: Default Argument Values</vt:lpstr>
      <vt:lpstr>Usage: Keyword Arguments</vt:lpstr>
      <vt:lpstr>Usage: Keyword Arguments * https://scikit-learn.org/stable/modules/generated/sklearn.model_selection.train_test_split.html</vt:lpstr>
      <vt:lpstr>Learning Objectives</vt:lpstr>
      <vt:lpstr>VarArgs Parameters</vt:lpstr>
      <vt:lpstr>Example: VarArgs Parameters</vt:lpstr>
      <vt:lpstr>Example: VarArgs Parameters</vt:lpstr>
      <vt:lpstr>Example: VarArgs Parameters</vt:lpstr>
      <vt:lpstr>Example: VarArgs Parameters</vt:lpstr>
      <vt:lpstr>Learning Objectives</vt:lpstr>
      <vt:lpstr>DocStrings</vt:lpstr>
      <vt:lpstr>Example: DocStrings</vt:lpstr>
      <vt:lpstr>Classes</vt:lpstr>
      <vt:lpstr>Summary</vt:lpstr>
      <vt:lpstr>End of Python: Functions</vt:lpstr>
      <vt:lpstr>Python: Modules and Packages</vt:lpstr>
      <vt:lpstr>Topic Structure</vt:lpstr>
      <vt:lpstr>Learning Objectives</vt:lpstr>
      <vt:lpstr>Modules</vt:lpstr>
      <vt:lpstr>Learning Objectives</vt:lpstr>
      <vt:lpstr>Example: Importing and Using System Library</vt:lpstr>
      <vt:lpstr>Example: Importing and Using System Library</vt:lpstr>
      <vt:lpstr>Example: Importing and Using Mathematical Library</vt:lpstr>
      <vt:lpstr>Example: Importing and Using Mathematical Library</vt:lpstr>
      <vt:lpstr>The from..import statement</vt:lpstr>
      <vt:lpstr>A module's __name__</vt:lpstr>
      <vt:lpstr>Learning Objectives</vt:lpstr>
      <vt:lpstr>Making Your Own Modules</vt:lpstr>
      <vt:lpstr>Example: Making and Using Your Own Modules</vt:lpstr>
      <vt:lpstr>Example: Making and Using Your Own Modules (from..import)</vt:lpstr>
      <vt:lpstr>Example: Making and Using Your Own Modules (from..import *)</vt:lpstr>
      <vt:lpstr>Practice: Making and Using Your Own Modules</vt:lpstr>
      <vt:lpstr>Practice: Making and Using Your Own Modules</vt:lpstr>
      <vt:lpstr>Learning Objectives</vt:lpstr>
      <vt:lpstr>The dir function</vt:lpstr>
      <vt:lpstr>Example: dir</vt:lpstr>
      <vt:lpstr>Learning Objectives</vt:lpstr>
      <vt:lpstr>Packages</vt:lpstr>
      <vt:lpstr>Packages</vt:lpstr>
      <vt:lpstr>Packages (A Container of Modules)</vt:lpstr>
      <vt:lpstr>Example: Packages</vt:lpstr>
      <vt:lpstr>Packages</vt:lpstr>
      <vt:lpstr>Packages (Distributions)</vt:lpstr>
      <vt:lpstr>Packages: Requirements for Installing Packages</vt:lpstr>
      <vt:lpstr>Packages: Requirements for Installing Packages</vt:lpstr>
      <vt:lpstr>Packages: Requirements for Installing Packages</vt:lpstr>
      <vt:lpstr>Packages: Requirements for Installing Packages</vt:lpstr>
      <vt:lpstr>Packages: Requirements for Installing Packages</vt:lpstr>
      <vt:lpstr>Packages: Requirements for Installing Packages</vt:lpstr>
      <vt:lpstr>Packages: Requirements for Installing Packages</vt:lpstr>
      <vt:lpstr>Packages: Requirements for Installing Packages</vt:lpstr>
      <vt:lpstr>Packages: Installing Packages from PyPI (Python Package Index)</vt:lpstr>
      <vt:lpstr>Example: Finding Packages regarding ‘statistics’</vt:lpstr>
      <vt:lpstr>Example: Finding Packages regarding ‘statistics’</vt:lpstr>
      <vt:lpstr>Example: Installing "statistics"</vt:lpstr>
      <vt:lpstr>The statistics Module</vt:lpstr>
      <vt:lpstr>Example: statistics</vt:lpstr>
      <vt:lpstr>Example: statistics</vt:lpstr>
      <vt:lpstr>Example: statistics</vt:lpstr>
      <vt:lpstr>Practice: statistics</vt:lpstr>
      <vt:lpstr>Packages: Upgrading Packages from PyPI (Python Package Index)</vt:lpstr>
      <vt:lpstr>Packages: Upgrading Packages from PyPI (Python Package Index)</vt:lpstr>
      <vt:lpstr>Summary</vt:lpstr>
      <vt:lpstr>End of Python: Modules and Packages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Sanggoo Cho</dc:creator>
  <cp:lastModifiedBy>Sanggoo Cho</cp:lastModifiedBy>
  <cp:revision>140</cp:revision>
  <dcterms:created xsi:type="dcterms:W3CDTF">2023-11-06T08:03:36Z</dcterms:created>
  <dcterms:modified xsi:type="dcterms:W3CDTF">2024-04-24T10:20:43Z</dcterms:modified>
</cp:coreProperties>
</file>