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55"/>
  </p:notesMasterIdLst>
  <p:handoutMasterIdLst>
    <p:handoutMasterId r:id="rId56"/>
  </p:handoutMasterIdLst>
  <p:sldIdLst>
    <p:sldId id="259" r:id="rId2"/>
    <p:sldId id="742" r:id="rId3"/>
    <p:sldId id="609" r:id="rId4"/>
    <p:sldId id="757" r:id="rId5"/>
    <p:sldId id="570" r:id="rId6"/>
    <p:sldId id="538" r:id="rId7"/>
    <p:sldId id="550" r:id="rId8"/>
    <p:sldId id="592" r:id="rId9"/>
    <p:sldId id="758" r:id="rId10"/>
    <p:sldId id="759" r:id="rId11"/>
    <p:sldId id="552" r:id="rId12"/>
    <p:sldId id="601" r:id="rId13"/>
    <p:sldId id="553" r:id="rId14"/>
    <p:sldId id="594" r:id="rId15"/>
    <p:sldId id="555" r:id="rId16"/>
    <p:sldId id="602" r:id="rId17"/>
    <p:sldId id="556" r:id="rId18"/>
    <p:sldId id="557" r:id="rId19"/>
    <p:sldId id="558" r:id="rId20"/>
    <p:sldId id="595" r:id="rId21"/>
    <p:sldId id="567" r:id="rId22"/>
    <p:sldId id="568" r:id="rId23"/>
    <p:sldId id="797" r:id="rId24"/>
    <p:sldId id="596" r:id="rId25"/>
    <p:sldId id="569" r:id="rId26"/>
    <p:sldId id="608" r:id="rId27"/>
    <p:sldId id="798" r:id="rId28"/>
    <p:sldId id="799" r:id="rId29"/>
    <p:sldId id="571" r:id="rId30"/>
    <p:sldId id="572" r:id="rId31"/>
    <p:sldId id="610" r:id="rId32"/>
    <p:sldId id="573" r:id="rId33"/>
    <p:sldId id="574" r:id="rId34"/>
    <p:sldId id="611" r:id="rId35"/>
    <p:sldId id="575" r:id="rId36"/>
    <p:sldId id="597" r:id="rId37"/>
    <p:sldId id="577" r:id="rId38"/>
    <p:sldId id="578" r:id="rId39"/>
    <p:sldId id="579" r:id="rId40"/>
    <p:sldId id="580" r:id="rId41"/>
    <p:sldId id="581" r:id="rId42"/>
    <p:sldId id="582" r:id="rId43"/>
    <p:sldId id="706" r:id="rId44"/>
    <p:sldId id="583" r:id="rId45"/>
    <p:sldId id="584" r:id="rId46"/>
    <p:sldId id="598" r:id="rId47"/>
    <p:sldId id="585" r:id="rId48"/>
    <p:sldId id="800" r:id="rId49"/>
    <p:sldId id="586" r:id="rId50"/>
    <p:sldId id="587" r:id="rId51"/>
    <p:sldId id="543" r:id="rId52"/>
    <p:sldId id="542" r:id="rId53"/>
    <p:sldId id="549" r:id="rId5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8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2024-03-07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2024-03-07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88125" cy="3706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 err="1" smtClean="0"/>
              <a:t>조상구입니다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동영상에서는 </a:t>
            </a:r>
            <a:r>
              <a:rPr lang="en-US" altLang="ko-KR" dirty="0"/>
              <a:t>Python Basic</a:t>
            </a:r>
            <a:r>
              <a:rPr lang="ko-KR" altLang="en-US" dirty="0"/>
              <a:t>을 주제로 배워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D35D36-97C6-4877-B830-725A86B4B5C1}" type="slidenum">
              <a:rPr lang="ko-KR" altLang="en-GB" smtClean="0"/>
              <a:pPr>
                <a:defRPr/>
              </a:pPr>
              <a:t>8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761499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rtl="0"/>
            <a:fld id="{1420DF4F-28CD-42CA-8484-F6571F4C08CC}" type="datetime1">
              <a:rPr lang="ko-KR" altLang="en-US" smtClean="0"/>
              <a:t>2024-03-07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92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88125" cy="3706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오프라인 수업에서는</a:t>
            </a:r>
            <a:r>
              <a:rPr lang="en-US" altLang="ko-KR" dirty="0"/>
              <a:t>,</a:t>
            </a:r>
            <a:r>
              <a:rPr lang="ko-KR" altLang="en-US" dirty="0"/>
              <a:t> 이 슬라이드에 나타난 </a:t>
            </a:r>
            <a:r>
              <a:rPr lang="ko-KR" altLang="en-US" dirty="0" err="1"/>
              <a:t>하브루타를</a:t>
            </a:r>
            <a:r>
              <a:rPr lang="en-US" altLang="ko-KR" dirty="0"/>
              <a:t>,</a:t>
            </a:r>
            <a:r>
              <a:rPr lang="ko-KR" altLang="en-US" dirty="0"/>
              <a:t> 진행하겠습니다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학생들은</a:t>
            </a:r>
            <a:r>
              <a:rPr lang="en-US" altLang="ko-KR" dirty="0"/>
              <a:t>,</a:t>
            </a:r>
            <a:r>
              <a:rPr lang="ko-KR" altLang="en-US" dirty="0"/>
              <a:t> 미리 준비한 후</a:t>
            </a:r>
            <a:r>
              <a:rPr lang="en-US" altLang="ko-KR" dirty="0"/>
              <a:t>,</a:t>
            </a:r>
            <a:r>
              <a:rPr lang="ko-KR" altLang="en-US" dirty="0"/>
              <a:t> 수업에 들어오기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7CEB-1EFA-4FC9-BAF4-1962F4464717}" type="slidenum">
              <a:rPr lang="ko-KR" altLang="en-GB" smtClean="0"/>
              <a:pPr>
                <a:defRPr/>
              </a:pPr>
              <a:t>51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2229109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88125" cy="3706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</a:t>
            </a:r>
            <a:r>
              <a:rPr lang="en-US" altLang="ko-KR" dirty="0"/>
              <a:t>~</a:t>
            </a:r>
            <a:r>
              <a:rPr lang="ko-KR" altLang="en-US" dirty="0"/>
              <a:t>에 대한 강의를 마치도록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D35D36-97C6-4877-B830-725A86B4B5C1}" type="slidenum">
              <a:rPr lang="ko-KR" altLang="en-GB" smtClean="0"/>
              <a:pPr>
                <a:defRPr/>
              </a:pPr>
              <a:t>53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75924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2024-03-07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dscheme/introducing-pyth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github.com/ancestor9/2024_spring_python1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087120"/>
            <a:ext cx="10607948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7200" b="1" dirty="0"/>
              <a:t>Python</a:t>
            </a:r>
            <a:r>
              <a:rPr lang="ko-KR" altLang="en-US" sz="7200" b="1" dirty="0"/>
              <a:t> </a:t>
            </a:r>
            <a:r>
              <a:rPr lang="en-US" altLang="ko-KR" sz="7200" b="1" dirty="0"/>
              <a:t>Programming Ⅰ</a:t>
            </a:r>
            <a:endParaRPr lang="ko" sz="7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b="1" dirty="0">
                <a:latin typeface="Batang" panose="02030600000101010101" pitchFamily="18" charset="-127"/>
                <a:ea typeface="Batang" panose="02030600000101010101" pitchFamily="18" charset="-127"/>
              </a:rPr>
              <a:t>week </a:t>
            </a:r>
            <a:r>
              <a:rPr lang="en-US" altLang="ko" sz="4400" b="1" dirty="0"/>
              <a:t>1</a:t>
            </a:r>
            <a:endParaRPr lang="ko" sz="4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/>
              <a:t>Comments</a:t>
            </a:r>
          </a:p>
          <a:p>
            <a:r>
              <a:rPr lang="en-US" altLang="ko-KR"/>
              <a:t>Literal Constants</a:t>
            </a:r>
          </a:p>
          <a:p>
            <a:pPr lvl="1"/>
            <a:r>
              <a:rPr lang="en-US" altLang="ko-KR"/>
              <a:t>Numbers, Strings, Boolean types</a:t>
            </a:r>
          </a:p>
          <a:p>
            <a:r>
              <a:rPr lang="en-US" altLang="ko-KR"/>
              <a:t>format Method</a:t>
            </a:r>
          </a:p>
          <a:p>
            <a:r>
              <a:rPr lang="en-US" altLang="ko-KR"/>
              <a:t>Escape Sequence</a:t>
            </a:r>
          </a:p>
          <a:p>
            <a:r>
              <a:rPr lang="en-US" altLang="ko-KR"/>
              <a:t>Variables</a:t>
            </a:r>
          </a:p>
          <a:p>
            <a:r>
              <a:rPr lang="en-US" altLang="ko-KR"/>
              <a:t>Indentation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Comments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Comments are any text to the right of the # symbol and is mainly useful as notes for the reader of the program.</a:t>
            </a:r>
          </a:p>
          <a:p>
            <a:r>
              <a:rPr lang="en-US" altLang="ko-KR"/>
              <a:t>e.g.</a:t>
            </a:r>
          </a:p>
          <a:p>
            <a:pPr marL="457200" lvl="1" indent="0">
              <a:buNone/>
            </a:pPr>
            <a:r>
              <a:rPr lang="en-US" altLang="ko-KR"/>
              <a:t>print('hello world') # Note that print is a function</a:t>
            </a:r>
          </a:p>
          <a:p>
            <a:r>
              <a:rPr lang="en-US" altLang="ko-KR"/>
              <a:t>e.g.</a:t>
            </a:r>
          </a:p>
          <a:p>
            <a:pPr marL="457200" lvl="1" indent="0">
              <a:buNone/>
            </a:pPr>
            <a:r>
              <a:rPr lang="en-US" altLang="ko-KR"/>
              <a:t># Note that print is a function</a:t>
            </a:r>
          </a:p>
          <a:p>
            <a:pPr marL="457200" lvl="1" indent="0">
              <a:buNone/>
            </a:pPr>
            <a:r>
              <a:rPr lang="en-US" altLang="ko-KR"/>
              <a:t>print('hello world')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Comments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 comment 1</a:t>
            </a:r>
          </a:p>
          <a:p>
            <a:pPr marL="0" indent="0">
              <a:buNone/>
            </a:pPr>
            <a:r>
              <a:rPr lang="en-US" altLang="ko-KR" dirty="0"/>
              <a:t>print("hello, world")	# comment 2</a:t>
            </a:r>
          </a:p>
          <a:p>
            <a:pPr marL="0" indent="0">
              <a:buNone/>
            </a:pPr>
            <a:r>
              <a:rPr lang="en-US" altLang="ko-KR" dirty="0"/>
              <a:t># comment 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as many useful comments as you can in your program to:</a:t>
            </a:r>
          </a:p>
          <a:p>
            <a:pPr lvl="1"/>
            <a:r>
              <a:rPr lang="en-US" altLang="ko-KR" dirty="0"/>
              <a:t>explain assumptions</a:t>
            </a:r>
          </a:p>
          <a:p>
            <a:pPr lvl="1"/>
            <a:r>
              <a:rPr lang="en-US" altLang="ko-KR" dirty="0"/>
              <a:t>explain important decisions</a:t>
            </a:r>
          </a:p>
          <a:p>
            <a:pPr lvl="1"/>
            <a:r>
              <a:rPr lang="en-US" altLang="ko-KR" dirty="0"/>
              <a:t>explain important details</a:t>
            </a:r>
          </a:p>
          <a:p>
            <a:pPr lvl="1"/>
            <a:r>
              <a:rPr lang="en-US" altLang="ko-KR" dirty="0"/>
              <a:t>explain problems you're trying to solve</a:t>
            </a:r>
          </a:p>
          <a:p>
            <a:pPr lvl="1"/>
            <a:r>
              <a:rPr lang="en-US" altLang="ko-KR" dirty="0"/>
              <a:t>explain problems you're trying to overcome in your program, etc.</a:t>
            </a:r>
          </a:p>
          <a:p>
            <a:endParaRPr lang="en-US" altLang="ko-KR" dirty="0"/>
          </a:p>
          <a:p>
            <a:r>
              <a:rPr lang="en-US" altLang="ko-KR" dirty="0"/>
              <a:t>"Code tells you how, comments should tell you why."</a:t>
            </a:r>
          </a:p>
          <a:p>
            <a:r>
              <a:rPr lang="en-US" altLang="ko-KR" dirty="0"/>
              <a:t>5W1H: When, where, who, what, why, and how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Comments</a:t>
            </a:r>
          </a:p>
          <a:p>
            <a:r>
              <a:rPr lang="en-US" altLang="ko-KR" b="1" u="sng" dirty="0"/>
              <a:t>Literal Constants</a:t>
            </a:r>
          </a:p>
          <a:p>
            <a:pPr lvl="1"/>
            <a:r>
              <a:rPr lang="en-US" altLang="ko-KR" b="1" u="sng" dirty="0"/>
              <a:t>Numbers, Strings, Boolean types</a:t>
            </a:r>
          </a:p>
          <a:p>
            <a:r>
              <a:rPr lang="en-US" altLang="ko-KR" dirty="0"/>
              <a:t>format Method</a:t>
            </a:r>
          </a:p>
          <a:p>
            <a:r>
              <a:rPr lang="en-US" altLang="ko-KR" dirty="0"/>
              <a:t>Escape Sequence</a:t>
            </a:r>
          </a:p>
          <a:p>
            <a:r>
              <a:rPr lang="en-US" altLang="ko-KR" dirty="0"/>
              <a:t>Variables</a:t>
            </a:r>
          </a:p>
          <a:p>
            <a:r>
              <a:rPr lang="en-US" altLang="ko-KR" dirty="0"/>
              <a:t>Indentation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9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Literal Constants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Types of literal constants</a:t>
            </a:r>
          </a:p>
          <a:p>
            <a:pPr lvl="1"/>
            <a:r>
              <a:rPr lang="en-US" altLang="ko-KR" dirty="0"/>
              <a:t>Numbers</a:t>
            </a:r>
          </a:p>
          <a:p>
            <a:pPr lvl="2"/>
            <a:r>
              <a:rPr lang="en-US" altLang="ko-KR" dirty="0"/>
              <a:t>2</a:t>
            </a:r>
          </a:p>
          <a:p>
            <a:pPr lvl="2"/>
            <a:r>
              <a:rPr lang="en-US" altLang="ko-KR" dirty="0"/>
              <a:t>1.23</a:t>
            </a:r>
          </a:p>
          <a:p>
            <a:pPr lvl="1"/>
            <a:r>
              <a:rPr lang="en-US" altLang="ko-KR" dirty="0"/>
              <a:t>Strings</a:t>
            </a:r>
          </a:p>
          <a:p>
            <a:pPr lvl="2"/>
            <a:r>
              <a:rPr lang="en-US" altLang="ko-KR" dirty="0"/>
              <a:t>'This is a string'</a:t>
            </a:r>
          </a:p>
          <a:p>
            <a:pPr lvl="2"/>
            <a:r>
              <a:rPr lang="en-US" altLang="ko-KR" dirty="0"/>
              <a:t>"It's a string!"</a:t>
            </a:r>
          </a:p>
          <a:p>
            <a:pPr lvl="1"/>
            <a:r>
              <a:rPr lang="en-US" altLang="ko-KR" dirty="0"/>
              <a:t>Boolean types</a:t>
            </a:r>
          </a:p>
          <a:p>
            <a:pPr lvl="2"/>
            <a:r>
              <a:rPr lang="en-US" altLang="ko-KR" dirty="0"/>
              <a:t>True (equivalent to 1)</a:t>
            </a:r>
          </a:p>
          <a:p>
            <a:pPr lvl="2"/>
            <a:r>
              <a:rPr lang="en-US" altLang="ko-KR" dirty="0"/>
              <a:t>False (equivalent to 0)</a:t>
            </a:r>
          </a:p>
          <a:p>
            <a:r>
              <a:rPr lang="en-US" altLang="ko-KR" dirty="0"/>
              <a:t>The number 2 always represents itself and nothing else - it is a constant because its value cannot be changed.</a:t>
            </a:r>
          </a:p>
          <a:p>
            <a:r>
              <a:rPr lang="en-US" altLang="ko-KR" dirty="0"/>
              <a:t>Hence, all these are referred to as literal constants.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Literal Constants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print("hello, world")</a:t>
            </a:r>
          </a:p>
          <a:p>
            <a:pPr marL="0" indent="0">
              <a:buNone/>
            </a:pPr>
            <a:r>
              <a:rPr lang="en-US" altLang="ko-KR" dirty="0"/>
              <a:t>print(hello, world)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print(True)</a:t>
            </a:r>
          </a:p>
          <a:p>
            <a:pPr marL="0" indent="0">
              <a:buNone/>
            </a:pPr>
            <a:r>
              <a:rPr lang="en-US" altLang="ko-KR" dirty="0"/>
              <a:t>print(true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print(id(1))</a:t>
            </a:r>
          </a:p>
          <a:p>
            <a:pPr marL="0" indent="0">
              <a:buNone/>
            </a:pPr>
            <a:r>
              <a:rPr lang="en-US" altLang="ko-KR" dirty="0" smtClean="0"/>
              <a:t>print(id(2))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Numbers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Integers</a:t>
            </a:r>
          </a:p>
          <a:p>
            <a:pPr lvl="1"/>
            <a:r>
              <a:rPr lang="en-US" altLang="ko-KR"/>
              <a:t>2</a:t>
            </a:r>
          </a:p>
          <a:p>
            <a:r>
              <a:rPr lang="en-US" altLang="ko-KR"/>
              <a:t>Floats</a:t>
            </a:r>
          </a:p>
          <a:p>
            <a:pPr lvl="1"/>
            <a:r>
              <a:rPr lang="en-US" altLang="ko-KR"/>
              <a:t>1.23</a:t>
            </a:r>
          </a:p>
          <a:p>
            <a:pPr lvl="1"/>
            <a:r>
              <a:rPr lang="en-US" altLang="ko-KR"/>
              <a:t>52.3E-4</a:t>
            </a:r>
          </a:p>
          <a:p>
            <a:pPr lvl="2"/>
            <a:r>
              <a:rPr lang="en-US" altLang="ko-KR"/>
              <a:t>The ‘E notation’ indicates powers of 10.</a:t>
            </a:r>
          </a:p>
          <a:p>
            <a:pPr lvl="2"/>
            <a:r>
              <a:rPr lang="en-US" altLang="ko-KR"/>
              <a:t>In this case, 52.3E-4 means 0.00523.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1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A string is a sequence of characters.</a:t>
            </a:r>
          </a:p>
          <a:p>
            <a:r>
              <a:rPr lang="en-US" altLang="ko-KR" dirty="0"/>
              <a:t>Strings are basically just a bunch of words.</a:t>
            </a:r>
          </a:p>
          <a:p>
            <a:r>
              <a:rPr lang="en-US" altLang="ko-KR" dirty="0"/>
              <a:t>You can specify strings using single quotes such as:</a:t>
            </a:r>
          </a:p>
          <a:p>
            <a:pPr marL="457200" lvl="1" indent="0">
              <a:buNone/>
            </a:pPr>
            <a:r>
              <a:rPr lang="en-US" altLang="ko-KR" dirty="0"/>
              <a:t>'Quote me on this'</a:t>
            </a:r>
          </a:p>
          <a:p>
            <a:r>
              <a:rPr lang="en-US" altLang="ko-KR" dirty="0"/>
              <a:t>Strings in double quotes work exactly the same way as strings in single quotes. An example is:</a:t>
            </a:r>
          </a:p>
          <a:p>
            <a:pPr marL="457200" lvl="1" indent="0">
              <a:buNone/>
            </a:pPr>
            <a:r>
              <a:rPr lang="en-US" altLang="ko-KR" dirty="0"/>
              <a:t>"What's your name?"</a:t>
            </a:r>
          </a:p>
          <a:p>
            <a:r>
              <a:rPr lang="en-US" altLang="ko-KR" dirty="0"/>
              <a:t>You can specify multi-line strings using triple quotes - (""" or '''). You can use single quotes and double quotes freely within the triple quotes. An example is:</a:t>
            </a:r>
          </a:p>
          <a:p>
            <a:pPr marL="457200" lvl="1" indent="0">
              <a:buNone/>
            </a:pPr>
            <a:r>
              <a:rPr lang="en-US" altLang="ko-KR" dirty="0"/>
              <a:t>'''This is a multi-line string. This is the first line.</a:t>
            </a:r>
          </a:p>
          <a:p>
            <a:pPr marL="457200" lvl="1" indent="0">
              <a:buNone/>
            </a:pPr>
            <a:r>
              <a:rPr lang="en-US" altLang="ko-KR" dirty="0"/>
              <a:t>This is the second line.</a:t>
            </a:r>
          </a:p>
          <a:p>
            <a:pPr marL="457200" lvl="1" indent="0">
              <a:buNone/>
            </a:pPr>
            <a:r>
              <a:rPr lang="en-US" altLang="ko-KR" dirty="0"/>
              <a:t>"What's your name?," I asked.</a:t>
            </a:r>
          </a:p>
          <a:p>
            <a:pPr marL="457200" lvl="1" indent="0">
              <a:buNone/>
            </a:pPr>
            <a:r>
              <a:rPr lang="en-US" altLang="ko-KR" dirty="0"/>
              <a:t>He said "Bond, James Bond."</a:t>
            </a:r>
          </a:p>
          <a:p>
            <a:pPr marL="457200" lvl="1" indent="0">
              <a:buNone/>
            </a:pPr>
            <a:r>
              <a:rPr lang="en-US" altLang="ko-KR" dirty="0"/>
              <a:t>'''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Strings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print('Quote me on this')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print("What's your name?")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print('''This is a multi-line string. This is the first line.</a:t>
            </a:r>
          </a:p>
          <a:p>
            <a:pPr marL="0" indent="0">
              <a:buNone/>
            </a:pPr>
            <a:r>
              <a:rPr lang="en-US" altLang="ko-KR" dirty="0"/>
              <a:t>This is the second line.</a:t>
            </a:r>
          </a:p>
          <a:p>
            <a:pPr marL="0" indent="0">
              <a:buNone/>
            </a:pPr>
            <a:r>
              <a:rPr lang="en-US" altLang="ko-KR" dirty="0"/>
              <a:t>"What's your name?," I asked.</a:t>
            </a:r>
          </a:p>
          <a:p>
            <a:pPr marL="0" indent="0">
              <a:buNone/>
            </a:pPr>
            <a:r>
              <a:rPr lang="en-US" altLang="ko-KR" dirty="0"/>
              <a:t>He said "Bond, James Bond." ''')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BF88A-7F2D-4FA4-84BF-E15A9A22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수업 목표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38652-6195-4AF2-9D31-45B0B532F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좋은 프로그램</a:t>
            </a:r>
            <a:r>
              <a:rPr lang="en-US" altLang="ko-KR" dirty="0"/>
              <a:t>’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문제를 해결할 것</a:t>
            </a:r>
            <a:endParaRPr lang="en-US" altLang="ko-KR" dirty="0"/>
          </a:p>
          <a:p>
            <a:pPr lvl="2"/>
            <a:r>
              <a:rPr lang="en-US" altLang="ko-KR" dirty="0"/>
              <a:t>Computational thinking</a:t>
            </a:r>
          </a:p>
          <a:p>
            <a:pPr lvl="2"/>
            <a:r>
              <a:rPr lang="ko-KR" altLang="en-US" dirty="0"/>
              <a:t>알고리즘</a:t>
            </a:r>
            <a:r>
              <a:rPr lang="en-US" altLang="ko-KR" dirty="0"/>
              <a:t> &amp; </a:t>
            </a:r>
            <a:r>
              <a:rPr lang="ko-KR" altLang="en-US" dirty="0"/>
              <a:t>프로토콜 창안</a:t>
            </a:r>
            <a:r>
              <a:rPr lang="en-US" altLang="ko-KR" dirty="0"/>
              <a:t>, </a:t>
            </a:r>
            <a:r>
              <a:rPr lang="ko-KR" altLang="en-US" dirty="0"/>
              <a:t>구현 능력</a:t>
            </a:r>
            <a:endParaRPr lang="en-US" altLang="ko-KR" dirty="0"/>
          </a:p>
          <a:p>
            <a:pPr lvl="1"/>
            <a:r>
              <a:rPr lang="ko-KR" altLang="en-US" dirty="0"/>
              <a:t>유지보수가 쉬울 것</a:t>
            </a:r>
            <a:endParaRPr lang="en-US" altLang="ko-KR" dirty="0"/>
          </a:p>
          <a:p>
            <a:pPr lvl="2"/>
            <a:r>
              <a:rPr lang="ko-KR" altLang="en-US" dirty="0"/>
              <a:t>가독성 </a:t>
            </a:r>
            <a:r>
              <a:rPr lang="en-US" altLang="ko-KR" dirty="0"/>
              <a:t>(readability)</a:t>
            </a:r>
          </a:p>
          <a:p>
            <a:pPr lvl="2"/>
            <a:r>
              <a:rPr lang="ko-KR" altLang="en-US" dirty="0"/>
              <a:t>대칭성 </a:t>
            </a:r>
            <a:r>
              <a:rPr lang="en-US" altLang="ko-KR" dirty="0"/>
              <a:t>(symmetricity)</a:t>
            </a:r>
          </a:p>
          <a:p>
            <a:pPr lvl="2"/>
            <a:r>
              <a:rPr lang="ko-KR" altLang="en-US" dirty="0"/>
              <a:t>중복</a:t>
            </a:r>
            <a:r>
              <a:rPr lang="en-US" altLang="ko-KR" dirty="0"/>
              <a:t>(duplication) </a:t>
            </a:r>
            <a:r>
              <a:rPr lang="ko-KR" altLang="en-US" dirty="0"/>
              <a:t>배제</a:t>
            </a:r>
            <a:endParaRPr lang="en-US" altLang="ko-KR" dirty="0"/>
          </a:p>
          <a:p>
            <a:pPr lvl="2"/>
            <a:r>
              <a:rPr lang="ko-KR" altLang="en-US" dirty="0"/>
              <a:t>간결성</a:t>
            </a:r>
            <a:endParaRPr lang="en-US" altLang="ko-KR" dirty="0"/>
          </a:p>
          <a:p>
            <a:pPr lvl="1"/>
            <a:r>
              <a:rPr lang="ko-KR" altLang="en-US" dirty="0"/>
              <a:t>코드 다울 것</a:t>
            </a:r>
            <a:endParaRPr lang="en-US" altLang="ko-KR" dirty="0"/>
          </a:p>
          <a:p>
            <a:pPr lvl="2"/>
            <a:r>
              <a:rPr lang="ko-KR" altLang="en-US" dirty="0"/>
              <a:t>문제해결</a:t>
            </a:r>
            <a:endParaRPr lang="en-US" altLang="ko-KR" dirty="0"/>
          </a:p>
          <a:p>
            <a:pPr lvl="2"/>
            <a:r>
              <a:rPr lang="ko-KR" altLang="en-US" dirty="0"/>
              <a:t>유지보수</a:t>
            </a:r>
            <a:endParaRPr lang="en-US" altLang="ko-KR" dirty="0"/>
          </a:p>
          <a:p>
            <a:pPr lvl="2"/>
            <a:r>
              <a:rPr lang="en-US" altLang="ko-KR" dirty="0"/>
              <a:t>+ </a:t>
            </a:r>
            <a:r>
              <a:rPr lang="ko-KR" altLang="en-US" dirty="0"/>
              <a:t>미학적 특성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9E2721-5B69-4249-8C8E-B27B85AF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5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Comments</a:t>
            </a:r>
          </a:p>
          <a:p>
            <a:r>
              <a:rPr lang="en-US" altLang="ko-KR" dirty="0"/>
              <a:t>Literal Constants</a:t>
            </a:r>
          </a:p>
          <a:p>
            <a:pPr lvl="1"/>
            <a:r>
              <a:rPr lang="en-US" altLang="ko-KR" dirty="0"/>
              <a:t>Numbers, Strings, Boolean types</a:t>
            </a:r>
          </a:p>
          <a:p>
            <a:r>
              <a:rPr lang="en-US" altLang="ko-KR" b="1" u="sng" dirty="0"/>
              <a:t>format Method</a:t>
            </a:r>
          </a:p>
          <a:p>
            <a:r>
              <a:rPr lang="en-US" altLang="ko-KR" dirty="0"/>
              <a:t>Escape Sequence</a:t>
            </a:r>
          </a:p>
          <a:p>
            <a:r>
              <a:rPr lang="en-US" altLang="ko-KR" dirty="0"/>
              <a:t>Variables</a:t>
            </a:r>
          </a:p>
          <a:p>
            <a:r>
              <a:rPr lang="en-US" altLang="ko-KR" dirty="0"/>
              <a:t>Indentation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format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always ends with an invisible ‘new line’ character (\n) so that repeated calls to print will all print on a separate line each.</a:t>
            </a:r>
          </a:p>
          <a:p>
            <a:r>
              <a:rPr lang="en-US" altLang="ko-KR" dirty="0"/>
              <a:t>To prevent this newline character from being printed, you can specify that it should ‘end’ with a blank:</a:t>
            </a:r>
          </a:p>
          <a:p>
            <a:pPr marL="457200" lvl="1" indent="0">
              <a:buNone/>
            </a:pPr>
            <a:r>
              <a:rPr lang="en-US" altLang="ko-KR" dirty="0"/>
              <a:t>print('a', end='')</a:t>
            </a:r>
          </a:p>
          <a:p>
            <a:pPr marL="457200" lvl="1" indent="0">
              <a:buNone/>
            </a:pPr>
            <a:r>
              <a:rPr lang="en-US" altLang="ko-KR" dirty="0"/>
              <a:t>print('b', end='')</a:t>
            </a:r>
          </a:p>
          <a:p>
            <a:r>
              <a:rPr lang="en-US" altLang="ko-KR" dirty="0"/>
              <a:t>Or you can ‘end’ with a space:</a:t>
            </a:r>
          </a:p>
          <a:p>
            <a:pPr marL="457200" lvl="1" indent="0">
              <a:buNone/>
            </a:pPr>
            <a:r>
              <a:rPr lang="en-US" altLang="ko-KR" dirty="0"/>
              <a:t>print('a', end=' ')</a:t>
            </a:r>
          </a:p>
          <a:p>
            <a:pPr marL="457200" lvl="1" indent="0">
              <a:buNone/>
            </a:pPr>
            <a:r>
              <a:rPr lang="en-US" altLang="ko-KR" dirty="0"/>
              <a:t>print('b', end=' ')</a:t>
            </a:r>
          </a:p>
          <a:p>
            <a:pPr marL="457200" lvl="1" indent="0">
              <a:buNone/>
            </a:pPr>
            <a:r>
              <a:rPr lang="en-US" altLang="ko-KR" dirty="0"/>
              <a:t>print('c')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format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/>
              <a:t>print('a')</a:t>
            </a:r>
          </a:p>
          <a:p>
            <a:pPr marL="0" indent="0">
              <a:buNone/>
            </a:pPr>
            <a:r>
              <a:rPr lang="en-US" altLang="ko-KR"/>
              <a:t>print('b')</a:t>
            </a:r>
            <a:endParaRPr lang="ko-KR" altLang="en-US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print('a', end='')</a:t>
            </a:r>
          </a:p>
          <a:p>
            <a:pPr marL="0" indent="0">
              <a:buNone/>
            </a:pPr>
            <a:r>
              <a:rPr lang="en-US" altLang="ko-KR"/>
              <a:t>print('b')</a:t>
            </a:r>
            <a:endParaRPr lang="ko-KR" altLang="en-US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print('a', end='|')</a:t>
            </a:r>
          </a:p>
          <a:p>
            <a:pPr marL="0" indent="0">
              <a:buNone/>
            </a:pPr>
            <a:r>
              <a:rPr lang="en-US" altLang="ko-KR"/>
              <a:t>print('b')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print('a', end='\n')</a:t>
            </a:r>
          </a:p>
          <a:p>
            <a:pPr marL="0" indent="0">
              <a:buNone/>
            </a:pPr>
            <a:r>
              <a:rPr lang="en-US" altLang="ko-KR"/>
              <a:t>print('b')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18BF6-7A13-4DEF-8044-9829609C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Digression: String Formatting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54C39-9711-4446-B32B-088607D7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str.format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liList</a:t>
            </a:r>
            <a:r>
              <a:rPr lang="en-US" altLang="ko-KR" dirty="0"/>
              <a:t> = [1, 2, 3]</a:t>
            </a:r>
          </a:p>
          <a:p>
            <a:pPr marL="457200" lvl="1" indent="0">
              <a:buNone/>
            </a:pPr>
            <a:r>
              <a:rPr lang="en-US" altLang="ko-KR" dirty="0"/>
              <a:t>print('Numbers: {0:d}, {1:d}, {2:d}'.format(</a:t>
            </a:r>
            <a:r>
              <a:rPr lang="en-US" altLang="ko-KR" dirty="0" err="1"/>
              <a:t>liList</a:t>
            </a:r>
            <a:r>
              <a:rPr lang="en-US" altLang="ko-KR" dirty="0"/>
              <a:t>[0], </a:t>
            </a:r>
            <a:r>
              <a:rPr lang="en-US" altLang="ko-KR" dirty="0" err="1"/>
              <a:t>liList</a:t>
            </a:r>
            <a:r>
              <a:rPr lang="en-US" altLang="ko-KR" dirty="0"/>
              <a:t>[1], </a:t>
            </a:r>
            <a:r>
              <a:rPr lang="en-US" altLang="ko-KR" dirty="0" err="1"/>
              <a:t>liList</a:t>
            </a:r>
            <a:r>
              <a:rPr lang="en-US" altLang="ko-KR" dirty="0"/>
              <a:t>[2]))</a:t>
            </a:r>
          </a:p>
          <a:p>
            <a:pPr marL="457200" lvl="1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liList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    print('Number: {0:d}'.format(</a:t>
            </a:r>
            <a:r>
              <a:rPr lang="en-US" altLang="ko-KR" dirty="0" err="1"/>
              <a:t>i</a:t>
            </a:r>
            <a:r>
              <a:rPr lang="en-US" altLang="ko-KR" dirty="0"/>
              <a:t>))</a:t>
            </a:r>
          </a:p>
          <a:p>
            <a:r>
              <a:rPr lang="en-US" altLang="ko-KR" b="1" dirty="0">
                <a:solidFill>
                  <a:srgbClr val="FFFF00"/>
                </a:solidFill>
              </a:rPr>
              <a:t>f-strings</a:t>
            </a:r>
          </a:p>
          <a:p>
            <a:pPr marL="457200" lvl="1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liList</a:t>
            </a:r>
            <a:r>
              <a:rPr lang="en-US" altLang="ko-KR" b="1" dirty="0">
                <a:solidFill>
                  <a:srgbClr val="FFFF00"/>
                </a:solidFill>
              </a:rPr>
              <a:t> = [1, 2, 3]</a:t>
            </a:r>
          </a:p>
          <a:p>
            <a:pPr marL="457200" lvl="1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print(</a:t>
            </a:r>
            <a:r>
              <a:rPr lang="en-US" altLang="ko-KR" b="1" dirty="0" err="1">
                <a:solidFill>
                  <a:srgbClr val="FFFF00"/>
                </a:solidFill>
              </a:rPr>
              <a:t>f'Numbers</a:t>
            </a:r>
            <a:r>
              <a:rPr lang="en-US" altLang="ko-KR" b="1" dirty="0">
                <a:solidFill>
                  <a:srgbClr val="FFFF00"/>
                </a:solidFill>
              </a:rPr>
              <a:t>: {</a:t>
            </a:r>
            <a:r>
              <a:rPr lang="en-US" altLang="ko-KR" b="1" dirty="0" err="1">
                <a:solidFill>
                  <a:srgbClr val="FFFF00"/>
                </a:solidFill>
              </a:rPr>
              <a:t>liList</a:t>
            </a:r>
            <a:r>
              <a:rPr lang="en-US" altLang="ko-KR" b="1" dirty="0">
                <a:solidFill>
                  <a:srgbClr val="FFFF00"/>
                </a:solidFill>
              </a:rPr>
              <a:t>[0]}, {</a:t>
            </a:r>
            <a:r>
              <a:rPr lang="en-US" altLang="ko-KR" b="1" dirty="0" err="1">
                <a:solidFill>
                  <a:srgbClr val="FFFF00"/>
                </a:solidFill>
              </a:rPr>
              <a:t>liList</a:t>
            </a:r>
            <a:r>
              <a:rPr lang="en-US" altLang="ko-KR" b="1" dirty="0">
                <a:solidFill>
                  <a:srgbClr val="FFFF00"/>
                </a:solidFill>
              </a:rPr>
              <a:t>[1]}, {</a:t>
            </a:r>
            <a:r>
              <a:rPr lang="en-US" altLang="ko-KR" b="1" dirty="0" err="1">
                <a:solidFill>
                  <a:srgbClr val="FFFF00"/>
                </a:solidFill>
              </a:rPr>
              <a:t>liList</a:t>
            </a:r>
            <a:r>
              <a:rPr lang="en-US" altLang="ko-KR" b="1" dirty="0">
                <a:solidFill>
                  <a:srgbClr val="FFFF00"/>
                </a:solidFill>
              </a:rPr>
              <a:t>[2]}')</a:t>
            </a:r>
          </a:p>
          <a:p>
            <a:pPr marL="457200" lvl="1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for 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 in </a:t>
            </a:r>
            <a:r>
              <a:rPr lang="en-US" altLang="ko-KR" b="1" dirty="0" err="1">
                <a:solidFill>
                  <a:srgbClr val="FFFF00"/>
                </a:solidFill>
              </a:rPr>
              <a:t>liList</a:t>
            </a:r>
            <a:r>
              <a:rPr lang="en-US" altLang="ko-KR" b="1" dirty="0">
                <a:solidFill>
                  <a:srgbClr val="FFFF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f'Number</a:t>
            </a:r>
            <a:r>
              <a:rPr lang="en-US" altLang="ko-KR" b="1" dirty="0">
                <a:solidFill>
                  <a:srgbClr val="FFFF00"/>
                </a:solidFill>
              </a:rPr>
              <a:t>: {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}')</a:t>
            </a:r>
            <a:endParaRPr lang="ko-KR" altLang="en-US" b="1" dirty="0">
              <a:solidFill>
                <a:srgbClr val="FFFF00"/>
              </a:solidFill>
            </a:endParaRPr>
          </a:p>
          <a:p>
            <a:r>
              <a:rPr lang="en-US" altLang="ko-KR" dirty="0"/>
              <a:t>% operator [Deprecated]</a:t>
            </a:r>
          </a:p>
          <a:p>
            <a:pPr marL="457200" lvl="1" indent="0">
              <a:buNone/>
            </a:pPr>
            <a:r>
              <a:rPr lang="en-US" altLang="ko-KR" dirty="0" err="1"/>
              <a:t>liList</a:t>
            </a:r>
            <a:r>
              <a:rPr lang="en-US" altLang="ko-KR" dirty="0"/>
              <a:t> = [1, 2, 3]</a:t>
            </a:r>
          </a:p>
          <a:p>
            <a:pPr marL="457200" lvl="1" indent="0">
              <a:buNone/>
            </a:pPr>
            <a:r>
              <a:rPr lang="en-US" altLang="ko-KR" dirty="0"/>
              <a:t>print('Numbers: %d, %d, %d' % (</a:t>
            </a:r>
            <a:r>
              <a:rPr lang="en-US" altLang="ko-KR" dirty="0" err="1"/>
              <a:t>liList</a:t>
            </a:r>
            <a:r>
              <a:rPr lang="en-US" altLang="ko-KR" dirty="0"/>
              <a:t>[0], </a:t>
            </a:r>
            <a:r>
              <a:rPr lang="en-US" altLang="ko-KR" dirty="0" err="1"/>
              <a:t>liList</a:t>
            </a:r>
            <a:r>
              <a:rPr lang="en-US" altLang="ko-KR" dirty="0"/>
              <a:t>[1], </a:t>
            </a:r>
            <a:r>
              <a:rPr lang="en-US" altLang="ko-KR" dirty="0" err="1"/>
              <a:t>liList</a:t>
            </a:r>
            <a:r>
              <a:rPr lang="en-US" altLang="ko-KR" dirty="0"/>
              <a:t>[2]))</a:t>
            </a:r>
          </a:p>
          <a:p>
            <a:pPr marL="457200" lvl="1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liList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    print('Number: %d' %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F3A8-3FF6-4BCE-8989-144931ED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Comments</a:t>
            </a:r>
          </a:p>
          <a:p>
            <a:r>
              <a:rPr lang="en-US" altLang="ko-KR" dirty="0"/>
              <a:t>Literal Constants</a:t>
            </a:r>
          </a:p>
          <a:p>
            <a:pPr lvl="1"/>
            <a:r>
              <a:rPr lang="en-US" altLang="ko-KR" dirty="0"/>
              <a:t>Numbers, Strings, Boolean types</a:t>
            </a:r>
          </a:p>
          <a:p>
            <a:r>
              <a:rPr lang="en-US" altLang="ko-KR" dirty="0"/>
              <a:t>format Method</a:t>
            </a:r>
          </a:p>
          <a:p>
            <a:r>
              <a:rPr lang="en-US" altLang="ko-KR" b="1" u="sng" dirty="0"/>
              <a:t>Escape Sequence</a:t>
            </a:r>
          </a:p>
          <a:p>
            <a:r>
              <a:rPr lang="en-US" altLang="ko-KR" dirty="0"/>
              <a:t>Variables</a:t>
            </a:r>
          </a:p>
          <a:p>
            <a:r>
              <a:rPr lang="en-US" altLang="ko-KR" dirty="0"/>
              <a:t>Indentation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Escape Sequences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You cannot specify 'What's your name?' because Python will be confused as to where the string starts and ends.</a:t>
            </a:r>
          </a:p>
          <a:p>
            <a:r>
              <a:rPr lang="en-US" altLang="ko-KR" dirty="0"/>
              <a:t>So, you will have to specify that this single quote does not indicate the end of the string.</a:t>
            </a:r>
          </a:p>
          <a:p>
            <a:r>
              <a:rPr lang="en-US" altLang="ko-KR" dirty="0"/>
              <a:t>One way</a:t>
            </a:r>
          </a:p>
          <a:p>
            <a:pPr lvl="1"/>
            <a:r>
              <a:rPr lang="en-US" altLang="ko-KR" dirty="0"/>
              <a:t>This can be done with the help of what is called an ‘escape sequence’.</a:t>
            </a:r>
          </a:p>
          <a:p>
            <a:pPr lvl="1"/>
            <a:r>
              <a:rPr lang="en-US" altLang="ko-KR" dirty="0"/>
              <a:t>You specify the single quote as \'. (Notice the backslash.)</a:t>
            </a:r>
          </a:p>
          <a:p>
            <a:pPr lvl="1"/>
            <a:r>
              <a:rPr lang="en-US" altLang="ko-KR" dirty="0"/>
              <a:t>Now, you can specify the string as:</a:t>
            </a:r>
          </a:p>
          <a:p>
            <a:pPr lvl="2"/>
            <a:r>
              <a:rPr lang="en-US" altLang="ko-KR" dirty="0"/>
              <a:t>'What\'s your name?'.</a:t>
            </a:r>
          </a:p>
          <a:p>
            <a:r>
              <a:rPr lang="en-US" altLang="ko-KR" dirty="0"/>
              <a:t>Another way</a:t>
            </a:r>
          </a:p>
          <a:p>
            <a:pPr lvl="1"/>
            <a:r>
              <a:rPr lang="en-US" altLang="ko-KR" dirty="0"/>
              <a:t>Another way of specifying this specific string would be using double quotes:</a:t>
            </a:r>
          </a:p>
          <a:p>
            <a:pPr lvl="2"/>
            <a:r>
              <a:rPr lang="en-US" altLang="ko-KR" dirty="0"/>
              <a:t>"What's your name?"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4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Escape Sequences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print('What\'s your name?')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print('What's your name?')</a:t>
            </a:r>
          </a:p>
          <a:p>
            <a:pPr marL="0" indent="0">
              <a:buNone/>
            </a:pPr>
            <a:r>
              <a:rPr lang="en-US" altLang="ko-KR" dirty="0"/>
              <a:t>print("What\'s your name?")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87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Escape Sequences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Useful escape sequences</a:t>
            </a:r>
          </a:p>
          <a:p>
            <a:pPr lvl="1"/>
            <a:r>
              <a:rPr lang="en-US" altLang="ko-KR" dirty="0"/>
              <a:t>Backslash itself - \\</a:t>
            </a:r>
          </a:p>
          <a:p>
            <a:pPr lvl="1"/>
            <a:r>
              <a:rPr lang="en-US" altLang="ko-KR" dirty="0"/>
              <a:t>Newline character - \n</a:t>
            </a:r>
          </a:p>
          <a:p>
            <a:pPr lvl="1"/>
            <a:r>
              <a:rPr lang="en-US" altLang="ko-KR" dirty="0"/>
              <a:t>Tab - \t</a:t>
            </a:r>
          </a:p>
          <a:p>
            <a:pPr lvl="1"/>
            <a:r>
              <a:rPr lang="en-US" altLang="ko-KR" dirty="0"/>
              <a:t>Single quote - \'</a:t>
            </a:r>
          </a:p>
          <a:p>
            <a:pPr lvl="1"/>
            <a:r>
              <a:rPr lang="en-US" altLang="ko-KR" dirty="0"/>
              <a:t>Double quote - \"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0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Escape Sequences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print('a\\b')</a:t>
            </a:r>
          </a:p>
          <a:p>
            <a:pPr marL="0" indent="0">
              <a:buNone/>
            </a:pPr>
            <a:r>
              <a:rPr lang="en-US" altLang="ko-KR" dirty="0"/>
              <a:t>print('a\</a:t>
            </a:r>
            <a:r>
              <a:rPr lang="en-US" altLang="ko-KR" dirty="0" err="1"/>
              <a:t>nb</a:t>
            </a:r>
            <a:r>
              <a:rPr lang="en-US" altLang="ko-KR" dirty="0"/>
              <a:t>')</a:t>
            </a:r>
          </a:p>
          <a:p>
            <a:pPr marL="0" indent="0">
              <a:buNone/>
            </a:pPr>
            <a:r>
              <a:rPr lang="en-US" altLang="ko-KR" dirty="0"/>
              <a:t>print('a\tb')</a:t>
            </a:r>
          </a:p>
          <a:p>
            <a:pPr marL="0" indent="0">
              <a:buNone/>
            </a:pPr>
            <a:r>
              <a:rPr lang="en-US" altLang="ko-KR" dirty="0"/>
              <a:t>print('a\'b')</a:t>
            </a:r>
          </a:p>
          <a:p>
            <a:pPr marL="0" indent="0">
              <a:buNone/>
            </a:pPr>
            <a:r>
              <a:rPr lang="en-US" altLang="ko-KR" dirty="0"/>
              <a:t>print('a\"b')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7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Practice: Escape Sequences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like:</a:t>
            </a:r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He asked "What’s your name?"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6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알고리즘이란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가능한 기능을 활용하여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기능 목록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주어진 제약조건을 만족하면서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제약조건 목록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목표를 달성하는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목표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과정을 설계하여</a:t>
            </a:r>
            <a:r>
              <a:rPr lang="en-US" altLang="ko-KR" dirty="0"/>
              <a:t> </a:t>
            </a:r>
            <a:r>
              <a:rPr lang="ko-KR" altLang="en-US" dirty="0"/>
              <a:t>표현한 것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창안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Escape Sequences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if you wanted to specify a two-line string?</a:t>
            </a:r>
          </a:p>
          <a:p>
            <a:pPr lvl="1"/>
            <a:r>
              <a:rPr lang="en-US" altLang="ko-KR" dirty="0"/>
              <a:t>One way</a:t>
            </a:r>
          </a:p>
          <a:p>
            <a:pPr lvl="2"/>
            <a:r>
              <a:rPr lang="en-US" altLang="ko-KR" dirty="0"/>
              <a:t>Triple-quoted string</a:t>
            </a:r>
          </a:p>
          <a:p>
            <a:pPr marL="1485854" lvl="3" indent="0">
              <a:buNone/>
            </a:pPr>
            <a:r>
              <a:rPr lang="en-US" altLang="ko-KR" dirty="0"/>
              <a:t>'''This is the first line</a:t>
            </a:r>
          </a:p>
          <a:p>
            <a:pPr marL="1485854" lvl="3" indent="0">
              <a:buNone/>
            </a:pPr>
            <a:r>
              <a:rPr lang="en-US" altLang="ko-KR" dirty="0"/>
              <a:t>This is the second line'''</a:t>
            </a:r>
          </a:p>
          <a:p>
            <a:pPr lvl="1"/>
            <a:r>
              <a:rPr lang="en-US" altLang="ko-KR" dirty="0"/>
              <a:t>Another way</a:t>
            </a:r>
          </a:p>
          <a:p>
            <a:pPr lvl="2"/>
            <a:r>
              <a:rPr lang="en-US" altLang="ko-KR" dirty="0"/>
              <a:t>Newline character - \n</a:t>
            </a:r>
          </a:p>
          <a:p>
            <a:pPr marL="1485854" lvl="3" indent="0">
              <a:buNone/>
            </a:pPr>
            <a:r>
              <a:rPr lang="en-US" altLang="ko-KR" dirty="0"/>
              <a:t>'This is the first line\</a:t>
            </a:r>
            <a:r>
              <a:rPr lang="en-US" altLang="ko-KR" dirty="0" err="1"/>
              <a:t>nThis</a:t>
            </a:r>
            <a:r>
              <a:rPr lang="en-US" altLang="ko-KR" dirty="0"/>
              <a:t> is the second line'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93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Escape Sequences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print('''This is the first line</a:t>
            </a:r>
          </a:p>
          <a:p>
            <a:pPr marL="0" indent="0">
              <a:buNone/>
            </a:pPr>
            <a:r>
              <a:rPr lang="en-US" altLang="ko-KR" dirty="0"/>
              <a:t>This is the second line''')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print('This is the first line\</a:t>
            </a:r>
            <a:r>
              <a:rPr lang="en-US" altLang="ko-KR" dirty="0" err="1"/>
              <a:t>nThis</a:t>
            </a:r>
            <a:r>
              <a:rPr lang="en-US" altLang="ko-KR" dirty="0"/>
              <a:t> is the second line')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59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Practice: Escape Sequences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like:</a:t>
            </a:r>
          </a:p>
          <a:p>
            <a:endParaRPr lang="en-US" altLang="ko-KR" dirty="0"/>
          </a:p>
          <a:p>
            <a:pPr marL="495285" lvl="1" indent="0">
              <a:buNone/>
            </a:pPr>
            <a:r>
              <a:rPr lang="en-US" altLang="ko-KR" sz="2167" dirty="0">
                <a:latin typeface="Courier New" panose="02070309020205020404" pitchFamily="49" charset="0"/>
                <a:cs typeface="Courier New" panose="02070309020205020404" pitchFamily="49" charset="0"/>
              </a:rPr>
              <a:t>He asked,</a:t>
            </a:r>
          </a:p>
          <a:p>
            <a:pPr marL="495285" lvl="1" indent="0">
              <a:buNone/>
            </a:pPr>
            <a:r>
              <a:rPr lang="en-US" altLang="ko-KR" sz="2167" dirty="0">
                <a:latin typeface="Courier New" panose="02070309020205020404" pitchFamily="49" charset="0"/>
                <a:cs typeface="Courier New" panose="02070309020205020404" pitchFamily="49" charset="0"/>
              </a:rPr>
              <a:t>"What’s your name?"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54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Backslash at the End of the 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‘single backslash at the end of the line’ indicates that the string is continued in the next line, but no newline is added.</a:t>
            </a:r>
          </a:p>
          <a:p>
            <a:r>
              <a:rPr lang="en-US" altLang="ko-KR" dirty="0"/>
              <a:t>For example:</a:t>
            </a:r>
          </a:p>
          <a:p>
            <a:pPr marL="457200" lvl="1" indent="0">
              <a:buNone/>
            </a:pPr>
            <a:r>
              <a:rPr lang="en-US" altLang="ko-KR" dirty="0"/>
              <a:t>"This is the first sentence. \</a:t>
            </a:r>
          </a:p>
          <a:p>
            <a:pPr marL="457200" lvl="1" indent="0">
              <a:buNone/>
            </a:pPr>
            <a:r>
              <a:rPr lang="en-US" altLang="ko-KR" dirty="0"/>
              <a:t>This is the second sentence."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is equivalent to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"This is the first sentence. This is the second sentence."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28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Backslash at the End of the Line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print("This is the first sentence. \</a:t>
            </a:r>
          </a:p>
          <a:p>
            <a:pPr marL="0" indent="0">
              <a:buNone/>
            </a:pPr>
            <a:r>
              <a:rPr lang="en-US" altLang="ko-KR" dirty="0"/>
              <a:t>This is the second sentence.")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9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Raw 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you need to specify some strings where no special processing such as escape sequences are handled, then what you need is to specify a raw string by prefixing r or R to the string.</a:t>
            </a:r>
          </a:p>
          <a:p>
            <a:r>
              <a:rPr lang="en-US" altLang="ko-KR" dirty="0"/>
              <a:t>An example is:</a:t>
            </a:r>
          </a:p>
          <a:p>
            <a:pPr marL="457200" lvl="1" indent="0">
              <a:buNone/>
            </a:pPr>
            <a:r>
              <a:rPr lang="en-US" altLang="ko-KR" dirty="0" err="1"/>
              <a:t>r"Newlines</a:t>
            </a:r>
            <a:r>
              <a:rPr lang="en-US" altLang="ko-KR" dirty="0"/>
              <a:t> are indicated by \n"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which is equivalent to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"Newlines are indicated by \\n"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03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Comments</a:t>
            </a:r>
          </a:p>
          <a:p>
            <a:r>
              <a:rPr lang="en-US" altLang="ko-KR" dirty="0"/>
              <a:t>Literal Constants</a:t>
            </a:r>
          </a:p>
          <a:p>
            <a:pPr lvl="1"/>
            <a:r>
              <a:rPr lang="en-US" altLang="ko-KR" dirty="0"/>
              <a:t>Numbers, Strings, Boolean types</a:t>
            </a:r>
          </a:p>
          <a:p>
            <a:r>
              <a:rPr lang="en-US" altLang="ko-KR" dirty="0"/>
              <a:t>format Method</a:t>
            </a:r>
          </a:p>
          <a:p>
            <a:r>
              <a:rPr lang="en-US" altLang="ko-KR" dirty="0"/>
              <a:t>Escape Sequence</a:t>
            </a:r>
          </a:p>
          <a:p>
            <a:r>
              <a:rPr lang="en-US" altLang="ko-KR" b="1" u="sng" dirty="0"/>
              <a:t>Variables</a:t>
            </a:r>
          </a:p>
          <a:p>
            <a:r>
              <a:rPr lang="en-US" altLang="ko-KR" dirty="0"/>
              <a:t>Indentation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27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Variables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Variables are exactly what the name implies - their value can vary, i.e., you can store anything using a variable.</a:t>
            </a:r>
          </a:p>
          <a:p>
            <a:r>
              <a:rPr lang="en-US" altLang="ko-KR"/>
              <a:t>Variables are just parts of your computer's memory where you store some information.</a:t>
            </a:r>
          </a:p>
          <a:p>
            <a:r>
              <a:rPr lang="en-US" altLang="ko-KR"/>
              <a:t>Unlike literal constants, you need some method of accessing these variables and hence you give them names.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30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Using Variables and Literal Constants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		# </a:t>
            </a:r>
            <a:r>
              <a:rPr lang="en-US" altLang="ko-KR" dirty="0" err="1"/>
              <a:t>i</a:t>
            </a:r>
            <a:r>
              <a:rPr lang="en-US" altLang="ko-KR" dirty="0"/>
              <a:t> has value 5.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 + 1		# value of </a:t>
            </a:r>
            <a:r>
              <a:rPr lang="en-US" altLang="ko-KR" dirty="0" err="1"/>
              <a:t>i</a:t>
            </a:r>
            <a:r>
              <a:rPr lang="en-US" altLang="ko-KR" dirty="0"/>
              <a:t> has been increased by 1, and is 6.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 = '''This is a multi-line string.</a:t>
            </a:r>
          </a:p>
          <a:p>
            <a:pPr marL="0" indent="0">
              <a:buNone/>
            </a:pPr>
            <a:r>
              <a:rPr lang="en-US" altLang="ko-KR" dirty="0"/>
              <a:t>This is the second line.'''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95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Practice: Variables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Make a Python program which sets the values of variables as:</a:t>
            </a:r>
          </a:p>
          <a:p>
            <a:pPr marL="495285" lvl="1" indent="0">
              <a:buNone/>
            </a:pPr>
            <a:r>
              <a:rPr lang="en-US" altLang="ko-KR" dirty="0"/>
              <a:t>a1 = 1.1</a:t>
            </a:r>
          </a:p>
          <a:p>
            <a:pPr marL="495285" lvl="1" indent="0">
              <a:buNone/>
            </a:pPr>
            <a:r>
              <a:rPr lang="en-US" altLang="ko-KR" dirty="0"/>
              <a:t>a2 = 2.12</a:t>
            </a:r>
          </a:p>
          <a:p>
            <a:pPr marL="495285" lvl="1" indent="0">
              <a:buNone/>
            </a:pPr>
            <a:r>
              <a:rPr lang="en-US" altLang="ko-KR" dirty="0"/>
              <a:t>a3 = 3.123</a:t>
            </a:r>
          </a:p>
          <a:p>
            <a:pPr marL="495285" lvl="1" indent="0">
              <a:buNone/>
            </a:pPr>
            <a:r>
              <a:rPr lang="en-US" altLang="ko-KR" dirty="0"/>
              <a:t>a4 = 4.1234</a:t>
            </a:r>
          </a:p>
          <a:p>
            <a:r>
              <a:rPr lang="en-US" altLang="ko-KR" dirty="0"/>
              <a:t>And then, prints out a table using the variables like:</a:t>
            </a:r>
          </a:p>
          <a:p>
            <a:endParaRPr lang="en-US" altLang="ko-KR" dirty="0"/>
          </a:p>
          <a:p>
            <a:pPr marL="495285" lvl="1" indent="0">
              <a:buNone/>
            </a:pPr>
            <a:r>
              <a:rPr lang="en-US" altLang="ko-KR" sz="2167" dirty="0">
                <a:latin typeface="Courier New" panose="02070309020205020404" pitchFamily="49" charset="0"/>
                <a:cs typeface="Courier New" panose="02070309020205020404" pitchFamily="49" charset="0"/>
              </a:rPr>
              <a:t>  Centered    Left-aligned  Right-aligned</a:t>
            </a:r>
          </a:p>
          <a:p>
            <a:pPr marL="495285" lvl="1" indent="0">
              <a:buNone/>
            </a:pPr>
            <a:r>
              <a:rPr lang="en-US" altLang="ko-KR" sz="2167" dirty="0">
                <a:latin typeface="Courier New" panose="02070309020205020404" pitchFamily="49" charset="0"/>
                <a:cs typeface="Courier New" panose="02070309020205020404" pitchFamily="49" charset="0"/>
              </a:rPr>
              <a:t>    1.1       1.1                     1.1</a:t>
            </a:r>
          </a:p>
          <a:p>
            <a:pPr marL="495285" lvl="1" indent="0">
              <a:buNone/>
            </a:pPr>
            <a:r>
              <a:rPr lang="en-US" altLang="ko-KR" sz="2167" dirty="0">
                <a:latin typeface="Courier New" panose="02070309020205020404" pitchFamily="49" charset="0"/>
                <a:cs typeface="Courier New" panose="02070309020205020404" pitchFamily="49" charset="0"/>
              </a:rPr>
              <a:t>    2.12      2.12                   2.12</a:t>
            </a:r>
          </a:p>
          <a:p>
            <a:pPr marL="495285" lvl="1" indent="0">
              <a:buNone/>
            </a:pPr>
            <a:r>
              <a:rPr lang="en-US" altLang="ko-KR" sz="2167" dirty="0">
                <a:latin typeface="Courier New" panose="02070309020205020404" pitchFamily="49" charset="0"/>
                <a:cs typeface="Courier New" panose="02070309020205020404" pitchFamily="49" charset="0"/>
              </a:rPr>
              <a:t>    3.123     3.123                 3.123</a:t>
            </a:r>
          </a:p>
          <a:p>
            <a:pPr marL="495285" lvl="1" indent="0">
              <a:buNone/>
            </a:pPr>
            <a:r>
              <a:rPr lang="en-US" altLang="ko-KR" sz="2167" dirty="0">
                <a:latin typeface="Courier New" panose="02070309020205020404" pitchFamily="49" charset="0"/>
                <a:cs typeface="Courier New" panose="02070309020205020404" pitchFamily="49" charset="0"/>
              </a:rPr>
              <a:t>   4.1234     4.1234               4.1234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0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0613" y="2060575"/>
          <a:ext cx="10015296" cy="41176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03824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503824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503824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503824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354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Single Value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Multiple Values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numpy</a:t>
                      </a:r>
                      <a:r>
                        <a:rPr lang="en-US" altLang="ko-KR" sz="1400" dirty="0"/>
                        <a:t>, pandas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603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Presentation (value, variable)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int, float, string, </a:t>
                      </a:r>
                      <a:r>
                        <a:rPr lang="en-US" altLang="ko-KR" sz="1400" dirty="0" err="1"/>
                        <a:t>boolean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list, tuple, dictionary, set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ndarray</a:t>
                      </a:r>
                      <a:r>
                        <a:rPr lang="en-US" altLang="ko-KR" sz="1400" dirty="0"/>
                        <a:t>, Series, </a:t>
                      </a:r>
                      <a:r>
                        <a:rPr lang="en-US" altLang="ko-KR" sz="1400" dirty="0" err="1"/>
                        <a:t>DataFrame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603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Operation (algebra)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expressions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mutable operations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expressions, get, set, reshape, …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851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Control flow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for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while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851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Use and reuse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Modules and Packages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851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Input and output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File I/O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CSV, Excel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Identifier Naming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/>
              <a:t>Variables are examples of ‘identifiers’.</a:t>
            </a:r>
          </a:p>
          <a:p>
            <a:pPr marL="0" indent="0">
              <a:buNone/>
            </a:pPr>
            <a:r>
              <a:rPr lang="en-US" altLang="ko-KR"/>
              <a:t>Identifiers are names given to identify something.</a:t>
            </a:r>
          </a:p>
          <a:p>
            <a:pPr marL="0" indent="0">
              <a:buNone/>
            </a:pPr>
            <a:r>
              <a:rPr lang="en-US" altLang="ko-KR"/>
              <a:t>There are some rules you have to follow for naming identifiers:</a:t>
            </a:r>
          </a:p>
          <a:p>
            <a:pPr marL="457200" lvl="1" indent="0">
              <a:buNone/>
            </a:pPr>
            <a:r>
              <a:rPr lang="en-US" altLang="ko-KR"/>
              <a:t>Identifier names are ‘alphanumeric’.</a:t>
            </a:r>
          </a:p>
          <a:p>
            <a:pPr marL="914400" lvl="2" indent="0">
              <a:buNone/>
            </a:pPr>
            <a:r>
              <a:rPr lang="en-US" altLang="ko-KR"/>
              <a:t>The first character of the identifier must be a letter of the alphabet (uppercase ASCII or lowercase ASCII or Unicode character) or an underscore ( _ ).</a:t>
            </a:r>
          </a:p>
          <a:p>
            <a:pPr marL="914400" lvl="2" indent="0">
              <a:buNone/>
            </a:pPr>
            <a:r>
              <a:rPr lang="en-US" altLang="ko-KR"/>
              <a:t>The rest of the identifier name can consist of letters (uppercase ASCII or lowercase ASCII or Unicode character), underscores ( _ ) or digits (0-9).</a:t>
            </a:r>
          </a:p>
          <a:p>
            <a:pPr marL="457200" lvl="1" indent="0">
              <a:buNone/>
            </a:pPr>
            <a:r>
              <a:rPr lang="en-US" altLang="ko-KR"/>
              <a:t>Identifier names are ‘case-sensitive’.</a:t>
            </a:r>
          </a:p>
          <a:p>
            <a:pPr marL="914400" lvl="2" indent="0">
              <a:buNone/>
            </a:pPr>
            <a:r>
              <a:rPr lang="en-US" altLang="ko-KR"/>
              <a:t>For example, myname and myName are not the same.</a:t>
            </a:r>
          </a:p>
          <a:p>
            <a:pPr marL="914400" lvl="2" indent="0">
              <a:buNone/>
            </a:pPr>
            <a:r>
              <a:rPr lang="en-US" altLang="ko-KR"/>
              <a:t>Note the lowercase n in the former and the uppercase N in the latter.</a:t>
            </a:r>
          </a:p>
          <a:p>
            <a:pPr marL="0" indent="0">
              <a:buNone/>
            </a:pPr>
            <a:r>
              <a:rPr lang="en-US" altLang="ko-KR"/>
              <a:t>Examples of valid identifier names are:</a:t>
            </a:r>
          </a:p>
          <a:p>
            <a:pPr marL="457200" lvl="1" indent="0">
              <a:buNone/>
            </a:pPr>
            <a:r>
              <a:rPr lang="en-US" altLang="ko-KR"/>
              <a:t>i, name_2_3</a:t>
            </a:r>
          </a:p>
          <a:p>
            <a:pPr marL="0" indent="0">
              <a:buNone/>
            </a:pPr>
            <a:r>
              <a:rPr lang="en-US" altLang="ko-KR"/>
              <a:t>Examples of invalid identifier names are:</a:t>
            </a:r>
          </a:p>
          <a:p>
            <a:pPr marL="457200" lvl="1" indent="0">
              <a:buNone/>
            </a:pPr>
            <a:r>
              <a:rPr lang="en-US" altLang="ko-KR"/>
              <a:t>2things, this is spaced out, my-name and &gt;a1b2_c3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13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Identifier Naming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i = 10</a:t>
            </a:r>
          </a:p>
          <a:p>
            <a:pPr marL="0" indent="0">
              <a:buNone/>
            </a:pPr>
            <a:r>
              <a:rPr lang="en-US" altLang="ko-KR"/>
              <a:t>name_2_3 = 'Song'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my-name = 'Song'	# causes an error</a:t>
            </a:r>
          </a:p>
          <a:p>
            <a:pPr marL="0" indent="0">
              <a:buNone/>
            </a:pPr>
            <a:r>
              <a:rPr lang="en-US" altLang="ko-KR"/>
              <a:t>2things = 123		# causes an error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89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Hungarian Notation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An identifier naming convention in computer programming, in which the name of a variable or function indicates its intention or kind, and in some dialects its type.</a:t>
            </a:r>
          </a:p>
          <a:p>
            <a:pPr lvl="1"/>
            <a:r>
              <a:rPr lang="en-US" altLang="ko-KR" dirty="0"/>
              <a:t>A variable name starts with a group of lower-case letters which are mnemonics for the type or purpose of that variable, followed by whatever name the programmer has chosen; this last part is sometimes distinguished as the given name.</a:t>
            </a:r>
          </a:p>
          <a:p>
            <a:r>
              <a:rPr lang="en-US" altLang="ko-KR" dirty="0"/>
              <a:t>e.g. Systems Hungarian notation</a:t>
            </a:r>
          </a:p>
          <a:p>
            <a:pPr lvl="1"/>
            <a:r>
              <a:rPr lang="en-US" altLang="ko-KR" dirty="0" err="1"/>
              <a:t>lAccountNum</a:t>
            </a:r>
            <a:r>
              <a:rPr lang="en-US" altLang="ko-KR" dirty="0"/>
              <a:t>: variable is a long integer ("l");</a:t>
            </a:r>
          </a:p>
          <a:p>
            <a:pPr lvl="1"/>
            <a:r>
              <a:rPr lang="en-US" altLang="ko-KR" dirty="0"/>
              <a:t>arru8NumberList: variable is an array of unsigned 8-bit integers ("arru8");</a:t>
            </a:r>
          </a:p>
          <a:p>
            <a:pPr lvl="1"/>
            <a:r>
              <a:rPr lang="en-US" altLang="ko-KR" dirty="0" err="1"/>
              <a:t>szName</a:t>
            </a:r>
            <a:r>
              <a:rPr lang="en-US" altLang="ko-KR" dirty="0"/>
              <a:t>: variable is a zero-terminated string ("</a:t>
            </a:r>
            <a:r>
              <a:rPr lang="en-US" altLang="ko-KR" dirty="0" err="1"/>
              <a:t>sz</a:t>
            </a:r>
            <a:r>
              <a:rPr lang="en-US" altLang="ko-KR" dirty="0"/>
              <a:t>"); this was one of Simonyi's original suggested prefixes.</a:t>
            </a:r>
          </a:p>
          <a:p>
            <a:pPr lvl="1"/>
            <a:r>
              <a:rPr lang="en-US" altLang="ko-KR" dirty="0" err="1"/>
              <a:t>bReadLine</a:t>
            </a:r>
            <a:r>
              <a:rPr lang="en-US" altLang="ko-KR" dirty="0"/>
              <a:t>(</a:t>
            </a:r>
            <a:r>
              <a:rPr lang="en-US" altLang="ko-KR" dirty="0" err="1"/>
              <a:t>bPort</a:t>
            </a:r>
            <a:r>
              <a:rPr lang="en-US" altLang="ko-KR" dirty="0"/>
              <a:t>, &amp;arru8NumberList): function with a byte-value return code.</a:t>
            </a:r>
          </a:p>
          <a:p>
            <a:r>
              <a:rPr lang="en-US" altLang="ko-KR" dirty="0"/>
              <a:t>e.g. Apps Hungarian notation</a:t>
            </a:r>
          </a:p>
          <a:p>
            <a:pPr lvl="1"/>
            <a:r>
              <a:rPr lang="en-US" altLang="ko-KR" dirty="0" err="1"/>
              <a:t>rwPosition</a:t>
            </a:r>
            <a:r>
              <a:rPr lang="en-US" altLang="ko-KR" dirty="0"/>
              <a:t>: variable represents a row ("</a:t>
            </a:r>
            <a:r>
              <a:rPr lang="en-US" altLang="ko-KR" dirty="0" err="1"/>
              <a:t>rw</a:t>
            </a:r>
            <a:r>
              <a:rPr lang="en-US" altLang="ko-KR" dirty="0"/>
              <a:t>");</a:t>
            </a:r>
          </a:p>
          <a:p>
            <a:pPr lvl="1"/>
            <a:r>
              <a:rPr lang="en-US" altLang="ko-KR" dirty="0" err="1"/>
              <a:t>usName</a:t>
            </a:r>
            <a:r>
              <a:rPr lang="en-US" altLang="ko-KR" dirty="0"/>
              <a:t>: variable represents an unsafe string ("us"), which needs to be "sanitized" before it is used (e.g. see code injection and cross-site scripting for examples of attacks that can be caused by using raw user input)</a:t>
            </a:r>
          </a:p>
          <a:p>
            <a:pPr lvl="1"/>
            <a:r>
              <a:rPr lang="en-US" altLang="ko-KR" dirty="0" err="1"/>
              <a:t>strName</a:t>
            </a:r>
            <a:r>
              <a:rPr lang="en-US" altLang="ko-KR" dirty="0"/>
              <a:t>: Variable represents a string ("str") containing the name, but does not specify how that string is implemented.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657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Hungarian Notation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An identifier naming convention in computer programming, in which the name of a variable or function indicates its intention or kind, and in some dialects its type.</a:t>
            </a:r>
          </a:p>
          <a:p>
            <a:pPr lvl="1"/>
            <a:r>
              <a:rPr lang="en-US" altLang="ko-KR" dirty="0"/>
              <a:t>A variable name starts with a group of lower-case letters which are mnemonics for the type or purpose of that variable, followed by whatever name the programmer has chosen; this last part is sometimes distinguished as the given name.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e.g. Systems Hungarian notation</a:t>
            </a:r>
          </a:p>
          <a:p>
            <a:pPr lvl="1"/>
            <a:r>
              <a:rPr lang="en-US" altLang="ko-KR" b="1" dirty="0" err="1">
                <a:solidFill>
                  <a:srgbClr val="FF0000"/>
                </a:solidFill>
              </a:rPr>
              <a:t>lAccountNum</a:t>
            </a:r>
            <a:r>
              <a:rPr lang="en-US" altLang="ko-KR" b="1" dirty="0">
                <a:solidFill>
                  <a:srgbClr val="FF0000"/>
                </a:solidFill>
              </a:rPr>
              <a:t>: variable is a long integer ("l");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arru8NumberList: variable is an array of unsigned 8-bit integers ("arru8");</a:t>
            </a:r>
          </a:p>
          <a:p>
            <a:pPr lvl="1"/>
            <a:r>
              <a:rPr lang="en-US" altLang="ko-KR" b="1" dirty="0" err="1">
                <a:solidFill>
                  <a:srgbClr val="FF0000"/>
                </a:solidFill>
              </a:rPr>
              <a:t>szName</a:t>
            </a:r>
            <a:r>
              <a:rPr lang="en-US" altLang="ko-KR" b="1" dirty="0">
                <a:solidFill>
                  <a:srgbClr val="FF0000"/>
                </a:solidFill>
              </a:rPr>
              <a:t>: variable is a zero-terminated string ("</a:t>
            </a:r>
            <a:r>
              <a:rPr lang="en-US" altLang="ko-KR" b="1" dirty="0" err="1">
                <a:solidFill>
                  <a:srgbClr val="FF0000"/>
                </a:solidFill>
              </a:rPr>
              <a:t>sz</a:t>
            </a:r>
            <a:r>
              <a:rPr lang="en-US" altLang="ko-KR" b="1" dirty="0">
                <a:solidFill>
                  <a:srgbClr val="FF0000"/>
                </a:solidFill>
              </a:rPr>
              <a:t>"); this was one of Simonyi's original suggested prefixes.</a:t>
            </a:r>
          </a:p>
          <a:p>
            <a:pPr lvl="1"/>
            <a:r>
              <a:rPr lang="en-US" altLang="ko-KR" b="1" dirty="0" err="1">
                <a:solidFill>
                  <a:srgbClr val="FF0000"/>
                </a:solidFill>
              </a:rPr>
              <a:t>bReadLine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bPort</a:t>
            </a:r>
            <a:r>
              <a:rPr lang="en-US" altLang="ko-KR" b="1" dirty="0">
                <a:solidFill>
                  <a:srgbClr val="FF0000"/>
                </a:solidFill>
              </a:rPr>
              <a:t>, &amp;arru8NumberList): function with a byte-value return code.</a:t>
            </a:r>
          </a:p>
          <a:p>
            <a:r>
              <a:rPr lang="en-US" altLang="ko-KR" dirty="0"/>
              <a:t>e.g. Apps Hungarian notation</a:t>
            </a:r>
          </a:p>
          <a:p>
            <a:pPr lvl="1"/>
            <a:r>
              <a:rPr lang="en-US" altLang="ko-KR" dirty="0" err="1"/>
              <a:t>rwPosition</a:t>
            </a:r>
            <a:r>
              <a:rPr lang="en-US" altLang="ko-KR" dirty="0"/>
              <a:t>: variable represents a row ("</a:t>
            </a:r>
            <a:r>
              <a:rPr lang="en-US" altLang="ko-KR" dirty="0" err="1"/>
              <a:t>rw</a:t>
            </a:r>
            <a:r>
              <a:rPr lang="en-US" altLang="ko-KR" dirty="0"/>
              <a:t>");</a:t>
            </a:r>
          </a:p>
          <a:p>
            <a:pPr lvl="1"/>
            <a:r>
              <a:rPr lang="en-US" altLang="ko-KR" dirty="0" err="1"/>
              <a:t>usName</a:t>
            </a:r>
            <a:r>
              <a:rPr lang="en-US" altLang="ko-KR" dirty="0"/>
              <a:t>: variable represents an unsafe string ("us"), which needs to be "sanitized" before it is used (e.g. see code injection and cross-site scripting for examples of attacks that can be caused by using raw user input)</a:t>
            </a:r>
          </a:p>
          <a:p>
            <a:pPr lvl="1"/>
            <a:r>
              <a:rPr lang="en-US" altLang="ko-KR" dirty="0" err="1"/>
              <a:t>strName</a:t>
            </a:r>
            <a:r>
              <a:rPr lang="en-US" altLang="ko-KR" dirty="0"/>
              <a:t>: Variable represents a string ("str") containing the name, but does not specify how that string is implemented.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99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Variables can hold values of different types called ‘data types’.</a:t>
            </a:r>
          </a:p>
          <a:p>
            <a:r>
              <a:rPr lang="en-US" altLang="ko-KR"/>
              <a:t>The basic types are numbers and strings, which we have already discussed.</a:t>
            </a:r>
          </a:p>
          <a:p>
            <a:r>
              <a:rPr lang="en-US" altLang="ko-KR"/>
              <a:t>In later class, we will see how to create our own types using ‘classes’.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27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Remember, Python refers to anything used in a program as an ‘object’.</a:t>
            </a:r>
          </a:p>
          <a:p>
            <a:r>
              <a:rPr lang="en-US" altLang="ko-KR"/>
              <a:t>Instead of saying ‘the something’, we say ‘the object’.</a:t>
            </a:r>
          </a:p>
          <a:p>
            <a:r>
              <a:rPr lang="en-US" altLang="ko-KR"/>
              <a:t>Python is strongly object-oriented in the sense that everything is an object including numbers, strings and functions.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80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Comments</a:t>
            </a:r>
          </a:p>
          <a:p>
            <a:r>
              <a:rPr lang="en-US" altLang="ko-KR" dirty="0"/>
              <a:t>Literal Constants</a:t>
            </a:r>
          </a:p>
          <a:p>
            <a:pPr lvl="1"/>
            <a:r>
              <a:rPr lang="en-US" altLang="ko-KR" dirty="0"/>
              <a:t>Numbers, Strings, Boolean types</a:t>
            </a:r>
          </a:p>
          <a:p>
            <a:r>
              <a:rPr lang="en-US" altLang="ko-KR" dirty="0"/>
              <a:t>format Method</a:t>
            </a:r>
          </a:p>
          <a:p>
            <a:r>
              <a:rPr lang="en-US" altLang="ko-KR" dirty="0"/>
              <a:t>Escape Sequence</a:t>
            </a:r>
          </a:p>
          <a:p>
            <a:r>
              <a:rPr lang="en-US" altLang="ko-KR" dirty="0"/>
              <a:t>Variables</a:t>
            </a:r>
          </a:p>
          <a:p>
            <a:r>
              <a:rPr lang="en-US" altLang="ko-KR" b="1" u="sng" dirty="0"/>
              <a:t>Indentation</a:t>
            </a:r>
            <a:endParaRPr lang="ko-KR" altLang="en-US" b="1" u="sng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512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Logical And Physical Line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5;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5; print(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5;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/>
              <a:t>s = 'This is a string. \</a:t>
            </a:r>
          </a:p>
          <a:p>
            <a:pPr marL="0" indent="0">
              <a:buNone/>
            </a:pPr>
            <a:r>
              <a:rPr lang="en-US" altLang="ko-KR"/>
              <a:t>This continues the string.'</a:t>
            </a:r>
          </a:p>
          <a:p>
            <a:pPr marL="0" indent="0">
              <a:buNone/>
            </a:pPr>
            <a:r>
              <a:rPr lang="en-US" altLang="ko-KR"/>
              <a:t>print(s)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i = \</a:t>
            </a:r>
          </a:p>
          <a:p>
            <a:pPr marL="0" indent="0">
              <a:buNone/>
            </a:pPr>
            <a:r>
              <a:rPr lang="en-US" altLang="ko-KR"/>
              <a:t>5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i = 5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1131" y="6043676"/>
            <a:ext cx="1001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strongly recommend that you stick to writing a maximum of a single logical line on each single physical line.</a:t>
            </a:r>
            <a:endParaRPr lang="ko-KR" altLang="en-US" sz="1400" dirty="0">
              <a:solidFill>
                <a:schemeClr val="tx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129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Logical And Physical Line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5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5;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5; print(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5;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 = 'This is a string. \</a:t>
            </a:r>
          </a:p>
          <a:p>
            <a:pPr marL="0" indent="0">
              <a:buNone/>
            </a:pPr>
            <a:r>
              <a:rPr lang="en-US" altLang="ko-KR" dirty="0"/>
              <a:t>This continues the string.'</a:t>
            </a:r>
          </a:p>
          <a:p>
            <a:pPr marL="0" indent="0">
              <a:buNone/>
            </a:pPr>
            <a:r>
              <a:rPr lang="en-US" altLang="ko-KR" dirty="0"/>
              <a:t>print(s)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\</a:t>
            </a:r>
          </a:p>
          <a:p>
            <a:pPr marL="0" indent="0">
              <a:buNone/>
            </a:pPr>
            <a:r>
              <a:rPr lang="en-US" altLang="ko-KR" dirty="0"/>
              <a:t>5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1131" y="6043676"/>
            <a:ext cx="1001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strongly recommend that you stick to writing a maximum of a single logical line on each single physical line.</a:t>
            </a:r>
            <a:endParaRPr lang="ko-KR" alt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248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Indentation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Leading whitespace (spaces and tabs; indentation) at the beginning of the logical line is used to determine the indentation level of the logical line, which in turn is used to determine the grouping of statements.</a:t>
            </a:r>
          </a:p>
          <a:p>
            <a:r>
              <a:rPr lang="en-US" altLang="ko-KR" dirty="0"/>
              <a:t>This means that statements which go together must have the same indentation.</a:t>
            </a:r>
          </a:p>
          <a:p>
            <a:r>
              <a:rPr lang="en-US" altLang="ko-KR" dirty="0"/>
              <a:t>Each such set of statements is called a ‘block’.</a:t>
            </a:r>
          </a:p>
          <a:p>
            <a:r>
              <a:rPr lang="en-US" altLang="ko-KR" dirty="0"/>
              <a:t>We will see examples of how blocks are important in later classes.</a:t>
            </a:r>
          </a:p>
          <a:p>
            <a:r>
              <a:rPr lang="en-US" altLang="ko-KR" dirty="0"/>
              <a:t>One thing you should remember is that wrong indentation can give rise to errors. For example:</a:t>
            </a:r>
          </a:p>
          <a:p>
            <a:pPr marL="457200" lvl="1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5</a:t>
            </a:r>
          </a:p>
          <a:p>
            <a:pPr marL="457200" lvl="1" indent="0">
              <a:buNone/>
            </a:pPr>
            <a:r>
              <a:rPr lang="en-US" altLang="ko-KR" dirty="0"/>
              <a:t># Error below! Notice a single space at the start of the line</a:t>
            </a:r>
          </a:p>
          <a:p>
            <a:pPr marL="457200" lvl="1" indent="0">
              <a:buNone/>
            </a:pPr>
            <a:r>
              <a:rPr lang="en-US" altLang="ko-KR" dirty="0"/>
              <a:t> print('Value is',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print('I repeat, the value is',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How to indent:</a:t>
            </a:r>
          </a:p>
          <a:p>
            <a:pPr lvl="1"/>
            <a:r>
              <a:rPr lang="en-US" altLang="ko-KR" dirty="0"/>
              <a:t>Use four spaces for indentation. This is the official Python language recommendation.</a:t>
            </a:r>
          </a:p>
          <a:p>
            <a:pPr lvl="1"/>
            <a:r>
              <a:rPr lang="en-US" altLang="ko-KR" dirty="0"/>
              <a:t>Good editors will automatically do this for you.</a:t>
            </a:r>
          </a:p>
          <a:p>
            <a:pPr lvl="2"/>
            <a:r>
              <a:rPr lang="en-US" altLang="ko-KR" dirty="0"/>
              <a:t>Use Code/Reform Code (</a:t>
            </a:r>
            <a:r>
              <a:rPr lang="en-US" altLang="ko-KR" dirty="0" err="1"/>
              <a:t>Ctrl+Alt+L</a:t>
            </a:r>
            <a:r>
              <a:rPr lang="en-US" altLang="ko-KR" dirty="0"/>
              <a:t>) in PyCharm.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3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Texts &amp; References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B55FA8-6E57-19A0-8C1E-57776143A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385332"/>
            <a:ext cx="3503164" cy="4645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71016E-550E-4D34-957A-A7428FC69299}"/>
              </a:ext>
            </a:extLst>
          </p:cNvPr>
          <p:cNvSpPr txBox="1"/>
          <p:nvPr/>
        </p:nvSpPr>
        <p:spPr>
          <a:xfrm>
            <a:off x="804753" y="969743"/>
            <a:ext cx="5471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https://github.com/madscheme/introducing-python</a:t>
            </a:r>
            <a:r>
              <a:rPr lang="ko-KR" altLang="en-US" sz="1600" b="1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04431-5853-229F-DFE7-116BB02AB014}"/>
              </a:ext>
            </a:extLst>
          </p:cNvPr>
          <p:cNvSpPr txBox="1"/>
          <p:nvPr/>
        </p:nvSpPr>
        <p:spPr>
          <a:xfrm>
            <a:off x="6004868" y="969743"/>
            <a:ext cx="53291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https://github.com/ancestor9/2024_spring_python1</a:t>
            </a:r>
            <a:r>
              <a:rPr lang="ko-KR" altLang="en-US" sz="1600" b="1" dirty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B2CC1C-9407-2336-2014-E1E170F09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676" y="1726204"/>
            <a:ext cx="6012180" cy="422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Indentation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i = 5</a:t>
            </a:r>
          </a:p>
          <a:p>
            <a:pPr marL="0" indent="0">
              <a:buNone/>
            </a:pPr>
            <a:r>
              <a:rPr lang="en-US" altLang="ko-KR"/>
              <a:t>   print('Value is', i)</a:t>
            </a:r>
          </a:p>
          <a:p>
            <a:pPr marL="0" indent="0">
              <a:buNone/>
            </a:pPr>
            <a:r>
              <a:rPr lang="en-US" altLang="ko-KR"/>
              <a:t>print('I repeat, the value is', i)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# This program causes an error.</a:t>
            </a:r>
          </a:p>
          <a:p>
            <a:pPr marL="0" indent="0">
              <a:buNone/>
            </a:pPr>
            <a:r>
              <a:rPr lang="en-US" altLang="ko-KR"/>
              <a:t># Now, pick the menu Code/Reform Code (or press Ctrl+Alt+L) in PyCharm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305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Chavrusa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Topic</a:t>
            </a:r>
          </a:p>
          <a:p>
            <a:pPr lvl="1"/>
            <a:r>
              <a:rPr lang="en-US" altLang="ko-KR"/>
              <a:t>Explain why the indentation is important in Python?</a:t>
            </a:r>
          </a:p>
          <a:p>
            <a:endParaRPr lang="en-US" altLang="ko-KR"/>
          </a:p>
          <a:p>
            <a:r>
              <a:rPr lang="en-US" altLang="ko-KR"/>
              <a:t>Objective</a:t>
            </a:r>
          </a:p>
          <a:p>
            <a:pPr lvl="1"/>
            <a:r>
              <a:rPr lang="en-US" altLang="ko-KR"/>
              <a:t>Students should understand the meaning of the indentation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611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Summary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Comments</a:t>
            </a:r>
          </a:p>
          <a:p>
            <a:r>
              <a:rPr lang="en-US" altLang="ko-KR"/>
              <a:t>Literal Constants</a:t>
            </a:r>
          </a:p>
          <a:p>
            <a:pPr lvl="1"/>
            <a:r>
              <a:rPr lang="en-US" altLang="ko-KR"/>
              <a:t>Numbers, Strings, Boolean types</a:t>
            </a:r>
          </a:p>
          <a:p>
            <a:r>
              <a:rPr lang="en-US" altLang="ko-KR"/>
              <a:t>format Method</a:t>
            </a:r>
          </a:p>
          <a:p>
            <a:r>
              <a:rPr lang="en-US" altLang="ko-KR"/>
              <a:t>Escape Sequence</a:t>
            </a:r>
          </a:p>
          <a:p>
            <a:r>
              <a:rPr lang="en-US" altLang="ko-KR"/>
              <a:t>Variables</a:t>
            </a:r>
          </a:p>
          <a:p>
            <a:r>
              <a:rPr lang="en-US" altLang="ko-KR"/>
              <a:t>Indentation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178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>
          <a:xfrm>
            <a:off x="1370693" y="743380"/>
            <a:ext cx="9440034" cy="1828801"/>
          </a:xfrm>
        </p:spPr>
        <p:txBody>
          <a:bodyPr/>
          <a:lstStyle/>
          <a:p>
            <a:r>
              <a:rPr lang="en-US" altLang="ko-KR" dirty="0"/>
              <a:t>End of Python: Basics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8EBD4C-65E5-48E7-943B-716566388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낮 동안 바다 근처의 노란색과 검은 색 도로 표지판">
            <a:extLst>
              <a:ext uri="{FF2B5EF4-FFF2-40B4-BE49-F238E27FC236}">
                <a16:creationId xmlns:a16="http://schemas.microsoft.com/office/drawing/2014/main" id="{435D0B09-EBA3-2027-380F-732B8C13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914" y="2830511"/>
            <a:ext cx="2815591" cy="35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55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Installation of Python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Microsoft’ vs code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Virtual Environment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Jupyter</a:t>
            </a:r>
            <a:r>
              <a:rPr lang="en-US" altLang="ko-KR" dirty="0"/>
              <a:t> Notebook (</a:t>
            </a:r>
            <a:r>
              <a:rPr lang="en-US" altLang="ko-KR" dirty="0" err="1"/>
              <a:t>IPython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Co-lab with google driver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Symbol Names</a:t>
            </a:r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</p:nvPr>
        </p:nvGraphicFramePr>
        <p:xfrm>
          <a:off x="1090613" y="2060575"/>
          <a:ext cx="10015297" cy="41452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30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~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Tilde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Single quotation mark, Apostrophe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`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Grave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"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Double quotation mark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!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Exclamation mark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/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Slash, Virgule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@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At sign, Commercial at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\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Back slash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#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Number sign, Crosshatch, Pound sign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|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Vertical bar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$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Dollar sign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,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Comma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%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Percent sign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.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Dot, Period, Full stop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^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Hat sign, Circumflex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?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Question mark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&amp;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Ampersand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 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(Left / Right) parenthesis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*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Asterisk, Star sign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{ }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(Left / Right) braces, curved parenthesis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– 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Dash, Hyphen, Minus sign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[ ]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(Left / Right) bracket, squared parenthesis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_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Underscore, Underline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&lt; &gt;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(Left / Right) angle bracket, pointed brackets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+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Plus sign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sym typeface="Wingdings" pitchFamily="2" charset="2"/>
                        </a:rPr>
                        <a:t> 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(Left / Right) [</a:t>
                      </a: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sym typeface="Wingdings" pitchFamily="2" charset="2"/>
                        </a:rPr>
                        <a:t>unidirectional] arrows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=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Equal sign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sym typeface="Wingdings" pitchFamily="2" charset="2"/>
                        </a:rPr>
                        <a:t>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sym typeface="Wingdings" pitchFamily="2" charset="2"/>
                        </a:rPr>
                        <a:t>Bidirectional arrow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: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Colon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;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Semicolon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8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Python: Basics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23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0613" y="2060575"/>
          <a:ext cx="10015296" cy="41176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03824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503824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503824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503824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354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Single Value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Multiple Values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numpy</a:t>
                      </a:r>
                      <a:r>
                        <a:rPr lang="en-US" altLang="ko-KR" sz="1400" dirty="0"/>
                        <a:t>, pandas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603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Presentation (value, variable)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int, float, string, </a:t>
                      </a:r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boolean</a:t>
                      </a:r>
                      <a:endParaRPr lang="en-US" altLang="ko-KR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list, tuple, dictionary, set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ndarray</a:t>
                      </a:r>
                      <a:r>
                        <a:rPr lang="en-US" altLang="ko-KR" sz="1400" dirty="0"/>
                        <a:t>, Series, </a:t>
                      </a:r>
                      <a:r>
                        <a:rPr lang="en-US" altLang="ko-KR" sz="1400" dirty="0" err="1"/>
                        <a:t>DataFrame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603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Operation (algebra)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expressions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mutable operations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expressions, get, set, reshape, …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851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Control flow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for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while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851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Use and reuse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Modules and Packages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851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Input and output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File I/O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CSV, Excel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9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4828</TotalTime>
  <Words>2957</Words>
  <Application>Microsoft Office PowerPoint</Application>
  <PresentationFormat>와이드스크린</PresentationFormat>
  <Paragraphs>598</Paragraphs>
  <Slides>53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2" baseType="lpstr">
      <vt:lpstr>Malgun Gothic</vt:lpstr>
      <vt:lpstr>Batang</vt:lpstr>
      <vt:lpstr>Arial</vt:lpstr>
      <vt:lpstr>Calibri</vt:lpstr>
      <vt:lpstr>Courier New</vt:lpstr>
      <vt:lpstr>Goudy Old Style</vt:lpstr>
      <vt:lpstr>Wingdings</vt:lpstr>
      <vt:lpstr>Wingdings 2</vt:lpstr>
      <vt:lpstr>SlateVTI</vt:lpstr>
      <vt:lpstr>Python Programming Ⅰ</vt:lpstr>
      <vt:lpstr>수업 목표</vt:lpstr>
      <vt:lpstr>알고리즘이란?</vt:lpstr>
      <vt:lpstr>Topic Structure</vt:lpstr>
      <vt:lpstr>Texts &amp; References</vt:lpstr>
      <vt:lpstr>Goals</vt:lpstr>
      <vt:lpstr>Symbol Names</vt:lpstr>
      <vt:lpstr>Python: Basics</vt:lpstr>
      <vt:lpstr>Topic Structure</vt:lpstr>
      <vt:lpstr>Learning Objectives</vt:lpstr>
      <vt:lpstr>Comments</vt:lpstr>
      <vt:lpstr>Example: Comments</vt:lpstr>
      <vt:lpstr>Comments</vt:lpstr>
      <vt:lpstr>Learning Objectives</vt:lpstr>
      <vt:lpstr>Literal Constants</vt:lpstr>
      <vt:lpstr>Example: Literal Constants</vt:lpstr>
      <vt:lpstr>Numbers</vt:lpstr>
      <vt:lpstr>Strings</vt:lpstr>
      <vt:lpstr>Example: Strings</vt:lpstr>
      <vt:lpstr>Learning Objectives</vt:lpstr>
      <vt:lpstr>The format method</vt:lpstr>
      <vt:lpstr>Example: format</vt:lpstr>
      <vt:lpstr>Digression: String Formatting</vt:lpstr>
      <vt:lpstr>Learning Objectives</vt:lpstr>
      <vt:lpstr>Escape Sequences</vt:lpstr>
      <vt:lpstr>Example: Escape Sequences</vt:lpstr>
      <vt:lpstr>Escape Sequences</vt:lpstr>
      <vt:lpstr>Example: Escape Sequences</vt:lpstr>
      <vt:lpstr>Practice: Escape Sequences</vt:lpstr>
      <vt:lpstr>Escape Sequences</vt:lpstr>
      <vt:lpstr>Example: Escape Sequences</vt:lpstr>
      <vt:lpstr>Practice: Escape Sequences</vt:lpstr>
      <vt:lpstr>Backslash at the End of the Line</vt:lpstr>
      <vt:lpstr>Example: Backslash at the End of the Line</vt:lpstr>
      <vt:lpstr>Raw String</vt:lpstr>
      <vt:lpstr>Learning Objectives</vt:lpstr>
      <vt:lpstr>Variables</vt:lpstr>
      <vt:lpstr>Example: Using Variables and Literal Constants</vt:lpstr>
      <vt:lpstr>Practice: Variables</vt:lpstr>
      <vt:lpstr>Identifier Naming</vt:lpstr>
      <vt:lpstr>Example: Identifier Naming</vt:lpstr>
      <vt:lpstr>Hungarian Notation</vt:lpstr>
      <vt:lpstr>Hungarian Notation</vt:lpstr>
      <vt:lpstr>Data Types</vt:lpstr>
      <vt:lpstr>Object</vt:lpstr>
      <vt:lpstr>Learning Objectives</vt:lpstr>
      <vt:lpstr>Logical And Physical Line</vt:lpstr>
      <vt:lpstr>Logical And Physical Line</vt:lpstr>
      <vt:lpstr>Indentation</vt:lpstr>
      <vt:lpstr>Example: Indentation</vt:lpstr>
      <vt:lpstr>Chavrusa</vt:lpstr>
      <vt:lpstr>Summary</vt:lpstr>
      <vt:lpstr>End of Python: Basics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조상구</cp:lastModifiedBy>
  <cp:revision>118</cp:revision>
  <dcterms:created xsi:type="dcterms:W3CDTF">2023-11-06T08:03:36Z</dcterms:created>
  <dcterms:modified xsi:type="dcterms:W3CDTF">2024-03-07T04:13:14Z</dcterms:modified>
</cp:coreProperties>
</file>