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8"/>
  </p:notesMasterIdLst>
  <p:handoutMasterIdLst>
    <p:handoutMasterId r:id="rId169"/>
  </p:handoutMasterIdLst>
  <p:sldIdLst>
    <p:sldId id="259" r:id="rId2"/>
    <p:sldId id="573" r:id="rId3"/>
    <p:sldId id="757" r:id="rId4"/>
    <p:sldId id="538" r:id="rId5"/>
    <p:sldId id="549" r:id="rId6"/>
    <p:sldId id="576" r:id="rId7"/>
    <p:sldId id="577" r:id="rId8"/>
    <p:sldId id="578" r:id="rId9"/>
    <p:sldId id="579" r:id="rId10"/>
    <p:sldId id="550" r:id="rId11"/>
    <p:sldId id="601" r:id="rId12"/>
    <p:sldId id="581" r:id="rId13"/>
    <p:sldId id="583" r:id="rId14"/>
    <p:sldId id="584" r:id="rId15"/>
    <p:sldId id="585" r:id="rId16"/>
    <p:sldId id="588" r:id="rId17"/>
    <p:sldId id="589" r:id="rId18"/>
    <p:sldId id="586" r:id="rId19"/>
    <p:sldId id="587" r:id="rId20"/>
    <p:sldId id="582" r:id="rId21"/>
    <p:sldId id="600" r:id="rId22"/>
    <p:sldId id="760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590" r:id="rId31"/>
    <p:sldId id="592" r:id="rId32"/>
    <p:sldId id="602" r:id="rId33"/>
    <p:sldId id="603" r:id="rId34"/>
    <p:sldId id="604" r:id="rId35"/>
    <p:sldId id="605" r:id="rId36"/>
    <p:sldId id="606" r:id="rId37"/>
    <p:sldId id="754" r:id="rId38"/>
    <p:sldId id="750" r:id="rId39"/>
    <p:sldId id="591" r:id="rId40"/>
    <p:sldId id="761" r:id="rId41"/>
    <p:sldId id="607" r:id="rId42"/>
    <p:sldId id="608" r:id="rId43"/>
    <p:sldId id="609" r:id="rId44"/>
    <p:sldId id="628" r:id="rId45"/>
    <p:sldId id="629" r:id="rId46"/>
    <p:sldId id="630" r:id="rId47"/>
    <p:sldId id="631" r:id="rId48"/>
    <p:sldId id="632" r:id="rId49"/>
    <p:sldId id="634" r:id="rId50"/>
    <p:sldId id="610" r:id="rId51"/>
    <p:sldId id="635" r:id="rId52"/>
    <p:sldId id="633" r:id="rId53"/>
    <p:sldId id="611" r:id="rId54"/>
    <p:sldId id="613" r:id="rId55"/>
    <p:sldId id="751" r:id="rId56"/>
    <p:sldId id="616" r:id="rId57"/>
    <p:sldId id="617" r:id="rId58"/>
    <p:sldId id="639" r:id="rId59"/>
    <p:sldId id="640" r:id="rId60"/>
    <p:sldId id="687" r:id="rId61"/>
    <p:sldId id="643" r:id="rId62"/>
    <p:sldId id="580" r:id="rId63"/>
    <p:sldId id="551" r:id="rId64"/>
    <p:sldId id="645" r:id="rId65"/>
    <p:sldId id="646" r:id="rId66"/>
    <p:sldId id="647" r:id="rId67"/>
    <p:sldId id="648" r:id="rId68"/>
    <p:sldId id="649" r:id="rId69"/>
    <p:sldId id="650" r:id="rId70"/>
    <p:sldId id="651" r:id="rId71"/>
    <p:sldId id="652" r:id="rId72"/>
    <p:sldId id="653" r:id="rId73"/>
    <p:sldId id="664" r:id="rId74"/>
    <p:sldId id="654" r:id="rId75"/>
    <p:sldId id="655" r:id="rId76"/>
    <p:sldId id="656" r:id="rId77"/>
    <p:sldId id="657" r:id="rId78"/>
    <p:sldId id="658" r:id="rId79"/>
    <p:sldId id="659" r:id="rId80"/>
    <p:sldId id="660" r:id="rId81"/>
    <p:sldId id="661" r:id="rId82"/>
    <p:sldId id="665" r:id="rId83"/>
    <p:sldId id="662" r:id="rId84"/>
    <p:sldId id="663" r:id="rId85"/>
    <p:sldId id="678" r:id="rId86"/>
    <p:sldId id="670" r:id="rId87"/>
    <p:sldId id="681" r:id="rId88"/>
    <p:sldId id="682" r:id="rId89"/>
    <p:sldId id="683" r:id="rId90"/>
    <p:sldId id="684" r:id="rId91"/>
    <p:sldId id="685" r:id="rId92"/>
    <p:sldId id="680" r:id="rId93"/>
    <p:sldId id="671" r:id="rId94"/>
    <p:sldId id="688" r:id="rId95"/>
    <p:sldId id="676" r:id="rId96"/>
    <p:sldId id="677" r:id="rId97"/>
    <p:sldId id="758" r:id="rId98"/>
    <p:sldId id="666" r:id="rId99"/>
    <p:sldId id="554" r:id="rId100"/>
    <p:sldId id="690" r:id="rId101"/>
    <p:sldId id="691" r:id="rId102"/>
    <p:sldId id="555" r:id="rId103"/>
    <p:sldId id="692" r:id="rId104"/>
    <p:sldId id="693" r:id="rId105"/>
    <p:sldId id="759" r:id="rId106"/>
    <p:sldId id="564" r:id="rId107"/>
    <p:sldId id="694" r:id="rId108"/>
    <p:sldId id="695" r:id="rId109"/>
    <p:sldId id="702" r:id="rId110"/>
    <p:sldId id="703" r:id="rId111"/>
    <p:sldId id="696" r:id="rId112"/>
    <p:sldId id="704" r:id="rId113"/>
    <p:sldId id="698" r:id="rId114"/>
    <p:sldId id="706" r:id="rId115"/>
    <p:sldId id="699" r:id="rId116"/>
    <p:sldId id="667" r:id="rId117"/>
    <p:sldId id="849" r:id="rId118"/>
    <p:sldId id="707" r:id="rId119"/>
    <p:sldId id="708" r:id="rId120"/>
    <p:sldId id="709" r:id="rId121"/>
    <p:sldId id="753" r:id="rId122"/>
    <p:sldId id="711" r:id="rId123"/>
    <p:sldId id="712" r:id="rId124"/>
    <p:sldId id="730" r:id="rId125"/>
    <p:sldId id="714" r:id="rId126"/>
    <p:sldId id="715" r:id="rId127"/>
    <p:sldId id="716" r:id="rId128"/>
    <p:sldId id="717" r:id="rId129"/>
    <p:sldId id="747" r:id="rId130"/>
    <p:sldId id="731" r:id="rId131"/>
    <p:sldId id="719" r:id="rId132"/>
    <p:sldId id="720" r:id="rId133"/>
    <p:sldId id="721" r:id="rId134"/>
    <p:sldId id="722" r:id="rId135"/>
    <p:sldId id="726" r:id="rId136"/>
    <p:sldId id="727" r:id="rId137"/>
    <p:sldId id="728" r:id="rId138"/>
    <p:sldId id="848" r:id="rId139"/>
    <p:sldId id="565" r:id="rId140"/>
    <p:sldId id="850" r:id="rId141"/>
    <p:sldId id="851" r:id="rId142"/>
    <p:sldId id="856" r:id="rId143"/>
    <p:sldId id="857" r:id="rId144"/>
    <p:sldId id="852" r:id="rId145"/>
    <p:sldId id="566" r:id="rId146"/>
    <p:sldId id="705" r:id="rId147"/>
    <p:sldId id="752" r:id="rId148"/>
    <p:sldId id="732" r:id="rId149"/>
    <p:sldId id="567" r:id="rId150"/>
    <p:sldId id="853" r:id="rId151"/>
    <p:sldId id="854" r:id="rId152"/>
    <p:sldId id="855" r:id="rId153"/>
    <p:sldId id="733" r:id="rId154"/>
    <p:sldId id="734" r:id="rId155"/>
    <p:sldId id="735" r:id="rId156"/>
    <p:sldId id="736" r:id="rId157"/>
    <p:sldId id="740" r:id="rId158"/>
    <p:sldId id="741" r:id="rId159"/>
    <p:sldId id="568" r:id="rId160"/>
    <p:sldId id="737" r:id="rId161"/>
    <p:sldId id="738" r:id="rId162"/>
    <p:sldId id="739" r:id="rId163"/>
    <p:sldId id="742" r:id="rId164"/>
    <p:sldId id="743" r:id="rId165"/>
    <p:sldId id="542" r:id="rId166"/>
    <p:sldId id="574" r:id="rId16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5118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ku.tistory.com/278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1.srcdn.com/wordpress/wp-content/uploads/2022/09/The-matrix-Red-pill-Blue-pill-neo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wikia.nocookie.net/matrix/images/b/be/Mobil_Ave.png/revision/latest?cb=2011021314123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4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0603EA-8D98-DE03-6FEA-5FCDCE790346}"/>
              </a:ext>
            </a:extLst>
          </p:cNvPr>
          <p:cNvGrpSpPr/>
          <p:nvPr/>
        </p:nvGrpSpPr>
        <p:grpSpPr>
          <a:xfrm>
            <a:off x="4735802" y="1127464"/>
            <a:ext cx="7169327" cy="4953833"/>
            <a:chOff x="4735802" y="1868829"/>
            <a:chExt cx="6394307" cy="4212468"/>
          </a:xfrm>
        </p:grpSpPr>
        <p:cxnSp>
          <p:nvCxnSpPr>
            <p:cNvPr id="6" name="꺾인 연결선 5"/>
            <p:cNvCxnSpPr>
              <a:cxnSpLocks/>
              <a:stCxn id="12" idx="3"/>
              <a:endCxn id="17" idx="0"/>
            </p:cNvCxnSpPr>
            <p:nvPr/>
          </p:nvCxnSpPr>
          <p:spPr bwMode="auto">
            <a:xfrm flipH="1">
              <a:off x="7578167" y="3155970"/>
              <a:ext cx="1014113" cy="2613290"/>
            </a:xfrm>
            <a:prstGeom prst="bentConnector4">
              <a:avLst>
                <a:gd name="adj1" fmla="val -229140"/>
                <a:gd name="adj2" fmla="val 8282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564054" y="2804931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64054" y="2804931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000" dirty="0"/>
                <a:t>Item from sequence</a:t>
              </a:r>
              <a:endParaRPr lang="ko-KR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64054" y="4131078"/>
              <a:ext cx="2028225" cy="702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400" dirty="0"/>
                <a:t>statements</a:t>
              </a:r>
              <a:endParaRPr lang="ko-KR" altLang="en-US" sz="2400" dirty="0"/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7422149" y="1868829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sp>
          <p:nvSpPr>
            <p:cNvPr id="17" name="도넛 16"/>
            <p:cNvSpPr/>
            <p:nvPr/>
          </p:nvSpPr>
          <p:spPr bwMode="auto">
            <a:xfrm>
              <a:off x="7422149" y="5769262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cxnSp>
          <p:nvCxnSpPr>
            <p:cNvPr id="19" name="직선 화살표 연결선 18"/>
            <p:cNvCxnSpPr>
              <a:cxnSpLocks/>
              <a:stCxn id="16" idx="4"/>
              <a:endCxn id="12" idx="0"/>
            </p:cNvCxnSpPr>
            <p:nvPr/>
          </p:nvCxnSpPr>
          <p:spPr bwMode="auto">
            <a:xfrm>
              <a:off x="7578165" y="2180864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직선 화살표 연결선 26"/>
            <p:cNvCxnSpPr>
              <a:cxnSpLocks/>
              <a:stCxn id="12" idx="2"/>
              <a:endCxn id="13" idx="0"/>
            </p:cNvCxnSpPr>
            <p:nvPr/>
          </p:nvCxnSpPr>
          <p:spPr bwMode="auto">
            <a:xfrm>
              <a:off x="7578165" y="3507011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35802" y="3584377"/>
              <a:ext cx="2379795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Next item from sequence</a:t>
              </a:r>
              <a:endParaRPr lang="ko-KR" altLang="en-US" dirty="0"/>
            </a:p>
          </p:txBody>
        </p:sp>
        <p:cxnSp>
          <p:nvCxnSpPr>
            <p:cNvPr id="9" name="꺾인 연결선 8"/>
            <p:cNvCxnSpPr>
              <a:cxnSpLocks/>
              <a:stCxn id="13" idx="1"/>
              <a:endCxn id="12" idx="1"/>
            </p:cNvCxnSpPr>
            <p:nvPr/>
          </p:nvCxnSpPr>
          <p:spPr bwMode="auto">
            <a:xfrm rot="10800000">
              <a:off x="6564054" y="3155971"/>
              <a:ext cx="12700" cy="1326147"/>
            </a:xfrm>
            <a:prstGeom prst="bentConnector3">
              <a:avLst>
                <a:gd name="adj1" fmla="val 1492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410343" y="3584377"/>
              <a:ext cx="2719766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 in sequence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3118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1: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33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89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9AA777-156B-243E-0083-324DEF9D8B13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range(2, 100, 2)</a:t>
              </a:r>
            </a:p>
          </p:txBody>
        </p:sp>
        <p:cxnSp>
          <p:nvCxnSpPr>
            <p:cNvPr id="15" name="직선 화살표 연결선 14"/>
            <p:cNvCxnSpPr>
              <a:stCxn id="6" idx="4"/>
              <a:endCxn id="14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14" idx="2"/>
              <a:endCxn id="12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꺾인 연결선 16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꺾인 연결선 18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2872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0: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45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range(2,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77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numbers, 1, 4, 7, …,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9481D5-8F99-EDA7-960C-19FD16681431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B9F68-6C87-C486-95CE-DBF4F8681D63}"/>
                </a:ext>
              </a:extLst>
            </p:cNvPr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E28FB37-4C2A-BF09-027C-6A3ABEEA4966}"/>
                </a:ext>
              </a:extLst>
            </p:cNvPr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0" name="도넛 6">
              <a:extLst>
                <a:ext uri="{FF2B5EF4-FFF2-40B4-BE49-F238E27FC236}">
                  <a16:creationId xmlns:a16="http://schemas.microsoft.com/office/drawing/2014/main" id="{E6B31AF6-03CD-33C0-904A-D73BB019FB4B}"/>
                </a:ext>
              </a:extLst>
            </p:cNvPr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D7D847-ED4C-7734-8260-E03FE52F3F54}"/>
                </a:ext>
              </a:extLst>
            </p:cNvPr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046AF4-52A0-C250-EF33-F0D183956F92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19DC16-0425-2676-2634-B4D446048F0A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100, 3)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1F9ACA3-F442-B5BF-2CB1-2FFEF2AD2CD9}"/>
                </a:ext>
              </a:extLst>
            </p:cNvPr>
            <p:cNvCxnSpPr>
              <a:stCxn id="19" idx="4"/>
              <a:endCxn id="23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2EA3504-C502-D02E-089B-51187C114DD2}"/>
                </a:ext>
              </a:extLst>
            </p:cNvPr>
            <p:cNvCxnSpPr>
              <a:stCxn id="23" idx="2"/>
              <a:endCxn id="21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꺾인 연결선 16">
              <a:extLst>
                <a:ext uri="{FF2B5EF4-FFF2-40B4-BE49-F238E27FC236}">
                  <a16:creationId xmlns:a16="http://schemas.microsoft.com/office/drawing/2014/main" id="{B71DC01A-6707-0E56-72F6-5BFD4B842C9A}"/>
                </a:ext>
              </a:extLst>
            </p:cNvPr>
            <p:cNvCxnSpPr>
              <a:stCxn id="23" idx="1"/>
              <a:endCxn id="20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꺾인 연결선 18">
              <a:extLst>
                <a:ext uri="{FF2B5EF4-FFF2-40B4-BE49-F238E27FC236}">
                  <a16:creationId xmlns:a16="http://schemas.microsoft.com/office/drawing/2014/main" id="{BD4B6849-1336-CF8D-1CEF-E6EA4D93930D}"/>
                </a:ext>
              </a:extLst>
            </p:cNvPr>
            <p:cNvCxnSpPr>
              <a:stCxn id="21" idx="2"/>
              <a:endCxn id="23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84F27D-33BF-9B8D-5FD9-26C3696B5CE1}"/>
                </a:ext>
              </a:extLst>
            </p:cNvPr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5F92EE-6BFD-9503-6388-6C79DCA4F44D}"/>
                </a:ext>
              </a:extLst>
            </p:cNvPr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54999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12" y="8797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Python program which finds out whether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121</a:t>
            </a:r>
            <a:r>
              <a:rPr lang="en-US" altLang="ko-KR" dirty="0"/>
              <a:t> is prime or not.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2223-39A6-6BF3-083C-0FB18F9D0291}"/>
              </a:ext>
            </a:extLst>
          </p:cNvPr>
          <p:cNvGrpSpPr/>
          <p:nvPr/>
        </p:nvGrpSpPr>
        <p:grpSpPr>
          <a:xfrm>
            <a:off x="5880844" y="453948"/>
            <a:ext cx="6096001" cy="6113218"/>
            <a:chOff x="5820515" y="1565571"/>
            <a:chExt cx="4945807" cy="495977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820515" y="2696697"/>
              <a:ext cx="4945807" cy="2689966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02137" y="3827820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02137" y="2066402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True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02137" y="2891716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02137" y="2891716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Item </a:t>
              </a:r>
              <a:r>
                <a:rPr lang="en-US" altLang="ko-KR" dirty="0" err="1"/>
                <a:t>i</a:t>
              </a:r>
              <a:r>
                <a:rPr lang="en-US" altLang="ko-KR" dirty="0"/>
                <a:t> from</a:t>
              </a:r>
            </a:p>
            <a:p>
              <a:pPr algn="ctr"/>
              <a:r>
                <a:rPr lang="en-US" altLang="ko-KR" dirty="0"/>
                <a:t>range(2, 121)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8160232" y="1565571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sp>
          <p:nvSpPr>
            <p:cNvPr id="10" name="도넛 9"/>
            <p:cNvSpPr/>
            <p:nvPr/>
          </p:nvSpPr>
          <p:spPr bwMode="auto">
            <a:xfrm>
              <a:off x="8160232" y="621331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9" idx="4"/>
              <a:endCxn id="22" idx="0"/>
            </p:cNvCxnSpPr>
            <p:nvPr/>
          </p:nvCxnSpPr>
          <p:spPr bwMode="auto">
            <a:xfrm>
              <a:off x="8316247" y="1877605"/>
              <a:ext cx="0" cy="188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7" idx="2"/>
              <a:endCxn id="24" idx="0"/>
            </p:cNvCxnSpPr>
            <p:nvPr/>
          </p:nvCxnSpPr>
          <p:spPr bwMode="auto">
            <a:xfrm>
              <a:off x="8316247" y="3593794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987251" y="3592230"/>
              <a:ext cx="1638182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next item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84299" y="3528421"/>
              <a:ext cx="1794199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2137" y="3827820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121 % </a:t>
              </a:r>
              <a:r>
                <a:rPr lang="en-US" altLang="ko-KR" dirty="0" err="1"/>
                <a:t>i</a:t>
              </a:r>
              <a:r>
                <a:rPr lang="en-US" altLang="ko-KR" dirty="0"/>
                <a:t> == 0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2137" y="4763926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False</a:t>
              </a:r>
              <a:endParaRPr lang="ko-KR" altLang="en-US" dirty="0"/>
            </a:p>
          </p:txBody>
        </p:sp>
        <p:cxnSp>
          <p:nvCxnSpPr>
            <p:cNvPr id="32" name="직선 화살표 연결선 31"/>
            <p:cNvCxnSpPr>
              <a:stCxn id="22" idx="2"/>
              <a:endCxn id="7" idx="0"/>
            </p:cNvCxnSpPr>
            <p:nvPr/>
          </p:nvCxnSpPr>
          <p:spPr bwMode="auto">
            <a:xfrm>
              <a:off x="8316247" y="2501675"/>
              <a:ext cx="0" cy="3900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4" idx="2"/>
              <a:endCxn id="30" idx="0"/>
            </p:cNvCxnSpPr>
            <p:nvPr/>
          </p:nvCxnSpPr>
          <p:spPr bwMode="auto">
            <a:xfrm>
              <a:off x="8316247" y="4529898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7302137" y="5544013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print(</a:t>
              </a:r>
              <a:r>
                <a:rPr lang="en-US" altLang="ko-KR" dirty="0" err="1"/>
                <a:t>bPrime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38240" y="4475731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cxnSp>
          <p:nvCxnSpPr>
            <p:cNvPr id="39" name="꺾인 연결선 38"/>
            <p:cNvCxnSpPr>
              <a:stCxn id="24" idx="1"/>
              <a:endCxn id="7" idx="1"/>
            </p:cNvCxnSpPr>
            <p:nvPr/>
          </p:nvCxnSpPr>
          <p:spPr bwMode="auto">
            <a:xfrm rot="10800000">
              <a:off x="7302135" y="3242755"/>
              <a:ext cx="13758" cy="936104"/>
            </a:xfrm>
            <a:prstGeom prst="bentConnector3">
              <a:avLst>
                <a:gd name="adj1" fmla="val 75093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6444039" y="4165875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cxnSp>
          <p:nvCxnSpPr>
            <p:cNvPr id="42" name="꺾인 연결선 41"/>
            <p:cNvCxnSpPr>
              <a:stCxn id="7" idx="3"/>
              <a:endCxn id="36" idx="0"/>
            </p:cNvCxnSpPr>
            <p:nvPr/>
          </p:nvCxnSpPr>
          <p:spPr bwMode="auto">
            <a:xfrm flipH="1">
              <a:off x="8316249" y="3242755"/>
              <a:ext cx="1014113" cy="2301256"/>
            </a:xfrm>
            <a:prstGeom prst="bentConnector4">
              <a:avLst>
                <a:gd name="adj1" fmla="val -96857"/>
                <a:gd name="adj2" fmla="val 8889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직선 화살표 연결선 47"/>
            <p:cNvCxnSpPr>
              <a:stCxn id="36" idx="2"/>
              <a:endCxn id="10" idx="0"/>
            </p:cNvCxnSpPr>
            <p:nvPr/>
          </p:nvCxnSpPr>
          <p:spPr bwMode="auto">
            <a:xfrm>
              <a:off x="8316247" y="5979283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30" idx="2"/>
              <a:endCxn id="36" idx="0"/>
            </p:cNvCxnSpPr>
            <p:nvPr/>
          </p:nvCxnSpPr>
          <p:spPr bwMode="auto">
            <a:xfrm>
              <a:off x="8316247" y="5199197"/>
              <a:ext cx="0" cy="34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95950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for d in range(2, n):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bPrime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803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0070C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71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FC261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C261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894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466165" y="2076449"/>
            <a:ext cx="5315119" cy="37775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0070C0"/>
                </a:solidFill>
              </a:rPr>
              <a:t>n + 1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0070C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315119" cy="377750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FC2610"/>
                </a:solidFill>
              </a:rPr>
              <a:t>n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FC261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026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546241" y="2076450"/>
            <a:ext cx="5377872" cy="37864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800" dirty="0"/>
              <a:t>for d in range(2, n):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77872" cy="378646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d in range(2, </a:t>
            </a:r>
            <a:r>
              <a:rPr lang="en-US" altLang="ko-KR" sz="1800" b="1" dirty="0">
                <a:solidFill>
                  <a:srgbClr val="0070C0"/>
                </a:solidFill>
              </a:rPr>
              <a:t>n + 1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>
                <a:solidFill>
                  <a:srgbClr val="0070C0"/>
                </a:solidFill>
              </a:rPr>
              <a:t>d &gt;= n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411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537278" y="1871472"/>
            <a:ext cx="5359943" cy="4305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1700" dirty="0"/>
              <a:t>Definition. A number </a:t>
            </a:r>
            <a:r>
              <a:rPr lang="en-US" altLang="ko-KR" sz="1700" i="1" dirty="0"/>
              <a:t>n</a:t>
            </a:r>
            <a:r>
              <a:rPr lang="en-US" altLang="ko-KR" sz="1700" dirty="0"/>
              <a:t> is prime if it is greater than one and if none of the numbers 2 , 3 , … , </a:t>
            </a:r>
            <a:r>
              <a:rPr lang="en-US" altLang="ko-KR" sz="1700" i="1" dirty="0"/>
              <a:t>n</a:t>
            </a:r>
            <a:r>
              <a:rPr lang="en-US" altLang="ko-KR" sz="1700" dirty="0"/>
              <a:t> − 1 divides </a:t>
            </a:r>
            <a:r>
              <a:rPr lang="en-US" altLang="ko-KR" sz="1700" i="1" dirty="0"/>
              <a:t>n</a:t>
            </a:r>
            <a:r>
              <a:rPr lang="en-US" altLang="ko-KR" sz="1700" dirty="0"/>
              <a:t> evenly.</a:t>
            </a:r>
          </a:p>
          <a:p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n = 121</a:t>
            </a:r>
          </a:p>
          <a:p>
            <a:pPr marL="0" indent="0">
              <a:buNone/>
            </a:pPr>
            <a:r>
              <a:rPr lang="en-US" altLang="ko-KR" sz="17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700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700" dirty="0"/>
              <a:t>for d in range(2, n):</a:t>
            </a:r>
          </a:p>
          <a:p>
            <a:pPr marL="0" indent="0">
              <a:buNone/>
            </a:pPr>
            <a:r>
              <a:rPr lang="en-US" altLang="ko-KR" sz="1700" dirty="0"/>
              <a:t>    if n % d == 0:</a:t>
            </a:r>
          </a:p>
          <a:p>
            <a:pPr marL="0" indent="0">
              <a:buNone/>
            </a:pPr>
            <a:r>
              <a:rPr lang="en-US" altLang="ko-KR" sz="1700" dirty="0"/>
              <a:t>        </a:t>
            </a:r>
            <a:r>
              <a:rPr lang="en-US" altLang="ko-KR" sz="17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700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700" dirty="0"/>
              <a:t>        break</a:t>
            </a:r>
          </a:p>
          <a:p>
            <a:pPr marL="0" indent="0">
              <a:buNone/>
            </a:pPr>
            <a:r>
              <a:rPr lang="en-US" altLang="ko-KR" sz="1700" dirty="0"/>
              <a:t>print(</a:t>
            </a:r>
            <a:r>
              <a:rPr lang="en-US" altLang="ko-KR" sz="17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59943" cy="39209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d in range(2, </a:t>
            </a:r>
            <a:r>
              <a:rPr lang="en-US" altLang="ko-KR" sz="1800" b="1" dirty="0">
                <a:solidFill>
                  <a:srgbClr val="0070C0"/>
                </a:solidFill>
              </a:rPr>
              <a:t>n + 1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>
                <a:solidFill>
                  <a:srgbClr val="0070C0"/>
                </a:solidFill>
              </a:rPr>
              <a:t>d &gt;= n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462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913794" y="1127464"/>
                <a:ext cx="10749287" cy="486992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Definition. A number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dirty="0"/>
                  <a:t> divides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evenly.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600" dirty="0"/>
                  <a:t>import math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600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sz="2600" dirty="0" err="1"/>
                  <a:t>bPrime</a:t>
                </a:r>
                <a:r>
                  <a:rPr lang="en-US" altLang="ko-KR" sz="2600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for d in range(2, </a:t>
                </a:r>
                <a:r>
                  <a:rPr lang="en-US" altLang="ko-KR" sz="2600" b="1" dirty="0" err="1">
                    <a:solidFill>
                      <a:srgbClr val="0070C0"/>
                    </a:solidFill>
                  </a:rPr>
                  <a:t>int</a:t>
                </a:r>
                <a:r>
                  <a:rPr lang="en-US" altLang="ko-KR" sz="2600" b="1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ko-KR" sz="2600" b="1" dirty="0" err="1">
                    <a:solidFill>
                      <a:srgbClr val="0070C0"/>
                    </a:solidFill>
                  </a:rPr>
                  <a:t>math.sqrt</a:t>
                </a:r>
                <a:r>
                  <a:rPr lang="en-US" altLang="ko-KR" sz="2600" b="1" dirty="0">
                    <a:solidFill>
                      <a:srgbClr val="0070C0"/>
                    </a:solidFill>
                  </a:rPr>
                  <a:t>(n)) + 1</a:t>
                </a:r>
                <a:r>
                  <a:rPr lang="en-US" altLang="ko-KR" sz="2600" dirty="0"/>
                  <a:t>):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       </a:t>
                </a:r>
                <a:r>
                  <a:rPr lang="en-US" altLang="ko-KR" sz="2600" dirty="0" err="1"/>
                  <a:t>bPrime</a:t>
                </a:r>
                <a:r>
                  <a:rPr lang="en-US" altLang="ko-KR" sz="2600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print(</a:t>
                </a:r>
                <a:r>
                  <a:rPr lang="en-US" altLang="ko-KR" sz="2600" dirty="0" err="1"/>
                  <a:t>bPrime</a:t>
                </a:r>
                <a:r>
                  <a:rPr lang="en-US" altLang="ko-KR" sz="2600" dirty="0"/>
                  <a:t>)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127464"/>
                <a:ext cx="10749287" cy="48699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596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127464"/>
                <a:ext cx="10758252" cy="48699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Definition. A number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dirty="0"/>
                  <a:t> divides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evenly.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import math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bPrime</a:t>
                </a:r>
                <a:r>
                  <a:rPr lang="en-US" altLang="ko-KR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for d in range(2, 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math.sqrt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(n))</a:t>
                </a:r>
                <a:r>
                  <a:rPr lang="en-US" altLang="ko-KR" dirty="0"/>
                  <a:t>):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127464"/>
                <a:ext cx="10758252" cy="48699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673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97222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8664" y="1583391"/>
                <a:ext cx="5566131" cy="4100231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600" dirty="0"/>
                  <a:t>Definition. A number </a:t>
                </a:r>
                <a:r>
                  <a:rPr lang="en-US" altLang="ko-KR" sz="1600" i="1" dirty="0"/>
                  <a:t>n</a:t>
                </a:r>
                <a:r>
                  <a:rPr lang="en-US" altLang="ko-KR" sz="1600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1600" dirty="0"/>
                  <a:t> divides </a:t>
                </a:r>
                <a:r>
                  <a:rPr lang="en-US" altLang="ko-KR" sz="1600" i="1" dirty="0"/>
                  <a:t>n</a:t>
                </a:r>
                <a:r>
                  <a:rPr lang="en-US" altLang="ko-KR" sz="1600" dirty="0"/>
                  <a:t> evenly.</a:t>
                </a:r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import math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for d in range(2, </a:t>
                </a:r>
                <a:r>
                  <a:rPr lang="en-US" altLang="ko-KR" sz="1600" b="1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rgbClr val="FF0000"/>
                    </a:solidFill>
                  </a:rPr>
                  <a:t>math.sqrt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(n))</a:t>
                </a:r>
                <a:r>
                  <a:rPr lang="en-US" altLang="ko-KR" sz="1600" dirty="0"/>
                  <a:t>):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print(</a:t>
                </a: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8664" y="1583391"/>
                <a:ext cx="5566131" cy="41002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10715" y="1583390"/>
                <a:ext cx="5566131" cy="41002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1600" dirty="0"/>
                  <a:t>Definition. A number </a:t>
                </a:r>
                <a:r>
                  <a:rPr lang="en-US" altLang="ko-KR" sz="1600" i="1" dirty="0"/>
                  <a:t>n</a:t>
                </a:r>
                <a:r>
                  <a:rPr lang="en-US" altLang="ko-KR" sz="1600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1600" dirty="0"/>
                  <a:t> divides </a:t>
                </a:r>
                <a:r>
                  <a:rPr lang="en-US" altLang="ko-KR" sz="1600" i="1" dirty="0"/>
                  <a:t>n</a:t>
                </a:r>
                <a:r>
                  <a:rPr lang="en-US" altLang="ko-KR" sz="1600" dirty="0"/>
                  <a:t> evenly.</a:t>
                </a:r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import math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for d in range(2, </a:t>
                </a:r>
                <a:r>
                  <a:rPr lang="en-US" altLang="ko-KR" sz="1600" b="1" dirty="0" err="1">
                    <a:solidFill>
                      <a:srgbClr val="0070C0"/>
                    </a:solidFill>
                  </a:rPr>
                  <a:t>int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rgbClr val="0070C0"/>
                    </a:solidFill>
                  </a:rPr>
                  <a:t>math.sqrt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(n)) + 1</a:t>
                </a:r>
                <a:r>
                  <a:rPr lang="en-US" altLang="ko-KR" sz="1600" dirty="0"/>
                  <a:t>):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print(</a:t>
                </a: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10715" y="1583390"/>
                <a:ext cx="5566131" cy="41002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53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b="1" u="sng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13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format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047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(nested for)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print()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if j &lt; 10:</a:t>
            </a:r>
          </a:p>
          <a:p>
            <a:pPr marL="0" indent="0">
              <a:buNone/>
            </a:pPr>
            <a:r>
              <a:rPr lang="en-US" altLang="ko-KR" sz="1800" dirty="0"/>
              <a:t>    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    else:</a:t>
            </a:r>
          </a:p>
          <a:p>
            <a:pPr marL="0" indent="0">
              <a:buNone/>
            </a:pPr>
            <a:r>
              <a:rPr lang="en-US" altLang="ko-KR" sz="1800" dirty="0"/>
              <a:t>            print(j)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5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5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39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453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11, 12, 13, 14, 15, 16, 17, 18, 19, 20</a:t>
            </a:r>
          </a:p>
          <a:p>
            <a:pPr marL="0" indent="0">
              <a:buNone/>
            </a:pPr>
            <a:r>
              <a:rPr lang="en-US" altLang="ko-KR" dirty="0"/>
              <a:t>21, 22, 23, 24, 25, 26, 27, 28, 29, 30</a:t>
            </a:r>
          </a:p>
          <a:p>
            <a:pPr marL="0" indent="0">
              <a:buNone/>
            </a:pPr>
            <a:r>
              <a:rPr lang="en-US" altLang="ko-KR" dirty="0"/>
              <a:t>31, 32, 33, 34, 35, 36, 37, 38, 39, 40</a:t>
            </a:r>
          </a:p>
          <a:p>
            <a:pPr marL="0" indent="0">
              <a:buNone/>
            </a:pPr>
            <a:r>
              <a:rPr lang="en-US" altLang="ko-KR" dirty="0"/>
              <a:t>41, 42, 43, 44, 45, 46, 47, 48, 49, 50</a:t>
            </a:r>
          </a:p>
          <a:p>
            <a:pPr marL="0" indent="0">
              <a:buNone/>
            </a:pPr>
            <a:r>
              <a:rPr lang="en-US" altLang="ko-KR" dirty="0"/>
              <a:t>51, 52, 53, 54, 55, 56, 57, 58, 59, 60</a:t>
            </a:r>
          </a:p>
          <a:p>
            <a:pPr marL="0" indent="0">
              <a:buNone/>
            </a:pPr>
            <a:r>
              <a:rPr lang="en-US" altLang="ko-KR" dirty="0"/>
              <a:t>61, 62, 63, 64, 65, 66, 67, 68, 69, 70</a:t>
            </a:r>
          </a:p>
          <a:p>
            <a:pPr marL="0" indent="0">
              <a:buNone/>
            </a:pPr>
            <a:r>
              <a:rPr lang="en-US" altLang="ko-KR" dirty="0"/>
              <a:t>71, 72, 73, 74, 75, 76, 77, 78, 79, 80</a:t>
            </a:r>
          </a:p>
          <a:p>
            <a:pPr marL="0" indent="0">
              <a:buNone/>
            </a:pPr>
            <a:r>
              <a:rPr lang="en-US" altLang="ko-KR" dirty="0"/>
              <a:t>81, 82, 83, 84, 85, 86, 87, 88, 89, 90</a:t>
            </a:r>
          </a:p>
          <a:p>
            <a:pPr marL="0" indent="0">
              <a:buNone/>
            </a:pPr>
            <a:r>
              <a:rPr lang="en-US" altLang="ko-KR" dirty="0"/>
              <a:t>91, 92, 93, 94, 95, 96, 97, 98, 99, 100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788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print(n,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print(n)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9347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212470" y="1402428"/>
            <a:ext cx="10353762" cy="46637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for j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if j &lt;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print(n, end=",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n += 1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AA8F6F-F857-22B5-D56F-BCF8D3D05A54}"/>
              </a:ext>
            </a:extLst>
          </p:cNvPr>
          <p:cNvGrpSpPr/>
          <p:nvPr/>
        </p:nvGrpSpPr>
        <p:grpSpPr>
          <a:xfrm>
            <a:off x="1273430" y="2523872"/>
            <a:ext cx="1104010" cy="2921888"/>
            <a:chOff x="1212470" y="2798192"/>
            <a:chExt cx="871402" cy="2160240"/>
          </a:xfrm>
        </p:grpSpPr>
        <p:sp>
          <p:nvSpPr>
            <p:cNvPr id="5" name="직사각형 4"/>
            <p:cNvSpPr/>
            <p:nvPr/>
          </p:nvSpPr>
          <p:spPr>
            <a:xfrm>
              <a:off x="1212470" y="2798192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1247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1247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1247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247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247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694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2694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2694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694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694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4141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141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2714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1,   2,   3,   4,   5,   6,   7,   8,   9,  10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11,  12,  13,  14,  15,  16,  17,  18,  19,  20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21,  22,  23,  24,  25,  26,  27,  28,  29,  30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31,  32,  33,  34,  35,  36,  37,  38,  39,  40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41,  42,  43,  44,  45,  46,  47,  48,  49,  50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51,  52,  53,  54,  55,  56,  57,  58,  59,  60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61,  62,  63,  64,  65,  66,  67,  68,  69,  70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71,  72,  73,  74,  75,  76,  77,  78,  79,  80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81,  82,  83,  84,  85,  86,  87,  88,  89,  90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91,  92,  93,  94,  95,  96,  97,  98,  99, 100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11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0595" y="1638453"/>
            <a:ext cx="9063923" cy="3830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print(f"{n:3d}",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print(f"{n:3d}")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9391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2053" y="242047"/>
            <a:ext cx="9600216" cy="12618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Avoiding Duplication</a:t>
            </a:r>
            <a:br>
              <a:rPr lang="en-US" altLang="ko-KR" dirty="0"/>
            </a:br>
            <a:r>
              <a:rPr lang="en-US" altLang="ko-KR" dirty="0"/>
              <a:t>cf. Accounting Report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28263" y="2076450"/>
            <a:ext cx="5342373" cy="36226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j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j &lt; 10: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print(f"{n:3d}", end=",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n += 1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307148" y="2069251"/>
            <a:ext cx="5342373" cy="3622672"/>
          </a:xfrm>
        </p:spPr>
        <p:txBody>
          <a:bodyPr>
            <a:normAutofit fontScale="9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for j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if j &lt; 10: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", 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else: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"\n"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print(f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{n:3d}", end=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n += 1</a:t>
            </a:r>
          </a:p>
          <a:p>
            <a:pPr marL="0" indent="0">
              <a:buNone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028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81113" y="905522"/>
            <a:ext cx="6508981" cy="5479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m\kg 70 71 72 73 74 75 76 77 78 79 80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618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m\kg 70 71 72 73 74 75 76 77 78 79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3432" y="2153700"/>
            <a:ext cx="3888432" cy="253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83432" y="2478716"/>
            <a:ext cx="633264" cy="345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8704" y="2478716"/>
            <a:ext cx="3183160" cy="345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94690" y="3144773"/>
            <a:ext cx="1440160" cy="519351"/>
          </a:xfrm>
          <a:prstGeom prst="wedgeEllipseCallout">
            <a:avLst>
              <a:gd name="adj1" fmla="val -127692"/>
              <a:gd name="adj2" fmla="val 126193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body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4690" y="1397531"/>
            <a:ext cx="1440160" cy="519351"/>
          </a:xfrm>
          <a:prstGeom prst="wedgeEllipseCallout">
            <a:avLst>
              <a:gd name="adj1" fmla="val -128166"/>
              <a:gd name="adj2" fmla="val 90258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6005993"/>
            <a:ext cx="2160240" cy="519351"/>
          </a:xfrm>
          <a:prstGeom prst="wedgeEllipseCallout">
            <a:avLst>
              <a:gd name="adj1" fmla="val -74228"/>
              <a:gd name="adj2" fmla="val -58268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baseline="30000" dirty="0">
                <a:solidFill>
                  <a:srgbClr val="FF0000"/>
                </a:solidFill>
              </a:rPr>
              <a:t>st</a:t>
            </a:r>
            <a:r>
              <a:rPr lang="en-US" altLang="ko-KR" dirty="0">
                <a:solidFill>
                  <a:srgbClr val="FF0000"/>
                </a:solidFill>
              </a:rPr>
              <a:t> column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1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28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fHeight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range(1.55, 1.70, 0.01)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fWeight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range(70.0, 81.0, 1.0)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fWeight</a:t>
            </a:r>
            <a:r>
              <a:rPr lang="en-US" altLang="ko-KR" dirty="0"/>
              <a:t> &lt; 80.0:</a:t>
            </a:r>
          </a:p>
          <a:p>
            <a:pPr marL="0" indent="0">
              <a:buNone/>
            </a:pPr>
            <a:r>
              <a:rPr lang="en-US" altLang="ko-KR" dirty="0"/>
              <a:t>            print(" X", end="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 X")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24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iHeight</a:t>
            </a:r>
            <a:r>
              <a:rPr lang="en-US" altLang="ko-KR" dirty="0"/>
              <a:t> in range(155, 170):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fHeight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0070C0"/>
                </a:solidFill>
              </a:rPr>
              <a:t>iHeight</a:t>
            </a:r>
            <a:r>
              <a:rPr lang="en-US" altLang="ko-KR" b="1" dirty="0">
                <a:solidFill>
                  <a:srgbClr val="0070C0"/>
                </a:solidFill>
              </a:rPr>
              <a:t> / 100.0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iWeight</a:t>
            </a:r>
            <a:r>
              <a:rPr lang="en-US" altLang="ko-KR" dirty="0"/>
              <a:t> in range(70, 81):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fWeight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70C0"/>
                </a:solidFill>
              </a:rPr>
              <a:t>float(</a:t>
            </a:r>
            <a:r>
              <a:rPr lang="en-US" altLang="ko-KR" b="1" dirty="0" err="1">
                <a:solidFill>
                  <a:srgbClr val="0070C0"/>
                </a:solidFill>
              </a:rPr>
              <a:t>iWeight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iWeight</a:t>
            </a:r>
            <a:r>
              <a:rPr lang="en-US" altLang="ko-KR" dirty="0"/>
              <a:t> &lt; 80:</a:t>
            </a:r>
          </a:p>
          <a:p>
            <a:pPr marL="0" indent="0">
              <a:buNone/>
            </a:pPr>
            <a:r>
              <a:rPr lang="en-US" altLang="ko-KR" dirty="0"/>
              <a:t>            print(" X", end="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 X")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499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961795" y="1002024"/>
            <a:ext cx="4967052" cy="53360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45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(body, 1st column)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range(155, 170):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fHeight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/ 100.0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print(f"{fHeight:.2f}", end="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X", end="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453335" cy="391923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range(155, 170):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/ 100.0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f"{fHeight:.2f} 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+= " X"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+= " X"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05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(body, 1</a:t>
            </a:r>
            <a:r>
              <a:rPr lang="en-US" altLang="ko-KR" baseline="30000" dirty="0"/>
              <a:t>st</a:t>
            </a:r>
            <a:r>
              <a:rPr lang="en-US" altLang="ko-KR" dirty="0"/>
              <a:t> column)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36288" y="1055747"/>
            <a:ext cx="5460111" cy="54257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70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57675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Example: </a:t>
            </a:r>
            <a:r>
              <a:rPr lang="en-US" altLang="ko-KR" sz="3200" b="1" i="1" dirty="0"/>
              <a:t>for-for</a:t>
            </a:r>
            <a:r>
              <a:rPr lang="en-US" altLang="ko-KR" sz="3200" dirty="0"/>
              <a:t> (body, 1</a:t>
            </a:r>
            <a:r>
              <a:rPr lang="en-US" altLang="ko-KR" sz="3200" baseline="30000" dirty="0"/>
              <a:t>st</a:t>
            </a:r>
            <a:r>
              <a:rPr lang="en-US" altLang="ko-KR" sz="3200" dirty="0"/>
              <a:t> column, header)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529151" y="1532964"/>
            <a:ext cx="5360661" cy="441095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print("m\kg", end=" ")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float(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if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print(f"{fWeight:2.0f}", end=" ")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else: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print(f"{fWeight:2.0f}")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BCCAEE8-031D-498E-9C9B-C8306AB77152}"/>
              </a:ext>
            </a:extLst>
          </p:cNvPr>
          <p:cNvSpPr txBox="1">
            <a:spLocks/>
          </p:cNvSpPr>
          <p:nvPr/>
        </p:nvSpPr>
        <p:spPr>
          <a:xfrm>
            <a:off x="6302188" y="1532965"/>
            <a:ext cx="5360661" cy="44109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range(155, 171):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/ 100.0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print(f"{fHeight:4.2f}", end=" ")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X", end=" ")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X", end=" ")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print()</a:t>
            </a:r>
          </a:p>
        </p:txBody>
      </p:sp>
    </p:spTree>
    <p:extLst>
      <p:ext uri="{BB962C8B-B14F-4D97-AF65-F5344CB8AC3E}">
        <p14:creationId xmlns:p14="http://schemas.microsoft.com/office/powerpoint/2010/main" val="20244455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(body, 1</a:t>
            </a:r>
            <a:r>
              <a:rPr lang="en-US" altLang="ko-KR" baseline="30000" dirty="0"/>
              <a:t>st</a:t>
            </a:r>
            <a:r>
              <a:rPr lang="en-US" altLang="ko-KR" dirty="0"/>
              <a:t> column, header)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21890" y="905522"/>
            <a:ext cx="7127546" cy="57305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m\kg 70 71 72 73 74 75 76 77 78 79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182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Print out the prime numbers between 2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math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range(2, 101):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    for d in range(2,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(n)) + 1):</a:t>
            </a:r>
          </a:p>
          <a:p>
            <a:pPr marL="0" indent="0">
              <a:buNone/>
            </a:pPr>
            <a:r>
              <a:rPr lang="en-US" altLang="ko-KR" dirty="0"/>
              <a:t>        if n % d == 0: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bPrime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996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138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Number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2602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027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944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1261872"/>
          </a:xfrm>
        </p:spPr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257DF-6EF3-12B3-7756-B57537D5A49E}"/>
              </a:ext>
            </a:extLst>
          </p:cNvPr>
          <p:cNvSpPr txBox="1"/>
          <p:nvPr/>
        </p:nvSpPr>
        <p:spPr>
          <a:xfrm>
            <a:off x="2225040" y="1360467"/>
            <a:ext cx="609600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import time</a:t>
            </a:r>
            <a:b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t1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n in range(2, 100):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True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d in range(2, n):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n % d == 0: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False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break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if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print(n, end=" ")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t2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print("\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taken:", t2 - t1, "seconds")</a:t>
            </a:r>
          </a:p>
        </p:txBody>
      </p:sp>
      <p:pic>
        <p:nvPicPr>
          <p:cNvPr id="1026" name="Picture 2" descr="Thonny - 다운로드">
            <a:extLst>
              <a:ext uri="{FF2B5EF4-FFF2-40B4-BE49-F238E27FC236}">
                <a16:creationId xmlns:a16="http://schemas.microsoft.com/office/drawing/2014/main" id="{94F50A3C-E4AA-7D74-61AA-EA0B712F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97" y="2585720"/>
            <a:ext cx="1209777" cy="12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358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100000.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42039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Not Brute Algorithm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142</a:t>
            </a:fld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5FC17E7-09F4-EC58-F71A-AE4630A1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76" y="1539939"/>
            <a:ext cx="6974395" cy="4798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CF2353-65BB-3033-402E-5FB2A184B6D8}"/>
              </a:ext>
            </a:extLst>
          </p:cNvPr>
          <p:cNvSpPr txBox="1"/>
          <p:nvPr/>
        </p:nvSpPr>
        <p:spPr>
          <a:xfrm>
            <a:off x="4087905" y="833791"/>
            <a:ext cx="3209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https://dev-ku.tistory.com/278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0214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Why Efficient?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143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F78F9-F6BA-AC56-702F-5E101B96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9" y="2332158"/>
            <a:ext cx="10359725" cy="14688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AFDAC62-086E-B56E-0C37-F61DD06E0993}"/>
              </a:ext>
            </a:extLst>
          </p:cNvPr>
          <p:cNvSpPr txBox="1">
            <a:spLocks/>
          </p:cNvSpPr>
          <p:nvPr/>
        </p:nvSpPr>
        <p:spPr>
          <a:xfrm>
            <a:off x="931496" y="1126951"/>
            <a:ext cx="10507240" cy="43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/>
              <a:t>큰 수를 작게 만들고 작은 수를 크게 만들기 위해 </a:t>
            </a:r>
            <a:r>
              <a:rPr lang="en-US" altLang="ko-KR" sz="2000" dirty="0"/>
              <a:t>Log </a:t>
            </a:r>
            <a:r>
              <a:rPr lang="ko-KR" altLang="en-US" sz="2000" dirty="0"/>
              <a:t>혹은 </a:t>
            </a:r>
            <a:r>
              <a:rPr lang="en-US" altLang="ko-KR" sz="2000" dirty="0"/>
              <a:t>Square root</a:t>
            </a:r>
            <a:r>
              <a:rPr lang="ko-KR" altLang="en-US" sz="2000" dirty="0"/>
              <a:t>를 적용하라</a:t>
            </a:r>
          </a:p>
        </p:txBody>
      </p:sp>
    </p:spTree>
    <p:extLst>
      <p:ext uri="{BB962C8B-B14F-4D97-AF65-F5344CB8AC3E}">
        <p14:creationId xmlns:p14="http://schemas.microsoft.com/office/powerpoint/2010/main" val="210059047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45556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for d in range(2, n):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311195" y="1216118"/>
            <a:ext cx="5433209" cy="51025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n &lt;= 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for d in range(2, int(n ** 0.5) + 1):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052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148" y="37415"/>
            <a:ext cx="9736350" cy="7784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Playground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68731" y="1247166"/>
            <a:ext cx="4856841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Team competition</a:t>
            </a:r>
          </a:p>
          <a:p>
            <a:pPr lvl="1"/>
            <a:r>
              <a:rPr lang="en-US" altLang="ko-KR" sz="2000" dirty="0"/>
              <a:t>Make a Python program which lists all of the prime numbers from 10000 through 50000 in a shorter time.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Hint</a:t>
            </a:r>
          </a:p>
          <a:p>
            <a:pPr marL="495285" lvl="1" indent="0">
              <a:buNone/>
            </a:pPr>
            <a:r>
              <a:rPr lang="en-US" altLang="ko-KR" sz="2000" dirty="0"/>
              <a:t>import math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145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572F88-F5BF-47B5-3ADF-88911F106238}"/>
              </a:ext>
            </a:extLst>
          </p:cNvPr>
          <p:cNvGrpSpPr/>
          <p:nvPr/>
        </p:nvGrpSpPr>
        <p:grpSpPr>
          <a:xfrm>
            <a:off x="6816082" y="384419"/>
            <a:ext cx="4551770" cy="6203743"/>
            <a:chOff x="6816082" y="1484786"/>
            <a:chExt cx="3744416" cy="510337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6816082" y="1874827"/>
              <a:ext cx="3354373" cy="424528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7107658" y="3044957"/>
              <a:ext cx="2750760" cy="18722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96166" y="2420888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96166" y="3558305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40151" y="2687627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True</a:t>
              </a:r>
              <a:endParaRPr lang="ko-KR" altLang="en-US" sz="1083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40151" y="316256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151" y="316256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from range(2, n)</a:t>
              </a:r>
              <a:endParaRPr lang="ko-KR" altLang="en-US" sz="1083" dirty="0"/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8298246" y="1484786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sp>
          <p:nvSpPr>
            <p:cNvPr id="49" name="도넛 48"/>
            <p:cNvSpPr/>
            <p:nvPr/>
          </p:nvSpPr>
          <p:spPr bwMode="auto">
            <a:xfrm>
              <a:off x="8298246" y="6276127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cxnSp>
          <p:nvCxnSpPr>
            <p:cNvPr id="50" name="직선 화살표 연결선 49"/>
            <p:cNvCxnSpPr>
              <a:stCxn id="59" idx="2"/>
              <a:endCxn id="45" idx="0"/>
            </p:cNvCxnSpPr>
            <p:nvPr/>
          </p:nvCxnSpPr>
          <p:spPr bwMode="auto">
            <a:xfrm>
              <a:off x="8454262" y="2459299"/>
              <a:ext cx="0" cy="2283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직선 화살표 연결선 50"/>
            <p:cNvCxnSpPr>
              <a:stCxn id="47" idx="2"/>
              <a:endCxn id="61" idx="0"/>
            </p:cNvCxnSpPr>
            <p:nvPr/>
          </p:nvCxnSpPr>
          <p:spPr bwMode="auto">
            <a:xfrm>
              <a:off x="8454262" y="3591021"/>
              <a:ext cx="0" cy="2339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766299" y="3435001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cxnSp>
          <p:nvCxnSpPr>
            <p:cNvPr id="53" name="직선 화살표 연결선 52"/>
            <p:cNvCxnSpPr>
              <a:stCxn id="45" idx="2"/>
              <a:endCxn id="47" idx="0"/>
            </p:cNvCxnSpPr>
            <p:nvPr/>
          </p:nvCxnSpPr>
          <p:spPr bwMode="auto">
            <a:xfrm>
              <a:off x="8454262" y="2954436"/>
              <a:ext cx="0" cy="2081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직선 화살표 연결선 53"/>
            <p:cNvCxnSpPr>
              <a:stCxn id="60" idx="2"/>
              <a:endCxn id="62" idx="0"/>
            </p:cNvCxnSpPr>
            <p:nvPr/>
          </p:nvCxnSpPr>
          <p:spPr bwMode="auto">
            <a:xfrm>
              <a:off x="8454262" y="4253398"/>
              <a:ext cx="0" cy="228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8376255" y="4215087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cxnSp>
          <p:nvCxnSpPr>
            <p:cNvPr id="56" name="꺾인 연결선 55"/>
            <p:cNvCxnSpPr>
              <a:stCxn id="61" idx="1"/>
              <a:endCxn id="47" idx="1"/>
            </p:cNvCxnSpPr>
            <p:nvPr/>
          </p:nvCxnSpPr>
          <p:spPr bwMode="auto">
            <a:xfrm rot="10800000">
              <a:off x="7440149" y="3376796"/>
              <a:ext cx="13758" cy="662379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107660" y="3981061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40151" y="20308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40151" y="20308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n from</a:t>
              </a:r>
            </a:p>
            <a:p>
              <a:pPr algn="ctr"/>
              <a:r>
                <a:rPr lang="en-US" altLang="ko-KR" sz="1083" dirty="0"/>
                <a:t>range(10000, 50000)</a:t>
              </a:r>
              <a:endParaRPr lang="ko-KR" altLang="en-US" sz="1083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40151" y="38249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40151" y="38249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n %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== 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40151" y="44818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False</a:t>
              </a:r>
              <a:endParaRPr lang="ko-KR" altLang="en-US" sz="1083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0151" y="57752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print(n)</a:t>
              </a:r>
              <a:endParaRPr lang="ko-KR" altLang="en-US" sz="1083" dirty="0"/>
            </a:p>
          </p:txBody>
        </p:sp>
        <p:cxnSp>
          <p:nvCxnSpPr>
            <p:cNvPr id="64" name="직선 화살표 연결선 63"/>
            <p:cNvCxnSpPr>
              <a:stCxn id="48" idx="4"/>
              <a:endCxn id="59" idx="0"/>
            </p:cNvCxnSpPr>
            <p:nvPr/>
          </p:nvCxnSpPr>
          <p:spPr bwMode="auto">
            <a:xfrm>
              <a:off x="8454262" y="1796819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8766299" y="2342879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6255" y="5463325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07660" y="5229299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40151" y="5073183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40151" y="5073183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endParaRPr lang="en-US" altLang="ko-KR" sz="1083" dirty="0"/>
            </a:p>
          </p:txBody>
        </p:sp>
        <p:cxnSp>
          <p:nvCxnSpPr>
            <p:cNvPr id="70" name="직선 화살표 연결선 69"/>
            <p:cNvCxnSpPr>
              <a:stCxn id="68" idx="2"/>
              <a:endCxn id="63" idx="0"/>
            </p:cNvCxnSpPr>
            <p:nvPr/>
          </p:nvCxnSpPr>
          <p:spPr bwMode="auto">
            <a:xfrm>
              <a:off x="8454262" y="5501636"/>
              <a:ext cx="0" cy="2736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꺾인 연결선 70"/>
            <p:cNvCxnSpPr>
              <a:stCxn id="63" idx="1"/>
              <a:endCxn id="59" idx="1"/>
            </p:cNvCxnSpPr>
            <p:nvPr/>
          </p:nvCxnSpPr>
          <p:spPr bwMode="auto">
            <a:xfrm rot="10800000">
              <a:off x="7440149" y="2245073"/>
              <a:ext cx="13758" cy="3663625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꺾인 연결선 71"/>
            <p:cNvCxnSpPr>
              <a:stCxn id="69" idx="1"/>
              <a:endCxn id="59" idx="1"/>
            </p:cNvCxnSpPr>
            <p:nvPr/>
          </p:nvCxnSpPr>
          <p:spPr bwMode="auto">
            <a:xfrm rot="10800000">
              <a:off x="7440149" y="2245071"/>
              <a:ext cx="13758" cy="3042338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3" name="꺾인 연결선 72"/>
            <p:cNvCxnSpPr>
              <a:stCxn id="59" idx="3"/>
              <a:endCxn id="49" idx="6"/>
            </p:cNvCxnSpPr>
            <p:nvPr/>
          </p:nvCxnSpPr>
          <p:spPr bwMode="auto">
            <a:xfrm flipH="1">
              <a:off x="8610281" y="2245073"/>
              <a:ext cx="858095" cy="4187071"/>
            </a:xfrm>
            <a:prstGeom prst="bentConnector3">
              <a:avLst>
                <a:gd name="adj1" fmla="val -637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>
              <a:stCxn id="47" idx="3"/>
              <a:endCxn id="69" idx="0"/>
            </p:cNvCxnSpPr>
            <p:nvPr/>
          </p:nvCxnSpPr>
          <p:spPr bwMode="auto">
            <a:xfrm flipH="1">
              <a:off x="8454264" y="3376794"/>
              <a:ext cx="1014113" cy="1696391"/>
            </a:xfrm>
            <a:prstGeom prst="bentConnector4">
              <a:avLst>
                <a:gd name="adj1" fmla="val -24420"/>
                <a:gd name="adj2" fmla="val 8661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stCxn id="62" idx="2"/>
              <a:endCxn id="69" idx="0"/>
            </p:cNvCxnSpPr>
            <p:nvPr/>
          </p:nvCxnSpPr>
          <p:spPr bwMode="auto">
            <a:xfrm>
              <a:off x="8454262" y="4748699"/>
              <a:ext cx="0" cy="3244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15804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buNone/>
            </a:pPr>
            <a:r>
              <a:rPr lang="en-US" altLang="ko-KR" sz="1600" dirty="0"/>
              <a:t>    for d in range(2, </a:t>
            </a:r>
            <a:r>
              <a:rPr lang="en-US" altLang="ko-KR" sz="1600" b="1" dirty="0">
                <a:solidFill>
                  <a:srgbClr val="0070C0"/>
                </a:solidFill>
              </a:rPr>
              <a:t>n</a:t>
            </a:r>
            <a:r>
              <a:rPr lang="en-US" altLang="ko-KR" sz="1600" dirty="0"/>
              <a:t>):</a:t>
            </a:r>
          </a:p>
          <a:p>
            <a:pPr marL="0" indent="0"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print(t2 - t1)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405120" y="1235588"/>
            <a:ext cx="6390640" cy="51025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math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for d in range(2, int(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(n)) + 1):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print(t2 - t1)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824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BAABC3F-5968-4CF1-93A1-420CBBF8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Loops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60E14CC-B75F-4EF6-A92F-9A5BC9D5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for-for</a:t>
            </a:r>
          </a:p>
          <a:p>
            <a:r>
              <a:rPr lang="en-US" altLang="ko-KR"/>
              <a:t>for-while</a:t>
            </a:r>
          </a:p>
          <a:p>
            <a:r>
              <a:rPr lang="en-US" altLang="ko-KR"/>
              <a:t>while-for</a:t>
            </a:r>
          </a:p>
          <a:p>
            <a:r>
              <a:rPr lang="en-US" altLang="ko-KR"/>
              <a:t>while-while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CEFA6-14C0-41D9-B733-4BA377E8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7485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u="sng" dirty="0"/>
              <a:t>continue/break/pass</a:t>
            </a:r>
            <a:r>
              <a:rPr lang="en-US" altLang="ko-KR" b="1" u="sng" dirty="0"/>
              <a:t> Statement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0289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 is used to tell Python to skip the rest of the statements in the current loop block and to continue to the next iteration of the loop.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23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919" y="1418272"/>
            <a:ext cx="5549757" cy="2834935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주어진 리스트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 = [1, 2, 3, 4, 5, 6, 7, 8, 9, 10]</a:t>
            </a:r>
          </a:p>
          <a:p>
            <a:pPr marL="36900" indent="0">
              <a:buNone/>
            </a:pPr>
            <a:b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리스트에서 짝수만 출력하고자 함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 in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numbers: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 % 2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0:  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홀수인 경우</a:t>
            </a:r>
          </a:p>
          <a:p>
            <a:pPr marL="36900" indent="0">
              <a:buNone/>
            </a:pP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다음 반복으로 </a:t>
            </a:r>
            <a:r>
              <a:rPr lang="ko-KR" alt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넘어감</a:t>
            </a:r>
            <a:endParaRPr lang="ko-KR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print(num, end =‘/’)  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짝수인 경우에만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9B890-AB56-942A-CCF7-9BACFDF4C533}"/>
              </a:ext>
            </a:extLst>
          </p:cNvPr>
          <p:cNvSpPr txBox="1"/>
          <p:nvPr/>
        </p:nvSpPr>
        <p:spPr>
          <a:xfrm>
            <a:off x="636494" y="4522148"/>
            <a:ext cx="24115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2/4/6/8/10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6325444" y="1418272"/>
            <a:ext cx="5750015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if num % 2 != 0: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홀수인 경우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continue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다음 반복으로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넘어감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sum += num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print(num,  end='/')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짝수인 경우에만 출력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31726116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2972644" y="1319661"/>
            <a:ext cx="7793968" cy="423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if num % 3 == 0: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의 배수인 경우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break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프로그램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Stop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sum += num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print(num,  end='/')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의배수가 나오기 전까지 출력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117466673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pass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812150" y="1507920"/>
            <a:ext cx="5732086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1623E-B9AA-38CA-0014-FECCF83673D8}"/>
              </a:ext>
            </a:extLst>
          </p:cNvPr>
          <p:cNvSpPr txBox="1"/>
          <p:nvPr/>
        </p:nvSpPr>
        <p:spPr>
          <a:xfrm>
            <a:off x="812150" y="318641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for num in numbers: 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^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SyntaxError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: unexpected EOF while parsing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06DC0-24BC-0FF4-1239-71B321CC1FCE}"/>
              </a:ext>
            </a:extLst>
          </p:cNvPr>
          <p:cNvSpPr txBox="1"/>
          <p:nvPr/>
        </p:nvSpPr>
        <p:spPr>
          <a:xfrm>
            <a:off x="6750424" y="1507920"/>
            <a:ext cx="52533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pass</a:t>
            </a:r>
          </a:p>
        </p:txBody>
      </p:sp>
    </p:spTree>
    <p:extLst>
      <p:ext uri="{BB962C8B-B14F-4D97-AF65-F5344CB8AC3E}">
        <p14:creationId xmlns:p14="http://schemas.microsoft.com/office/powerpoint/2010/main" val="1641678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360546"/>
            <a:ext cx="10353762" cy="466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6990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947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5588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85449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C702C3-118D-4E8A-A2EA-B891F47B87E3}"/>
              </a:ext>
            </a:extLst>
          </p:cNvPr>
          <p:cNvSpPr/>
          <p:nvPr/>
        </p:nvSpPr>
        <p:spPr>
          <a:xfrm>
            <a:off x="6887383" y="5121042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6478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40625" cy="3622672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87383" y="5112078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1114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58555" cy="36226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58555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757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22696" cy="3622671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22696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931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409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9573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58555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78419" y="5147936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0899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324084" cy="3622670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FB3CD6-6D1B-4F7D-916F-96988ADE436F}"/>
              </a:ext>
            </a:extLst>
          </p:cNvPr>
          <p:cNvSpPr/>
          <p:nvPr/>
        </p:nvSpPr>
        <p:spPr>
          <a:xfrm>
            <a:off x="6887382" y="5112078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3187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while True:</a:t>
            </a:r>
          </a:p>
          <a:p>
            <a:pPr marL="0" indent="0">
              <a:buNone/>
            </a:pPr>
            <a:r>
              <a:rPr lang="en-US" altLang="ko-KR"/>
              <a:t>    s = input('Enter something: ')</a:t>
            </a:r>
          </a:p>
          <a:p>
            <a:pPr marL="0" indent="0">
              <a:buNone/>
            </a:pPr>
            <a:r>
              <a:rPr lang="en-US" altLang="ko-KR"/>
              <a:t>    if s == 'quit':</a:t>
            </a:r>
          </a:p>
          <a:p>
            <a:pPr marL="0" indent="0">
              <a:buNone/>
            </a:pPr>
            <a:r>
              <a:rPr lang="en-US" altLang="ko-KR"/>
              <a:t>        break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en-US" altLang="ko-KR" b="1">
                <a:solidFill>
                  <a:srgbClr val="0070C0"/>
                </a:solidFill>
              </a:rPr>
              <a:t>if</a:t>
            </a:r>
            <a:r>
              <a:rPr lang="en-US" altLang="ko-KR"/>
              <a:t> len(s) &lt; 3:</a:t>
            </a:r>
          </a:p>
          <a:p>
            <a:pPr marL="0" indent="0">
              <a:buNone/>
            </a:pPr>
            <a:r>
              <a:rPr lang="en-US" altLang="ko-KR"/>
              <a:t>        print('Too small')</a:t>
            </a:r>
          </a:p>
          <a:p>
            <a:pPr marL="0" indent="0">
              <a:buNone/>
            </a:pPr>
            <a:r>
              <a:rPr lang="en-US" altLang="ko-KR"/>
              <a:t>    else:</a:t>
            </a:r>
          </a:p>
          <a:p>
            <a:pPr marL="0" indent="0">
              <a:buNone/>
            </a:pPr>
            <a:r>
              <a:rPr lang="en-US" altLang="ko-KR"/>
              <a:t>        print('Input is of sufficient length')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453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06323" cy="3622671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75096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2440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1" dirty="0"/>
              <a:t>for</a:t>
            </a:r>
            <a:r>
              <a:rPr lang="en-US" altLang="ko-KR" sz="2400" b="1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dirty="0">
                <a:solidFill>
                  <a:srgbClr val="00B0F0"/>
                </a:solidFill>
              </a:rPr>
              <a:t>Repetition</a:t>
            </a:r>
            <a:r>
              <a:rPr lang="en-US" altLang="ko-KR" sz="2000" dirty="0"/>
              <a:t>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5983" y="8820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End of 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435D0B09-EBA3-2027-380F-732B8C1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1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0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3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5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6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52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573778"/>
              </p:ext>
            </p:extLst>
          </p:nvPr>
        </p:nvGraphicFramePr>
        <p:xfrm>
          <a:off x="725980" y="1219199"/>
          <a:ext cx="10729392" cy="4934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8234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1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꺾인 연결선 5">
            <a:extLst>
              <a:ext uri="{FF2B5EF4-FFF2-40B4-BE49-F238E27FC236}">
                <a16:creationId xmlns:a16="http://schemas.microsoft.com/office/drawing/2014/main" id="{875B5038-9534-8B6A-5E44-28324072D586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7578167" y="3155970"/>
            <a:ext cx="1014113" cy="2613290"/>
          </a:xfrm>
          <a:prstGeom prst="bentConnector4">
            <a:avLst>
              <a:gd name="adj1" fmla="val -229140"/>
              <a:gd name="adj2" fmla="val 828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168C6-F55B-B59F-7FCD-9FCD53AAC07B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6BD2-2BC0-EDF9-2368-9452DD20F41C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Item from sequence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A1A10-E774-E243-855B-0B3384DB30AB}"/>
              </a:ext>
            </a:extLst>
          </p:cNvPr>
          <p:cNvSpPr txBox="1"/>
          <p:nvPr/>
        </p:nvSpPr>
        <p:spPr>
          <a:xfrm>
            <a:off x="656405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000" dirty="0"/>
              <a:t>statements</a:t>
            </a:r>
            <a:endParaRPr lang="ko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4F89B-FE2E-FED4-B53A-F15FE6D5CBE6}"/>
              </a:ext>
            </a:extLst>
          </p:cNvPr>
          <p:cNvSpPr/>
          <p:nvPr/>
        </p:nvSpPr>
        <p:spPr bwMode="auto">
          <a:xfrm>
            <a:off x="742214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sp>
        <p:nvSpPr>
          <p:cNvPr id="14" name="도넛 16">
            <a:extLst>
              <a:ext uri="{FF2B5EF4-FFF2-40B4-BE49-F238E27FC236}">
                <a16:creationId xmlns:a16="http://schemas.microsoft.com/office/drawing/2014/main" id="{AFC2C0F1-84E6-A05D-E4AC-E9B11D5006DE}"/>
              </a:ext>
            </a:extLst>
          </p:cNvPr>
          <p:cNvSpPr/>
          <p:nvPr/>
        </p:nvSpPr>
        <p:spPr bwMode="auto">
          <a:xfrm>
            <a:off x="742214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BBFBD2-589E-61CE-15E7-56908C18A6ED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 bwMode="auto">
          <a:xfrm>
            <a:off x="757816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917599-92FA-EF53-CD59-99D6FC477FE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757816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90CAFC-F989-4522-28C9-BD434B9BDC7C}"/>
              </a:ext>
            </a:extLst>
          </p:cNvPr>
          <p:cNvSpPr txBox="1"/>
          <p:nvPr/>
        </p:nvSpPr>
        <p:spPr>
          <a:xfrm>
            <a:off x="4735802" y="3584377"/>
            <a:ext cx="2379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Next item from sequence</a:t>
            </a:r>
            <a:endParaRPr lang="ko-KR" altLang="en-US" sz="1600" dirty="0"/>
          </a:p>
        </p:txBody>
      </p:sp>
      <p:cxnSp>
        <p:nvCxnSpPr>
          <p:cNvPr id="24" name="꺾인 연결선 8">
            <a:extLst>
              <a:ext uri="{FF2B5EF4-FFF2-40B4-BE49-F238E27FC236}">
                <a16:creationId xmlns:a16="http://schemas.microsoft.com/office/drawing/2014/main" id="{291AA913-491E-36FE-5F7F-5D5C959A5B67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 bwMode="auto">
          <a:xfrm rot="10800000">
            <a:off x="6564054" y="3155971"/>
            <a:ext cx="12700" cy="1326147"/>
          </a:xfrm>
          <a:prstGeom prst="bentConnector3">
            <a:avLst>
              <a:gd name="adj1" fmla="val 1492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5B6FE3-7C53-03F2-37E9-2C79E98A6EB7}"/>
              </a:ext>
            </a:extLst>
          </p:cNvPr>
          <p:cNvSpPr txBox="1"/>
          <p:nvPr/>
        </p:nvSpPr>
        <p:spPr>
          <a:xfrm>
            <a:off x="8410343" y="3584377"/>
            <a:ext cx="27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no more item in sequence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482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List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3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Tuple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(1, 2, 4)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Set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set(['</a:t>
            </a:r>
            <a:r>
              <a:rPr lang="en-US" altLang="ko-KR" dirty="0" err="1"/>
              <a:t>brazil</a:t>
            </a:r>
            <a:r>
              <a:rPr lang="en-US" altLang="ko-KR" dirty="0"/>
              <a:t>', '</a:t>
            </a:r>
            <a:r>
              <a:rPr lang="en-US" altLang="ko-KR" dirty="0" err="1"/>
              <a:t>russia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']):</a:t>
            </a:r>
          </a:p>
          <a:p>
            <a:pPr marL="36900" indent="0">
              <a:buNone/>
            </a:pPr>
            <a:r>
              <a:rPr lang="en-US" altLang="ko-KR" dirty="0"/>
              <a:t>   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6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2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, j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}.items():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76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Sequence: String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43434"/>
            <a:ext cx="10353762" cy="1261872"/>
          </a:xfrm>
        </p:spPr>
        <p:txBody>
          <a:bodyPr/>
          <a:lstStyle/>
          <a:p>
            <a:r>
              <a:rPr lang="en-US" altLang="ko-KR" dirty="0"/>
              <a:t>Sequence: String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The Matrix: What Taking The Red &amp; Blue Pills Do">
            <a:extLst>
              <a:ext uri="{FF2B5EF4-FFF2-40B4-BE49-F238E27FC236}">
                <a16:creationId xmlns:a16="http://schemas.microsoft.com/office/drawing/2014/main" id="{FDE9DEFB-87FD-BD30-8F46-6C699158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08" y="3912158"/>
            <a:ext cx="4212915" cy="21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67168-74B9-AC4E-D777-E9F4D4613BC6}"/>
              </a:ext>
            </a:extLst>
          </p:cNvPr>
          <p:cNvSpPr txBox="1"/>
          <p:nvPr/>
        </p:nvSpPr>
        <p:spPr>
          <a:xfrm>
            <a:off x="5047129" y="622807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https://static1.srcdn.com/wordpress/wp-content/uploads/2022/09/The-matrix-Red-pill-Blue-pill-neo.jpg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83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u="sng" dirty="0"/>
              <a:t>Repetition Controls for </a:t>
            </a:r>
            <a:r>
              <a:rPr lang="en-US" altLang="ko-KR" b="1" i="1" u="sng" dirty="0" err="1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1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Cases of Repetition Controls for </a:t>
            </a:r>
            <a:r>
              <a:rPr lang="en-US" altLang="ko-KR" b="1" i="1" dirty="0" err="1"/>
              <a:t>for</a:t>
            </a:r>
            <a:r>
              <a:rPr lang="en-US" altLang="ko-KR" b="1" i="1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cases in which number of iterations is fixed.</a:t>
            </a:r>
          </a:p>
          <a:p>
            <a:endParaRPr lang="en-US" altLang="ko-KR" dirty="0"/>
          </a:p>
          <a:p>
            <a:r>
              <a:rPr lang="en-US" altLang="ko-KR" dirty="0"/>
              <a:t>The cases in which number of iterations is not fixed.</a:t>
            </a:r>
          </a:p>
          <a:p>
            <a:pPr lvl="1"/>
            <a:r>
              <a:rPr lang="en-US" altLang="ko-KR" dirty="0"/>
              <a:t>A flag variable</a:t>
            </a:r>
          </a:p>
          <a:p>
            <a:pPr lvl="1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9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u="sng" dirty="0"/>
              <a:t>for</a:t>
            </a:r>
            <a:r>
              <a:rPr lang="en-US" altLang="ko-KR" sz="2400" b="1" u="sng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dirty="0">
                <a:solidFill>
                  <a:srgbClr val="00B0F0"/>
                </a:solidFill>
              </a:rPr>
              <a:t>Repetition</a:t>
            </a:r>
            <a:r>
              <a:rPr lang="en-US" altLang="ko-KR" sz="2000" dirty="0"/>
              <a:t>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flag variable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1555" y="1097132"/>
            <a:ext cx="10353762" cy="4663735"/>
          </a:xfrm>
        </p:spPr>
        <p:txBody>
          <a:bodyPr>
            <a:noAutofit/>
          </a:bodyPr>
          <a:lstStyle/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 = 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abcdefg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The element we are searching for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 = "k"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Initialize the flag variable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found = False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Iterate through the text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character in text: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character == target: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Set the flag to True if the target is found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found = True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break  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Exit the loop as we found the target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Use the flag variable to take further action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found: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not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b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59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10.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[1, 2, 3, 4, 5, 6, 7, 8, 9, 10]: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2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0 to 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[0, 1, 2, 3, 4, 5, 6, 7, 8, 9]: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7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344765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Print out the integers from 1 to 10.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1, 2, 3, 4, 5, 6, 7, 8, 9, 10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Print out the integers from 0 to 9.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0, 1, 2, 3, 4, 5, 6, 7, 8, 9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6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en-US" altLang="ko-KR" b="1" i="1" dirty="0"/>
              <a:t>range</a:t>
            </a:r>
            <a:r>
              <a:rPr lang="en-US" altLang="ko-KR" dirty="0"/>
              <a:t> function generates an immutable sequence of numbers, which is generally used to iterate over with </a:t>
            </a:r>
            <a:r>
              <a:rPr lang="en-US" altLang="ko-KR" b="1" i="1" dirty="0"/>
              <a:t>for</a:t>
            </a:r>
            <a:r>
              <a:rPr lang="en-US" altLang="ko-KR" dirty="0"/>
              <a:t> loops.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range(stop)</a:t>
            </a:r>
          </a:p>
          <a:p>
            <a:pPr lvl="1"/>
            <a:r>
              <a:rPr lang="en-US" altLang="ko-KR" dirty="0"/>
              <a:t>range(start, stop[, step])</a:t>
            </a:r>
          </a:p>
          <a:p>
            <a:pPr lvl="2"/>
            <a:r>
              <a:rPr lang="en-US" altLang="ko-KR" dirty="0"/>
              <a:t>range(start, stop)</a:t>
            </a:r>
          </a:p>
          <a:p>
            <a:pPr lvl="2"/>
            <a:r>
              <a:rPr lang="en-US" altLang="ko-KR" dirty="0"/>
              <a:t>range(start, stop, step)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6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4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11))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31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stop, step)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30, 5))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10, 3))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-10, -1))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30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5980064" cy="5040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print(list(range(10)))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r>
              <a:rPr lang="en-US" altLang="ko-KR" sz="2000" dirty="0"/>
              <a:t>print(list(range(0)))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  <a:p>
            <a:pPr marL="0" indent="0">
              <a:buNone/>
            </a:pPr>
            <a:r>
              <a:rPr lang="en-US" altLang="ko-KR" sz="2000" dirty="0"/>
              <a:t>print(list(range(1, 11)))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r>
              <a:rPr lang="en-US" altLang="ko-KR" sz="2000" dirty="0"/>
              <a:t>print(list(range(1, 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B7DF7D-5190-9117-B3F2-8852C0EBA7D7}"/>
              </a:ext>
            </a:extLst>
          </p:cNvPr>
          <p:cNvSpPr txBox="1">
            <a:spLocks/>
          </p:cNvSpPr>
          <p:nvPr/>
        </p:nvSpPr>
        <p:spPr>
          <a:xfrm>
            <a:off x="6534665" y="1101690"/>
            <a:ext cx="5253923" cy="50402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30, 5)))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10, 3)))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-10, -1)))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92609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for…in</a:t>
            </a:r>
            <a:r>
              <a:rPr lang="en-US" altLang="ko-KR" dirty="0"/>
              <a:t> statement is another looping statement which iterates over a </a:t>
            </a:r>
            <a:r>
              <a:rPr lang="en-US" altLang="ko-KR" b="1" i="1" dirty="0"/>
              <a:t>sequence</a:t>
            </a:r>
            <a:r>
              <a:rPr lang="en-US" altLang="ko-KR" dirty="0"/>
              <a:t> of objects i.e. go through each item in a </a:t>
            </a:r>
            <a:r>
              <a:rPr lang="en-US" altLang="ko-KR" b="1" i="1" dirty="0"/>
              <a:t>sequence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sequence</a:t>
            </a:r>
            <a:r>
              <a:rPr lang="en-US" altLang="ko-KR" dirty="0"/>
              <a:t> is just an ordered collection of items.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for</a:t>
            </a:r>
            <a:r>
              <a:rPr lang="en-US" altLang="ko-KR" dirty="0"/>
              <a:t> statement can have an optional </a:t>
            </a:r>
            <a:r>
              <a:rPr lang="en-US" altLang="ko-KR" b="1" i="1" dirty="0"/>
              <a:t>else</a:t>
            </a:r>
            <a:r>
              <a:rPr lang="en-US" altLang="ko-KR" dirty="0"/>
              <a:t> clause.</a:t>
            </a:r>
          </a:p>
          <a:p>
            <a:pPr lvl="1"/>
            <a:r>
              <a:rPr lang="en-US" altLang="ko-KR" dirty="0"/>
              <a:t>When included, it is always executed once after the </a:t>
            </a:r>
            <a:r>
              <a:rPr lang="en-US" altLang="ko-KR" b="1" i="1" dirty="0"/>
              <a:t>for</a:t>
            </a:r>
            <a:r>
              <a:rPr lang="en-US" altLang="ko-KR" dirty="0"/>
              <a:t> loop is over unless a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encountered.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9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123" y="244475"/>
            <a:ext cx="11708511" cy="125505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Example: Fixed Number of Iterations - Iterator, Generator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4524" y="2076452"/>
            <a:ext cx="5539237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39237" cy="3622672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0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68942" y="2076451"/>
            <a:ext cx="5512343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12343" cy="3622672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16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1 to 100.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range(1, 101)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42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182205" cy="351752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range(0.0, 1.1, 0.1)</a:t>
            </a:r>
            <a:r>
              <a:rPr lang="en-US" altLang="ko-KR" sz="2000" dirty="0"/>
              <a:t>: # </a:t>
            </a:r>
            <a:r>
              <a:rPr lang="en-US" altLang="ko-KR" sz="2000" b="1" dirty="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3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234437" cy="39657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D2F1F20-257B-3191-E0E5-6D33238A959B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4856841" cy="36226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range(0,11)</a:t>
            </a:r>
            <a:r>
              <a:rPr lang="en-US" altLang="ko-KR" sz="2000" dirty="0"/>
              <a:t>: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/10.0)</a:t>
            </a:r>
          </a:p>
        </p:txBody>
      </p:sp>
    </p:spTree>
    <p:extLst>
      <p:ext uri="{BB962C8B-B14F-4D97-AF65-F5344CB8AC3E}">
        <p14:creationId xmlns:p14="http://schemas.microsoft.com/office/powerpoint/2010/main" val="2420267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u="sng" dirty="0"/>
              <a:t>break</a:t>
            </a:r>
            <a:r>
              <a:rPr lang="en-US" altLang="ko-KR" b="1" u="sng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used to break out of a loop statement </a:t>
            </a:r>
          </a:p>
          <a:p>
            <a:pPr lvl="1"/>
            <a:r>
              <a:rPr lang="en-US" altLang="ko-KR" dirty="0"/>
              <a:t>i.e. stop the execution of a looping statement, even if the loop condition has not become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r>
              <a:rPr lang="en-US" altLang="ko-KR" dirty="0"/>
              <a:t> or the sequence of items has not been completely iterated over.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 important note is that if you break out of a </a:t>
            </a:r>
            <a:r>
              <a:rPr lang="en-US" altLang="ko-KR" b="1" i="1" dirty="0"/>
              <a:t>for </a:t>
            </a:r>
            <a:r>
              <a:rPr lang="en-US" altLang="ko-KR" dirty="0"/>
              <a:t>or </a:t>
            </a:r>
            <a:r>
              <a:rPr lang="en-US" altLang="ko-KR" b="1" i="1" dirty="0"/>
              <a:t>while </a:t>
            </a:r>
            <a:r>
              <a:rPr lang="en-US" altLang="ko-KR" dirty="0"/>
              <a:t>loop, any corresponding loop </a:t>
            </a:r>
            <a:r>
              <a:rPr lang="en-US" altLang="ko-KR" b="1" i="1" dirty="0"/>
              <a:t>else</a:t>
            </a:r>
            <a:r>
              <a:rPr lang="en-US" altLang="ko-KR" dirty="0"/>
              <a:t> block is not executed.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99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424344"/>
            <a:ext cx="6912393" cy="4009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range(1000000)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FF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3EABA104-BC29-A83C-8B28-25E41BECDD85}"/>
              </a:ext>
            </a:extLst>
          </p:cNvPr>
          <p:cNvSpPr/>
          <p:nvPr/>
        </p:nvSpPr>
        <p:spPr>
          <a:xfrm>
            <a:off x="7485529" y="1671993"/>
            <a:ext cx="2779059" cy="1636059"/>
          </a:xfrm>
          <a:prstGeom prst="cloudCallout">
            <a:avLst>
              <a:gd name="adj1" fmla="val -81155"/>
              <a:gd name="adj2" fmla="val 542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What if No break?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3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51010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1699931"/>
            <a:ext cx="5182205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for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699931"/>
            <a:ext cx="5182205" cy="4171951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while True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060" y="367552"/>
            <a:ext cx="10917932" cy="95922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if (exp.)</a:t>
            </a:r>
            <a:r>
              <a:rPr lang="en-US" altLang="ko-KR" sz="2800" dirty="0"/>
              <a:t>, </a:t>
            </a:r>
            <a:r>
              <a:rPr lang="en-US" altLang="ko-KR" sz="2800" b="1" i="1" dirty="0"/>
              <a:t>while (exp.)</a:t>
            </a:r>
            <a:endParaRPr lang="ko-KR" altLang="en-US" sz="2800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range(2, 122)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  <a:endParaRPr lang="nn-NO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2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0070C0"/>
                </a:solidFill>
              </a:rPr>
              <a:t>while 121 % i &gt; 0: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print(i)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of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09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014181" cy="34962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Avoiding Duplication</a:t>
            </a:r>
            <a:endParaRPr lang="ko-KR" altLang="en-US" sz="36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FF0000"/>
                </a:solidFill>
              </a:rPr>
              <a:t>122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FF000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9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84093" y="392395"/>
            <a:ext cx="11062448" cy="87163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for </a:t>
            </a:r>
            <a:r>
              <a:rPr lang="en-US" altLang="ko-KR" sz="1800" b="1" dirty="0" err="1">
                <a:solidFill>
                  <a:srgbClr val="0070C0"/>
                </a:solidFill>
              </a:rPr>
              <a:t>i</a:t>
            </a:r>
            <a:r>
              <a:rPr lang="en-US" altLang="ko-KR" sz="18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while True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37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b="1" u="sng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91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20401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401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01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706210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706210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21812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21812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735960" y="3507009"/>
            <a:ext cx="163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72475" y="3487508"/>
            <a:ext cx="1677186" cy="1014113"/>
          </a:xfrm>
          <a:prstGeom prst="bentConnector4">
            <a:avLst>
              <a:gd name="adj1" fmla="val -20338"/>
              <a:gd name="adj2" fmla="val 1446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842194" y="350700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78490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232239" y="3155970"/>
            <a:ext cx="1260363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7887311" y="4163970"/>
            <a:ext cx="936104" cy="227447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8137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9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5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39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12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2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else:					# optional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   statements2		# optional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77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3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1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04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71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01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51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76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19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82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62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1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057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32006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2006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2006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6990101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6990101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146117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146117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924747" y="3507009"/>
            <a:ext cx="237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00467" y="3487508"/>
            <a:ext cx="1677186" cy="1014113"/>
          </a:xfrm>
          <a:prstGeom prst="bentConnector4">
            <a:avLst>
              <a:gd name="adj1" fmla="val -20338"/>
              <a:gd name="adj2" fmla="val 279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770185" y="3507009"/>
            <a:ext cx="3014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42977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160231" y="3155970"/>
            <a:ext cx="1896859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8133552" y="3845724"/>
            <a:ext cx="936106" cy="2910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038091" y="172481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38091" y="2816491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10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6420471" y="2288876"/>
            <a:ext cx="5332258" cy="3622671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517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for-else</a:t>
            </a:r>
            <a:endParaRPr kumimoji="1" lang="ko-KR" altLang="en-US" sz="1517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25135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5):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print('The for loop is over')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range(1,5) gives the sequence [1, 2, 3, 4]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1731" y="2600908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517" dirty="0"/>
          </a:p>
        </p:txBody>
      </p:sp>
      <p:sp>
        <p:nvSpPr>
          <p:cNvPr id="7" name="TextBox 6"/>
          <p:cNvSpPr txBox="1"/>
          <p:nvPr/>
        </p:nvSpPr>
        <p:spPr>
          <a:xfrm>
            <a:off x="7691731" y="2600908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Item </a:t>
            </a:r>
            <a:r>
              <a:rPr lang="en-US" altLang="ko-KR" sz="1517" dirty="0" err="1"/>
              <a:t>i</a:t>
            </a:r>
            <a:r>
              <a:rPr lang="en-US" altLang="ko-KR" sz="1517" dirty="0"/>
              <a:t> from</a:t>
            </a:r>
          </a:p>
          <a:p>
            <a:pPr algn="ctr"/>
            <a:r>
              <a:rPr lang="en-US" altLang="ko-KR" sz="1517" dirty="0"/>
              <a:t>range(1, 5)</a:t>
            </a:r>
            <a:endParaRPr lang="ko-KR" altLang="en-US" sz="1517" dirty="0"/>
          </a:p>
        </p:txBody>
      </p:sp>
      <p:sp>
        <p:nvSpPr>
          <p:cNvPr id="8" name="TextBox 7"/>
          <p:cNvSpPr txBox="1"/>
          <p:nvPr/>
        </p:nvSpPr>
        <p:spPr>
          <a:xfrm>
            <a:off x="7691731" y="3927055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</a:t>
            </a:r>
            <a:r>
              <a:rPr lang="en-US" altLang="ko-KR" sz="1517" dirty="0" err="1"/>
              <a:t>i</a:t>
            </a:r>
            <a:r>
              <a:rPr lang="en-US" altLang="ko-KR" sz="1517" dirty="0"/>
              <a:t>)</a:t>
            </a:r>
            <a:endParaRPr lang="ko-KR" altLang="en-US" sz="1517" dirty="0"/>
          </a:p>
        </p:txBody>
      </p:sp>
      <p:sp>
        <p:nvSpPr>
          <p:cNvPr id="9" name="타원 8"/>
          <p:cNvSpPr/>
          <p:nvPr/>
        </p:nvSpPr>
        <p:spPr bwMode="auto">
          <a:xfrm>
            <a:off x="8549826" y="167680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549826" y="6069294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9" idx="4"/>
            <a:endCxn id="7" idx="0"/>
          </p:cNvCxnSpPr>
          <p:nvPr/>
        </p:nvCxnSpPr>
        <p:spPr bwMode="auto">
          <a:xfrm>
            <a:off x="8705841" y="197684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>
            <a:off x="8705841" y="3302988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꺾인 연결선 13"/>
          <p:cNvCxnSpPr>
            <a:stCxn id="8" idx="2"/>
            <a:endCxn id="7" idx="1"/>
          </p:cNvCxnSpPr>
          <p:nvPr/>
        </p:nvCxnSpPr>
        <p:spPr bwMode="auto">
          <a:xfrm rot="5400000" flipH="1">
            <a:off x="7486274" y="3157404"/>
            <a:ext cx="1425022" cy="1014113"/>
          </a:xfrm>
          <a:prstGeom prst="bentConnector4">
            <a:avLst>
              <a:gd name="adj1" fmla="val -17379"/>
              <a:gd name="adj2" fmla="val 1995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540389" y="4528294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print('over')</a:t>
            </a:r>
            <a:endParaRPr lang="ko-KR" altLang="en-US" sz="1517" dirty="0"/>
          </a:p>
        </p:txBody>
      </p:sp>
      <p:cxnSp>
        <p:nvCxnSpPr>
          <p:cNvPr id="17" name="꺾인 연결선 16"/>
          <p:cNvCxnSpPr>
            <a:stCxn id="7" idx="3"/>
            <a:endCxn id="16" idx="0"/>
          </p:cNvCxnSpPr>
          <p:nvPr/>
        </p:nvCxnSpPr>
        <p:spPr bwMode="auto">
          <a:xfrm>
            <a:off x="9719956" y="2951947"/>
            <a:ext cx="834546" cy="15763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꺾인 연결선 17"/>
          <p:cNvCxnSpPr>
            <a:stCxn id="16" idx="2"/>
            <a:endCxn id="10" idx="0"/>
          </p:cNvCxnSpPr>
          <p:nvPr/>
        </p:nvCxnSpPr>
        <p:spPr bwMode="auto">
          <a:xfrm rot="5400000">
            <a:off x="9084630" y="4599422"/>
            <a:ext cx="1091086" cy="184865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79696" y="3376303"/>
            <a:ext cx="1638182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next item</a:t>
            </a:r>
            <a:endParaRPr lang="ko-KR" altLang="en-US" sz="1517" dirty="0"/>
          </a:p>
        </p:txBody>
      </p:sp>
      <p:sp>
        <p:nvSpPr>
          <p:cNvPr id="20" name="TextBox 19"/>
          <p:cNvSpPr txBox="1"/>
          <p:nvPr/>
        </p:nvSpPr>
        <p:spPr>
          <a:xfrm>
            <a:off x="9017878" y="3373760"/>
            <a:ext cx="1794199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no more item</a:t>
            </a:r>
            <a:endParaRPr lang="ko-KR" altLang="en-US" sz="1517" dirty="0"/>
          </a:p>
        </p:txBody>
      </p:sp>
    </p:spTree>
    <p:extLst>
      <p:ext uri="{BB962C8B-B14F-4D97-AF65-F5344CB8AC3E}">
        <p14:creationId xmlns:p14="http://schemas.microsoft.com/office/powerpoint/2010/main" val="38941739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2050" name="Picture 2" descr="Mobil Avenue | Matrix Wiki | Fandom">
            <a:extLst>
              <a:ext uri="{FF2B5EF4-FFF2-40B4-BE49-F238E27FC236}">
                <a16:creationId xmlns:a16="http://schemas.microsoft.com/office/drawing/2014/main" id="{E676D9A2-FC20-9C35-5935-6657A5F1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73" y="2864224"/>
            <a:ext cx="6029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F6832-F4EE-D710-A708-0B075ACC6B9E}"/>
              </a:ext>
            </a:extLst>
          </p:cNvPr>
          <p:cNvSpPr txBox="1"/>
          <p:nvPr/>
        </p:nvSpPr>
        <p:spPr>
          <a:xfrm>
            <a:off x="4986898" y="5366810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3"/>
              </a:rPr>
              <a:t>https://static.wikia.nocookie.net/matrix/images/b/be/Mobil_Ave.png/revision/latest?cb=20110213141234</a:t>
            </a:r>
            <a:r>
              <a:rPr lang="ko-KR" alt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693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237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76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b="1" u="sng" dirty="0"/>
              <a:t>Control Flow in </a:t>
            </a:r>
            <a:r>
              <a:rPr lang="en-US" altLang="ko-KR" b="1" i="1" u="sng" dirty="0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</a:t>
            </a:r>
            <a:r>
              <a:rPr lang="en-US" altLang="ko-KR" dirty="0">
                <a:solidFill>
                  <a:srgbClr val="00B0F0"/>
                </a:solidFill>
              </a:rPr>
              <a:t>nested</a:t>
            </a:r>
            <a:r>
              <a:rPr lang="en-US" altLang="ko-KR" dirty="0"/>
              <a:t>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90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812039" cy="54927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</a:t>
            </a:r>
            <a:r>
              <a:rPr lang="en-US" altLang="ko-KR" sz="3600" b="1" i="1" dirty="0"/>
              <a:t>for-else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6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885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22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2958" y="401121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2958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2958" y="525240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17615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37902" y="4014320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37902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37902" y="5246551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42559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37902" y="4859616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42559" y="524344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30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Avoiding Duplication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015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print('Congratulations, you guessed it.')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1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76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52289" y="18761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06219" y="1871472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303140" y="1871473"/>
            <a:ext cx="4856841" cy="3622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sz="1500" dirty="0"/>
              <a:t>else: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print('Congratulations, you guessed it.')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b="1" u="sng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138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0074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6993" y="1934988"/>
            <a:ext cx="4856841" cy="3622671"/>
          </a:xfrm>
        </p:spPr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7B53F-174C-BDF4-0AAE-E554154A6208}"/>
              </a:ext>
            </a:extLst>
          </p:cNvPr>
          <p:cNvGrpSpPr/>
          <p:nvPr/>
        </p:nvGrpSpPr>
        <p:grpSpPr>
          <a:xfrm>
            <a:off x="6212541" y="1245766"/>
            <a:ext cx="5737410" cy="5284037"/>
            <a:chOff x="6642150" y="1988842"/>
            <a:chExt cx="3896286" cy="3588399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642150" y="2456894"/>
              <a:ext cx="3896286" cy="260658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268244" y="1988842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268244" y="5265206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10" idx="2"/>
              <a:endCxn id="12" idx="0"/>
            </p:cNvCxnSpPr>
            <p:nvPr/>
          </p:nvCxnSpPr>
          <p:spPr bwMode="auto">
            <a:xfrm>
              <a:off x="8424260" y="3977468"/>
              <a:ext cx="0" cy="3845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9525461" y="3815918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10149" y="3549014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10149" y="3549014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% 2 !=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10149" y="4361978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10149" y="2768927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10149" y="2768927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100)</a:t>
              </a:r>
            </a:p>
          </p:txBody>
        </p:sp>
        <p:cxnSp>
          <p:nvCxnSpPr>
            <p:cNvPr id="19" name="직선 화살표 연결선 18"/>
            <p:cNvCxnSpPr>
              <a:stCxn id="6" idx="4"/>
              <a:endCxn id="14" idx="0"/>
            </p:cNvCxnSpPr>
            <p:nvPr/>
          </p:nvCxnSpPr>
          <p:spPr bwMode="auto">
            <a:xfrm>
              <a:off x="8424260" y="2300875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4" idx="2"/>
              <a:endCxn id="11" idx="0"/>
            </p:cNvCxnSpPr>
            <p:nvPr/>
          </p:nvCxnSpPr>
          <p:spPr bwMode="auto">
            <a:xfrm>
              <a:off x="8424260" y="3197381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꺾인 연결선 20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410149" y="2983154"/>
              <a:ext cx="858095" cy="2438069"/>
            </a:xfrm>
            <a:prstGeom prst="bentConnector3">
              <a:avLst>
                <a:gd name="adj1" fmla="val -657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8463265" y="4047103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cxnSp>
          <p:nvCxnSpPr>
            <p:cNvPr id="26" name="꺾인 연결선 25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108503" y="3298914"/>
              <a:ext cx="1645631" cy="1014113"/>
            </a:xfrm>
            <a:prstGeom prst="bentConnector4">
              <a:avLst>
                <a:gd name="adj1" fmla="val -15049"/>
                <a:gd name="adj2" fmla="val 17724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9332501" y="3266425"/>
              <a:ext cx="1106950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7638" y="3293479"/>
              <a:ext cx="1794199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  <p:cxnSp>
          <p:nvCxnSpPr>
            <p:cNvPr id="32" name="꺾인 연결선 31"/>
            <p:cNvCxnSpPr>
              <a:stCxn id="11" idx="3"/>
              <a:endCxn id="14" idx="3"/>
            </p:cNvCxnSpPr>
            <p:nvPr/>
          </p:nvCxnSpPr>
          <p:spPr bwMode="auto">
            <a:xfrm flipV="1">
              <a:off x="9438373" y="2983155"/>
              <a:ext cx="13758" cy="780087"/>
            </a:xfrm>
            <a:prstGeom prst="bentConnector3">
              <a:avLst>
                <a:gd name="adj1" fmla="val 56940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9027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6194</TotalTime>
  <Words>10829</Words>
  <Application>Microsoft Office PowerPoint</Application>
  <PresentationFormat>와이드스크린</PresentationFormat>
  <Paragraphs>1786</Paragraphs>
  <Slides>166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166</vt:i4>
      </vt:variant>
    </vt:vector>
  </HeadingPairs>
  <TitlesOfParts>
    <vt:vector size="177" baseType="lpstr">
      <vt:lpstr>Batang</vt:lpstr>
      <vt:lpstr>Batang</vt:lpstr>
      <vt:lpstr>Arial</vt:lpstr>
      <vt:lpstr>Calibri</vt:lpstr>
      <vt:lpstr>Cambria Math</vt:lpstr>
      <vt:lpstr>Consolas</vt:lpstr>
      <vt:lpstr>Courier New</vt:lpstr>
      <vt:lpstr>Tahoma</vt:lpstr>
      <vt:lpstr>Wingdings</vt:lpstr>
      <vt:lpstr>Wingdings 2</vt:lpstr>
      <vt:lpstr>SlateVTI</vt:lpstr>
      <vt:lpstr>Python Programming Ⅰ</vt:lpstr>
      <vt:lpstr>Python: Control Flow for Statement</vt:lpstr>
      <vt:lpstr>Topic Structure</vt:lpstr>
      <vt:lpstr>Learning Objectives</vt:lpstr>
      <vt:lpstr>The for Statement</vt:lpstr>
      <vt:lpstr>Syntax of for Statement</vt:lpstr>
      <vt:lpstr>Variation: for</vt:lpstr>
      <vt:lpstr>Variation: for-else</vt:lpstr>
      <vt:lpstr>Learning Objectives</vt:lpstr>
      <vt:lpstr>Flow Diagram: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Flow Diagram: for</vt:lpstr>
      <vt:lpstr>Sequence: List (discussed later)</vt:lpstr>
      <vt:lpstr>Sequence: Tuple (discussed later)</vt:lpstr>
      <vt:lpstr>Sequence: Set (discussed later)</vt:lpstr>
      <vt:lpstr>Sequence: Dictionary (discussed later)</vt:lpstr>
      <vt:lpstr>Sequence: Dictionary (discussed later)</vt:lpstr>
      <vt:lpstr>Sequence: String (discussed later)</vt:lpstr>
      <vt:lpstr>Sequence: String</vt:lpstr>
      <vt:lpstr>Learning Objectives</vt:lpstr>
      <vt:lpstr>Cases of Repetition Controls for for Statement</vt:lpstr>
      <vt:lpstr>flag variable</vt:lpstr>
      <vt:lpstr>Example: Fixed Number of Iterations</vt:lpstr>
      <vt:lpstr>Example: Fixed Number of Iterations</vt:lpstr>
      <vt:lpstr>Example: Fixed Number of Iterations</vt:lpstr>
      <vt:lpstr>Built-in Function: range</vt:lpstr>
      <vt:lpstr>Example: range(stop)</vt:lpstr>
      <vt:lpstr>Example: range(start, stop)</vt:lpstr>
      <vt:lpstr>Example: range(start, stop, step)</vt:lpstr>
      <vt:lpstr>Example: range</vt:lpstr>
      <vt:lpstr>Example: Fixed Number of Iterations</vt:lpstr>
      <vt:lpstr>Example: Fixed Number of Iterations - Iterator, Generator</vt:lpstr>
      <vt:lpstr>Example: Fixed Number of Iterations</vt:lpstr>
      <vt:lpstr>Example: Fixed Number of Iterations</vt:lpstr>
      <vt:lpstr>Example: Fixed Number of Iterations</vt:lpstr>
      <vt:lpstr>Example: Fixed Number of Iterations</vt:lpstr>
      <vt:lpstr>Learning Objectives</vt:lpstr>
      <vt:lpstr>break Statement</vt:lpstr>
      <vt:lpstr>Example: Unfixed Number of Iterations – break Statement</vt:lpstr>
      <vt:lpstr>Example: Unfixed Number of Iterations – break Statement</vt:lpstr>
      <vt:lpstr>Example: Unfixed Number of Iterations – if (exp.), while (exp.)</vt:lpstr>
      <vt:lpstr>Example: Avoiding Duplication</vt:lpstr>
      <vt:lpstr>Example: Unfixed Number of Iterations – break Statement</vt:lpstr>
      <vt:lpstr>Learning Objectives</vt:lpstr>
      <vt:lpstr>Flow Diagram: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Flow Diagram: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Avoiding Duplication</vt:lpstr>
      <vt:lpstr>Example: for-else</vt:lpstr>
      <vt:lpstr>Example: for-else</vt:lpstr>
      <vt:lpstr>Example: for-else</vt:lpstr>
      <vt:lpstr>Learning Objectives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Practice: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Learning Objectives</vt:lpstr>
      <vt:lpstr>실습하기</vt:lpstr>
      <vt:lpstr>Example: for-for (nested for)</vt:lpstr>
      <vt:lpstr>Example: for-for-if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Avoiding Duplication cf. Accounting Report</vt:lpstr>
      <vt:lpstr>Example: for-for</vt:lpstr>
      <vt:lpstr>Example: for-for</vt:lpstr>
      <vt:lpstr>Example: for-for (body)</vt:lpstr>
      <vt:lpstr>Example: for-for (body)</vt:lpstr>
      <vt:lpstr>Example: for-for (body)</vt:lpstr>
      <vt:lpstr>Example: for-for (body, 1st column)</vt:lpstr>
      <vt:lpstr>Example: for-for (body, 1st column)</vt:lpstr>
      <vt:lpstr>Example: for-for (body, 1st column, header)</vt:lpstr>
      <vt:lpstr>Example: for-for (body, 1st column, header)</vt:lpstr>
      <vt:lpstr>Example: for-for</vt:lpstr>
      <vt:lpstr>실습하기</vt:lpstr>
      <vt:lpstr>Practice: for-for</vt:lpstr>
      <vt:lpstr>Practice: for-for</vt:lpstr>
      <vt:lpstr>Practice: for-for</vt:lpstr>
      <vt:lpstr>Not Brute Algorithm</vt:lpstr>
      <vt:lpstr>Why Efficient?</vt:lpstr>
      <vt:lpstr>Example: for-if</vt:lpstr>
      <vt:lpstr>Playground</vt:lpstr>
      <vt:lpstr>Example: for-if</vt:lpstr>
      <vt:lpstr>Nested Loops</vt:lpstr>
      <vt:lpstr>Learning Objectives</vt:lpstr>
      <vt:lpstr>The continue Statement</vt:lpstr>
      <vt:lpstr>The continue Statement</vt:lpstr>
      <vt:lpstr>The break Statement</vt:lpstr>
      <vt:lpstr>The pass Statement</vt:lpstr>
      <vt:lpstr>Example: continue</vt:lpstr>
      <vt:lpstr>Example: continue</vt:lpstr>
      <vt:lpstr>Example: continue</vt:lpstr>
      <vt:lpstr>Example: continue</vt:lpstr>
      <vt:lpstr>Example: Symmetricity</vt:lpstr>
      <vt:lpstr>Example: Symmetricity</vt:lpstr>
      <vt:lpstr>Example: continue</vt:lpstr>
      <vt:lpstr>Example: continue</vt:lpstr>
      <vt:lpstr>Example: continue</vt:lpstr>
      <vt:lpstr>Example: continue</vt:lpstr>
      <vt:lpstr>Example: Symmetricity</vt:lpstr>
      <vt:lpstr>Example: Symmetricity</vt:lpstr>
      <vt:lpstr>Summary</vt:lpstr>
      <vt:lpstr>End of Python: Control Flow for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146</cp:revision>
  <dcterms:created xsi:type="dcterms:W3CDTF">2023-11-06T08:03:36Z</dcterms:created>
  <dcterms:modified xsi:type="dcterms:W3CDTF">2024-04-02T03:10:01Z</dcterms:modified>
</cp:coreProperties>
</file>