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93"/>
  </p:notesMasterIdLst>
  <p:handoutMasterIdLst>
    <p:handoutMasterId r:id="rId194"/>
  </p:handoutMasterIdLst>
  <p:sldIdLst>
    <p:sldId id="259" r:id="rId2"/>
    <p:sldId id="559" r:id="rId3"/>
    <p:sldId id="604" r:id="rId4"/>
    <p:sldId id="781" r:id="rId5"/>
    <p:sldId id="538" r:id="rId6"/>
    <p:sldId id="550" r:id="rId7"/>
    <p:sldId id="789" r:id="rId8"/>
    <p:sldId id="790" r:id="rId9"/>
    <p:sldId id="788" r:id="rId10"/>
    <p:sldId id="792" r:id="rId11"/>
    <p:sldId id="651" r:id="rId12"/>
    <p:sldId id="787" r:id="rId13"/>
    <p:sldId id="652" r:id="rId14"/>
    <p:sldId id="653" r:id="rId15"/>
    <p:sldId id="654" r:id="rId16"/>
    <p:sldId id="773" r:id="rId17"/>
    <p:sldId id="655" r:id="rId18"/>
    <p:sldId id="676" r:id="rId19"/>
    <p:sldId id="657" r:id="rId20"/>
    <p:sldId id="658" r:id="rId21"/>
    <p:sldId id="774" r:id="rId22"/>
    <p:sldId id="775" r:id="rId23"/>
    <p:sldId id="776" r:id="rId24"/>
    <p:sldId id="677" r:id="rId25"/>
    <p:sldId id="662" r:id="rId26"/>
    <p:sldId id="663" r:id="rId27"/>
    <p:sldId id="664" r:id="rId28"/>
    <p:sldId id="665" r:id="rId29"/>
    <p:sldId id="666" r:id="rId30"/>
    <p:sldId id="667" r:id="rId31"/>
    <p:sldId id="674" r:id="rId32"/>
    <p:sldId id="669" r:id="rId33"/>
    <p:sldId id="670" r:id="rId34"/>
    <p:sldId id="671" r:id="rId35"/>
    <p:sldId id="672" r:id="rId36"/>
    <p:sldId id="673" r:id="rId37"/>
    <p:sldId id="675" r:id="rId38"/>
    <p:sldId id="640" r:id="rId39"/>
    <p:sldId id="551" r:id="rId40"/>
    <p:sldId id="552" r:id="rId41"/>
    <p:sldId id="554" r:id="rId42"/>
    <p:sldId id="555" r:id="rId43"/>
    <p:sldId id="695" r:id="rId44"/>
    <p:sldId id="780" r:id="rId45"/>
    <p:sldId id="556" r:id="rId46"/>
    <p:sldId id="791" r:id="rId47"/>
    <p:sldId id="720" r:id="rId48"/>
    <p:sldId id="722" r:id="rId49"/>
    <p:sldId id="721" r:id="rId50"/>
    <p:sldId id="723" r:id="rId51"/>
    <p:sldId id="726" r:id="rId52"/>
    <p:sldId id="727" r:id="rId53"/>
    <p:sldId id="641" r:id="rId54"/>
    <p:sldId id="557" r:id="rId55"/>
    <p:sldId id="782" r:id="rId56"/>
    <p:sldId id="689" r:id="rId57"/>
    <p:sldId id="765" r:id="rId58"/>
    <p:sldId id="783" r:id="rId59"/>
    <p:sldId id="679" r:id="rId60"/>
    <p:sldId id="680" r:id="rId61"/>
    <p:sldId id="681" r:id="rId62"/>
    <p:sldId id="682" r:id="rId63"/>
    <p:sldId id="683" r:id="rId64"/>
    <p:sldId id="560" r:id="rId65"/>
    <p:sldId id="684" r:id="rId66"/>
    <p:sldId id="692" r:id="rId67"/>
    <p:sldId id="693" r:id="rId68"/>
    <p:sldId id="694" r:id="rId69"/>
    <p:sldId id="561" r:id="rId70"/>
    <p:sldId id="685" r:id="rId71"/>
    <p:sldId id="690" r:id="rId72"/>
    <p:sldId id="691" r:id="rId73"/>
    <p:sldId id="696" r:id="rId74"/>
    <p:sldId id="697" r:id="rId75"/>
    <p:sldId id="698" r:id="rId76"/>
    <p:sldId id="562" r:id="rId77"/>
    <p:sldId id="686" r:id="rId78"/>
    <p:sldId id="563" r:id="rId79"/>
    <p:sldId id="687" r:id="rId80"/>
    <p:sldId id="564" r:id="rId81"/>
    <p:sldId id="688" r:id="rId82"/>
    <p:sldId id="699" r:id="rId83"/>
    <p:sldId id="700" r:id="rId84"/>
    <p:sldId id="568" r:id="rId85"/>
    <p:sldId id="702" r:id="rId86"/>
    <p:sldId id="704" r:id="rId87"/>
    <p:sldId id="705" r:id="rId88"/>
    <p:sldId id="793" r:id="rId89"/>
    <p:sldId id="711" r:id="rId90"/>
    <p:sldId id="569" r:id="rId91"/>
    <p:sldId id="707" r:id="rId92"/>
    <p:sldId id="570" r:id="rId93"/>
    <p:sldId id="708" r:id="rId94"/>
    <p:sldId id="709" r:id="rId95"/>
    <p:sldId id="710" r:id="rId96"/>
    <p:sldId id="571" r:id="rId97"/>
    <p:sldId id="572" r:id="rId98"/>
    <p:sldId id="712" r:id="rId99"/>
    <p:sldId id="794" r:id="rId100"/>
    <p:sldId id="718" r:id="rId101"/>
    <p:sldId id="574" r:id="rId102"/>
    <p:sldId id="575" r:id="rId103"/>
    <p:sldId id="576" r:id="rId104"/>
    <p:sldId id="577" r:id="rId105"/>
    <p:sldId id="795" r:id="rId106"/>
    <p:sldId id="642" r:id="rId107"/>
    <p:sldId id="581" r:id="rId108"/>
    <p:sldId id="582" r:id="rId109"/>
    <p:sldId id="728" r:id="rId110"/>
    <p:sldId id="583" r:id="rId111"/>
    <p:sldId id="584" r:id="rId112"/>
    <p:sldId id="729" r:id="rId113"/>
    <p:sldId id="730" r:id="rId114"/>
    <p:sldId id="585" r:id="rId115"/>
    <p:sldId id="731" r:id="rId116"/>
    <p:sldId id="732" r:id="rId117"/>
    <p:sldId id="798" r:id="rId118"/>
    <p:sldId id="643" r:id="rId119"/>
    <p:sldId id="586" r:id="rId120"/>
    <p:sldId id="587" r:id="rId121"/>
    <p:sldId id="734" r:id="rId122"/>
    <p:sldId id="735" r:id="rId123"/>
    <p:sldId id="588" r:id="rId124"/>
    <p:sldId id="796" r:id="rId125"/>
    <p:sldId id="644" r:id="rId126"/>
    <p:sldId id="589" r:id="rId127"/>
    <p:sldId id="590" r:id="rId128"/>
    <p:sldId id="736" r:id="rId129"/>
    <p:sldId id="737" r:id="rId130"/>
    <p:sldId id="738" r:id="rId131"/>
    <p:sldId id="645" r:id="rId132"/>
    <p:sldId id="593" r:id="rId133"/>
    <p:sldId id="739" r:id="rId134"/>
    <p:sldId id="594" r:id="rId135"/>
    <p:sldId id="595" r:id="rId136"/>
    <p:sldId id="740" r:id="rId137"/>
    <p:sldId id="646" r:id="rId138"/>
    <p:sldId id="596" r:id="rId139"/>
    <p:sldId id="597" r:id="rId140"/>
    <p:sldId id="785" r:id="rId141"/>
    <p:sldId id="542" r:id="rId142"/>
    <p:sldId id="549" r:id="rId143"/>
    <p:sldId id="605" r:id="rId144"/>
    <p:sldId id="797" r:id="rId145"/>
    <p:sldId id="606" r:id="rId146"/>
    <p:sldId id="607" r:id="rId147"/>
    <p:sldId id="647" r:id="rId148"/>
    <p:sldId id="608" r:id="rId149"/>
    <p:sldId id="745" r:id="rId150"/>
    <p:sldId id="609" r:id="rId151"/>
    <p:sldId id="746" r:id="rId152"/>
    <p:sldId id="610" r:id="rId153"/>
    <p:sldId id="611" r:id="rId154"/>
    <p:sldId id="648" r:id="rId155"/>
    <p:sldId id="612" r:id="rId156"/>
    <p:sldId id="613" r:id="rId157"/>
    <p:sldId id="614" r:id="rId158"/>
    <p:sldId id="615" r:id="rId159"/>
    <p:sldId id="616" r:id="rId160"/>
    <p:sldId id="764" r:id="rId161"/>
    <p:sldId id="649" r:id="rId162"/>
    <p:sldId id="617" r:id="rId163"/>
    <p:sldId id="618" r:id="rId164"/>
    <p:sldId id="650" r:id="rId165"/>
    <p:sldId id="747" r:id="rId166"/>
    <p:sldId id="748" r:id="rId167"/>
    <p:sldId id="620" r:id="rId168"/>
    <p:sldId id="621" r:id="rId169"/>
    <p:sldId id="749" r:id="rId170"/>
    <p:sldId id="622" r:id="rId171"/>
    <p:sldId id="623" r:id="rId172"/>
    <p:sldId id="777" r:id="rId173"/>
    <p:sldId id="753" r:id="rId174"/>
    <p:sldId id="778" r:id="rId175"/>
    <p:sldId id="754" r:id="rId176"/>
    <p:sldId id="779" r:id="rId177"/>
    <p:sldId id="756" r:id="rId178"/>
    <p:sldId id="755" r:id="rId179"/>
    <p:sldId id="624" r:id="rId180"/>
    <p:sldId id="625" r:id="rId181"/>
    <p:sldId id="626" r:id="rId182"/>
    <p:sldId id="760" r:id="rId183"/>
    <p:sldId id="784" r:id="rId184"/>
    <p:sldId id="629" r:id="rId185"/>
    <p:sldId id="630" r:id="rId186"/>
    <p:sldId id="762" r:id="rId187"/>
    <p:sldId id="634" r:id="rId188"/>
    <p:sldId id="631" r:id="rId189"/>
    <p:sldId id="763" r:id="rId190"/>
    <p:sldId id="635" r:id="rId191"/>
    <p:sldId id="637" r:id="rId192"/>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varScale="1">
        <p:scale>
          <a:sx n="85" d="100"/>
          <a:sy n="85" d="100"/>
        </p:scale>
        <p:origin x="917" y="58"/>
      </p:cViewPr>
      <p:guideLst/>
    </p:cSldViewPr>
  </p:slideViewPr>
  <p:notesTextViewPr>
    <p:cViewPr>
      <p:scale>
        <a:sx n="3" d="2"/>
        <a:sy n="3" d="2"/>
      </p:scale>
      <p:origin x="0" y="0"/>
    </p:cViewPr>
  </p:notesTextViewPr>
  <p:sorterViewPr>
    <p:cViewPr>
      <p:scale>
        <a:sx n="66" d="100"/>
        <a:sy n="66" d="100"/>
      </p:scale>
      <p:origin x="0" y="-16882"/>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2024-04-24</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2024-04-24</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2024-04-24</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2024-04-24</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2024-04-24</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2024-04-24</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2024-04-24</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2024-04-24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2024-04-24</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s://localhost:8080/"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van-moon.github.io/static/023de5bc6ce10c061b00421bd714ce0c/ee604/thumbnail.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6</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그림 7">
            <a:extLst>
              <a:ext uri="{FF2B5EF4-FFF2-40B4-BE49-F238E27FC236}">
                <a16:creationId xmlns:a16="http://schemas.microsoft.com/office/drawing/2014/main" id="{85D050B8-C9B2-C217-E6DE-229624D29EBA}"/>
              </a:ext>
            </a:extLst>
          </p:cNvPr>
          <p:cNvPicPr>
            <a:picLocks noChangeAspect="1"/>
          </p:cNvPicPr>
          <p:nvPr/>
        </p:nvPicPr>
        <p:blipFill>
          <a:blip r:embed="rId2"/>
          <a:stretch>
            <a:fillRect/>
          </a:stretch>
        </p:blipFill>
        <p:spPr>
          <a:xfrm>
            <a:off x="3588674" y="1395435"/>
            <a:ext cx="5636606" cy="4812794"/>
          </a:xfrm>
          <a:prstGeom prst="rect">
            <a:avLst/>
          </a:prstGeom>
        </p:spPr>
      </p:pic>
    </p:spTree>
    <p:extLst>
      <p:ext uri="{BB962C8B-B14F-4D97-AF65-F5344CB8AC3E}">
        <p14:creationId xmlns:p14="http://schemas.microsoft.com/office/powerpoint/2010/main" val="41902312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376518"/>
          </a:xfrm>
        </p:spPr>
        <p:txBody>
          <a:bodyPr>
            <a:normAutofit fontScale="90000"/>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sz="half" idx="1"/>
          </p:nvPr>
        </p:nvSpPr>
        <p:spPr>
          <a:xfrm>
            <a:off x="913794" y="711272"/>
            <a:ext cx="4698111" cy="5991965"/>
          </a:xfrm>
        </p:spPr>
        <p:txBody>
          <a:bodyPr>
            <a:normAutofit fontScale="55000" lnSpcReduction="20000"/>
          </a:bodyPr>
          <a:lstStyle/>
          <a:p>
            <a:pPr marL="0" indent="0">
              <a:lnSpc>
                <a:spcPct val="120000"/>
              </a:lnSpc>
              <a:spcBef>
                <a:spcPts val="0"/>
              </a:spcBef>
              <a:spcAft>
                <a:spcPts val="0"/>
              </a:spcAft>
              <a:buNone/>
            </a:pPr>
            <a:r>
              <a:rPr lang="en-US" altLang="ko-KR" dirty="0" err="1"/>
              <a:t>def</a:t>
            </a:r>
            <a:r>
              <a:rPr lang="en-US" altLang="ko-KR" dirty="0"/>
              <a:t>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r>
              <a:rPr lang="en-US" altLang="ko-KR" dirty="0"/>
              <a:t>    return </a:t>
            </a:r>
            <a:r>
              <a:rPr lang="en-US" altLang="ko-KR" dirty="0" err="1"/>
              <a:t>fWeight</a:t>
            </a:r>
            <a:r>
              <a:rPr lang="en-US" altLang="ko-KR" dirty="0"/>
              <a:t> / (</a:t>
            </a:r>
            <a:r>
              <a:rPr lang="en-US" altLang="ko-KR" dirty="0" err="1"/>
              <a:t>fHeight</a:t>
            </a:r>
            <a:r>
              <a:rPr lang="en-US" altLang="ko-KR" dirty="0"/>
              <a:t> ** 2)</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print("m\kg", end=" ")</a:t>
            </a:r>
          </a:p>
          <a:p>
            <a:pPr marL="0" indent="0">
              <a:lnSpc>
                <a:spcPct val="120000"/>
              </a:lnSpc>
              <a:spcBef>
                <a:spcPts val="0"/>
              </a:spcBef>
              <a:spcAft>
                <a:spcPts val="0"/>
              </a:spcAft>
              <a:buNone/>
            </a:pPr>
            <a:r>
              <a:rPr lang="en-US" altLang="ko-KR" dirty="0"/>
              <a:t>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a:t>
            </a:r>
          </a:p>
          <a:p>
            <a:pPr marL="0" indent="0">
              <a:lnSpc>
                <a:spcPct val="120000"/>
              </a:lnSpc>
              <a:spcBef>
                <a:spcPts val="0"/>
              </a:spcBef>
              <a:spcAft>
                <a:spcPts val="0"/>
              </a:spcAft>
              <a:buNone/>
            </a:pPr>
            <a:r>
              <a:rPr lang="en-US" altLang="ko-KR" dirty="0"/>
              <a:t>for </a:t>
            </a:r>
            <a:r>
              <a:rPr lang="en-US" altLang="ko-KR" dirty="0" err="1"/>
              <a:t>iHeight</a:t>
            </a:r>
            <a:r>
              <a:rPr lang="en-US" altLang="ko-KR" dirty="0"/>
              <a:t> in range(155, 171):</a:t>
            </a:r>
          </a:p>
          <a:p>
            <a:pPr marL="0" indent="0">
              <a:lnSpc>
                <a:spcPct val="120000"/>
              </a:lnSpc>
              <a:spcBef>
                <a:spcPts val="0"/>
              </a:spcBef>
              <a:spcAft>
                <a:spcPts val="0"/>
              </a:spcAft>
              <a:buNone/>
            </a:pPr>
            <a:r>
              <a:rPr lang="en-US" altLang="ko-KR" dirty="0"/>
              <a:t>    </a:t>
            </a:r>
            <a:r>
              <a:rPr lang="en-US" altLang="ko-KR" dirty="0" err="1"/>
              <a:t>fHeight</a:t>
            </a:r>
            <a:r>
              <a:rPr lang="en-US" altLang="ko-KR" dirty="0"/>
              <a:t> = </a:t>
            </a:r>
            <a:r>
              <a:rPr lang="en-US" altLang="ko-KR" dirty="0" err="1"/>
              <a:t>iHeight</a:t>
            </a:r>
            <a:r>
              <a:rPr lang="en-US" altLang="ko-KR" dirty="0"/>
              <a:t> / 100.0</a:t>
            </a:r>
          </a:p>
          <a:p>
            <a:pPr marL="0" indent="0">
              <a:lnSpc>
                <a:spcPct val="120000"/>
              </a:lnSpc>
              <a:spcBef>
                <a:spcPts val="0"/>
              </a:spcBef>
              <a:spcAft>
                <a:spcPts val="0"/>
              </a:spcAft>
              <a:buNone/>
            </a:pPr>
            <a:r>
              <a:rPr lang="en-US" altLang="ko-KR" dirty="0"/>
              <a:t>    print("{0:4.2f}".format(</a:t>
            </a:r>
            <a:r>
              <a:rPr lang="en-US" altLang="ko-KR" dirty="0" err="1"/>
              <a:t>fHeight</a:t>
            </a:r>
            <a:r>
              <a:rPr lang="en-US" altLang="ko-KR" dirty="0"/>
              <a:t>), end=" ")</a:t>
            </a:r>
          </a:p>
          <a:p>
            <a:pPr marL="0" indent="0">
              <a:lnSpc>
                <a:spcPct val="120000"/>
              </a:lnSpc>
              <a:spcBef>
                <a:spcPts val="0"/>
              </a:spcBef>
              <a:spcAft>
                <a:spcPts val="0"/>
              </a:spcAft>
              <a:buNone/>
            </a:pPr>
            <a:r>
              <a:rPr lang="en-US" altLang="ko-KR" dirty="0"/>
              <a:t>    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a:t>
            </a:r>
            <a:r>
              <a:rPr lang="en-US" altLang="ko-KR" dirty="0" err="1"/>
              <a:t>fBMI</a:t>
            </a:r>
            <a:r>
              <a:rPr lang="en-US" altLang="ko-KR" dirty="0"/>
              <a:t> =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r>
              <a:rPr lang="en-US" altLang="ko-KR" b="1" dirty="0">
                <a:solidFill>
                  <a:srgbClr val="FFFF00"/>
                </a:solidFill>
              </a:rPr>
              <a:t>        if </a:t>
            </a:r>
            <a:r>
              <a:rPr lang="en-US" altLang="ko-KR" b="1" dirty="0" err="1">
                <a:solidFill>
                  <a:srgbClr val="FFFF00"/>
                </a:solidFill>
              </a:rPr>
              <a:t>fBMI</a:t>
            </a:r>
            <a:r>
              <a:rPr lang="en-US" altLang="ko-KR" b="1" dirty="0">
                <a:solidFill>
                  <a:srgbClr val="FFFF00"/>
                </a:solidFill>
              </a:rPr>
              <a:t> &lt;= 18.5:</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"U"</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elif</a:t>
            </a:r>
            <a:r>
              <a:rPr lang="en-US" altLang="ko-KR" b="1" dirty="0">
                <a:solidFill>
                  <a:srgbClr val="FFFF00"/>
                </a:solidFill>
              </a:rPr>
              <a:t> </a:t>
            </a:r>
            <a:r>
              <a:rPr lang="en-US" altLang="ko-KR" b="1" dirty="0" err="1">
                <a:solidFill>
                  <a:srgbClr val="FFFF00"/>
                </a:solidFill>
              </a:rPr>
              <a:t>fBMI</a:t>
            </a:r>
            <a:r>
              <a:rPr lang="en-US" altLang="ko-KR" b="1" dirty="0">
                <a:solidFill>
                  <a:srgbClr val="FFFF00"/>
                </a:solidFill>
              </a:rPr>
              <a:t> &lt; 25.0:</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"N"</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elif</a:t>
            </a:r>
            <a:r>
              <a:rPr lang="en-US" altLang="ko-KR" b="1" dirty="0">
                <a:solidFill>
                  <a:srgbClr val="FFFF00"/>
                </a:solidFill>
              </a:rPr>
              <a:t> </a:t>
            </a:r>
            <a:r>
              <a:rPr lang="en-US" altLang="ko-KR" b="1" dirty="0" err="1">
                <a:solidFill>
                  <a:srgbClr val="FFFF00"/>
                </a:solidFill>
              </a:rPr>
              <a:t>fBMI</a:t>
            </a:r>
            <a:r>
              <a:rPr lang="en-US" altLang="ko-KR" b="1" dirty="0">
                <a:solidFill>
                  <a:srgbClr val="FFFF00"/>
                </a:solidFill>
              </a:rPr>
              <a:t> &lt; 30.0:</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"O"</a:t>
            </a:r>
          </a:p>
          <a:p>
            <a:pPr marL="0" indent="0">
              <a:lnSpc>
                <a:spcPct val="120000"/>
              </a:lnSpc>
              <a:spcBef>
                <a:spcPts val="0"/>
              </a:spcBef>
              <a:spcAft>
                <a:spcPts val="0"/>
              </a:spcAft>
              <a:buNone/>
            </a:pPr>
            <a:r>
              <a:rPr lang="en-US" altLang="ko-KR" b="1" dirty="0">
                <a:solidFill>
                  <a:srgbClr val="FFFF00"/>
                </a:solidFill>
              </a:rPr>
              <a:t>        else:</a:t>
            </a:r>
          </a:p>
          <a:p>
            <a:pPr marL="0" indent="0">
              <a:lnSpc>
                <a:spcPct val="120000"/>
              </a:lnSpc>
              <a:spcBef>
                <a:spcPts val="0"/>
              </a:spcBef>
              <a:spcAft>
                <a:spcPts val="0"/>
              </a:spcAft>
              <a:buNone/>
            </a:pPr>
            <a:r>
              <a:rPr lang="en-US" altLang="ko-KR" b="1" dirty="0">
                <a:solidFill>
                  <a:srgbClr val="FFFF00"/>
                </a:solidFill>
              </a:rPr>
              <a:t>            </a:t>
            </a:r>
            <a:r>
              <a:rPr lang="en-US" altLang="ko-KR" b="1" dirty="0" err="1">
                <a:solidFill>
                  <a:srgbClr val="FFFF00"/>
                </a:solidFill>
              </a:rPr>
              <a:t>sBMI</a:t>
            </a:r>
            <a:r>
              <a:rPr lang="en-US" altLang="ko-KR" b="1" dirty="0">
                <a:solidFill>
                  <a:srgbClr val="FFFF00"/>
                </a:solidFill>
              </a:rPr>
              <a:t> = "B"</a:t>
            </a:r>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b="1" dirty="0">
                <a:solidFill>
                  <a:srgbClr val="FFFF00"/>
                </a:solidFill>
              </a:rPr>
              <a:t>            print("{0:&gt;4s}".format(</a:t>
            </a:r>
            <a:r>
              <a:rPr lang="en-US" altLang="ko-KR" b="1" dirty="0" err="1">
                <a:solidFill>
                  <a:srgbClr val="FFFF00"/>
                </a:solidFill>
              </a:rPr>
              <a:t>sBMI</a:t>
            </a:r>
            <a:r>
              <a:rPr lang="en-US" altLang="ko-KR" b="1" dirty="0">
                <a:solidFill>
                  <a:srgbClr val="FFFF00"/>
                </a:solidFill>
              </a:rPr>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b="1" dirty="0">
                <a:solidFill>
                  <a:srgbClr val="FFFF00"/>
                </a:solidFill>
              </a:rPr>
              <a:t>            print("{0:&gt;4s}".format(</a:t>
            </a:r>
            <a:r>
              <a:rPr lang="en-US" altLang="ko-KR" b="1" dirty="0" err="1">
                <a:solidFill>
                  <a:srgbClr val="FFFF00"/>
                </a:solidFill>
              </a:rPr>
              <a:t>sBMI</a:t>
            </a:r>
            <a:r>
              <a:rPr lang="en-US" altLang="ko-KR" b="1" dirty="0">
                <a:solidFill>
                  <a:srgbClr val="FFFF00"/>
                </a:solidFill>
              </a:rPr>
              <a:t>), end="\n")</a:t>
            </a:r>
            <a:endParaRPr lang="ko-KR" altLang="en-US" b="1" dirty="0">
              <a:solidFill>
                <a:srgbClr val="FFFF00"/>
              </a:solidFill>
            </a:endParaRPr>
          </a:p>
        </p:txBody>
      </p:sp>
      <p:sp>
        <p:nvSpPr>
          <p:cNvPr id="11" name="내용 개체 틀 10"/>
          <p:cNvSpPr>
            <a:spLocks noGrp="1"/>
          </p:cNvSpPr>
          <p:nvPr>
            <p:ph sz="half" idx="2"/>
          </p:nvPr>
        </p:nvSpPr>
        <p:spPr>
          <a:xfrm>
            <a:off x="6186599" y="711272"/>
            <a:ext cx="4955427" cy="5991965"/>
          </a:xfrm>
        </p:spPr>
        <p:txBody>
          <a:bodyPr>
            <a:normAutofit fontScale="55000" lnSpcReduction="20000"/>
          </a:bodyPr>
          <a:lstStyle/>
          <a:p>
            <a:pPr marL="0" indent="0">
              <a:lnSpc>
                <a:spcPct val="120000"/>
              </a:lnSpc>
              <a:spcBef>
                <a:spcPts val="0"/>
              </a:spcBef>
              <a:spcAft>
                <a:spcPts val="0"/>
              </a:spcAft>
              <a:buNone/>
            </a:pPr>
            <a:r>
              <a:rPr lang="en-US" altLang="ko-KR" dirty="0" err="1"/>
              <a:t>def</a:t>
            </a:r>
            <a:r>
              <a:rPr lang="en-US" altLang="ko-KR" dirty="0"/>
              <a:t>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r>
              <a:rPr lang="en-US" altLang="ko-KR" dirty="0"/>
              <a:t>    return </a:t>
            </a:r>
            <a:r>
              <a:rPr lang="en-US" altLang="ko-KR" dirty="0" err="1"/>
              <a:t>fWeight</a:t>
            </a:r>
            <a:r>
              <a:rPr lang="en-US" altLang="ko-KR" dirty="0"/>
              <a:t> / (</a:t>
            </a:r>
            <a:r>
              <a:rPr lang="en-US" altLang="ko-KR" dirty="0" err="1"/>
              <a:t>fHeight</a:t>
            </a:r>
            <a:r>
              <a:rPr lang="en-US" altLang="ko-KR" dirty="0"/>
              <a:t> ** 2)</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print("m\kg", end=" ")</a:t>
            </a:r>
          </a:p>
          <a:p>
            <a:pPr marL="0" indent="0">
              <a:lnSpc>
                <a:spcPct val="120000"/>
              </a:lnSpc>
              <a:spcBef>
                <a:spcPts val="0"/>
              </a:spcBef>
              <a:spcAft>
                <a:spcPts val="0"/>
              </a:spcAft>
              <a:buNone/>
            </a:pPr>
            <a:r>
              <a:rPr lang="en-US" altLang="ko-KR" dirty="0"/>
              <a:t>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dirty="0"/>
              <a:t>        print("{0:4.0f}".format(</a:t>
            </a:r>
            <a:r>
              <a:rPr lang="en-US" altLang="ko-KR" dirty="0" err="1"/>
              <a:t>fWeight</a:t>
            </a:r>
            <a:r>
              <a:rPr lang="en-US" altLang="ko-KR" dirty="0"/>
              <a:t>))</a:t>
            </a:r>
          </a:p>
          <a:p>
            <a:pPr marL="0" indent="0">
              <a:lnSpc>
                <a:spcPct val="120000"/>
              </a:lnSpc>
              <a:spcBef>
                <a:spcPts val="0"/>
              </a:spcBef>
              <a:spcAft>
                <a:spcPts val="0"/>
              </a:spcAft>
              <a:buNone/>
            </a:pPr>
            <a:r>
              <a:rPr lang="en-US" altLang="ko-KR" dirty="0"/>
              <a:t>for </a:t>
            </a:r>
            <a:r>
              <a:rPr lang="en-US" altLang="ko-KR" dirty="0" err="1"/>
              <a:t>iHeight</a:t>
            </a:r>
            <a:r>
              <a:rPr lang="en-US" altLang="ko-KR" dirty="0"/>
              <a:t> in range(155, 171):</a:t>
            </a:r>
          </a:p>
          <a:p>
            <a:pPr marL="0" indent="0">
              <a:lnSpc>
                <a:spcPct val="120000"/>
              </a:lnSpc>
              <a:spcBef>
                <a:spcPts val="0"/>
              </a:spcBef>
              <a:spcAft>
                <a:spcPts val="0"/>
              </a:spcAft>
              <a:buNone/>
            </a:pPr>
            <a:r>
              <a:rPr lang="en-US" altLang="ko-KR" dirty="0"/>
              <a:t>    </a:t>
            </a:r>
            <a:r>
              <a:rPr lang="en-US" altLang="ko-KR" dirty="0" err="1"/>
              <a:t>fHeight</a:t>
            </a:r>
            <a:r>
              <a:rPr lang="en-US" altLang="ko-KR" dirty="0"/>
              <a:t> = </a:t>
            </a:r>
            <a:r>
              <a:rPr lang="en-US" altLang="ko-KR" dirty="0" err="1"/>
              <a:t>iHeight</a:t>
            </a:r>
            <a:r>
              <a:rPr lang="en-US" altLang="ko-KR" dirty="0"/>
              <a:t> / 100.0</a:t>
            </a:r>
          </a:p>
          <a:p>
            <a:pPr marL="0" indent="0">
              <a:lnSpc>
                <a:spcPct val="120000"/>
              </a:lnSpc>
              <a:spcBef>
                <a:spcPts val="0"/>
              </a:spcBef>
              <a:spcAft>
                <a:spcPts val="0"/>
              </a:spcAft>
              <a:buNone/>
            </a:pPr>
            <a:r>
              <a:rPr lang="en-US" altLang="ko-KR" dirty="0"/>
              <a:t>    print("{0:4.2f}".format(</a:t>
            </a:r>
            <a:r>
              <a:rPr lang="en-US" altLang="ko-KR" dirty="0" err="1"/>
              <a:t>fHeight</a:t>
            </a:r>
            <a:r>
              <a:rPr lang="en-US" altLang="ko-KR" dirty="0"/>
              <a:t>), end=" ")</a:t>
            </a:r>
          </a:p>
          <a:p>
            <a:pPr marL="0" indent="0">
              <a:lnSpc>
                <a:spcPct val="120000"/>
              </a:lnSpc>
              <a:spcBef>
                <a:spcPts val="0"/>
              </a:spcBef>
              <a:spcAft>
                <a:spcPts val="0"/>
              </a:spcAft>
              <a:buNone/>
            </a:pPr>
            <a:r>
              <a:rPr lang="en-US" altLang="ko-KR" dirty="0"/>
              <a:t>    for </a:t>
            </a:r>
            <a:r>
              <a:rPr lang="en-US" altLang="ko-KR" dirty="0" err="1"/>
              <a:t>iWeight</a:t>
            </a:r>
            <a:r>
              <a:rPr lang="en-US" altLang="ko-KR" dirty="0"/>
              <a:t> in range(70, 81):</a:t>
            </a:r>
          </a:p>
          <a:p>
            <a:pPr marL="0" indent="0">
              <a:lnSpc>
                <a:spcPct val="120000"/>
              </a:lnSpc>
              <a:spcBef>
                <a:spcPts val="0"/>
              </a:spcBef>
              <a:spcAft>
                <a:spcPts val="0"/>
              </a:spcAft>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lnSpc>
                <a:spcPct val="120000"/>
              </a:lnSpc>
              <a:spcBef>
                <a:spcPts val="0"/>
              </a:spcBef>
              <a:spcAft>
                <a:spcPts val="0"/>
              </a:spcAft>
              <a:buNone/>
            </a:pPr>
            <a:r>
              <a:rPr lang="en-US" altLang="ko-KR" dirty="0"/>
              <a:t>        </a:t>
            </a:r>
            <a:r>
              <a:rPr lang="en-US" altLang="ko-KR" dirty="0" err="1"/>
              <a:t>fBMI</a:t>
            </a:r>
            <a:r>
              <a:rPr lang="en-US" altLang="ko-KR" dirty="0"/>
              <a:t> = BMI(</a:t>
            </a:r>
            <a:r>
              <a:rPr lang="en-US" altLang="ko-KR" dirty="0" err="1"/>
              <a:t>fWeight</a:t>
            </a:r>
            <a:r>
              <a:rPr lang="en-US" altLang="ko-KR" dirty="0"/>
              <a:t>, </a:t>
            </a:r>
            <a:r>
              <a:rPr lang="en-US" altLang="ko-KR" dirty="0" err="1"/>
              <a:t>fHeight</a:t>
            </a:r>
            <a:r>
              <a:rPr lang="en-US" altLang="ko-KR" dirty="0"/>
              <a:t>)</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        if </a:t>
            </a:r>
            <a:r>
              <a:rPr lang="en-US" altLang="ko-KR" dirty="0" err="1"/>
              <a:t>iWeight</a:t>
            </a:r>
            <a:r>
              <a:rPr lang="en-US" altLang="ko-KR" dirty="0"/>
              <a:t> &lt; 80:</a:t>
            </a:r>
          </a:p>
          <a:p>
            <a:pPr marL="0" indent="0">
              <a:lnSpc>
                <a:spcPct val="120000"/>
              </a:lnSpc>
              <a:spcBef>
                <a:spcPts val="0"/>
              </a:spcBef>
              <a:spcAft>
                <a:spcPts val="0"/>
              </a:spcAft>
              <a:buNone/>
            </a:pPr>
            <a:r>
              <a:rPr lang="en-US" altLang="ko-KR" b="1" dirty="0">
                <a:solidFill>
                  <a:srgbClr val="FFFF00"/>
                </a:solidFill>
              </a:rPr>
              <a:t>            print("{0:4.1f}".format(</a:t>
            </a:r>
            <a:r>
              <a:rPr lang="en-US" altLang="ko-KR" b="1" dirty="0" err="1">
                <a:solidFill>
                  <a:srgbClr val="FFFF00"/>
                </a:solidFill>
              </a:rPr>
              <a:t>fBMI</a:t>
            </a:r>
            <a:r>
              <a:rPr lang="en-US" altLang="ko-KR" b="1" dirty="0">
                <a:solidFill>
                  <a:srgbClr val="FFFF00"/>
                </a:solidFill>
              </a:rPr>
              <a:t>), end=" ")</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b="1" dirty="0">
                <a:solidFill>
                  <a:srgbClr val="0070C0"/>
                </a:solidFill>
              </a:rPr>
              <a:t>            </a:t>
            </a:r>
            <a:r>
              <a:rPr lang="en-US" altLang="ko-KR" b="1" dirty="0">
                <a:solidFill>
                  <a:srgbClr val="FFFF00"/>
                </a:solidFill>
              </a:rPr>
              <a:t>print("{0:4.1f}".format(</a:t>
            </a:r>
            <a:r>
              <a:rPr lang="en-US" altLang="ko-KR" b="1" dirty="0" err="1">
                <a:solidFill>
                  <a:srgbClr val="FFFF00"/>
                </a:solidFill>
              </a:rPr>
              <a:t>fBMI</a:t>
            </a:r>
            <a:r>
              <a:rPr lang="en-US" altLang="ko-KR" b="1" dirty="0">
                <a:solidFill>
                  <a:srgbClr val="FFFF00"/>
                </a:solidFill>
              </a:rPr>
              <a:t>), end="\n")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24613668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a:t>return</a:t>
            </a:r>
            <a:r>
              <a:rPr lang="en-US" altLang="ko-KR" dirty="0"/>
              <a:t> statement</a:t>
            </a:r>
            <a:endParaRPr lang="ko-KR" altLang="en-US" dirty="0"/>
          </a:p>
        </p:txBody>
      </p:sp>
      <p:sp>
        <p:nvSpPr>
          <p:cNvPr id="3" name="내용 개체 틀 2"/>
          <p:cNvSpPr>
            <a:spLocks noGrp="1"/>
          </p:cNvSpPr>
          <p:nvPr>
            <p:ph idx="1"/>
          </p:nvPr>
        </p:nvSpPr>
        <p:spPr/>
        <p:txBody>
          <a:bodyPr>
            <a:normAutofit/>
          </a:bodyPr>
          <a:lstStyle/>
          <a:p>
            <a:r>
              <a:rPr lang="en-US" altLang="ko-KR" dirty="0"/>
              <a:t>A </a:t>
            </a:r>
            <a:r>
              <a:rPr lang="en-US" altLang="ko-KR" b="1" i="1" dirty="0"/>
              <a:t>return</a:t>
            </a:r>
            <a:r>
              <a:rPr lang="en-US" altLang="ko-KR" dirty="0"/>
              <a:t> statement without a value is equivalent to </a:t>
            </a:r>
            <a:r>
              <a:rPr lang="en-US" altLang="ko-KR" dirty="0">
                <a:solidFill>
                  <a:schemeClr val="tx1">
                    <a:lumMod val="50000"/>
                    <a:lumOff val="50000"/>
                  </a:schemeClr>
                </a:solidFill>
              </a:rPr>
              <a:t>return None</a:t>
            </a:r>
            <a:r>
              <a:rPr lang="en-US" altLang="ko-KR" dirty="0"/>
              <a:t>.</a:t>
            </a:r>
          </a:p>
          <a:p>
            <a:pPr lvl="1"/>
            <a:r>
              <a:rPr lang="en-US" altLang="ko-KR" dirty="0">
                <a:solidFill>
                  <a:schemeClr val="tx1">
                    <a:lumMod val="50000"/>
                    <a:lumOff val="50000"/>
                  </a:schemeClr>
                </a:solidFill>
              </a:rPr>
              <a:t>None</a:t>
            </a:r>
            <a:r>
              <a:rPr lang="en-US" altLang="ko-KR" dirty="0"/>
              <a:t> is a special type in Python that represents nothingness.</a:t>
            </a:r>
          </a:p>
          <a:p>
            <a:pPr lvl="1"/>
            <a:r>
              <a:rPr lang="en-US" altLang="ko-KR" dirty="0"/>
              <a:t>For example, it is used to indicate that a variable has no value if it has a value of </a:t>
            </a:r>
            <a:r>
              <a:rPr lang="en-US" altLang="ko-KR" dirty="0">
                <a:solidFill>
                  <a:schemeClr val="tx1">
                    <a:lumMod val="50000"/>
                    <a:lumOff val="50000"/>
                  </a:schemeClr>
                </a:solidFill>
              </a:rPr>
              <a:t>None</a:t>
            </a:r>
            <a:r>
              <a:rPr lang="en-US" altLang="ko-KR" dirty="0"/>
              <a:t>.</a:t>
            </a:r>
          </a:p>
          <a:p>
            <a:pPr lvl="1"/>
            <a:endParaRPr lang="en-US" altLang="ko-KR" dirty="0"/>
          </a:p>
          <a:p>
            <a:r>
              <a:rPr lang="en-US" altLang="ko-KR" dirty="0"/>
              <a:t>Every function implicitly contains a </a:t>
            </a:r>
            <a:r>
              <a:rPr lang="en-US" altLang="ko-KR" dirty="0">
                <a:solidFill>
                  <a:schemeClr val="tx1">
                    <a:lumMod val="50000"/>
                    <a:lumOff val="50000"/>
                  </a:schemeClr>
                </a:solidFill>
              </a:rPr>
              <a:t>return None</a:t>
            </a:r>
            <a:r>
              <a:rPr lang="en-US" altLang="ko-KR" dirty="0"/>
              <a:t> statement at the end unless you have written your own </a:t>
            </a:r>
            <a:r>
              <a:rPr lang="en-US" altLang="ko-KR" b="1" i="1" dirty="0"/>
              <a:t>return </a:t>
            </a:r>
            <a:r>
              <a:rPr lang="en-US" altLang="ko-KR" dirty="0"/>
              <a:t>statement.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2708982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549277"/>
          </a:xfrm>
        </p:spPr>
        <p:txBody>
          <a:bodyPr>
            <a:normAutofit fontScale="90000"/>
          </a:bodyPr>
          <a:lstStyle/>
          <a:p>
            <a:r>
              <a:rPr lang="en-US" altLang="ko-KR" dirty="0"/>
              <a:t>Example: No </a:t>
            </a:r>
            <a:r>
              <a:rPr lang="en-US" altLang="ko-KR" b="1" i="1" dirty="0"/>
              <a:t>return</a:t>
            </a:r>
            <a:endParaRPr lang="ko-KR" altLang="en-US" b="1" i="1" dirty="0"/>
          </a:p>
        </p:txBody>
      </p:sp>
      <p:sp>
        <p:nvSpPr>
          <p:cNvPr id="3" name="내용 개체 틀 2"/>
          <p:cNvSpPr>
            <a:spLocks noGrp="1"/>
          </p:cNvSpPr>
          <p:nvPr>
            <p:ph sz="half" idx="1"/>
          </p:nvPr>
        </p:nvSpPr>
        <p:spPr>
          <a:xfrm>
            <a:off x="913795" y="1250066"/>
            <a:ext cx="5175542" cy="4449056"/>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dirty="0"/>
              <a:t>    # NO 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5" name="내용 개체 틀 4"/>
          <p:cNvSpPr>
            <a:spLocks noGrp="1"/>
          </p:cNvSpPr>
          <p:nvPr>
            <p:ph sz="half" idx="2"/>
          </p:nvPr>
        </p:nvSpPr>
        <p:spPr>
          <a:xfrm>
            <a:off x="6410716" y="1250066"/>
            <a:ext cx="5175542" cy="4449057"/>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5936753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652041"/>
          </a:xfrm>
        </p:spPr>
        <p:txBody>
          <a:bodyPr>
            <a:normAutofit fontScale="90000"/>
          </a:bodyPr>
          <a:lstStyle/>
          <a:p>
            <a:r>
              <a:rPr lang="en-US" altLang="ko-KR" dirty="0"/>
              <a:t>Example: </a:t>
            </a:r>
            <a:r>
              <a:rPr lang="en-US" altLang="ko-KR" b="1" i="1" dirty="0"/>
              <a:t>return None</a:t>
            </a:r>
            <a:endParaRPr lang="ko-KR" altLang="en-US" b="1" i="1" dirty="0"/>
          </a:p>
        </p:txBody>
      </p:sp>
      <p:sp>
        <p:nvSpPr>
          <p:cNvPr id="3" name="내용 개체 틀 2"/>
          <p:cNvSpPr>
            <a:spLocks noGrp="1"/>
          </p:cNvSpPr>
          <p:nvPr>
            <p:ph sz="half" idx="1"/>
          </p:nvPr>
        </p:nvSpPr>
        <p:spPr>
          <a:xfrm>
            <a:off x="913795" y="1192192"/>
            <a:ext cx="5175542" cy="4506930"/>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 None</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8" name="내용 개체 틀 7"/>
          <p:cNvSpPr>
            <a:spLocks noGrp="1"/>
          </p:cNvSpPr>
          <p:nvPr>
            <p:ph sz="half" idx="2"/>
          </p:nvPr>
        </p:nvSpPr>
        <p:spPr>
          <a:xfrm>
            <a:off x="6410716" y="1192192"/>
            <a:ext cx="5175542" cy="4506931"/>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21746484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86723"/>
            <a:ext cx="10353762" cy="549277"/>
          </a:xfrm>
        </p:spPr>
        <p:txBody>
          <a:bodyPr>
            <a:normAutofit fontScale="90000"/>
          </a:bodyPr>
          <a:lstStyle/>
          <a:p>
            <a:r>
              <a:rPr lang="en-US" altLang="ko-KR" dirty="0"/>
              <a:t>Example: No </a:t>
            </a:r>
            <a:r>
              <a:rPr lang="en-US" altLang="ko-KR" b="1" i="1" dirty="0"/>
              <a:t>return</a:t>
            </a:r>
            <a:endParaRPr lang="ko-KR" altLang="en-US" b="1" i="1" dirty="0"/>
          </a:p>
        </p:txBody>
      </p:sp>
      <p:sp>
        <p:nvSpPr>
          <p:cNvPr id="3" name="내용 개체 틀 2"/>
          <p:cNvSpPr>
            <a:spLocks noGrp="1"/>
          </p:cNvSpPr>
          <p:nvPr>
            <p:ph sz="half" idx="1"/>
          </p:nvPr>
        </p:nvSpPr>
        <p:spPr>
          <a:xfrm>
            <a:off x="913795" y="1157468"/>
            <a:ext cx="5337588" cy="4807871"/>
          </a:xfrm>
        </p:spPr>
        <p:txBody>
          <a:bodyPr>
            <a:normAutofit/>
          </a:bodyPr>
          <a:lstStyle/>
          <a:p>
            <a:pPr marL="0" indent="0">
              <a:buNone/>
            </a:pPr>
            <a:r>
              <a:rPr lang="en-US" altLang="ko-KR" dirty="0" err="1"/>
              <a:t>def</a:t>
            </a:r>
            <a:r>
              <a:rPr lang="en-US" altLang="ko-KR" dirty="0"/>
              <a:t> max(a, b):</a:t>
            </a:r>
          </a:p>
          <a:p>
            <a:pPr marL="0" indent="0">
              <a:buNone/>
            </a:pPr>
            <a:r>
              <a:rPr lang="en-US" altLang="ko-KR" dirty="0"/>
              <a:t>    if a &gt; b:</a:t>
            </a:r>
          </a:p>
          <a:p>
            <a:pPr marL="0" indent="0">
              <a:buNone/>
            </a:pPr>
            <a:r>
              <a:rPr lang="en-US" altLang="ko-KR" dirty="0"/>
              <a:t>        return a</a:t>
            </a:r>
          </a:p>
          <a:p>
            <a:pPr marL="0" indent="0">
              <a:buNone/>
            </a:pPr>
            <a:r>
              <a:rPr lang="en-US" altLang="ko-KR" dirty="0"/>
              <a:t>    </a:t>
            </a:r>
            <a:r>
              <a:rPr lang="en-US" altLang="ko-KR" dirty="0" err="1"/>
              <a:t>elif</a:t>
            </a:r>
            <a:r>
              <a:rPr lang="en-US" altLang="ko-KR" dirty="0"/>
              <a:t> a == b:</a:t>
            </a:r>
          </a:p>
          <a:p>
            <a:pPr marL="0" indent="0">
              <a:buNone/>
            </a:pPr>
            <a:r>
              <a:rPr lang="en-US" altLang="ko-KR" dirty="0"/>
              <a:t>        return 'equal'</a:t>
            </a:r>
          </a:p>
          <a:p>
            <a:pPr marL="0" indent="0">
              <a:buNone/>
            </a:pPr>
            <a:r>
              <a:rPr lang="en-US" altLang="ko-KR" b="1" dirty="0">
                <a:solidFill>
                  <a:srgbClr val="FFFF00"/>
                </a:solidFill>
              </a:rPr>
              <a:t>    # NO else:</a:t>
            </a:r>
          </a:p>
          <a:p>
            <a:pPr marL="0" indent="0">
              <a:buNone/>
            </a:pPr>
            <a:endParaRPr lang="en-US" altLang="ko-KR" dirty="0">
              <a:solidFill>
                <a:srgbClr val="FFFF00"/>
              </a:solidFill>
            </a:endParaRPr>
          </a:p>
          <a:p>
            <a:pPr marL="0" indent="0">
              <a:buNone/>
            </a:pPr>
            <a:r>
              <a:rPr lang="en-US" altLang="ko-KR" b="1" dirty="0">
                <a:solidFill>
                  <a:srgbClr val="FFFF00"/>
                </a:solidFill>
              </a:rPr>
              <a:t>print(max(4, 3))</a:t>
            </a:r>
            <a:endParaRPr lang="ko-KR" altLang="en-US" b="1" dirty="0">
              <a:solidFill>
                <a:srgbClr val="FFFF00"/>
              </a:solidFill>
            </a:endParaRPr>
          </a:p>
        </p:txBody>
      </p:sp>
      <p:sp>
        <p:nvSpPr>
          <p:cNvPr id="5" name="내용 개체 틀 4"/>
          <p:cNvSpPr>
            <a:spLocks noGrp="1"/>
          </p:cNvSpPr>
          <p:nvPr>
            <p:ph sz="half" idx="2"/>
          </p:nvPr>
        </p:nvSpPr>
        <p:spPr>
          <a:xfrm>
            <a:off x="6410716" y="1157469"/>
            <a:ext cx="5337588" cy="4807872"/>
          </a:xfrm>
        </p:spPr>
        <p:txBody>
          <a:bodyPr>
            <a:normAutofit/>
          </a:bodyPr>
          <a:lstStyle/>
          <a:p>
            <a:pPr marL="0" indent="0">
              <a:buNone/>
            </a:pPr>
            <a:r>
              <a:rPr lang="en-US" altLang="ko-KR" dirty="0" err="1"/>
              <a:t>def</a:t>
            </a:r>
            <a:r>
              <a:rPr lang="en-US" altLang="ko-KR" dirty="0"/>
              <a:t> max(a, b):</a:t>
            </a:r>
          </a:p>
          <a:p>
            <a:pPr marL="0" indent="0">
              <a:buNone/>
            </a:pPr>
            <a:r>
              <a:rPr lang="en-US" altLang="ko-KR" dirty="0"/>
              <a:t>    if a &gt; b:</a:t>
            </a:r>
          </a:p>
          <a:p>
            <a:pPr marL="0" indent="0">
              <a:buNone/>
            </a:pPr>
            <a:r>
              <a:rPr lang="en-US" altLang="ko-KR" dirty="0"/>
              <a:t>        return a</a:t>
            </a:r>
          </a:p>
          <a:p>
            <a:pPr marL="0" indent="0">
              <a:buNone/>
            </a:pPr>
            <a:r>
              <a:rPr lang="en-US" altLang="ko-KR" dirty="0"/>
              <a:t>    </a:t>
            </a:r>
            <a:r>
              <a:rPr lang="en-US" altLang="ko-KR" dirty="0" err="1"/>
              <a:t>elif</a:t>
            </a:r>
            <a:r>
              <a:rPr lang="en-US" altLang="ko-KR" dirty="0"/>
              <a:t> a == b:</a:t>
            </a:r>
          </a:p>
          <a:p>
            <a:pPr marL="0" indent="0">
              <a:buNone/>
            </a:pPr>
            <a:r>
              <a:rPr lang="en-US" altLang="ko-KR" dirty="0"/>
              <a:t>        return 'equal'</a:t>
            </a:r>
          </a:p>
          <a:p>
            <a:pPr marL="0" indent="0">
              <a:buNone/>
            </a:pPr>
            <a:r>
              <a:rPr lang="en-US" altLang="ko-KR" b="1" dirty="0">
                <a:solidFill>
                  <a:srgbClr val="FFFF00"/>
                </a:solidFill>
              </a:rPr>
              <a:t>    # NO else:</a:t>
            </a:r>
          </a:p>
          <a:p>
            <a:pPr marL="0" indent="0">
              <a:buNone/>
            </a:pPr>
            <a:endParaRPr lang="en-US" altLang="ko-KR" dirty="0">
              <a:solidFill>
                <a:srgbClr val="FFFF00"/>
              </a:solidFill>
            </a:endParaRPr>
          </a:p>
          <a:p>
            <a:pPr marL="0" indent="0">
              <a:buNone/>
            </a:pPr>
            <a:r>
              <a:rPr lang="en-US" altLang="ko-KR" b="1" dirty="0">
                <a:solidFill>
                  <a:srgbClr val="FFFF00"/>
                </a:solidFill>
              </a:rPr>
              <a:t>print(max(3, 4))</a:t>
            </a:r>
            <a:endParaRPr lang="ko-KR" altLang="en-US" b="1" dirty="0">
              <a:solidFill>
                <a:srgbClr val="FFFF0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27310347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86723"/>
            <a:ext cx="10353762" cy="549277"/>
          </a:xfrm>
        </p:spPr>
        <p:txBody>
          <a:bodyPr>
            <a:normAutofit fontScale="90000"/>
          </a:bodyPr>
          <a:lstStyle/>
          <a:p>
            <a:r>
              <a:rPr lang="en-US" altLang="ko-KR" dirty="0"/>
              <a:t>Practice</a:t>
            </a:r>
            <a:endParaRPr lang="ko-KR" altLang="en-US" b="1" i="1" dirty="0"/>
          </a:p>
        </p:txBody>
      </p:sp>
      <p:sp>
        <p:nvSpPr>
          <p:cNvPr id="3" name="내용 개체 틀 2"/>
          <p:cNvSpPr>
            <a:spLocks noGrp="1"/>
          </p:cNvSpPr>
          <p:nvPr>
            <p:ph sz="half" idx="1"/>
          </p:nvPr>
        </p:nvSpPr>
        <p:spPr>
          <a:xfrm>
            <a:off x="913794" y="1157468"/>
            <a:ext cx="5926843" cy="5613809"/>
          </a:xfrm>
        </p:spPr>
        <p:txBody>
          <a:bodyPr>
            <a:normAutofit fontScale="77500" lnSpcReduction="20000"/>
          </a:bodyPr>
          <a:lstStyle/>
          <a:p>
            <a:pPr marL="0" indent="0">
              <a:buNone/>
            </a:pPr>
            <a:r>
              <a:rPr lang="en-US" altLang="ko-KR" dirty="0"/>
              <a:t>!pip install </a:t>
            </a:r>
            <a:r>
              <a:rPr lang="en-US" altLang="ko-KR" dirty="0" err="1"/>
              <a:t>ColabTurtlePlus</a:t>
            </a:r>
            <a:endParaRPr lang="en-US" altLang="ko-KR" dirty="0"/>
          </a:p>
          <a:p>
            <a:pPr marL="36900" indent="0">
              <a:buNone/>
            </a:pPr>
            <a:r>
              <a:rPr lang="en-US" altLang="ko-KR" dirty="0"/>
              <a:t>from </a:t>
            </a:r>
            <a:r>
              <a:rPr lang="en-US" altLang="ko-KR" dirty="0" err="1"/>
              <a:t>ColabTurtlePlus.Turtle</a:t>
            </a:r>
            <a:r>
              <a:rPr lang="en-US" altLang="ko-KR" dirty="0"/>
              <a:t> import *</a:t>
            </a:r>
          </a:p>
          <a:p>
            <a:pPr marL="36900" indent="0">
              <a:buNone/>
            </a:pPr>
            <a:r>
              <a:rPr lang="en-US" altLang="ko-KR" dirty="0" err="1"/>
              <a:t>clearscreen</a:t>
            </a:r>
            <a:r>
              <a:rPr lang="en-US" altLang="ko-KR" dirty="0"/>
              <a:t>()</a:t>
            </a:r>
          </a:p>
          <a:p>
            <a:pPr marL="36900" indent="0">
              <a:buNone/>
            </a:pPr>
            <a:r>
              <a:rPr lang="en-US" altLang="ko-KR" dirty="0"/>
              <a:t>setup(300,300)</a:t>
            </a:r>
          </a:p>
          <a:p>
            <a:pPr marL="36900" indent="0">
              <a:buNone/>
            </a:pPr>
            <a:r>
              <a:rPr lang="en-US" altLang="ko-KR" dirty="0" err="1"/>
              <a:t>showborder</a:t>
            </a:r>
            <a:r>
              <a:rPr lang="en-US" altLang="ko-KR" dirty="0"/>
              <a:t>()</a:t>
            </a:r>
          </a:p>
          <a:p>
            <a:pPr marL="36900" indent="0">
              <a:buNone/>
            </a:pPr>
            <a:r>
              <a:rPr lang="en-US" altLang="ko-KR" dirty="0"/>
              <a:t>color("red", "yellow")</a:t>
            </a:r>
          </a:p>
          <a:p>
            <a:pPr marL="36900" indent="0">
              <a:buNone/>
            </a:pPr>
            <a:r>
              <a:rPr lang="en-US" altLang="ko-KR" dirty="0"/>
              <a:t>shape("turtle")</a:t>
            </a:r>
          </a:p>
          <a:p>
            <a:pPr marL="36900" indent="0">
              <a:buNone/>
            </a:pPr>
            <a:r>
              <a:rPr lang="en-US" altLang="ko-KR" dirty="0" err="1"/>
              <a:t>begin_fill</a:t>
            </a:r>
            <a:r>
              <a:rPr lang="en-US" altLang="ko-KR" dirty="0"/>
              <a:t>()</a:t>
            </a:r>
          </a:p>
          <a:p>
            <a:pPr marL="36900" indent="0">
              <a:buNone/>
            </a:pPr>
            <a:r>
              <a:rPr lang="en-US" altLang="ko-KR" dirty="0"/>
              <a:t>for _ in range(4):</a:t>
            </a:r>
          </a:p>
          <a:p>
            <a:pPr marL="36900" indent="0">
              <a:buNone/>
            </a:pPr>
            <a:r>
              <a:rPr lang="en-US" altLang="ko-KR" dirty="0"/>
              <a:t>  forward(100)</a:t>
            </a:r>
          </a:p>
          <a:p>
            <a:pPr marL="36900" indent="0">
              <a:buNone/>
            </a:pPr>
            <a:r>
              <a:rPr lang="en-US" altLang="ko-KR" dirty="0"/>
              <a:t>  left(90)</a:t>
            </a:r>
          </a:p>
          <a:p>
            <a:pPr marL="36900" indent="0">
              <a:buNone/>
            </a:pPr>
            <a:r>
              <a:rPr lang="en-US" altLang="ko-KR" dirty="0"/>
              <a:t>circle(-50)</a:t>
            </a:r>
          </a:p>
          <a:p>
            <a:pPr marL="36900" indent="0">
              <a:buNone/>
            </a:pPr>
            <a:r>
              <a:rPr lang="en-US" altLang="ko-KR" dirty="0" err="1"/>
              <a:t>end_fill</a:t>
            </a:r>
            <a:r>
              <a:rPr lang="en-US" altLang="ko-KR" dirty="0"/>
              <a:t>()</a:t>
            </a:r>
          </a:p>
          <a:p>
            <a:pPr marL="36900" indent="0">
              <a:buNone/>
            </a:pPr>
            <a:r>
              <a:rPr lang="en-US" altLang="ko-KR" dirty="0"/>
              <a:t>color("</a:t>
            </a:r>
            <a:r>
              <a:rPr lang="en-US" altLang="ko-KR" dirty="0" err="1"/>
              <a:t>black","green</a:t>
            </a:r>
            <a:r>
              <a:rPr lang="en-US" altLang="ko-KR" dirty="0"/>
              <a:t>")</a:t>
            </a:r>
          </a:p>
        </p:txBody>
      </p:sp>
      <p:sp>
        <p:nvSpPr>
          <p:cNvPr id="5" name="내용 개체 틀 4"/>
          <p:cNvSpPr>
            <a:spLocks noGrp="1"/>
          </p:cNvSpPr>
          <p:nvPr>
            <p:ph sz="half" idx="2"/>
          </p:nvPr>
        </p:nvSpPr>
        <p:spPr>
          <a:xfrm>
            <a:off x="5660021" y="1157469"/>
            <a:ext cx="6088284" cy="1388961"/>
          </a:xfrm>
        </p:spPr>
        <p:txBody>
          <a:bodyPr>
            <a:normAutofit fontScale="77500" lnSpcReduction="20000"/>
          </a:bodyPr>
          <a:lstStyle/>
          <a:p>
            <a:pPr indent="-342900">
              <a:lnSpc>
                <a:spcPct val="170000"/>
              </a:lnSpc>
              <a:buFont typeface="Wingdings" panose="05000000000000000000" pitchFamily="2" charset="2"/>
              <a:buChar char="v"/>
            </a:pPr>
            <a:r>
              <a:rPr lang="en-US" altLang="ko-KR" b="1" dirty="0">
                <a:solidFill>
                  <a:srgbClr val="FFFF00"/>
                </a:solidFill>
              </a:rPr>
              <a:t>right(90)</a:t>
            </a:r>
            <a:r>
              <a:rPr lang="ko-KR" altLang="en-US" b="1" dirty="0">
                <a:solidFill>
                  <a:srgbClr val="FFFF00"/>
                </a:solidFill>
              </a:rPr>
              <a:t>을</a:t>
            </a:r>
            <a:r>
              <a:rPr lang="en-US" altLang="ko-KR" b="1" dirty="0">
                <a:solidFill>
                  <a:srgbClr val="FFFF00"/>
                </a:solidFill>
              </a:rPr>
              <a:t> </a:t>
            </a:r>
            <a:r>
              <a:rPr lang="ko-KR" altLang="en-US" b="1" dirty="0">
                <a:solidFill>
                  <a:srgbClr val="FFFF00"/>
                </a:solidFill>
              </a:rPr>
              <a:t>함수를 사용하지 않고 오직 </a:t>
            </a:r>
            <a:r>
              <a:rPr lang="en-US" altLang="ko-KR" b="1" dirty="0">
                <a:solidFill>
                  <a:srgbClr val="FFFF00"/>
                </a:solidFill>
              </a:rPr>
              <a:t>left(90)</a:t>
            </a:r>
            <a:r>
              <a:rPr lang="ko-KR" altLang="en-US" b="1" dirty="0">
                <a:solidFill>
                  <a:srgbClr val="FFFF00"/>
                </a:solidFill>
              </a:rPr>
              <a:t>함수와</a:t>
            </a:r>
            <a:r>
              <a:rPr lang="en-US" altLang="ko-KR" b="1" dirty="0">
                <a:solidFill>
                  <a:srgbClr val="FFFF00"/>
                </a:solidFill>
              </a:rPr>
              <a:t> </a:t>
            </a:r>
            <a:r>
              <a:rPr lang="ko-KR" altLang="en-US" b="1" dirty="0">
                <a:solidFill>
                  <a:srgbClr val="FFFF00"/>
                </a:solidFill>
              </a:rPr>
              <a:t>사용자정의함수를 사용하여 아래의 그림을 완성하라</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105</a:t>
            </a:fld>
            <a:endParaRPr lang="en-US" dirty="0"/>
          </a:p>
        </p:txBody>
      </p:sp>
      <p:pic>
        <p:nvPicPr>
          <p:cNvPr id="7" name="그림 6">
            <a:extLst>
              <a:ext uri="{FF2B5EF4-FFF2-40B4-BE49-F238E27FC236}">
                <a16:creationId xmlns:a16="http://schemas.microsoft.com/office/drawing/2014/main" id="{5A2850BE-FF54-88F7-0282-87661A91F123}"/>
              </a:ext>
            </a:extLst>
          </p:cNvPr>
          <p:cNvPicPr>
            <a:picLocks noChangeAspect="1"/>
          </p:cNvPicPr>
          <p:nvPr/>
        </p:nvPicPr>
        <p:blipFill>
          <a:blip r:embed="rId2"/>
          <a:stretch>
            <a:fillRect/>
          </a:stretch>
        </p:blipFill>
        <p:spPr>
          <a:xfrm>
            <a:off x="6829216" y="2718005"/>
            <a:ext cx="2824070" cy="2634829"/>
          </a:xfrm>
          <a:prstGeom prst="rect">
            <a:avLst/>
          </a:prstGeom>
        </p:spPr>
      </p:pic>
    </p:spTree>
    <p:extLst>
      <p:ext uri="{BB962C8B-B14F-4D97-AF65-F5344CB8AC3E}">
        <p14:creationId xmlns:p14="http://schemas.microsoft.com/office/powerpoint/2010/main" val="40180964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b="1" u="sng"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106</a:t>
            </a:fld>
            <a:endParaRPr lang="en-US" dirty="0"/>
          </a:p>
        </p:txBody>
      </p:sp>
    </p:spTree>
    <p:extLst>
      <p:ext uri="{BB962C8B-B14F-4D97-AF65-F5344CB8AC3E}">
        <p14:creationId xmlns:p14="http://schemas.microsoft.com/office/powerpoint/2010/main" val="3208441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Variables</a:t>
            </a:r>
            <a:endParaRPr lang="ko-KR" altLang="en-US" dirty="0"/>
          </a:p>
        </p:txBody>
      </p:sp>
      <p:sp>
        <p:nvSpPr>
          <p:cNvPr id="3" name="내용 개체 틀 2"/>
          <p:cNvSpPr>
            <a:spLocks noGrp="1"/>
          </p:cNvSpPr>
          <p:nvPr>
            <p:ph idx="1"/>
          </p:nvPr>
        </p:nvSpPr>
        <p:spPr>
          <a:xfrm>
            <a:off x="913794" y="1347384"/>
            <a:ext cx="10799785" cy="4937670"/>
          </a:xfrm>
        </p:spPr>
        <p:txBody>
          <a:bodyPr>
            <a:normAutofit/>
          </a:bodyPr>
          <a:lstStyle/>
          <a:p>
            <a:r>
              <a:rPr lang="en-US" altLang="ko-KR" dirty="0"/>
              <a:t>When you declare variables inside a function definition, they are not related in any way to other variables with the same names used outside the function - i.e. </a:t>
            </a:r>
            <a:r>
              <a:rPr lang="en-US" altLang="ko-KR" b="1" dirty="0"/>
              <a:t>variable names are local to the function.</a:t>
            </a:r>
          </a:p>
          <a:p>
            <a:pPr lvl="1"/>
            <a:r>
              <a:rPr lang="en-US" altLang="ko-KR" dirty="0"/>
              <a:t>This is called the </a:t>
            </a:r>
            <a:r>
              <a:rPr lang="en-US" altLang="ko-KR" b="1" i="1" dirty="0"/>
              <a:t>scope</a:t>
            </a:r>
            <a:r>
              <a:rPr lang="en-US" altLang="ko-KR" dirty="0"/>
              <a:t> of the variable.</a:t>
            </a:r>
          </a:p>
          <a:p>
            <a:pPr lvl="1"/>
            <a:endParaRPr lang="en-US" altLang="ko-KR" dirty="0"/>
          </a:p>
          <a:p>
            <a:r>
              <a:rPr lang="en-US" altLang="ko-KR" dirty="0"/>
              <a:t>All variables have the </a:t>
            </a:r>
            <a:r>
              <a:rPr lang="en-US" altLang="ko-KR" b="1" i="1" dirty="0"/>
              <a:t>scope</a:t>
            </a:r>
            <a:r>
              <a:rPr lang="en-US" altLang="ko-KR" dirty="0"/>
              <a:t> of the block they are declared in starting from the point of definition of the name.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107</a:t>
            </a:fld>
            <a:endParaRPr lang="en-US" dirty="0"/>
          </a:p>
        </p:txBody>
      </p:sp>
    </p:spTree>
    <p:extLst>
      <p:ext uri="{BB962C8B-B14F-4D97-AF65-F5344CB8AC3E}">
        <p14:creationId xmlns:p14="http://schemas.microsoft.com/office/powerpoint/2010/main" val="31210180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Scope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def </a:t>
            </a:r>
            <a:r>
              <a:rPr lang="en-US" altLang="ko-KR" dirty="0" err="1"/>
              <a:t>func</a:t>
            </a:r>
            <a:r>
              <a:rPr lang="en-US" altLang="ko-KR" dirty="0"/>
              <a:t>(x):</a:t>
            </a:r>
          </a:p>
          <a:p>
            <a:pPr marL="0" indent="0">
              <a:buNone/>
            </a:pPr>
            <a:r>
              <a:rPr lang="en-US" altLang="ko-KR" dirty="0"/>
              <a:t>    print('x is', x)</a:t>
            </a:r>
          </a:p>
          <a:p>
            <a:pPr marL="0" indent="0">
              <a:buNone/>
            </a:pPr>
            <a:r>
              <a:rPr lang="en-US" altLang="ko-KR" dirty="0"/>
              <a:t>    </a:t>
            </a:r>
            <a:r>
              <a:rPr lang="en-US" altLang="ko-KR" dirty="0">
                <a:solidFill>
                  <a:srgbClr val="FFFF00"/>
                </a:solidFill>
              </a:rPr>
              <a:t>x = 2                     # local variable</a:t>
            </a:r>
          </a:p>
          <a:p>
            <a:pPr marL="0" indent="0">
              <a:buNone/>
            </a:pPr>
            <a:r>
              <a:rPr lang="en-US" altLang="ko-KR" dirty="0"/>
              <a:t>    print('Changed local </a:t>
            </a:r>
            <a:r>
              <a:rPr lang="en-US" altLang="ko-KR" dirty="0" err="1"/>
              <a:t>vriable</a:t>
            </a:r>
            <a:r>
              <a:rPr lang="en-US" altLang="ko-KR" dirty="0"/>
              <a:t> x to </a:t>
            </a:r>
            <a:r>
              <a:rPr lang="en-US" altLang="ko-KR" dirty="0" err="1"/>
              <a:t>func</a:t>
            </a:r>
            <a:r>
              <a:rPr lang="en-US" altLang="ko-KR" dirty="0"/>
              <a:t>(x):  ', x)</a:t>
            </a:r>
          </a:p>
          <a:p>
            <a:pPr marL="0" indent="0">
              <a:buNone/>
            </a:pPr>
            <a:br>
              <a:rPr lang="en-US" altLang="ko-KR" dirty="0"/>
            </a:br>
            <a:r>
              <a:rPr lang="en-US" altLang="ko-KR" dirty="0">
                <a:solidFill>
                  <a:srgbClr val="FFFF00"/>
                </a:solidFill>
              </a:rPr>
              <a:t>x = 50                       # global variable</a:t>
            </a:r>
          </a:p>
          <a:p>
            <a:pPr marL="0" indent="0">
              <a:buNone/>
            </a:pPr>
            <a:r>
              <a:rPr lang="en-US" altLang="ko-KR" dirty="0" err="1"/>
              <a:t>func</a:t>
            </a:r>
            <a:r>
              <a:rPr lang="en-US" altLang="ko-KR" dirty="0"/>
              <a:t>(x)</a:t>
            </a:r>
          </a:p>
          <a:p>
            <a:pPr marL="0" indent="0">
              <a:buNone/>
            </a:pPr>
            <a:r>
              <a:rPr lang="en-US" altLang="ko-KR" dirty="0"/>
              <a:t>print('The global variable x is still', x)</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16767031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Scope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err="1"/>
              <a:t>def</a:t>
            </a:r>
            <a:r>
              <a:rPr lang="en-US" altLang="ko-KR" dirty="0"/>
              <a:t> </a:t>
            </a:r>
            <a:r>
              <a:rPr lang="en-US" altLang="ko-KR" dirty="0" err="1"/>
              <a:t>func</a:t>
            </a:r>
            <a:r>
              <a:rPr lang="en-US" altLang="ko-KR" dirty="0"/>
              <a:t>(</a:t>
            </a:r>
            <a:r>
              <a:rPr lang="en-US" altLang="ko-KR" b="1" dirty="0">
                <a:solidFill>
                  <a:srgbClr val="0070C0"/>
                </a:solidFill>
              </a:rPr>
              <a:t>x</a:t>
            </a:r>
            <a:r>
              <a:rPr lang="en-US" altLang="ko-KR" dirty="0"/>
              <a:t>):</a:t>
            </a:r>
          </a:p>
          <a:p>
            <a:pPr marL="0" indent="0">
              <a:buNone/>
            </a:pPr>
            <a:r>
              <a:rPr lang="en-US" altLang="ko-KR" dirty="0"/>
              <a:t>    print('x is', </a:t>
            </a:r>
            <a:r>
              <a:rPr lang="en-US" altLang="ko-KR" b="1" dirty="0">
                <a:solidFill>
                  <a:srgbClr val="0070C0"/>
                </a:solidFill>
              </a:rPr>
              <a:t>x</a:t>
            </a:r>
            <a:r>
              <a:rPr lang="en-US" altLang="ko-KR" dirty="0"/>
              <a:t>)</a:t>
            </a:r>
          </a:p>
          <a:p>
            <a:pPr marL="0" indent="0">
              <a:buNone/>
            </a:pPr>
            <a:r>
              <a:rPr lang="en-US" altLang="ko-KR" dirty="0"/>
              <a:t>    </a:t>
            </a:r>
            <a:r>
              <a:rPr lang="en-US" altLang="ko-KR" b="1" dirty="0">
                <a:solidFill>
                  <a:srgbClr val="0070C0"/>
                </a:solidFill>
              </a:rPr>
              <a:t>x</a:t>
            </a:r>
            <a:r>
              <a:rPr lang="en-US" altLang="ko-KR" dirty="0"/>
              <a:t> = 2</a:t>
            </a:r>
          </a:p>
          <a:p>
            <a:pPr marL="0" indent="0">
              <a:buNone/>
            </a:pPr>
            <a:r>
              <a:rPr lang="en-US" altLang="ko-KR" dirty="0"/>
              <a:t>    print('Changed local x to', </a:t>
            </a:r>
            <a:r>
              <a:rPr lang="en-US" altLang="ko-KR" b="1" dirty="0">
                <a:solidFill>
                  <a:srgbClr val="0070C0"/>
                </a:solidFill>
              </a:rPr>
              <a:t>x</a:t>
            </a:r>
            <a:r>
              <a:rPr lang="en-US" altLang="ko-KR" dirty="0"/>
              <a:t>)</a:t>
            </a:r>
          </a:p>
          <a:p>
            <a:pPr marL="0" indent="0">
              <a:buNone/>
            </a:pPr>
            <a:endParaRPr lang="en-US" altLang="ko-KR" dirty="0"/>
          </a:p>
          <a:p>
            <a:pPr marL="0" indent="0">
              <a:buNone/>
            </a:pPr>
            <a:r>
              <a:rPr lang="en-US" altLang="ko-KR" b="1" dirty="0">
                <a:solidFill>
                  <a:srgbClr val="FF0000"/>
                </a:solidFill>
              </a:rPr>
              <a:t>x</a:t>
            </a:r>
            <a:r>
              <a:rPr lang="en-US" altLang="ko-KR" dirty="0"/>
              <a:t> = 50</a:t>
            </a:r>
          </a:p>
          <a:p>
            <a:pPr marL="0" indent="0">
              <a:buNone/>
            </a:pPr>
            <a:r>
              <a:rPr lang="en-US" altLang="ko-KR" dirty="0" err="1"/>
              <a:t>func</a:t>
            </a:r>
            <a:r>
              <a:rPr lang="en-US" altLang="ko-KR" dirty="0"/>
              <a:t>(</a:t>
            </a:r>
            <a:r>
              <a:rPr lang="en-US" altLang="ko-KR" b="1" dirty="0">
                <a:solidFill>
                  <a:srgbClr val="FF0000"/>
                </a:solidFill>
              </a:rPr>
              <a:t>x</a:t>
            </a:r>
            <a:r>
              <a:rPr lang="en-US" altLang="ko-KR" dirty="0"/>
              <a:t>)</a:t>
            </a:r>
          </a:p>
          <a:p>
            <a:pPr marL="0" indent="0">
              <a:buNone/>
            </a:pPr>
            <a:r>
              <a:rPr lang="en-US" altLang="ko-KR" dirty="0"/>
              <a:t>print('x is still', </a:t>
            </a:r>
            <a:r>
              <a:rPr lang="en-US" altLang="ko-KR" b="1" dirty="0">
                <a:solidFill>
                  <a:srgbClr val="FF0000"/>
                </a:solidFill>
              </a:rPr>
              <a:t>x</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95595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Syntax of Defining and Calling Functions</a:t>
            </a:r>
            <a:endParaRPr lang="ko-KR" altLang="en-US" dirty="0"/>
          </a:p>
        </p:txBody>
      </p:sp>
      <p:sp>
        <p:nvSpPr>
          <p:cNvPr id="6" name="내용 개체 틀 5"/>
          <p:cNvSpPr>
            <a:spLocks noGrp="1"/>
          </p:cNvSpPr>
          <p:nvPr>
            <p:ph sz="half" idx="2"/>
          </p:nvPr>
        </p:nvSpPr>
        <p:spPr/>
        <p:txBody>
          <a:bodyPr/>
          <a:lstStyle/>
          <a:p>
            <a:pPr marL="0" indent="0">
              <a:buNone/>
            </a:pPr>
            <a:endParaRPr lang="en-US" altLang="ko-KR" sz="2000" dirty="0"/>
          </a:p>
          <a:p>
            <a:pPr marL="0" indent="0">
              <a:buNone/>
            </a:pPr>
            <a:r>
              <a:rPr lang="en-US" altLang="ko-KR" sz="2000" dirty="0"/>
              <a:t>def name([parameters]):</a:t>
            </a:r>
          </a:p>
          <a:p>
            <a:pPr marL="0" indent="0">
              <a:buNone/>
            </a:pPr>
            <a:r>
              <a:rPr lang="en-US" altLang="ko-KR" sz="2000" dirty="0"/>
              <a:t>    statements</a:t>
            </a:r>
            <a:endParaRPr lang="ko-KR" altLang="en-US" sz="2000" dirty="0"/>
          </a:p>
        </p:txBody>
      </p:sp>
      <p:sp>
        <p:nvSpPr>
          <p:cNvPr id="8" name="내용 개체 틀 7"/>
          <p:cNvSpPr>
            <a:spLocks noGrp="1"/>
          </p:cNvSpPr>
          <p:nvPr>
            <p:ph sz="quarter" idx="4"/>
          </p:nvPr>
        </p:nvSpPr>
        <p:spPr/>
        <p:txBody>
          <a:bodyPr>
            <a:normAutofit/>
          </a:bodyPr>
          <a:lstStyle/>
          <a:p>
            <a:pPr marL="0" indent="0">
              <a:buNone/>
            </a:pPr>
            <a:endParaRPr lang="en-US" altLang="ko-KR" sz="2000" dirty="0"/>
          </a:p>
          <a:p>
            <a:pPr marL="0" indent="0">
              <a:buNone/>
            </a:pPr>
            <a:r>
              <a:rPr lang="en-US" altLang="ko-KR" sz="2000" dirty="0"/>
              <a:t>name([arguments])</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텍스트 개체 틀 4"/>
          <p:cNvSpPr>
            <a:spLocks noGrp="1"/>
          </p:cNvSpPr>
          <p:nvPr>
            <p:ph type="body" idx="1"/>
          </p:nvPr>
        </p:nvSpPr>
        <p:spPr/>
        <p:txBody>
          <a:bodyPr/>
          <a:lstStyle/>
          <a:p>
            <a:r>
              <a:rPr lang="en-US" altLang="ko-KR"/>
              <a:t>Defining a Function</a:t>
            </a:r>
            <a:endParaRPr lang="ko-KR" altLang="en-US" dirty="0"/>
          </a:p>
        </p:txBody>
      </p:sp>
      <p:sp>
        <p:nvSpPr>
          <p:cNvPr id="7" name="텍스트 개체 틀 6"/>
          <p:cNvSpPr>
            <a:spLocks noGrp="1"/>
          </p:cNvSpPr>
          <p:nvPr>
            <p:ph type="body" sz="quarter" idx="3"/>
          </p:nvPr>
        </p:nvSpPr>
        <p:spPr/>
        <p:txBody>
          <a:bodyPr/>
          <a:lstStyle/>
          <a:p>
            <a:r>
              <a:rPr lang="en-US" altLang="ko-KR"/>
              <a:t>Calling the Function</a:t>
            </a:r>
            <a:endParaRPr lang="ko-KR" altLang="en-US" dirty="0"/>
          </a:p>
        </p:txBody>
      </p:sp>
      <p:sp>
        <p:nvSpPr>
          <p:cNvPr id="4" name="직사각형 3">
            <a:extLst>
              <a:ext uri="{FF2B5EF4-FFF2-40B4-BE49-F238E27FC236}">
                <a16:creationId xmlns:a16="http://schemas.microsoft.com/office/drawing/2014/main" id="{7D1B9B5D-CC2B-12BE-C5D8-9066CD123D7C}"/>
              </a:ext>
            </a:extLst>
          </p:cNvPr>
          <p:cNvSpPr/>
          <p:nvPr/>
        </p:nvSpPr>
        <p:spPr>
          <a:xfrm>
            <a:off x="913795" y="2702103"/>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323BF7BF-18F4-898B-8F16-85263926DE61}"/>
              </a:ext>
            </a:extLst>
          </p:cNvPr>
          <p:cNvSpPr/>
          <p:nvPr/>
        </p:nvSpPr>
        <p:spPr>
          <a:xfrm>
            <a:off x="6353144" y="2702102"/>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683636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a:t>global</a:t>
            </a:r>
            <a:r>
              <a:rPr lang="en-US" altLang="ko-KR" dirty="0"/>
              <a:t> statement</a:t>
            </a:r>
            <a:endParaRPr lang="ko-KR" altLang="en-US" dirty="0"/>
          </a:p>
        </p:txBody>
      </p:sp>
      <p:sp>
        <p:nvSpPr>
          <p:cNvPr id="5" name="내용 개체 틀 4"/>
          <p:cNvSpPr>
            <a:spLocks noGrp="1"/>
          </p:cNvSpPr>
          <p:nvPr>
            <p:ph idx="1"/>
          </p:nvPr>
        </p:nvSpPr>
        <p:spPr/>
        <p:txBody>
          <a:bodyPr>
            <a:normAutofit fontScale="92500"/>
          </a:bodyPr>
          <a:lstStyle/>
          <a:p>
            <a:r>
              <a:rPr lang="en-US" altLang="ko-KR" dirty="0"/>
              <a:t>If you want to assign a value to a name defined at the top level of the program (i.e. not inside any kind of scope such as functions or classes), then you have to tell Python that the name is not local, but it is global.</a:t>
            </a:r>
          </a:p>
          <a:p>
            <a:pPr lvl="1"/>
            <a:r>
              <a:rPr lang="en-US" altLang="ko-KR" dirty="0"/>
              <a:t>We do this using the </a:t>
            </a:r>
            <a:r>
              <a:rPr lang="en-US" altLang="ko-KR" b="1" i="1" dirty="0"/>
              <a:t>global</a:t>
            </a:r>
            <a:r>
              <a:rPr lang="en-US" altLang="ko-KR" dirty="0"/>
              <a:t> statement.</a:t>
            </a:r>
          </a:p>
          <a:p>
            <a:r>
              <a:rPr lang="en-US" altLang="ko-KR" dirty="0"/>
              <a:t>It is impossible to assign a value to a variable defined outside a function without the </a:t>
            </a:r>
            <a:r>
              <a:rPr lang="en-US" altLang="ko-KR" b="1" i="1" dirty="0"/>
              <a:t>global</a:t>
            </a:r>
            <a:r>
              <a:rPr lang="en-US" altLang="ko-KR" dirty="0"/>
              <a:t> statement.</a:t>
            </a:r>
          </a:p>
          <a:p>
            <a:r>
              <a:rPr lang="en-US" altLang="ko-KR" dirty="0"/>
              <a:t>However, this is not encouraged and should be avoided since it becomes unclear to the reader of the program as to where that variable's definition is.</a:t>
            </a:r>
          </a:p>
          <a:p>
            <a:r>
              <a:rPr lang="en-US" altLang="ko-KR" dirty="0"/>
              <a:t>Using the </a:t>
            </a:r>
            <a:r>
              <a:rPr lang="en-US" altLang="ko-KR" b="1" i="1" dirty="0"/>
              <a:t>global</a:t>
            </a:r>
            <a:r>
              <a:rPr lang="en-US" altLang="ko-KR" dirty="0"/>
              <a:t> statement makes it amply clear that the variable is defined in an outermost block.</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40541191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func</a:t>
            </a:r>
            <a:r>
              <a:rPr lang="en-US" altLang="ko-KR" dirty="0"/>
              <a:t>():</a:t>
            </a:r>
          </a:p>
          <a:p>
            <a:pPr marL="0" indent="0">
              <a:buNone/>
            </a:pPr>
            <a:r>
              <a:rPr lang="en-US" altLang="ko-KR" dirty="0"/>
              <a:t>    global x</a:t>
            </a:r>
          </a:p>
          <a:p>
            <a:pPr marL="0" indent="0">
              <a:buNone/>
            </a:pPr>
            <a:r>
              <a:rPr lang="en-US" altLang="ko-KR" dirty="0"/>
              <a:t>    print('x is', x)</a:t>
            </a:r>
          </a:p>
          <a:p>
            <a:pPr marL="0" indent="0">
              <a:buNone/>
            </a:pPr>
            <a:r>
              <a:rPr lang="en-US" altLang="ko-KR" dirty="0"/>
              <a:t>    x = 2</a:t>
            </a:r>
          </a:p>
          <a:p>
            <a:pPr marL="0" indent="0">
              <a:buNone/>
            </a:pPr>
            <a:r>
              <a:rPr lang="en-US" altLang="ko-KR" dirty="0"/>
              <a:t>    print('Changed local x to', x)</a:t>
            </a:r>
          </a:p>
          <a:p>
            <a:pPr marL="0" indent="0">
              <a:buNone/>
            </a:pPr>
            <a:endParaRPr lang="en-US" altLang="ko-KR" dirty="0"/>
          </a:p>
          <a:p>
            <a:pPr marL="0" indent="0">
              <a:buNone/>
            </a:pPr>
            <a:r>
              <a:rPr lang="en-US" altLang="ko-KR" dirty="0"/>
              <a:t>x = 50</a:t>
            </a:r>
          </a:p>
          <a:p>
            <a:pPr marL="0" indent="0">
              <a:buNone/>
            </a:pPr>
            <a:r>
              <a:rPr lang="en-US" altLang="ko-KR" dirty="0" err="1"/>
              <a:t>func</a:t>
            </a:r>
            <a:r>
              <a:rPr lang="en-US" altLang="ko-KR" dirty="0"/>
              <a:t>()</a:t>
            </a:r>
          </a:p>
          <a:p>
            <a:pPr marL="0" indent="0">
              <a:buNone/>
            </a:pPr>
            <a:r>
              <a:rPr lang="en-US" altLang="ko-KR" dirty="0"/>
              <a:t>print('x is now', x)</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5316861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func</a:t>
            </a:r>
            <a:r>
              <a:rPr lang="en-US" altLang="ko-KR" dirty="0"/>
              <a:t>():</a:t>
            </a:r>
          </a:p>
          <a:p>
            <a:pPr marL="0" indent="0">
              <a:buNone/>
            </a:pPr>
            <a:r>
              <a:rPr lang="en-US" altLang="ko-KR" dirty="0"/>
              <a:t>    global </a:t>
            </a:r>
            <a:r>
              <a:rPr lang="en-US" altLang="ko-KR" b="1" dirty="0">
                <a:solidFill>
                  <a:srgbClr val="FF0000"/>
                </a:solidFill>
              </a:rPr>
              <a:t>x</a:t>
            </a:r>
          </a:p>
          <a:p>
            <a:pPr marL="0" indent="0">
              <a:buNone/>
            </a:pPr>
            <a:r>
              <a:rPr lang="en-US" altLang="ko-KR" dirty="0"/>
              <a:t>    print('x is', </a:t>
            </a:r>
            <a:r>
              <a:rPr lang="en-US" altLang="ko-KR" b="1" dirty="0">
                <a:solidFill>
                  <a:srgbClr val="FF0000"/>
                </a:solidFill>
              </a:rPr>
              <a:t>x</a:t>
            </a:r>
            <a:r>
              <a:rPr lang="en-US" altLang="ko-KR" dirty="0"/>
              <a:t>)</a:t>
            </a:r>
          </a:p>
          <a:p>
            <a:pPr marL="0" indent="0">
              <a:buNone/>
            </a:pPr>
            <a:r>
              <a:rPr lang="en-US" altLang="ko-KR" dirty="0"/>
              <a:t>    </a:t>
            </a:r>
            <a:r>
              <a:rPr lang="en-US" altLang="ko-KR" b="1" dirty="0">
                <a:solidFill>
                  <a:srgbClr val="FF0000"/>
                </a:solidFill>
              </a:rPr>
              <a:t>x</a:t>
            </a:r>
            <a:r>
              <a:rPr lang="en-US" altLang="ko-KR" dirty="0"/>
              <a:t> = 2</a:t>
            </a:r>
          </a:p>
          <a:p>
            <a:pPr marL="0" indent="0">
              <a:buNone/>
            </a:pPr>
            <a:r>
              <a:rPr lang="en-US" altLang="ko-KR" dirty="0"/>
              <a:t>    print('Changed local x to', </a:t>
            </a:r>
            <a:r>
              <a:rPr lang="en-US" altLang="ko-KR" b="1" dirty="0">
                <a:solidFill>
                  <a:srgbClr val="FF0000"/>
                </a:solidFill>
              </a:rPr>
              <a:t>x</a:t>
            </a:r>
            <a:r>
              <a:rPr lang="en-US" altLang="ko-KR" dirty="0"/>
              <a:t>)</a:t>
            </a:r>
          </a:p>
          <a:p>
            <a:pPr marL="0" indent="0">
              <a:buNone/>
            </a:pPr>
            <a:endParaRPr lang="en-US" altLang="ko-KR" dirty="0"/>
          </a:p>
          <a:p>
            <a:pPr marL="0" indent="0">
              <a:buNone/>
            </a:pPr>
            <a:r>
              <a:rPr lang="en-US" altLang="ko-KR" b="1" dirty="0">
                <a:solidFill>
                  <a:srgbClr val="FF0000"/>
                </a:solidFill>
              </a:rPr>
              <a:t>x</a:t>
            </a:r>
            <a:r>
              <a:rPr lang="en-US" altLang="ko-KR" dirty="0"/>
              <a:t> = 50</a:t>
            </a:r>
          </a:p>
          <a:p>
            <a:pPr marL="0" indent="0">
              <a:buNone/>
            </a:pPr>
            <a:r>
              <a:rPr lang="en-US" altLang="ko-KR" dirty="0" err="1"/>
              <a:t>func</a:t>
            </a:r>
            <a:r>
              <a:rPr lang="en-US" altLang="ko-KR" dirty="0"/>
              <a:t>()</a:t>
            </a:r>
          </a:p>
          <a:p>
            <a:pPr marL="0" indent="0">
              <a:buNone/>
            </a:pPr>
            <a:r>
              <a:rPr lang="en-US" altLang="ko-KR" dirty="0"/>
              <a:t>print('x is now', </a:t>
            </a:r>
            <a:r>
              <a:rPr lang="en-US" altLang="ko-KR" b="1" dirty="0">
                <a:solidFill>
                  <a:srgbClr val="FF0000"/>
                </a:solidFill>
              </a:rPr>
              <a:t>x</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9653109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0"/>
            <a:ext cx="10353762" cy="844952"/>
          </a:xfrm>
        </p:spPr>
        <p:txBody>
          <a:bodyPr>
            <a:normAutofit/>
          </a:bodyPr>
          <a:lstStyle/>
          <a:p>
            <a:r>
              <a:rPr lang="en-US" altLang="ko-KR" sz="4000" dirty="0"/>
              <a:t>Example: </a:t>
            </a:r>
            <a:r>
              <a:rPr lang="en-US" altLang="ko-KR" sz="4000" b="1" i="1" dirty="0"/>
              <a:t>global</a:t>
            </a:r>
            <a:endParaRPr lang="ko-KR" altLang="en-US" sz="4000" b="1" i="1" dirty="0"/>
          </a:p>
        </p:txBody>
      </p:sp>
      <p:sp>
        <p:nvSpPr>
          <p:cNvPr id="3" name="내용 개체 틀 2"/>
          <p:cNvSpPr>
            <a:spLocks noGrp="1"/>
          </p:cNvSpPr>
          <p:nvPr>
            <p:ph sz="half" idx="1"/>
          </p:nvPr>
        </p:nvSpPr>
        <p:spPr>
          <a:xfrm>
            <a:off x="913795" y="1574155"/>
            <a:ext cx="5781284" cy="4988688"/>
          </a:xfrm>
        </p:spPr>
        <p:txBody>
          <a:bodyPr>
            <a:normAutofit/>
          </a:bodyPr>
          <a:lstStyle/>
          <a:p>
            <a:pPr marL="0" indent="0">
              <a:buNone/>
            </a:pPr>
            <a:r>
              <a:rPr lang="en-US" altLang="ko-KR" sz="2000" dirty="0" err="1"/>
              <a:t>def</a:t>
            </a:r>
            <a:r>
              <a:rPr lang="en-US" altLang="ko-KR" sz="2000" dirty="0"/>
              <a:t> </a:t>
            </a:r>
            <a:r>
              <a:rPr lang="en-US" altLang="ko-KR" sz="2000" dirty="0" err="1"/>
              <a:t>func</a:t>
            </a:r>
            <a:r>
              <a:rPr lang="en-US" altLang="ko-KR" sz="2000" dirty="0"/>
              <a:t>():</a:t>
            </a:r>
          </a:p>
          <a:p>
            <a:pPr marL="0" indent="0">
              <a:buNone/>
            </a:pPr>
            <a:r>
              <a:rPr lang="en-US" altLang="ko-KR" sz="2000" dirty="0"/>
              <a:t>    </a:t>
            </a:r>
            <a:r>
              <a:rPr lang="en-US" altLang="ko-KR" sz="2000" b="1" dirty="0">
                <a:solidFill>
                  <a:srgbClr val="0070C0"/>
                </a:solidFill>
              </a:rPr>
              <a:t>global</a:t>
            </a:r>
            <a:r>
              <a:rPr lang="en-US" altLang="ko-KR" sz="2000" dirty="0"/>
              <a:t> </a:t>
            </a:r>
            <a:r>
              <a:rPr lang="en-US" altLang="ko-KR" sz="2000" b="1" dirty="0">
                <a:solidFill>
                  <a:srgbClr val="FF0000"/>
                </a:solidFill>
              </a:rPr>
              <a:t>x</a:t>
            </a:r>
          </a:p>
          <a:p>
            <a:pPr marL="0" indent="0">
              <a:buNone/>
            </a:pPr>
            <a:r>
              <a:rPr lang="en-US" altLang="ko-KR" sz="2000" dirty="0"/>
              <a:t>    print('x is', </a:t>
            </a:r>
            <a:r>
              <a:rPr lang="en-US" altLang="ko-KR" sz="2000" b="1" dirty="0">
                <a:solidFill>
                  <a:srgbClr val="FF0000"/>
                </a:solidFill>
              </a:rPr>
              <a:t>x</a:t>
            </a:r>
            <a:r>
              <a:rPr lang="en-US" altLang="ko-KR" sz="2000" dirty="0"/>
              <a:t>)</a:t>
            </a:r>
          </a:p>
          <a:p>
            <a:pPr marL="0" indent="0">
              <a:buNone/>
            </a:pPr>
            <a:r>
              <a:rPr lang="en-US" altLang="ko-KR" sz="2000" dirty="0"/>
              <a:t>    </a:t>
            </a:r>
            <a:r>
              <a:rPr lang="en-US" altLang="ko-KR" sz="2000" b="1" dirty="0">
                <a:solidFill>
                  <a:srgbClr val="FF0000"/>
                </a:solidFill>
              </a:rPr>
              <a:t>x</a:t>
            </a:r>
            <a:r>
              <a:rPr lang="en-US" altLang="ko-KR" sz="2000" dirty="0"/>
              <a:t> = 2</a:t>
            </a:r>
          </a:p>
          <a:p>
            <a:pPr marL="0" indent="0">
              <a:buNone/>
            </a:pPr>
            <a:r>
              <a:rPr lang="en-US" altLang="ko-KR" sz="2000" dirty="0"/>
              <a:t>    print('Changed local x to', </a:t>
            </a:r>
            <a:r>
              <a:rPr lang="en-US" altLang="ko-KR" sz="2000" b="1" dirty="0">
                <a:solidFill>
                  <a:srgbClr val="FF0000"/>
                </a:solidFill>
              </a:rPr>
              <a:t>x</a:t>
            </a:r>
            <a:r>
              <a:rPr lang="en-US" altLang="ko-KR" sz="2000" dirty="0"/>
              <a:t>)</a:t>
            </a:r>
          </a:p>
          <a:p>
            <a:pPr marL="0" indent="0">
              <a:buNone/>
            </a:pPr>
            <a:endParaRPr lang="en-US" altLang="ko-KR" sz="2000" dirty="0"/>
          </a:p>
          <a:p>
            <a:pPr marL="0" indent="0">
              <a:buNone/>
            </a:pPr>
            <a:r>
              <a:rPr lang="en-US" altLang="ko-KR" sz="2000" b="1" dirty="0">
                <a:solidFill>
                  <a:srgbClr val="FF0000"/>
                </a:solidFill>
              </a:rPr>
              <a:t>x</a:t>
            </a:r>
            <a:r>
              <a:rPr lang="en-US" altLang="ko-KR" sz="2000" dirty="0"/>
              <a:t> = 50</a:t>
            </a:r>
          </a:p>
          <a:p>
            <a:pPr marL="0" indent="0">
              <a:buNone/>
            </a:pPr>
            <a:r>
              <a:rPr lang="en-US" altLang="ko-KR" sz="2000" dirty="0" err="1"/>
              <a:t>func</a:t>
            </a:r>
            <a:r>
              <a:rPr lang="en-US" altLang="ko-KR" sz="2000" dirty="0"/>
              <a:t>()</a:t>
            </a:r>
          </a:p>
          <a:p>
            <a:pPr marL="0" indent="0">
              <a:buNone/>
            </a:pPr>
            <a:r>
              <a:rPr lang="en-US" altLang="ko-KR" sz="2000" dirty="0"/>
              <a:t>print('x is now', </a:t>
            </a:r>
            <a:r>
              <a:rPr lang="en-US" altLang="ko-KR" sz="2000" b="1" dirty="0">
                <a:solidFill>
                  <a:srgbClr val="FF0000"/>
                </a:solidFill>
              </a:rPr>
              <a:t>x</a:t>
            </a:r>
            <a:r>
              <a:rPr lang="en-US" altLang="ko-KR" sz="2000" dirty="0"/>
              <a:t>)</a:t>
            </a:r>
          </a:p>
        </p:txBody>
      </p:sp>
      <p:sp>
        <p:nvSpPr>
          <p:cNvPr id="5" name="내용 개체 틀 4"/>
          <p:cNvSpPr>
            <a:spLocks noGrp="1"/>
          </p:cNvSpPr>
          <p:nvPr>
            <p:ph sz="half" idx="2"/>
          </p:nvPr>
        </p:nvSpPr>
        <p:spPr>
          <a:xfrm>
            <a:off x="6410716" y="1574155"/>
            <a:ext cx="5781284" cy="4988689"/>
          </a:xfrm>
        </p:spPr>
        <p:txBody>
          <a:bodyPr>
            <a:normAutofit/>
          </a:bodyPr>
          <a:lstStyle/>
          <a:p>
            <a:pPr marL="0" indent="0">
              <a:buNone/>
            </a:pPr>
            <a:r>
              <a:rPr lang="en-US" altLang="ko-KR" sz="2000" dirty="0" err="1"/>
              <a:t>def</a:t>
            </a:r>
            <a:r>
              <a:rPr lang="en-US" altLang="ko-KR" sz="2000" dirty="0"/>
              <a:t> </a:t>
            </a:r>
            <a:r>
              <a:rPr lang="en-US" altLang="ko-KR" sz="2000" dirty="0" err="1"/>
              <a:t>func</a:t>
            </a:r>
            <a:r>
              <a:rPr lang="en-US" altLang="ko-KR" sz="2000" dirty="0"/>
              <a:t>(</a:t>
            </a:r>
            <a:r>
              <a:rPr lang="en-US" altLang="ko-KR" sz="2000" b="1" dirty="0">
                <a:solidFill>
                  <a:srgbClr val="0070C0"/>
                </a:solidFill>
              </a:rPr>
              <a:t>x</a:t>
            </a:r>
            <a:r>
              <a:rPr lang="en-US" altLang="ko-KR" sz="2000" dirty="0"/>
              <a:t>):</a:t>
            </a:r>
          </a:p>
          <a:p>
            <a:pPr marL="0" indent="0">
              <a:buNone/>
            </a:pPr>
            <a:endParaRPr lang="en-US" altLang="ko-KR" sz="2000" dirty="0"/>
          </a:p>
          <a:p>
            <a:pPr marL="0" indent="0">
              <a:buNone/>
            </a:pPr>
            <a:r>
              <a:rPr lang="en-US" altLang="ko-KR" sz="2000" dirty="0"/>
              <a:t>    print('x is', </a:t>
            </a:r>
            <a:r>
              <a:rPr lang="en-US" altLang="ko-KR" sz="2000" b="1" dirty="0">
                <a:solidFill>
                  <a:srgbClr val="0070C0"/>
                </a:solidFill>
              </a:rPr>
              <a:t>x</a:t>
            </a:r>
            <a:r>
              <a:rPr lang="en-US" altLang="ko-KR" sz="2000" dirty="0"/>
              <a:t>)</a:t>
            </a:r>
          </a:p>
          <a:p>
            <a:pPr marL="0" indent="0">
              <a:buNone/>
            </a:pPr>
            <a:r>
              <a:rPr lang="en-US" altLang="ko-KR" sz="2000" dirty="0"/>
              <a:t>    </a:t>
            </a:r>
            <a:r>
              <a:rPr lang="en-US" altLang="ko-KR" sz="2000" b="1" dirty="0">
                <a:solidFill>
                  <a:srgbClr val="0070C0"/>
                </a:solidFill>
              </a:rPr>
              <a:t>x</a:t>
            </a:r>
            <a:r>
              <a:rPr lang="en-US" altLang="ko-KR" sz="2000" dirty="0"/>
              <a:t> = 2</a:t>
            </a:r>
          </a:p>
          <a:p>
            <a:pPr marL="0" indent="0">
              <a:buNone/>
            </a:pPr>
            <a:r>
              <a:rPr lang="en-US" altLang="ko-KR" sz="2000" dirty="0"/>
              <a:t>    print('Changed local x to', </a:t>
            </a:r>
            <a:r>
              <a:rPr lang="en-US" altLang="ko-KR" sz="2000" b="1" dirty="0">
                <a:solidFill>
                  <a:srgbClr val="0070C0"/>
                </a:solidFill>
              </a:rPr>
              <a:t>x</a:t>
            </a:r>
            <a:r>
              <a:rPr lang="en-US" altLang="ko-KR" sz="2000" dirty="0"/>
              <a:t>)</a:t>
            </a:r>
          </a:p>
          <a:p>
            <a:pPr marL="0" indent="0">
              <a:buNone/>
            </a:pPr>
            <a:endParaRPr lang="en-US" altLang="ko-KR" sz="2000" dirty="0"/>
          </a:p>
          <a:p>
            <a:pPr marL="0" indent="0">
              <a:buNone/>
            </a:pPr>
            <a:r>
              <a:rPr lang="en-US" altLang="ko-KR" sz="2000" b="1" dirty="0">
                <a:solidFill>
                  <a:srgbClr val="FF0000"/>
                </a:solidFill>
              </a:rPr>
              <a:t>x</a:t>
            </a:r>
            <a:r>
              <a:rPr lang="en-US" altLang="ko-KR" sz="2000" dirty="0"/>
              <a:t> = 50</a:t>
            </a:r>
          </a:p>
          <a:p>
            <a:pPr marL="0" indent="0">
              <a:buNone/>
            </a:pPr>
            <a:r>
              <a:rPr lang="en-US" altLang="ko-KR" sz="2000" dirty="0" err="1"/>
              <a:t>func</a:t>
            </a:r>
            <a:r>
              <a:rPr lang="en-US" altLang="ko-KR" sz="2000" dirty="0"/>
              <a:t>(</a:t>
            </a:r>
            <a:r>
              <a:rPr lang="en-US" altLang="ko-KR" sz="2000" b="1" dirty="0">
                <a:solidFill>
                  <a:srgbClr val="FF0000"/>
                </a:solidFill>
              </a:rPr>
              <a:t>x</a:t>
            </a:r>
            <a:r>
              <a:rPr lang="en-US" altLang="ko-KR" sz="2000" dirty="0"/>
              <a:t>)</a:t>
            </a:r>
          </a:p>
          <a:p>
            <a:pPr marL="0" indent="0">
              <a:buNone/>
            </a:pPr>
            <a:r>
              <a:rPr lang="en-US" altLang="ko-KR" sz="2000" dirty="0"/>
              <a:t>print('x is still', </a:t>
            </a:r>
            <a:r>
              <a:rPr lang="en-US" altLang="ko-KR" sz="2000" b="1" dirty="0">
                <a:solidFill>
                  <a:srgbClr val="FF0000"/>
                </a:solidFill>
              </a:rPr>
              <a:t>x</a:t>
            </a:r>
            <a:r>
              <a:rPr lang="en-US" altLang="ko-KR" sz="2000" dirty="0"/>
              <a:t>)</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6551541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swap()</a:t>
            </a:r>
            <a:r>
              <a:rPr lang="en-US" altLang="ko-KR" dirty="0"/>
              <a:t> which declares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 as </a:t>
            </a:r>
            <a:r>
              <a:rPr lang="en-US" altLang="ko-KR" b="1" i="1" dirty="0"/>
              <a:t>global</a:t>
            </a:r>
            <a:r>
              <a:rPr lang="en-US" altLang="ko-KR" dirty="0"/>
              <a:t> and swaps the value of </a:t>
            </a:r>
            <a:r>
              <a:rPr lang="en-US" altLang="ko-KR" dirty="0">
                <a:solidFill>
                  <a:schemeClr val="tx1">
                    <a:lumMod val="50000"/>
                    <a:lumOff val="50000"/>
                  </a:schemeClr>
                </a:solidFill>
              </a:rPr>
              <a:t>x</a:t>
            </a:r>
            <a:r>
              <a:rPr lang="en-US" altLang="ko-KR" dirty="0"/>
              <a:t> for the value of </a:t>
            </a:r>
            <a:r>
              <a:rPr lang="en-US" altLang="ko-KR" dirty="0">
                <a:solidFill>
                  <a:schemeClr val="tx1">
                    <a:lumMod val="50000"/>
                    <a:lumOff val="50000"/>
                  </a:schemeClr>
                </a:solidFill>
              </a:rPr>
              <a:t>y</a:t>
            </a:r>
            <a:r>
              <a:rPr lang="en-US" altLang="ko-KR" dirty="0"/>
              <a:t>.</a:t>
            </a:r>
          </a:p>
          <a:p>
            <a:pPr lvl="1"/>
            <a:r>
              <a:rPr lang="en-US" altLang="ko-KR" dirty="0"/>
              <a:t>Set </a:t>
            </a:r>
            <a:r>
              <a:rPr lang="en-US" altLang="ko-KR" dirty="0">
                <a:solidFill>
                  <a:schemeClr val="tx1">
                    <a:lumMod val="50000"/>
                    <a:lumOff val="50000"/>
                  </a:schemeClr>
                </a:solidFill>
              </a:rPr>
              <a:t>x = 10</a:t>
            </a:r>
            <a:r>
              <a:rPr lang="en-US" altLang="ko-KR" dirty="0"/>
              <a:t> and </a:t>
            </a:r>
            <a:r>
              <a:rPr lang="en-US" altLang="ko-KR" dirty="0">
                <a:solidFill>
                  <a:schemeClr val="tx1">
                    <a:lumMod val="50000"/>
                    <a:lumOff val="50000"/>
                  </a:schemeClr>
                </a:solidFill>
              </a:rPr>
              <a:t>y = 20</a:t>
            </a:r>
            <a:r>
              <a:rPr lang="en-US" altLang="ko-KR" dirty="0"/>
              <a:t>.</a:t>
            </a:r>
          </a:p>
          <a:p>
            <a:pPr lvl="1"/>
            <a:r>
              <a:rPr lang="en-US" altLang="ko-KR" dirty="0"/>
              <a:t>Call the function </a:t>
            </a:r>
            <a:r>
              <a:rPr lang="en-US" altLang="ko-KR" dirty="0">
                <a:solidFill>
                  <a:schemeClr val="tx1">
                    <a:lumMod val="50000"/>
                    <a:lumOff val="50000"/>
                  </a:schemeClr>
                </a:solidFill>
              </a:rPr>
              <a:t>swap()</a:t>
            </a:r>
            <a:r>
              <a:rPr lang="en-US" altLang="ko-KR" dirty="0"/>
              <a:t>.</a:t>
            </a:r>
          </a:p>
          <a:p>
            <a:pPr lvl="1"/>
            <a:r>
              <a:rPr lang="en-US" altLang="ko-KR" dirty="0"/>
              <a:t>Print out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38624924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115</a:t>
            </a:fld>
            <a:endParaRPr lang="en-US" dirty="0"/>
          </a:p>
        </p:txBody>
      </p:sp>
      <p:sp>
        <p:nvSpPr>
          <p:cNvPr id="6" name="TextBox 5">
            <a:extLst>
              <a:ext uri="{FF2B5EF4-FFF2-40B4-BE49-F238E27FC236}">
                <a16:creationId xmlns:a16="http://schemas.microsoft.com/office/drawing/2014/main" id="{07F52B79-E50E-3D3E-AC94-9C0B54B7E7EF}"/>
              </a:ext>
            </a:extLst>
          </p:cNvPr>
          <p:cNvSpPr txBox="1"/>
          <p:nvPr/>
        </p:nvSpPr>
        <p:spPr>
          <a:xfrm>
            <a:off x="1079339" y="1146323"/>
            <a:ext cx="6094070" cy="3991862"/>
          </a:xfrm>
          <a:prstGeom prst="rect">
            <a:avLst/>
          </a:prstGeom>
          <a:noFill/>
        </p:spPr>
        <p:txBody>
          <a:bodyPr wrap="square">
            <a:spAutoFit/>
          </a:bodyPr>
          <a:lstStyle/>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def swap(x, y):</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t = x</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x = y</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y = t</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return x, y</a:t>
            </a:r>
          </a:p>
          <a:p>
            <a:pPr defTabSz="457200" latinLnBrk="1">
              <a:lnSpc>
                <a:spcPct val="90000"/>
              </a:lnSpc>
              <a:spcBef>
                <a:spcPct val="20000"/>
              </a:spcBef>
              <a:spcAft>
                <a:spcPts val="600"/>
              </a:spcAft>
              <a:buClr>
                <a:schemeClr val="tx2"/>
              </a:buClr>
              <a:buSzPct val="70000"/>
            </a:pPr>
            <a:b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x = 10</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y = 20</a:t>
            </a:r>
          </a:p>
          <a:p>
            <a:pPr defTabSz="457200" latinLnBrk="1">
              <a:lnSpc>
                <a:spcPct val="90000"/>
              </a:lnSpc>
              <a:spcBef>
                <a:spcPct val="20000"/>
              </a:spcBef>
              <a:spcAft>
                <a:spcPts val="600"/>
              </a:spcAft>
              <a:buClr>
                <a:schemeClr val="tx2"/>
              </a:buClr>
              <a:buSzPct val="70000"/>
            </a:pPr>
            <a:b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print(swap(x, y))</a:t>
            </a:r>
          </a:p>
        </p:txBody>
      </p:sp>
      <p:pic>
        <p:nvPicPr>
          <p:cNvPr id="12" name="그림 11">
            <a:extLst>
              <a:ext uri="{FF2B5EF4-FFF2-40B4-BE49-F238E27FC236}">
                <a16:creationId xmlns:a16="http://schemas.microsoft.com/office/drawing/2014/main" id="{7889B050-8C27-3D3C-9ADF-0E6A3905895F}"/>
              </a:ext>
            </a:extLst>
          </p:cNvPr>
          <p:cNvPicPr>
            <a:picLocks noChangeAspect="1"/>
          </p:cNvPicPr>
          <p:nvPr/>
        </p:nvPicPr>
        <p:blipFill>
          <a:blip r:embed="rId2"/>
          <a:stretch>
            <a:fillRect/>
          </a:stretch>
        </p:blipFill>
        <p:spPr>
          <a:xfrm>
            <a:off x="6229456" y="1071233"/>
            <a:ext cx="4525006" cy="4715533"/>
          </a:xfrm>
          <a:prstGeom prst="rect">
            <a:avLst/>
          </a:prstGeom>
        </p:spPr>
      </p:pic>
    </p:spTree>
    <p:extLst>
      <p:ext uri="{BB962C8B-B14F-4D97-AF65-F5344CB8AC3E}">
        <p14:creationId xmlns:p14="http://schemas.microsoft.com/office/powerpoint/2010/main" val="23253178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a:xfrm>
            <a:off x="913795" y="1127464"/>
            <a:ext cx="5379429" cy="4663735"/>
          </a:xfrm>
        </p:spPr>
        <p:txBody>
          <a:bodyPr>
            <a:normAutofit fontScale="92500" lnSpcReduction="20000"/>
          </a:bodyPr>
          <a:lstStyle/>
          <a:p>
            <a:pPr marL="0" indent="0">
              <a:buNone/>
            </a:pPr>
            <a:r>
              <a:rPr lang="es-ES" altLang="ko-KR" dirty="0"/>
              <a:t>def swap():</a:t>
            </a:r>
          </a:p>
          <a:p>
            <a:pPr marL="0" indent="0">
              <a:buNone/>
            </a:pPr>
            <a:r>
              <a:rPr lang="es-ES" altLang="ko-KR" dirty="0"/>
              <a:t>    </a:t>
            </a:r>
            <a:r>
              <a:rPr lang="es-ES" altLang="ko-KR" b="1" dirty="0">
                <a:solidFill>
                  <a:srgbClr val="FFFF00"/>
                </a:solidFill>
              </a:rPr>
              <a:t>global x, y    </a:t>
            </a:r>
            <a:r>
              <a:rPr lang="es-ES" altLang="ko-KR" dirty="0">
                <a:solidFill>
                  <a:srgbClr val="FFFF00"/>
                </a:solidFill>
              </a:rPr>
              <a:t># x, y</a:t>
            </a:r>
            <a:r>
              <a:rPr lang="ko-KR" altLang="en-US" dirty="0" err="1">
                <a:solidFill>
                  <a:srgbClr val="FFFF00"/>
                </a:solidFill>
              </a:rPr>
              <a:t>를</a:t>
            </a:r>
            <a:r>
              <a:rPr lang="ko-KR" altLang="en-US" dirty="0">
                <a:solidFill>
                  <a:srgbClr val="FFFF00"/>
                </a:solidFill>
              </a:rPr>
              <a:t> 전역변수로 사용</a:t>
            </a:r>
            <a:endParaRPr lang="es-ES" altLang="ko-KR" b="1" dirty="0">
              <a:solidFill>
                <a:srgbClr val="FFFF00"/>
              </a:solidFill>
            </a:endParaRPr>
          </a:p>
          <a:p>
            <a:pPr marL="0" indent="0">
              <a:buNone/>
            </a:pPr>
            <a:r>
              <a:rPr lang="es-ES" altLang="ko-KR" dirty="0"/>
              <a:t>    t = x</a:t>
            </a:r>
          </a:p>
          <a:p>
            <a:pPr marL="0" indent="0">
              <a:buNone/>
            </a:pPr>
            <a:r>
              <a:rPr lang="es-ES" altLang="ko-KR" dirty="0"/>
              <a:t>    x = y</a:t>
            </a:r>
          </a:p>
          <a:p>
            <a:pPr marL="0" indent="0">
              <a:buNone/>
            </a:pPr>
            <a:r>
              <a:rPr lang="es-ES" altLang="ko-KR" dirty="0"/>
              <a:t>    y = t</a:t>
            </a:r>
          </a:p>
          <a:p>
            <a:pPr marL="0" indent="0">
              <a:buNone/>
            </a:pPr>
            <a:endParaRPr lang="es-ES" altLang="ko-KR" dirty="0"/>
          </a:p>
          <a:p>
            <a:pPr marL="0" indent="0">
              <a:buNone/>
            </a:pPr>
            <a:r>
              <a:rPr lang="es-ES" altLang="ko-KR" dirty="0"/>
              <a:t>x = 10</a:t>
            </a:r>
          </a:p>
          <a:p>
            <a:pPr marL="0" indent="0">
              <a:buNone/>
            </a:pPr>
            <a:r>
              <a:rPr lang="es-ES" altLang="ko-KR" dirty="0"/>
              <a:t>y = 20</a:t>
            </a:r>
          </a:p>
          <a:p>
            <a:pPr marL="0" indent="0">
              <a:buNone/>
            </a:pPr>
            <a:r>
              <a:rPr lang="es-ES" altLang="ko-KR" dirty="0"/>
              <a:t>print(x, y)</a:t>
            </a:r>
          </a:p>
          <a:p>
            <a:pPr marL="0" indent="0">
              <a:buNone/>
            </a:pPr>
            <a:r>
              <a:rPr lang="es-ES" altLang="ko-KR" dirty="0"/>
              <a:t>swap()</a:t>
            </a:r>
          </a:p>
          <a:p>
            <a:pPr marL="0" indent="0">
              <a:buNone/>
            </a:pPr>
            <a:r>
              <a:rPr lang="es-ES" altLang="ko-KR" dirty="0"/>
              <a:t>print(x, y)</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16853476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a:xfrm>
            <a:off x="653819" y="1255734"/>
            <a:ext cx="3209364" cy="4663735"/>
          </a:xfrm>
        </p:spPr>
        <p:txBody>
          <a:bodyPr>
            <a:normAutofit fontScale="85000" lnSpcReduction="20000"/>
          </a:bodyPr>
          <a:lstStyle/>
          <a:p>
            <a:pPr marL="0" indent="0">
              <a:buNone/>
            </a:pPr>
            <a:r>
              <a:rPr lang="es-ES" altLang="ko-KR" dirty="0"/>
              <a:t>def swap():</a:t>
            </a:r>
          </a:p>
          <a:p>
            <a:pPr marL="0" indent="0">
              <a:buNone/>
            </a:pPr>
            <a:r>
              <a:rPr lang="es-ES" altLang="ko-KR" dirty="0"/>
              <a:t>    </a:t>
            </a:r>
            <a:r>
              <a:rPr lang="es-ES" altLang="ko-KR" sz="2400" b="1" dirty="0">
                <a:solidFill>
                  <a:srgbClr val="FFFF00"/>
                </a:solidFill>
              </a:rPr>
              <a:t># global x, y </a:t>
            </a:r>
          </a:p>
          <a:p>
            <a:pPr marL="0" indent="0">
              <a:buNone/>
            </a:pPr>
            <a:r>
              <a:rPr lang="es-ES" altLang="ko-KR" dirty="0"/>
              <a:t>    t = x</a:t>
            </a:r>
          </a:p>
          <a:p>
            <a:pPr marL="0" indent="0">
              <a:buNone/>
            </a:pPr>
            <a:r>
              <a:rPr lang="es-ES" altLang="ko-KR" dirty="0"/>
              <a:t>    x = y</a:t>
            </a:r>
          </a:p>
          <a:p>
            <a:pPr marL="0" indent="0">
              <a:buNone/>
            </a:pPr>
            <a:r>
              <a:rPr lang="es-ES" altLang="ko-KR" dirty="0"/>
              <a:t>    y = t</a:t>
            </a:r>
          </a:p>
          <a:p>
            <a:pPr marL="0" indent="0">
              <a:buNone/>
            </a:pPr>
            <a:endParaRPr lang="es-ES" altLang="ko-KR" dirty="0"/>
          </a:p>
          <a:p>
            <a:pPr marL="0" indent="0">
              <a:buNone/>
            </a:pPr>
            <a:r>
              <a:rPr lang="es-ES" altLang="ko-KR" dirty="0"/>
              <a:t>x = 10</a:t>
            </a:r>
          </a:p>
          <a:p>
            <a:pPr marL="0" indent="0">
              <a:buNone/>
            </a:pPr>
            <a:r>
              <a:rPr lang="es-ES" altLang="ko-KR" dirty="0"/>
              <a:t>y = 20</a:t>
            </a:r>
          </a:p>
          <a:p>
            <a:pPr marL="0" indent="0">
              <a:buNone/>
            </a:pPr>
            <a:r>
              <a:rPr lang="es-ES" altLang="ko-KR" dirty="0"/>
              <a:t>print(x, y)</a:t>
            </a:r>
          </a:p>
          <a:p>
            <a:pPr marL="0" indent="0">
              <a:buNone/>
            </a:pPr>
            <a:r>
              <a:rPr lang="es-ES" altLang="ko-KR" dirty="0"/>
              <a:t>swap()</a:t>
            </a:r>
          </a:p>
          <a:p>
            <a:pPr marL="0" indent="0">
              <a:buNone/>
            </a:pPr>
            <a:r>
              <a:rPr lang="es-ES" altLang="ko-KR" dirty="0"/>
              <a:t>print(x, y)</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117</a:t>
            </a:fld>
            <a:endParaRPr lang="en-US" dirty="0"/>
          </a:p>
        </p:txBody>
      </p:sp>
      <p:sp>
        <p:nvSpPr>
          <p:cNvPr id="5" name="내용 개체 틀 2">
            <a:extLst>
              <a:ext uri="{FF2B5EF4-FFF2-40B4-BE49-F238E27FC236}">
                <a16:creationId xmlns:a16="http://schemas.microsoft.com/office/drawing/2014/main" id="{15AC6AA2-7E4E-2126-7A88-15805750E50C}"/>
              </a:ext>
            </a:extLst>
          </p:cNvPr>
          <p:cNvSpPr txBox="1">
            <a:spLocks/>
          </p:cNvSpPr>
          <p:nvPr/>
        </p:nvSpPr>
        <p:spPr>
          <a:xfrm>
            <a:off x="4553769" y="1255734"/>
            <a:ext cx="3209364" cy="466373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Font typeface="Wingdings 2" charset="2"/>
              <a:buNone/>
            </a:pPr>
            <a:r>
              <a:rPr lang="es-ES" altLang="ko-KR" b="1" dirty="0">
                <a:solidFill>
                  <a:srgbClr val="FF0000"/>
                </a:solidFill>
              </a:rPr>
              <a:t>def swap(</a:t>
            </a:r>
            <a:r>
              <a:rPr lang="es-ES" altLang="ko-KR" sz="2400" b="1" dirty="0">
                <a:solidFill>
                  <a:srgbClr val="FF0000"/>
                </a:solidFill>
              </a:rPr>
              <a:t>x, y</a:t>
            </a:r>
            <a:r>
              <a:rPr lang="es-ES" altLang="ko-KR" b="1" dirty="0">
                <a:solidFill>
                  <a:srgbClr val="FF0000"/>
                </a:solidFill>
              </a:rPr>
              <a:t>):</a:t>
            </a:r>
          </a:p>
          <a:p>
            <a:pPr marL="0" indent="0">
              <a:buFont typeface="Wingdings 2" charset="2"/>
              <a:buNone/>
            </a:pPr>
            <a:r>
              <a:rPr lang="es-ES" altLang="ko-KR" dirty="0"/>
              <a:t>    </a:t>
            </a:r>
            <a:r>
              <a:rPr lang="es-ES" altLang="ko-KR" sz="2400" dirty="0"/>
              <a:t># global x, y </a:t>
            </a:r>
          </a:p>
          <a:p>
            <a:pPr marL="0" indent="0">
              <a:buFont typeface="Wingdings 2" charset="2"/>
              <a:buNone/>
            </a:pPr>
            <a:r>
              <a:rPr lang="es-ES" altLang="ko-KR" dirty="0"/>
              <a:t>    t = x</a:t>
            </a:r>
          </a:p>
          <a:p>
            <a:pPr marL="0" indent="0">
              <a:buFont typeface="Wingdings 2" charset="2"/>
              <a:buNone/>
            </a:pPr>
            <a:r>
              <a:rPr lang="es-ES" altLang="ko-KR" dirty="0"/>
              <a:t>    x = y</a:t>
            </a:r>
          </a:p>
          <a:p>
            <a:pPr marL="0" indent="0">
              <a:buFont typeface="Wingdings 2" charset="2"/>
              <a:buNone/>
            </a:pPr>
            <a:r>
              <a:rPr lang="es-ES" altLang="ko-KR" dirty="0"/>
              <a:t>    y = t</a:t>
            </a:r>
          </a:p>
          <a:p>
            <a:pPr marL="0" indent="0">
              <a:buFont typeface="Wingdings 2" charset="2"/>
              <a:buNone/>
            </a:pPr>
            <a:endParaRPr lang="es-ES" altLang="ko-KR" dirty="0"/>
          </a:p>
          <a:p>
            <a:pPr marL="0" indent="0">
              <a:buFont typeface="Wingdings 2" charset="2"/>
              <a:buNone/>
            </a:pPr>
            <a:r>
              <a:rPr lang="es-ES" altLang="ko-KR" dirty="0"/>
              <a:t>x = 10</a:t>
            </a:r>
          </a:p>
          <a:p>
            <a:pPr marL="0" indent="0">
              <a:buFont typeface="Wingdings 2" charset="2"/>
              <a:buNone/>
            </a:pPr>
            <a:r>
              <a:rPr lang="es-ES" altLang="ko-KR" dirty="0"/>
              <a:t>y = 20</a:t>
            </a:r>
          </a:p>
          <a:p>
            <a:pPr marL="0" indent="0">
              <a:buFont typeface="Wingdings 2" charset="2"/>
              <a:buNone/>
            </a:pPr>
            <a:r>
              <a:rPr lang="es-ES" altLang="ko-KR" dirty="0"/>
              <a:t>print(x, y)</a:t>
            </a:r>
          </a:p>
          <a:p>
            <a:pPr marL="0" indent="0">
              <a:buFont typeface="Wingdings 2" charset="2"/>
              <a:buNone/>
            </a:pPr>
            <a:r>
              <a:rPr lang="es-ES" altLang="ko-KR" b="1" dirty="0">
                <a:solidFill>
                  <a:srgbClr val="FF0000"/>
                </a:solidFill>
              </a:rPr>
              <a:t>swap(</a:t>
            </a:r>
            <a:r>
              <a:rPr lang="en-US" altLang="ko-KR" sz="2400" b="1" dirty="0">
                <a:solidFill>
                  <a:srgbClr val="FF0000"/>
                </a:solidFill>
              </a:rPr>
              <a:t>x, y</a:t>
            </a:r>
            <a:r>
              <a:rPr lang="es-ES" altLang="ko-KR" b="1" dirty="0">
                <a:solidFill>
                  <a:srgbClr val="FF0000"/>
                </a:solidFill>
              </a:rPr>
              <a:t>)</a:t>
            </a:r>
          </a:p>
          <a:p>
            <a:pPr marL="0" indent="0">
              <a:buFont typeface="Wingdings 2" charset="2"/>
              <a:buNone/>
            </a:pPr>
            <a:r>
              <a:rPr lang="es-ES" altLang="ko-KR" dirty="0"/>
              <a:t>print(x, y)</a:t>
            </a:r>
            <a:endParaRPr lang="en-US" altLang="ko-KR" dirty="0"/>
          </a:p>
        </p:txBody>
      </p:sp>
      <p:sp>
        <p:nvSpPr>
          <p:cNvPr id="8" name="내용 개체 틀 2">
            <a:extLst>
              <a:ext uri="{FF2B5EF4-FFF2-40B4-BE49-F238E27FC236}">
                <a16:creationId xmlns:a16="http://schemas.microsoft.com/office/drawing/2014/main" id="{B6CB76BD-A0D1-EF2B-F717-6CEEAFC1D9D3}"/>
              </a:ext>
            </a:extLst>
          </p:cNvPr>
          <p:cNvSpPr txBox="1">
            <a:spLocks/>
          </p:cNvSpPr>
          <p:nvPr/>
        </p:nvSpPr>
        <p:spPr>
          <a:xfrm>
            <a:off x="8453719" y="1255734"/>
            <a:ext cx="3209364" cy="4663735"/>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Font typeface="Wingdings 2" charset="2"/>
              <a:buNone/>
            </a:pPr>
            <a:r>
              <a:rPr lang="es-ES" altLang="ko-KR" b="1" dirty="0">
                <a:solidFill>
                  <a:srgbClr val="00B0F0"/>
                </a:solidFill>
              </a:rPr>
              <a:t>def swap(</a:t>
            </a:r>
            <a:r>
              <a:rPr lang="es-ES" altLang="ko-KR" sz="2000" b="1" dirty="0">
                <a:solidFill>
                  <a:srgbClr val="00B0F0"/>
                </a:solidFill>
              </a:rPr>
              <a:t>x, y</a:t>
            </a:r>
            <a:r>
              <a:rPr lang="es-ES" altLang="ko-KR" b="1" dirty="0">
                <a:solidFill>
                  <a:srgbClr val="00B0F0"/>
                </a:solidFill>
              </a:rPr>
              <a:t>):</a:t>
            </a:r>
          </a:p>
          <a:p>
            <a:pPr marL="0" indent="0">
              <a:buFont typeface="Wingdings 2" charset="2"/>
              <a:buNone/>
            </a:pPr>
            <a:r>
              <a:rPr lang="es-ES" altLang="ko-KR" dirty="0"/>
              <a:t>    </a:t>
            </a:r>
            <a:r>
              <a:rPr lang="es-ES" altLang="ko-KR" sz="2400" dirty="0"/>
              <a:t># global x, y </a:t>
            </a:r>
          </a:p>
          <a:p>
            <a:pPr marL="0" indent="0">
              <a:buFont typeface="Wingdings 2" charset="2"/>
              <a:buNone/>
            </a:pPr>
            <a:r>
              <a:rPr lang="es-ES" altLang="ko-KR" dirty="0"/>
              <a:t>    t = x</a:t>
            </a:r>
          </a:p>
          <a:p>
            <a:pPr marL="0" indent="0">
              <a:buFont typeface="Wingdings 2" charset="2"/>
              <a:buNone/>
            </a:pPr>
            <a:r>
              <a:rPr lang="es-ES" altLang="ko-KR" dirty="0"/>
              <a:t>    x = y</a:t>
            </a:r>
          </a:p>
          <a:p>
            <a:pPr marL="0" indent="0">
              <a:buFont typeface="Wingdings 2" charset="2"/>
              <a:buNone/>
            </a:pPr>
            <a:r>
              <a:rPr lang="es-ES" altLang="ko-KR" dirty="0"/>
              <a:t>    y = t</a:t>
            </a:r>
          </a:p>
          <a:p>
            <a:pPr marL="0" indent="0">
              <a:buNone/>
            </a:pPr>
            <a:r>
              <a:rPr lang="es-ES" altLang="ko-KR" dirty="0"/>
              <a:t>    </a:t>
            </a:r>
            <a:r>
              <a:rPr lang="es-ES" altLang="ko-KR" b="1" dirty="0">
                <a:solidFill>
                  <a:srgbClr val="00B0F0"/>
                </a:solidFill>
              </a:rPr>
              <a:t>return x, y</a:t>
            </a:r>
          </a:p>
          <a:p>
            <a:pPr marL="0" indent="0">
              <a:buFont typeface="Wingdings 2" charset="2"/>
              <a:buNone/>
            </a:pPr>
            <a:endParaRPr lang="es-ES" altLang="ko-KR" dirty="0"/>
          </a:p>
          <a:p>
            <a:pPr marL="0" indent="0">
              <a:buFont typeface="Wingdings 2" charset="2"/>
              <a:buNone/>
            </a:pPr>
            <a:r>
              <a:rPr lang="es-ES" altLang="ko-KR" dirty="0"/>
              <a:t>x = 10</a:t>
            </a:r>
          </a:p>
          <a:p>
            <a:pPr marL="0" indent="0">
              <a:buFont typeface="Wingdings 2" charset="2"/>
              <a:buNone/>
            </a:pPr>
            <a:r>
              <a:rPr lang="es-ES" altLang="ko-KR" dirty="0"/>
              <a:t>y = 20</a:t>
            </a:r>
          </a:p>
          <a:p>
            <a:pPr marL="0" indent="0">
              <a:buFont typeface="Wingdings 2" charset="2"/>
              <a:buNone/>
            </a:pPr>
            <a:r>
              <a:rPr lang="es-ES" altLang="ko-KR" dirty="0"/>
              <a:t>print(x, y)</a:t>
            </a:r>
          </a:p>
          <a:p>
            <a:pPr marL="0" indent="0">
              <a:buNone/>
            </a:pPr>
            <a:r>
              <a:rPr lang="es-ES" altLang="ko-KR" b="1" dirty="0">
                <a:solidFill>
                  <a:srgbClr val="00B0F0"/>
                </a:solidFill>
              </a:rPr>
              <a:t>x, y = swap(</a:t>
            </a:r>
            <a:r>
              <a:rPr lang="en-US" altLang="ko-KR" b="1" dirty="0">
                <a:solidFill>
                  <a:srgbClr val="00B0F0"/>
                </a:solidFill>
              </a:rPr>
              <a:t>x, y</a:t>
            </a:r>
            <a:r>
              <a:rPr lang="es-ES" altLang="ko-KR" b="1" dirty="0">
                <a:solidFill>
                  <a:srgbClr val="00B0F0"/>
                </a:solidFill>
              </a:rPr>
              <a:t>)</a:t>
            </a:r>
          </a:p>
          <a:p>
            <a:pPr marL="0" indent="0">
              <a:buFont typeface="Wingdings 2" charset="2"/>
              <a:buNone/>
            </a:pPr>
            <a:r>
              <a:rPr lang="es-ES" altLang="ko-KR" dirty="0"/>
              <a:t>print(x, y)</a:t>
            </a:r>
            <a:endParaRPr lang="en-US" altLang="ko-KR" dirty="0"/>
          </a:p>
        </p:txBody>
      </p:sp>
      <p:cxnSp>
        <p:nvCxnSpPr>
          <p:cNvPr id="10" name="직선 화살표 연결선 9">
            <a:extLst>
              <a:ext uri="{FF2B5EF4-FFF2-40B4-BE49-F238E27FC236}">
                <a16:creationId xmlns:a16="http://schemas.microsoft.com/office/drawing/2014/main" id="{43A38C06-FF05-33CA-8847-3868B4CC0ED9}"/>
              </a:ext>
            </a:extLst>
          </p:cNvPr>
          <p:cNvCxnSpPr/>
          <p:nvPr/>
        </p:nvCxnSpPr>
        <p:spPr>
          <a:xfrm>
            <a:off x="3245224" y="3254189"/>
            <a:ext cx="77096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1" name="직선 화살표 연결선 10">
            <a:extLst>
              <a:ext uri="{FF2B5EF4-FFF2-40B4-BE49-F238E27FC236}">
                <a16:creationId xmlns:a16="http://schemas.microsoft.com/office/drawing/2014/main" id="{B995D0D4-44CC-06D4-D32A-570F643E495B}"/>
              </a:ext>
            </a:extLst>
          </p:cNvPr>
          <p:cNvCxnSpPr/>
          <p:nvPr/>
        </p:nvCxnSpPr>
        <p:spPr>
          <a:xfrm>
            <a:off x="6777319" y="3200401"/>
            <a:ext cx="770964" cy="0"/>
          </a:xfrm>
          <a:prstGeom prst="straightConnector1">
            <a:avLst/>
          </a:prstGeom>
          <a:ln w="38100">
            <a:solidFill>
              <a:srgbClr val="00B0F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8756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b="1" u="sng"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17282285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Default Argument Values</a:t>
            </a:r>
            <a:endParaRPr lang="ko-KR" altLang="en-US" dirty="0"/>
          </a:p>
        </p:txBody>
      </p:sp>
      <p:sp>
        <p:nvSpPr>
          <p:cNvPr id="3" name="내용 개체 틀 2"/>
          <p:cNvSpPr>
            <a:spLocks noGrp="1"/>
          </p:cNvSpPr>
          <p:nvPr>
            <p:ph idx="1"/>
          </p:nvPr>
        </p:nvSpPr>
        <p:spPr>
          <a:xfrm>
            <a:off x="913795" y="1127464"/>
            <a:ext cx="10950256" cy="4891371"/>
          </a:xfrm>
        </p:spPr>
        <p:txBody>
          <a:bodyPr>
            <a:normAutofit fontScale="92500" lnSpcReduction="10000"/>
          </a:bodyPr>
          <a:lstStyle/>
          <a:p>
            <a:r>
              <a:rPr lang="en-US" altLang="ko-KR" dirty="0"/>
              <a:t>For some functions, you may want to make </a:t>
            </a:r>
            <a:r>
              <a:rPr lang="en-US" altLang="ko-KR" b="1" dirty="0"/>
              <a:t>some parameters optional and use default values </a:t>
            </a:r>
            <a:r>
              <a:rPr lang="en-US" altLang="ko-KR" dirty="0"/>
              <a:t>in case the user does not want to provide values for them.</a:t>
            </a:r>
          </a:p>
          <a:p>
            <a:pPr lvl="1"/>
            <a:r>
              <a:rPr lang="en-US" altLang="ko-KR" dirty="0"/>
              <a:t>This is done with the help of </a:t>
            </a:r>
            <a:r>
              <a:rPr lang="en-US" altLang="ko-KR" b="1" i="1" dirty="0"/>
              <a:t>default argument values</a:t>
            </a:r>
            <a:r>
              <a:rPr lang="en-US" altLang="ko-KR" dirty="0"/>
              <a:t>.</a:t>
            </a:r>
          </a:p>
          <a:p>
            <a:pPr lvl="1"/>
            <a:endParaRPr lang="en-US" altLang="ko-KR" dirty="0"/>
          </a:p>
          <a:p>
            <a:r>
              <a:rPr lang="en-US" altLang="ko-KR" dirty="0"/>
              <a:t>The default argument value should be a constant.</a:t>
            </a:r>
          </a:p>
          <a:p>
            <a:endParaRPr lang="en-US" altLang="ko-KR" dirty="0"/>
          </a:p>
          <a:p>
            <a:r>
              <a:rPr lang="en-US" altLang="ko-KR" dirty="0"/>
              <a:t>Only those parameters which are </a:t>
            </a:r>
            <a:r>
              <a:rPr lang="en-US" altLang="ko-KR" b="1" dirty="0"/>
              <a:t>at the end of the parameter list can be given default argument values</a:t>
            </a:r>
            <a:r>
              <a:rPr lang="en-US" altLang="ko-KR" dirty="0"/>
              <a:t> i.e. you cannot have a parameter with a default argument value preceding a parameter without a default argument value in the function's parameter list.</a:t>
            </a:r>
          </a:p>
          <a:p>
            <a:pPr lvl="1"/>
            <a:r>
              <a:rPr lang="en-US" altLang="ko-KR" dirty="0"/>
              <a:t>This is because the values are assigned to the parameters by position.</a:t>
            </a:r>
          </a:p>
          <a:p>
            <a:pPr lvl="1"/>
            <a:r>
              <a:rPr lang="en-US" altLang="ko-KR" dirty="0"/>
              <a:t>For example, </a:t>
            </a:r>
            <a:r>
              <a:rPr lang="en-US" altLang="ko-KR" b="1" dirty="0" err="1">
                <a:solidFill>
                  <a:schemeClr val="tx1">
                    <a:lumMod val="50000"/>
                    <a:lumOff val="50000"/>
                  </a:schemeClr>
                </a:solidFill>
              </a:rPr>
              <a:t>def</a:t>
            </a:r>
            <a:r>
              <a:rPr lang="en-US" altLang="ko-KR" b="1" dirty="0">
                <a:solidFill>
                  <a:schemeClr val="tx1">
                    <a:lumMod val="50000"/>
                    <a:lumOff val="50000"/>
                  </a:schemeClr>
                </a:solidFill>
              </a:rPr>
              <a:t> </a:t>
            </a:r>
            <a:r>
              <a:rPr lang="en-US" altLang="ko-KR" b="1" dirty="0" err="1">
                <a:solidFill>
                  <a:schemeClr val="tx1">
                    <a:lumMod val="50000"/>
                    <a:lumOff val="50000"/>
                  </a:schemeClr>
                </a:solidFill>
              </a:rPr>
              <a:t>func</a:t>
            </a:r>
            <a:r>
              <a:rPr lang="en-US" altLang="ko-KR" b="1" dirty="0">
                <a:solidFill>
                  <a:schemeClr val="tx1">
                    <a:lumMod val="50000"/>
                    <a:lumOff val="50000"/>
                  </a:schemeClr>
                </a:solidFill>
              </a:rPr>
              <a:t>(a, b=5)</a:t>
            </a:r>
            <a:r>
              <a:rPr lang="en-US" altLang="ko-KR" b="1" dirty="0"/>
              <a:t> is valid, but </a:t>
            </a:r>
            <a:r>
              <a:rPr lang="en-US" altLang="ko-KR" b="1" dirty="0" err="1">
                <a:solidFill>
                  <a:schemeClr val="tx1">
                    <a:lumMod val="50000"/>
                    <a:lumOff val="50000"/>
                  </a:schemeClr>
                </a:solidFill>
              </a:rPr>
              <a:t>def</a:t>
            </a:r>
            <a:r>
              <a:rPr lang="en-US" altLang="ko-KR" b="1" dirty="0">
                <a:solidFill>
                  <a:schemeClr val="tx1">
                    <a:lumMod val="50000"/>
                    <a:lumOff val="50000"/>
                  </a:schemeClr>
                </a:solidFill>
              </a:rPr>
              <a:t> </a:t>
            </a:r>
            <a:r>
              <a:rPr lang="en-US" altLang="ko-KR" b="1" dirty="0" err="1">
                <a:solidFill>
                  <a:schemeClr val="tx1">
                    <a:lumMod val="50000"/>
                    <a:lumOff val="50000"/>
                  </a:schemeClr>
                </a:solidFill>
              </a:rPr>
              <a:t>func</a:t>
            </a:r>
            <a:r>
              <a:rPr lang="en-US" altLang="ko-KR" b="1" dirty="0">
                <a:solidFill>
                  <a:schemeClr val="tx1">
                    <a:lumMod val="50000"/>
                    <a:lumOff val="50000"/>
                  </a:schemeClr>
                </a:solidFill>
              </a:rPr>
              <a:t>(a=5, b)</a:t>
            </a:r>
            <a:r>
              <a:rPr lang="en-US" altLang="ko-KR" b="1" dirty="0"/>
              <a:t> is not valid.</a:t>
            </a:r>
            <a:endParaRPr lang="ko-KR" altLang="en-US" b="1"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119</a:t>
            </a:fld>
            <a:endParaRPr lang="en-US" dirty="0"/>
          </a:p>
        </p:txBody>
      </p:sp>
    </p:spTree>
    <p:extLst>
      <p:ext uri="{BB962C8B-B14F-4D97-AF65-F5344CB8AC3E}">
        <p14:creationId xmlns:p14="http://schemas.microsoft.com/office/powerpoint/2010/main" val="177375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Syntax of Defining and Calling Functions</a:t>
            </a:r>
            <a:endParaRPr lang="ko-KR" altLang="en-US" dirty="0"/>
          </a:p>
        </p:txBody>
      </p:sp>
      <p:sp>
        <p:nvSpPr>
          <p:cNvPr id="6" name="내용 개체 틀 5"/>
          <p:cNvSpPr>
            <a:spLocks noGrp="1"/>
          </p:cNvSpPr>
          <p:nvPr>
            <p:ph sz="half" idx="2"/>
          </p:nvPr>
        </p:nvSpPr>
        <p:spPr/>
        <p:txBody>
          <a:bodyPr/>
          <a:lstStyle/>
          <a:p>
            <a:pPr marL="0" indent="0">
              <a:buNone/>
            </a:pPr>
            <a:endParaRPr lang="en-US" altLang="ko-KR" sz="2000" dirty="0"/>
          </a:p>
          <a:p>
            <a:pPr marL="0" indent="0">
              <a:buNone/>
            </a:pPr>
            <a:r>
              <a:rPr lang="en-US" altLang="ko-KR" sz="2000" dirty="0"/>
              <a:t>def name([parameters]):</a:t>
            </a:r>
          </a:p>
          <a:p>
            <a:pPr marL="0" indent="0">
              <a:buNone/>
            </a:pPr>
            <a:r>
              <a:rPr lang="en-US" altLang="ko-KR" sz="2000" dirty="0"/>
              <a:t>    statement 1</a:t>
            </a:r>
          </a:p>
          <a:p>
            <a:pPr marL="0" indent="0">
              <a:buNone/>
            </a:pPr>
            <a:r>
              <a:rPr lang="en-US" altLang="ko-KR" sz="2000" dirty="0"/>
              <a:t>    statement 2</a:t>
            </a:r>
          </a:p>
          <a:p>
            <a:pPr marL="0" indent="0">
              <a:buNone/>
            </a:pPr>
            <a:r>
              <a:rPr lang="en-US" altLang="ko-KR" sz="2000" dirty="0"/>
              <a:t>    …..</a:t>
            </a:r>
          </a:p>
          <a:p>
            <a:pPr marL="0" indent="0">
              <a:buNone/>
            </a:pPr>
            <a:r>
              <a:rPr lang="en-US" altLang="ko-KR" sz="2000" dirty="0"/>
              <a:t>    statement n</a:t>
            </a:r>
            <a:endParaRPr lang="ko-KR" altLang="en-US" sz="2000" dirty="0"/>
          </a:p>
        </p:txBody>
      </p:sp>
      <p:sp>
        <p:nvSpPr>
          <p:cNvPr id="8" name="내용 개체 틀 7"/>
          <p:cNvSpPr>
            <a:spLocks noGrp="1"/>
          </p:cNvSpPr>
          <p:nvPr>
            <p:ph sz="quarter" idx="4"/>
          </p:nvPr>
        </p:nvSpPr>
        <p:spPr/>
        <p:txBody>
          <a:bodyPr>
            <a:normAutofit/>
          </a:bodyPr>
          <a:lstStyle/>
          <a:p>
            <a:pPr marL="0" indent="0">
              <a:buNone/>
            </a:pPr>
            <a:endParaRPr lang="en-US" altLang="ko-KR" sz="2000" dirty="0"/>
          </a:p>
          <a:p>
            <a:pPr marL="0" indent="0">
              <a:buNone/>
            </a:pPr>
            <a:r>
              <a:rPr lang="en-US" altLang="ko-KR" sz="2000" dirty="0"/>
              <a:t>name([arguments])</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텍스트 개체 틀 4"/>
          <p:cNvSpPr>
            <a:spLocks noGrp="1"/>
          </p:cNvSpPr>
          <p:nvPr>
            <p:ph type="body" idx="1"/>
          </p:nvPr>
        </p:nvSpPr>
        <p:spPr/>
        <p:txBody>
          <a:bodyPr/>
          <a:lstStyle/>
          <a:p>
            <a:r>
              <a:rPr lang="en-US" altLang="ko-KR"/>
              <a:t>Defining a Function</a:t>
            </a:r>
            <a:endParaRPr lang="ko-KR" altLang="en-US" dirty="0"/>
          </a:p>
        </p:txBody>
      </p:sp>
      <p:sp>
        <p:nvSpPr>
          <p:cNvPr id="7" name="텍스트 개체 틀 6"/>
          <p:cNvSpPr>
            <a:spLocks noGrp="1"/>
          </p:cNvSpPr>
          <p:nvPr>
            <p:ph type="body" sz="quarter" idx="3"/>
          </p:nvPr>
        </p:nvSpPr>
        <p:spPr/>
        <p:txBody>
          <a:bodyPr/>
          <a:lstStyle/>
          <a:p>
            <a:r>
              <a:rPr lang="en-US" altLang="ko-KR"/>
              <a:t>Calling the Function</a:t>
            </a:r>
            <a:endParaRPr lang="ko-KR" altLang="en-US" dirty="0"/>
          </a:p>
        </p:txBody>
      </p:sp>
      <p:sp>
        <p:nvSpPr>
          <p:cNvPr id="4" name="직사각형 3">
            <a:extLst>
              <a:ext uri="{FF2B5EF4-FFF2-40B4-BE49-F238E27FC236}">
                <a16:creationId xmlns:a16="http://schemas.microsoft.com/office/drawing/2014/main" id="{7D1B9B5D-CC2B-12BE-C5D8-9066CD123D7C}"/>
              </a:ext>
            </a:extLst>
          </p:cNvPr>
          <p:cNvSpPr/>
          <p:nvPr/>
        </p:nvSpPr>
        <p:spPr>
          <a:xfrm>
            <a:off x="913795" y="2702103"/>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323BF7BF-18F4-898B-8F16-85263926DE61}"/>
              </a:ext>
            </a:extLst>
          </p:cNvPr>
          <p:cNvSpPr/>
          <p:nvPr/>
        </p:nvSpPr>
        <p:spPr>
          <a:xfrm>
            <a:off x="6353144" y="2702102"/>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6422E7A1-2194-4C63-8562-77282129D1E9}"/>
              </a:ext>
            </a:extLst>
          </p:cNvPr>
          <p:cNvSpPr/>
          <p:nvPr/>
        </p:nvSpPr>
        <p:spPr>
          <a:xfrm>
            <a:off x="1142538" y="372364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E05C522-EBFA-6033-AE99-9E5EFF7398F5}"/>
              </a:ext>
            </a:extLst>
          </p:cNvPr>
          <p:cNvSpPr/>
          <p:nvPr/>
        </p:nvSpPr>
        <p:spPr>
          <a:xfrm>
            <a:off x="1142538" y="416052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918CB1B1-986D-D7EC-A6F0-64D607D2B483}"/>
              </a:ext>
            </a:extLst>
          </p:cNvPr>
          <p:cNvSpPr/>
          <p:nvPr/>
        </p:nvSpPr>
        <p:spPr>
          <a:xfrm>
            <a:off x="1142538" y="507492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558679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dirty="0" err="1"/>
              <a:t>sMessage</a:t>
            </a:r>
            <a:r>
              <a:rPr lang="en-US" altLang="ko-KR" dirty="0"/>
              <a:t>, </a:t>
            </a:r>
            <a:r>
              <a:rPr lang="en-US" altLang="ko-KR" dirty="0" err="1"/>
              <a:t>iTimes</a:t>
            </a:r>
            <a:r>
              <a:rPr lang="en-US" altLang="ko-KR" dirty="0"/>
              <a:t>=1):</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say("Hello")</a:t>
            </a:r>
          </a:p>
          <a:p>
            <a:pPr marL="0" indent="0">
              <a:buNone/>
            </a:pPr>
            <a:r>
              <a:rPr lang="en-US" altLang="ko-KR" dirty="0"/>
              <a:t>say("World",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120</a:t>
            </a:fld>
            <a:endParaRPr lang="en-US" dirty="0"/>
          </a:p>
        </p:txBody>
      </p:sp>
      <p:pic>
        <p:nvPicPr>
          <p:cNvPr id="6" name="그림 5">
            <a:extLst>
              <a:ext uri="{FF2B5EF4-FFF2-40B4-BE49-F238E27FC236}">
                <a16:creationId xmlns:a16="http://schemas.microsoft.com/office/drawing/2014/main" id="{6B466D5D-C6A6-3AD6-2881-6DD5E6F2AAFA}"/>
              </a:ext>
            </a:extLst>
          </p:cNvPr>
          <p:cNvPicPr>
            <a:picLocks noChangeAspect="1"/>
          </p:cNvPicPr>
          <p:nvPr/>
        </p:nvPicPr>
        <p:blipFill>
          <a:blip r:embed="rId2"/>
          <a:stretch>
            <a:fillRect/>
          </a:stretch>
        </p:blipFill>
        <p:spPr>
          <a:xfrm>
            <a:off x="6090676" y="1265043"/>
            <a:ext cx="4734586" cy="3934374"/>
          </a:xfrm>
          <a:prstGeom prst="rect">
            <a:avLst/>
          </a:prstGeom>
        </p:spPr>
      </p:pic>
    </p:spTree>
    <p:extLst>
      <p:ext uri="{BB962C8B-B14F-4D97-AF65-F5344CB8AC3E}">
        <p14:creationId xmlns:p14="http://schemas.microsoft.com/office/powerpoint/2010/main" val="21967863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b="1" dirty="0" err="1">
                <a:solidFill>
                  <a:srgbClr val="FF0000"/>
                </a:solidFill>
              </a:rPr>
              <a:t>sMessage</a:t>
            </a:r>
            <a:r>
              <a:rPr lang="en-US" altLang="ko-KR" b="1" dirty="0">
                <a:solidFill>
                  <a:srgbClr val="FF0000"/>
                </a:solidFill>
              </a:rPr>
              <a:t>="Hi", </a:t>
            </a:r>
            <a:r>
              <a:rPr lang="en-US" altLang="ko-KR" b="1" dirty="0" err="1">
                <a:solidFill>
                  <a:srgbClr val="FF0000"/>
                </a:solidFill>
              </a:rPr>
              <a:t>iTimes</a:t>
            </a:r>
            <a:r>
              <a:rPr lang="en-US" altLang="ko-KR" dirty="0"/>
              <a:t>):</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say(5)</a:t>
            </a:r>
          </a:p>
          <a:p>
            <a:pPr marL="0" indent="0">
              <a:buNone/>
            </a:pPr>
            <a:r>
              <a:rPr lang="en-US" altLang="ko-KR" dirty="0"/>
              <a:t>say("World",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121</a:t>
            </a:fld>
            <a:endParaRPr lang="en-US" dirty="0"/>
          </a:p>
        </p:txBody>
      </p:sp>
      <p:sp>
        <p:nvSpPr>
          <p:cNvPr id="6" name="TextBox 5">
            <a:extLst>
              <a:ext uri="{FF2B5EF4-FFF2-40B4-BE49-F238E27FC236}">
                <a16:creationId xmlns:a16="http://schemas.microsoft.com/office/drawing/2014/main" id="{FCB6AA7C-E3B1-58B3-0950-9A0277579FC4}"/>
              </a:ext>
            </a:extLst>
          </p:cNvPr>
          <p:cNvSpPr txBox="1"/>
          <p:nvPr/>
        </p:nvSpPr>
        <p:spPr>
          <a:xfrm>
            <a:off x="6750935" y="1869838"/>
            <a:ext cx="4731151" cy="830997"/>
          </a:xfrm>
          <a:prstGeom prst="rect">
            <a:avLst/>
          </a:prstGeom>
          <a:noFill/>
        </p:spPr>
        <p:txBody>
          <a:bodyPr wrap="square">
            <a:spAutoFit/>
          </a:bodyPr>
          <a:lstStyle/>
          <a:p>
            <a:r>
              <a:rPr lang="en-US" altLang="ko-KR" sz="2400" b="0" i="0" dirty="0">
                <a:solidFill>
                  <a:srgbClr val="FF0000"/>
                </a:solidFill>
                <a:effectLst/>
                <a:highlight>
                  <a:srgbClr val="FFFFFF"/>
                </a:highlight>
                <a:latin typeface="Söhne"/>
              </a:rPr>
              <a:t>The default argument should come after the required arguments.</a:t>
            </a:r>
            <a:endParaRPr lang="ko-KR" altLang="en-US" sz="2400" dirty="0">
              <a:solidFill>
                <a:srgbClr val="FF0000"/>
              </a:solidFill>
            </a:endParaRPr>
          </a:p>
        </p:txBody>
      </p:sp>
      <p:cxnSp>
        <p:nvCxnSpPr>
          <p:cNvPr id="8" name="연결선: 구부러짐 7">
            <a:extLst>
              <a:ext uri="{FF2B5EF4-FFF2-40B4-BE49-F238E27FC236}">
                <a16:creationId xmlns:a16="http://schemas.microsoft.com/office/drawing/2014/main" id="{E4629DDF-D82E-792C-78DD-C6C47D7119BF}"/>
              </a:ext>
            </a:extLst>
          </p:cNvPr>
          <p:cNvCxnSpPr>
            <a:endCxn id="6" idx="1"/>
          </p:cNvCxnSpPr>
          <p:nvPr/>
        </p:nvCxnSpPr>
        <p:spPr>
          <a:xfrm>
            <a:off x="5486400" y="1388962"/>
            <a:ext cx="1264535" cy="8963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3DAF44-5101-A4BD-1878-B8077D9C6A63}"/>
              </a:ext>
            </a:extLst>
          </p:cNvPr>
          <p:cNvSpPr txBox="1"/>
          <p:nvPr/>
        </p:nvSpPr>
        <p:spPr>
          <a:xfrm>
            <a:off x="755248" y="4756153"/>
            <a:ext cx="12277845" cy="1200329"/>
          </a:xfrm>
          <a:prstGeom prst="rect">
            <a:avLst/>
          </a:prstGeom>
          <a:noFill/>
        </p:spPr>
        <p:txBody>
          <a:bodyPr wrap="square">
            <a:spAutoFit/>
          </a:bodyPr>
          <a:lstStyle/>
          <a:p>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hlinkClick r:id="rId2">
                  <a:extLst>
                    <a:ext uri="{A12FA001-AC4F-418D-AE19-62706E023703}">
                      <ahyp:hlinkClr xmlns:ahyp="http://schemas.microsoft.com/office/drawing/2018/hyperlinkcolor" val="tx"/>
                    </a:ext>
                  </a:extLst>
                </a:hlinkClick>
              </a:rPr>
              <a:t>File "&lt;ipython-input-17-a6440939a1d0&gt;"</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line 1 </a:t>
            </a:r>
          </a:p>
          <a:p>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def say(</a:t>
            </a:r>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sMessage</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="Hi", </a:t>
            </a:r>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iTimes</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a:t>
            </a:r>
          </a:p>
          <a:p>
            <a:endPar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SyntaxError</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non-default argument follows default argument</a:t>
            </a:r>
            <a:endParaRPr lang="ko-KR" altLang="en-US"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3801323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b="1" dirty="0" err="1">
                <a:solidFill>
                  <a:srgbClr val="FFFF00"/>
                </a:solidFill>
              </a:rPr>
              <a:t>sMessage</a:t>
            </a:r>
            <a:r>
              <a:rPr lang="en-US" altLang="ko-KR" b="1" dirty="0">
                <a:solidFill>
                  <a:srgbClr val="FFFF00"/>
                </a:solidFill>
              </a:rPr>
              <a:t>="Hi", </a:t>
            </a:r>
            <a:r>
              <a:rPr lang="en-US" altLang="ko-KR" b="1" dirty="0" err="1">
                <a:solidFill>
                  <a:srgbClr val="FFFF00"/>
                </a:solidFill>
              </a:rPr>
              <a:t>iTimes</a:t>
            </a:r>
            <a:r>
              <a:rPr lang="en-US" altLang="ko-KR" b="1" dirty="0">
                <a:solidFill>
                  <a:srgbClr val="FFFF00"/>
                </a:solidFill>
              </a:rPr>
              <a:t>=1</a:t>
            </a:r>
            <a:r>
              <a:rPr lang="en-US" altLang="ko-KR" dirty="0"/>
              <a:t>):</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say("Hello")</a:t>
            </a:r>
          </a:p>
          <a:p>
            <a:pPr marL="0" indent="0">
              <a:buNone/>
            </a:pPr>
            <a:r>
              <a:rPr lang="en-US" altLang="ko-KR" dirty="0"/>
              <a:t>say("World", 5)</a:t>
            </a:r>
          </a:p>
          <a:p>
            <a:pPr marL="0" indent="0">
              <a:buNone/>
            </a:pPr>
            <a:r>
              <a:rPr lang="en-US" altLang="ko-KR" dirty="0"/>
              <a:t>say()</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26471302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Default Argument Values</a:t>
            </a:r>
            <a:endParaRPr lang="ko-KR" altLang="en-US" dirty="0"/>
          </a:p>
        </p:txBody>
      </p:sp>
      <p:sp>
        <p:nvSpPr>
          <p:cNvPr id="3" name="내용 개체 틀 2"/>
          <p:cNvSpPr>
            <a:spLocks noGrp="1"/>
          </p:cNvSpPr>
          <p:nvPr>
            <p:ph idx="1"/>
          </p:nvPr>
        </p:nvSpPr>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err="1">
                <a:solidFill>
                  <a:schemeClr val="tx1">
                    <a:lumMod val="50000"/>
                    <a:lumOff val="50000"/>
                  </a:schemeClr>
                </a:solidFill>
              </a:rPr>
              <a:t>sSID</a:t>
            </a:r>
            <a:r>
              <a:rPr lang="en-US" altLang="ko-KR" dirty="0">
                <a:solidFill>
                  <a:schemeClr val="tx1">
                    <a:lumMod val="50000"/>
                    <a:lumOff val="50000"/>
                  </a:schemeClr>
                </a:solidFill>
              </a:rPr>
              <a:t>, </a:t>
            </a:r>
            <a:r>
              <a:rPr lang="en-US" altLang="ko-KR" dirty="0" err="1">
                <a:solidFill>
                  <a:schemeClr val="tx1">
                    <a:lumMod val="50000"/>
                    <a:lumOff val="50000"/>
                  </a:schemeClr>
                </a:solidFill>
              </a:rPr>
              <a:t>sName</a:t>
            </a:r>
            <a:r>
              <a:rPr lang="en-US" altLang="ko-KR" dirty="0">
                <a:solidFill>
                  <a:schemeClr val="tx1">
                    <a:lumMod val="50000"/>
                    <a:lumOff val="50000"/>
                  </a:schemeClr>
                </a:solidFill>
              </a:rPr>
              <a:t>)</a:t>
            </a:r>
            <a:r>
              <a:rPr lang="en-US" altLang="ko-KR" dirty="0"/>
              <a:t> which prints out the parameters, SID(student ID) and name.</a:t>
            </a:r>
          </a:p>
          <a:p>
            <a:pPr lvl="1"/>
            <a:r>
              <a:rPr lang="en-US" altLang="ko-KR" dirty="0"/>
              <a:t>The default argument value of parameter </a:t>
            </a:r>
            <a:r>
              <a:rPr lang="en-US" altLang="ko-KR" dirty="0" err="1">
                <a:solidFill>
                  <a:schemeClr val="tx1">
                    <a:lumMod val="50000"/>
                    <a:lumOff val="50000"/>
                  </a:schemeClr>
                </a:solidFill>
              </a:rPr>
              <a:t>sName</a:t>
            </a:r>
            <a:r>
              <a:rPr lang="en-US" altLang="ko-KR" dirty="0"/>
              <a:t> is </a:t>
            </a:r>
            <a:r>
              <a:rPr lang="en-US" altLang="ko-KR" dirty="0">
                <a:solidFill>
                  <a:schemeClr val="tx1">
                    <a:lumMod val="50000"/>
                    <a:lumOff val="50000"/>
                  </a:schemeClr>
                </a:solidFill>
              </a:rPr>
              <a:t>""</a:t>
            </a:r>
            <a:r>
              <a:rPr lang="en-US" altLang="ko-KR" dirty="0"/>
              <a:t>.</a:t>
            </a:r>
          </a:p>
          <a:p>
            <a:pPr lvl="1"/>
            <a:r>
              <a:rPr lang="en-US" altLang="ko-KR" dirty="0"/>
              <a:t>Call the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err="1">
                <a:solidFill>
                  <a:schemeClr val="tx1">
                    <a:lumMod val="50000"/>
                    <a:lumOff val="50000"/>
                  </a:schemeClr>
                </a:solidFill>
              </a:rPr>
              <a:t>sSID</a:t>
            </a:r>
            <a:r>
              <a:rPr lang="en-US" altLang="ko-KR" dirty="0">
                <a:solidFill>
                  <a:schemeClr val="tx1">
                    <a:lumMod val="50000"/>
                    <a:lumOff val="50000"/>
                  </a:schemeClr>
                </a:solidFill>
              </a:rPr>
              <a:t>, </a:t>
            </a:r>
            <a:r>
              <a:rPr lang="en-US" altLang="ko-KR" dirty="0" err="1">
                <a:solidFill>
                  <a:schemeClr val="tx1">
                    <a:lumMod val="50000"/>
                    <a:lumOff val="50000"/>
                  </a:schemeClr>
                </a:solidFill>
              </a:rPr>
              <a:t>sName</a:t>
            </a:r>
            <a:r>
              <a:rPr lang="en-US" altLang="ko-KR" dirty="0">
                <a:solidFill>
                  <a:schemeClr val="tx1">
                    <a:lumMod val="50000"/>
                    <a:lumOff val="50000"/>
                  </a:schemeClr>
                </a:solidFill>
              </a:rPr>
              <a:t>)</a:t>
            </a:r>
            <a:r>
              <a:rPr lang="en-US" altLang="ko-KR" dirty="0"/>
              <a:t> passing your SID and name as its arguments.</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26069600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Default Argument Values</a:t>
            </a:r>
            <a:endParaRPr lang="ko-KR" altLang="en-US" dirty="0"/>
          </a:p>
        </p:txBody>
      </p:sp>
      <p:sp>
        <p:nvSpPr>
          <p:cNvPr id="3" name="내용 개체 틀 2"/>
          <p:cNvSpPr>
            <a:spLocks noGrp="1"/>
          </p:cNvSpPr>
          <p:nvPr>
            <p:ph idx="1"/>
          </p:nvPr>
        </p:nvSpPr>
        <p:spPr>
          <a:xfrm>
            <a:off x="913794" y="1127464"/>
            <a:ext cx="11135451" cy="4663735"/>
          </a:xfrm>
        </p:spPr>
        <p:txBody>
          <a:bodyPr>
            <a:normAutofit fontScale="85000" lnSpcReduction="10000"/>
          </a:bodyPr>
          <a:lstStyle/>
          <a:p>
            <a:pPr marL="36900" indent="0">
              <a:buNone/>
            </a:pPr>
            <a:r>
              <a:rPr lang="en-US" altLang="ko-KR" dirty="0"/>
              <a:t>def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a:t>
            </a:r>
          </a:p>
          <a:p>
            <a:pPr marL="36900" indent="0">
              <a:buNone/>
            </a:pPr>
            <a:r>
              <a:rPr lang="en-US" altLang="ko-KR" dirty="0"/>
              <a:t>    print("Student ID:", </a:t>
            </a:r>
            <a:r>
              <a:rPr lang="en-US" altLang="ko-KR" dirty="0" err="1"/>
              <a:t>sSID</a:t>
            </a:r>
            <a:r>
              <a:rPr lang="en-US" altLang="ko-KR" dirty="0"/>
              <a:t>)</a:t>
            </a:r>
          </a:p>
          <a:p>
            <a:pPr marL="36900" indent="0">
              <a:buNone/>
            </a:pPr>
            <a:r>
              <a:rPr lang="en-US" altLang="ko-KR" dirty="0"/>
              <a:t>    if </a:t>
            </a:r>
            <a:r>
              <a:rPr lang="en-US" altLang="ko-KR" dirty="0" err="1"/>
              <a:t>sName</a:t>
            </a:r>
            <a:r>
              <a:rPr lang="en-US" altLang="ko-KR" dirty="0"/>
              <a:t>:                                       # </a:t>
            </a:r>
            <a:r>
              <a:rPr lang="en-US" altLang="ko-KR" dirty="0" err="1"/>
              <a:t>sName</a:t>
            </a:r>
            <a:r>
              <a:rPr lang="en-US" altLang="ko-KR" dirty="0"/>
              <a:t> ="" </a:t>
            </a:r>
            <a:r>
              <a:rPr lang="ko-KR" altLang="en-US" dirty="0"/>
              <a:t>이면 </a:t>
            </a:r>
            <a:r>
              <a:rPr lang="en-US" altLang="ko-KR" dirty="0"/>
              <a:t>False,</a:t>
            </a:r>
            <a:r>
              <a:rPr lang="ko-KR" altLang="en-US" dirty="0"/>
              <a:t>즉 이름이 </a:t>
            </a:r>
            <a:r>
              <a:rPr lang="ko-KR" altLang="en-US" dirty="0" err="1"/>
              <a:t>있을때만</a:t>
            </a:r>
            <a:r>
              <a:rPr lang="ko-KR" altLang="en-US" dirty="0"/>
              <a:t> 출력</a:t>
            </a:r>
            <a:endParaRPr lang="en-US" altLang="ko-KR" dirty="0"/>
          </a:p>
          <a:p>
            <a:pPr marL="36900" indent="0">
              <a:buNone/>
            </a:pPr>
            <a:r>
              <a:rPr lang="en-US" altLang="ko-KR" dirty="0"/>
              <a:t>        print("Name:", </a:t>
            </a:r>
            <a:r>
              <a:rPr lang="en-US" altLang="ko-KR" dirty="0" err="1"/>
              <a:t>sName</a:t>
            </a:r>
            <a:r>
              <a:rPr lang="en-US" altLang="ko-KR" dirty="0"/>
              <a:t>)</a:t>
            </a:r>
          </a:p>
          <a:p>
            <a:pPr marL="36900" indent="0">
              <a:buNone/>
            </a:pPr>
            <a:br>
              <a:rPr lang="en-US" altLang="ko-KR" dirty="0"/>
            </a:br>
            <a:r>
              <a:rPr lang="en-US" altLang="ko-KR" dirty="0"/>
              <a:t># Replace 'YOUR_SID' and 'Your Name' with your actual student ID and name</a:t>
            </a:r>
          </a:p>
          <a:p>
            <a:pPr marL="36900" indent="0">
              <a:buNone/>
            </a:pPr>
            <a:r>
              <a:rPr lang="en-US" altLang="ko-KR" dirty="0" err="1"/>
              <a:t>your_SID</a:t>
            </a:r>
            <a:r>
              <a:rPr lang="en-US" altLang="ko-KR" dirty="0"/>
              <a:t> = input('What is your SID ? ')</a:t>
            </a:r>
          </a:p>
          <a:p>
            <a:pPr marL="36900" indent="0">
              <a:buNone/>
            </a:pPr>
            <a:r>
              <a:rPr lang="en-US" altLang="ko-KR" dirty="0" err="1"/>
              <a:t>your_name</a:t>
            </a:r>
            <a:r>
              <a:rPr lang="en-US" altLang="ko-KR" dirty="0"/>
              <a:t> = input('What is your name ? ')</a:t>
            </a:r>
          </a:p>
          <a:p>
            <a:pPr marL="36900" indent="0">
              <a:buNone/>
            </a:pPr>
            <a:br>
              <a:rPr lang="en-US" altLang="ko-KR" dirty="0"/>
            </a:br>
            <a:r>
              <a:rPr lang="en-US" altLang="ko-KR" dirty="0"/>
              <a:t># Call the function to print out your SID and name</a:t>
            </a:r>
          </a:p>
          <a:p>
            <a:pPr marL="36900" indent="0">
              <a:buNone/>
            </a:pPr>
            <a:r>
              <a:rPr lang="en-US" altLang="ko-KR" dirty="0" err="1"/>
              <a:t>printStudent</a:t>
            </a:r>
            <a:r>
              <a:rPr lang="en-US" altLang="ko-KR" dirty="0"/>
              <a:t>(</a:t>
            </a:r>
            <a:r>
              <a:rPr lang="en-US" altLang="ko-KR" dirty="0" err="1"/>
              <a:t>your_SID</a:t>
            </a:r>
            <a:r>
              <a:rPr lang="en-US" altLang="ko-KR" dirty="0"/>
              <a:t>, </a:t>
            </a:r>
            <a:r>
              <a:rPr lang="en-US" altLang="ko-KR" dirty="0" err="1"/>
              <a:t>your_name</a:t>
            </a:r>
            <a:r>
              <a:rPr lang="en-US" altLang="ko-KR" dirty="0"/>
              <a:t>)</a:t>
            </a:r>
          </a:p>
          <a:p>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7625491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b="1" u="sng"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38932504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Keyword Arguments</a:t>
            </a:r>
            <a:endParaRPr lang="ko-KR" altLang="en-US" dirty="0"/>
          </a:p>
        </p:txBody>
      </p:sp>
      <p:sp>
        <p:nvSpPr>
          <p:cNvPr id="5" name="내용 개체 틀 4"/>
          <p:cNvSpPr>
            <a:spLocks noGrp="1"/>
          </p:cNvSpPr>
          <p:nvPr>
            <p:ph idx="1"/>
          </p:nvPr>
        </p:nvSpPr>
        <p:spPr/>
        <p:txBody>
          <a:bodyPr>
            <a:normAutofit/>
          </a:bodyPr>
          <a:lstStyle/>
          <a:p>
            <a:r>
              <a:rPr lang="en-US" altLang="ko-KR" dirty="0"/>
              <a:t>If you have some functions with many parameters and you want to specify only some of them, then you can give values for such parameters by naming them - this is called </a:t>
            </a:r>
            <a:r>
              <a:rPr lang="en-US" altLang="ko-KR" b="1" i="1" dirty="0"/>
              <a:t>keyword arguments</a:t>
            </a:r>
            <a:r>
              <a:rPr lang="en-US" altLang="ko-KR" dirty="0"/>
              <a:t> - we use the name (keyword) instead of the position (which we have been using all along) to specify the arguments to the function.</a:t>
            </a:r>
          </a:p>
          <a:p>
            <a:endParaRPr lang="en-US" altLang="ko-KR" dirty="0"/>
          </a:p>
          <a:p>
            <a:r>
              <a:rPr lang="en-US" altLang="ko-KR" dirty="0"/>
              <a:t>There are two advantages:</a:t>
            </a:r>
          </a:p>
          <a:p>
            <a:pPr lvl="1"/>
            <a:r>
              <a:rPr lang="en-US" altLang="ko-KR" dirty="0"/>
              <a:t>Using the function is easier since we do not need to worry about the order of the arguments.</a:t>
            </a:r>
          </a:p>
          <a:p>
            <a:pPr lvl="1"/>
            <a:r>
              <a:rPr lang="en-US" altLang="ko-KR" dirty="0"/>
              <a:t>We can give values to only those parameters to which we want to, provided that the other parameters have default argument values.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29031300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Keyword Arguments</a:t>
            </a:r>
            <a:endParaRPr lang="ko-KR" altLang="en-US" dirty="0"/>
          </a:p>
        </p:txBody>
      </p:sp>
      <p:sp>
        <p:nvSpPr>
          <p:cNvPr id="5" name="내용 개체 틀 4"/>
          <p:cNvSpPr>
            <a:spLocks noGrp="1"/>
          </p:cNvSpPr>
          <p:nvPr>
            <p:ph idx="1"/>
          </p:nvPr>
        </p:nvSpPr>
        <p:spPr/>
        <p:txBody>
          <a:bodyPr/>
          <a:lstStyle/>
          <a:p>
            <a:pPr marL="0" indent="0">
              <a:buNone/>
            </a:pPr>
            <a:r>
              <a:rPr lang="en-US" altLang="ko-KR" dirty="0" err="1"/>
              <a:t>def</a:t>
            </a:r>
            <a:r>
              <a:rPr lang="en-US" altLang="ko-KR" dirty="0"/>
              <a:t> </a:t>
            </a:r>
            <a:r>
              <a:rPr lang="en-US" altLang="ko-KR" dirty="0" err="1"/>
              <a:t>func</a:t>
            </a:r>
            <a:r>
              <a:rPr lang="en-US" altLang="ko-KR" dirty="0"/>
              <a:t>(a, b=5, c=10):</a:t>
            </a:r>
          </a:p>
          <a:p>
            <a:pPr marL="0" indent="0">
              <a:buNone/>
            </a:pPr>
            <a:r>
              <a:rPr lang="en-US" altLang="ko-KR" dirty="0"/>
              <a:t>    print('a is', a, ', b is', b, 'and c is', c)</a:t>
            </a:r>
          </a:p>
          <a:p>
            <a:pPr marL="0" indent="0">
              <a:buNone/>
            </a:pPr>
            <a:endParaRPr lang="en-US" altLang="ko-KR" dirty="0"/>
          </a:p>
          <a:p>
            <a:pPr marL="0" indent="0">
              <a:buNone/>
            </a:pPr>
            <a:r>
              <a:rPr lang="en-US" altLang="ko-KR" dirty="0" err="1"/>
              <a:t>func</a:t>
            </a:r>
            <a:r>
              <a:rPr lang="en-US" altLang="ko-KR" dirty="0"/>
              <a:t>(3, 7)			                # </a:t>
            </a:r>
            <a:r>
              <a:rPr lang="en-US" altLang="ko-KR" dirty="0" err="1"/>
              <a:t>func</a:t>
            </a:r>
            <a:r>
              <a:rPr lang="en-US" altLang="ko-KR" dirty="0"/>
              <a:t>(3, 7, 10)</a:t>
            </a:r>
          </a:p>
          <a:p>
            <a:pPr marL="0" indent="0">
              <a:buNone/>
            </a:pPr>
            <a:r>
              <a:rPr lang="en-US" altLang="ko-KR" dirty="0" err="1"/>
              <a:t>func</a:t>
            </a:r>
            <a:r>
              <a:rPr lang="en-US" altLang="ko-KR" dirty="0"/>
              <a:t>(25, c=24)		           # </a:t>
            </a:r>
            <a:r>
              <a:rPr lang="en-US" altLang="ko-KR" dirty="0" err="1"/>
              <a:t>func</a:t>
            </a:r>
            <a:r>
              <a:rPr lang="en-US" altLang="ko-KR" dirty="0"/>
              <a:t>(25, 5, 24)</a:t>
            </a:r>
          </a:p>
          <a:p>
            <a:pPr marL="0" indent="0">
              <a:buNone/>
            </a:pPr>
            <a:r>
              <a:rPr lang="en-US" altLang="ko-KR" dirty="0" err="1"/>
              <a:t>func</a:t>
            </a:r>
            <a:r>
              <a:rPr lang="en-US" altLang="ko-KR" dirty="0"/>
              <a:t>(c=50, a=100)	           # </a:t>
            </a:r>
            <a:r>
              <a:rPr lang="en-US" altLang="ko-KR" dirty="0" err="1"/>
              <a:t>func</a:t>
            </a:r>
            <a:r>
              <a:rPr lang="en-US" altLang="ko-KR" dirty="0"/>
              <a:t>(100, 5, 50)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31862001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a:t>
            </a:r>
            <a:r>
              <a:rPr lang="en-US" altLang="ko-KR" b="1" dirty="0">
                <a:solidFill>
                  <a:srgbClr val="FF0000"/>
                </a:solidFill>
              </a:rPr>
              <a:t>Default Argument Values</a:t>
            </a:r>
            <a:endParaRPr lang="ko-KR" altLang="en-US" b="1" dirty="0">
              <a:solidFill>
                <a:srgbClr val="FF0000"/>
              </a:solidFill>
            </a:endParaRPr>
          </a:p>
        </p:txBody>
      </p:sp>
      <p:sp>
        <p:nvSpPr>
          <p:cNvPr id="5" name="내용 개체 틀 4"/>
          <p:cNvSpPr>
            <a:spLocks noGrp="1"/>
          </p:cNvSpPr>
          <p:nvPr>
            <p:ph idx="1"/>
          </p:nvPr>
        </p:nvSpPr>
        <p:spPr/>
        <p:txBody>
          <a:bodyPr/>
          <a:lstStyle/>
          <a:p>
            <a:pPr marL="0" indent="0">
              <a:buNone/>
            </a:pPr>
            <a:r>
              <a:rPr lang="en-US" altLang="ko-KR" dirty="0" err="1"/>
              <a:t>def</a:t>
            </a:r>
            <a:r>
              <a:rPr lang="en-US" altLang="ko-KR" dirty="0"/>
              <a:t> </a:t>
            </a:r>
            <a:r>
              <a:rPr lang="en-US" altLang="ko-KR" dirty="0" err="1"/>
              <a:t>func</a:t>
            </a:r>
            <a:r>
              <a:rPr lang="en-US" altLang="ko-KR" dirty="0"/>
              <a:t>(</a:t>
            </a:r>
            <a:r>
              <a:rPr lang="en-US" altLang="ko-KR" b="1" dirty="0">
                <a:solidFill>
                  <a:srgbClr val="FF0000"/>
                </a:solidFill>
              </a:rPr>
              <a:t>a=1, b, c=10</a:t>
            </a:r>
            <a:r>
              <a:rPr lang="en-US" altLang="ko-KR" dirty="0"/>
              <a:t>):</a:t>
            </a:r>
          </a:p>
          <a:p>
            <a:pPr marL="0" indent="0">
              <a:buNone/>
            </a:pPr>
            <a:r>
              <a:rPr lang="en-US" altLang="ko-KR" dirty="0"/>
              <a:t>    print('a is', a, ', b is', b, 'and c is', c)</a:t>
            </a:r>
          </a:p>
          <a:p>
            <a:pPr marL="0" indent="0">
              <a:buNone/>
            </a:pPr>
            <a:endParaRPr lang="en-US" altLang="ko-KR" dirty="0"/>
          </a:p>
          <a:p>
            <a:pPr marL="0" indent="0">
              <a:buNone/>
            </a:pPr>
            <a:r>
              <a:rPr lang="en-US" altLang="ko-KR" dirty="0" err="1"/>
              <a:t>func</a:t>
            </a:r>
            <a:r>
              <a:rPr lang="en-US" altLang="ko-KR" dirty="0"/>
              <a:t>(3, 7)			# </a:t>
            </a:r>
            <a:r>
              <a:rPr lang="en-US" altLang="ko-KR" dirty="0" err="1"/>
              <a:t>func</a:t>
            </a:r>
            <a:r>
              <a:rPr lang="en-US" altLang="ko-KR" dirty="0"/>
              <a:t>(3, 7, 10)</a:t>
            </a:r>
          </a:p>
          <a:p>
            <a:pPr marL="0" indent="0">
              <a:buNone/>
            </a:pPr>
            <a:r>
              <a:rPr lang="en-US" altLang="ko-KR" dirty="0" err="1"/>
              <a:t>func</a:t>
            </a:r>
            <a:r>
              <a:rPr lang="en-US" altLang="ko-KR" dirty="0"/>
              <a:t>(25, c=24)		# </a:t>
            </a:r>
            <a:r>
              <a:rPr lang="en-US" altLang="ko-KR" dirty="0" err="1"/>
              <a:t>func</a:t>
            </a:r>
            <a:r>
              <a:rPr lang="en-US" altLang="ko-KR" dirty="0"/>
              <a:t>(25, 5, 24)</a:t>
            </a:r>
          </a:p>
          <a:p>
            <a:pPr marL="0" indent="0">
              <a:buNone/>
            </a:pPr>
            <a:r>
              <a:rPr lang="en-US" altLang="ko-KR" dirty="0" err="1"/>
              <a:t>func</a:t>
            </a:r>
            <a:r>
              <a:rPr lang="en-US" altLang="ko-KR" dirty="0"/>
              <a:t>(c=50, a=100)	# </a:t>
            </a:r>
            <a:r>
              <a:rPr lang="en-US" altLang="ko-KR" dirty="0" err="1"/>
              <a:t>func</a:t>
            </a:r>
            <a:r>
              <a:rPr lang="en-US" altLang="ko-KR" dirty="0"/>
              <a:t>(100, 5, 50)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7668171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Usage: Keyword Arguments</a:t>
            </a:r>
            <a:endParaRPr lang="ko-KR" altLang="en-US" dirty="0"/>
          </a:p>
        </p:txBody>
      </p:sp>
      <p:sp>
        <p:nvSpPr>
          <p:cNvPr id="5" name="내용 개체 틀 4"/>
          <p:cNvSpPr>
            <a:spLocks noGrp="1"/>
          </p:cNvSpPr>
          <p:nvPr>
            <p:ph idx="1"/>
          </p:nvPr>
        </p:nvSpPr>
        <p:spPr>
          <a:xfrm>
            <a:off x="405114" y="1127464"/>
            <a:ext cx="11505235" cy="4663735"/>
          </a:xfrm>
        </p:spPr>
        <p:txBody>
          <a:bodyPr>
            <a:normAutofit fontScale="92500" lnSpcReduction="10000"/>
          </a:bodyPr>
          <a:lstStyle/>
          <a:p>
            <a:pPr marL="0" indent="0" algn="l">
              <a:lnSpc>
                <a:spcPct val="100000"/>
              </a:lnSpc>
              <a:buNone/>
            </a:pPr>
            <a:r>
              <a:rPr lang="en-US" altLang="ko-KR" sz="2000" dirty="0"/>
              <a:t>import </a:t>
            </a:r>
            <a:r>
              <a:rPr lang="en-US" altLang="ko-KR" sz="2000" dirty="0" err="1"/>
              <a:t>sklearn.model_selection</a:t>
            </a:r>
            <a:endParaRPr lang="en-US" altLang="ko-KR" sz="2000" dirty="0"/>
          </a:p>
          <a:p>
            <a:pPr marL="36900" indent="0">
              <a:buNone/>
            </a:pPr>
            <a:r>
              <a:rPr lang="en-US" altLang="ko-KR" sz="2000" dirty="0"/>
              <a:t>import </a:t>
            </a:r>
            <a:r>
              <a:rPr lang="en-US" altLang="ko-KR" sz="2000" dirty="0" err="1"/>
              <a:t>sklearn.model_selection</a:t>
            </a:r>
            <a:endParaRPr lang="en-US" altLang="ko-KR" sz="2000" dirty="0"/>
          </a:p>
          <a:p>
            <a:pPr marL="36900" indent="0">
              <a:buNone/>
            </a:pPr>
            <a:r>
              <a:rPr lang="en-US" altLang="ko-KR" sz="2000" dirty="0"/>
              <a:t>import </a:t>
            </a:r>
            <a:r>
              <a:rPr lang="en-US" altLang="ko-KR" sz="2000" dirty="0" err="1"/>
              <a:t>sklearn.neighbors</a:t>
            </a:r>
            <a:endParaRPr lang="en-US" altLang="ko-KR" sz="2000" dirty="0"/>
          </a:p>
          <a:p>
            <a:pPr marL="36900" indent="0">
              <a:buNone/>
            </a:pPr>
            <a:r>
              <a:rPr lang="en-US" altLang="ko-KR" sz="2000" dirty="0"/>
              <a:t>from </a:t>
            </a:r>
            <a:r>
              <a:rPr lang="en-US" altLang="ko-KR" sz="2000" dirty="0" err="1"/>
              <a:t>sklearn.datasets</a:t>
            </a:r>
            <a:r>
              <a:rPr lang="en-US" altLang="ko-KR" sz="2000" dirty="0"/>
              <a:t> import </a:t>
            </a:r>
            <a:r>
              <a:rPr lang="en-US" altLang="ko-KR" sz="2000" dirty="0" err="1"/>
              <a:t>load_iris</a:t>
            </a:r>
            <a:endParaRPr lang="en-US" altLang="ko-KR" sz="2000" dirty="0"/>
          </a:p>
          <a:p>
            <a:pPr marL="36900" indent="0">
              <a:buNone/>
            </a:pPr>
            <a:r>
              <a:rPr lang="en-US" altLang="ko-KR" sz="2000" dirty="0"/>
              <a:t>X, y = </a:t>
            </a:r>
            <a:r>
              <a:rPr lang="en-US" altLang="ko-KR" sz="2000" dirty="0" err="1"/>
              <a:t>load_iris</a:t>
            </a:r>
            <a:r>
              <a:rPr lang="en-US" altLang="ko-KR" sz="2000" dirty="0"/>
              <a:t>(</a:t>
            </a:r>
            <a:r>
              <a:rPr lang="en-US" altLang="ko-KR" sz="2000" dirty="0" err="1"/>
              <a:t>return_X_y</a:t>
            </a:r>
            <a:r>
              <a:rPr lang="en-US" altLang="ko-KR" sz="2000" dirty="0"/>
              <a:t> = True)</a:t>
            </a:r>
          </a:p>
          <a:p>
            <a:pPr marL="36900" indent="0">
              <a:buNone/>
            </a:pPr>
            <a:br>
              <a:rPr lang="en-US" altLang="ko-KR" sz="2000" dirty="0"/>
            </a:br>
            <a:r>
              <a:rPr lang="en-US" altLang="ko-KR" sz="2000" dirty="0" err="1"/>
              <a:t>X_train</a:t>
            </a:r>
            <a:r>
              <a:rPr lang="en-US" altLang="ko-KR" sz="2000" dirty="0"/>
              <a:t>, </a:t>
            </a:r>
            <a:r>
              <a:rPr lang="en-US" altLang="ko-KR" sz="2000" dirty="0" err="1"/>
              <a:t>X_test</a:t>
            </a:r>
            <a:r>
              <a:rPr lang="en-US" altLang="ko-KR" sz="2000" dirty="0"/>
              <a:t>, </a:t>
            </a:r>
            <a:r>
              <a:rPr lang="en-US" altLang="ko-KR" sz="2000" dirty="0" err="1"/>
              <a:t>y_train</a:t>
            </a:r>
            <a:r>
              <a:rPr lang="en-US" altLang="ko-KR" sz="2000" dirty="0"/>
              <a:t>, </a:t>
            </a:r>
            <a:r>
              <a:rPr lang="en-US" altLang="ko-KR" sz="2000" dirty="0" err="1"/>
              <a:t>y_test</a:t>
            </a:r>
            <a:r>
              <a:rPr lang="en-US" altLang="ko-KR" sz="2000" dirty="0"/>
              <a:t> = </a:t>
            </a:r>
            <a:r>
              <a:rPr lang="en-US" altLang="ko-KR" sz="2000" dirty="0" err="1"/>
              <a:t>sklearn.model_selection.train_test_split</a:t>
            </a:r>
            <a:r>
              <a:rPr lang="en-US" altLang="ko-KR" sz="2000" dirty="0"/>
              <a:t>(X, y, </a:t>
            </a:r>
            <a:r>
              <a:rPr lang="en-US" altLang="ko-KR" sz="2000" dirty="0" err="1"/>
              <a:t>random_state</a:t>
            </a:r>
            <a:r>
              <a:rPr lang="en-US" altLang="ko-KR" sz="2000" dirty="0"/>
              <a:t>=0)</a:t>
            </a:r>
          </a:p>
          <a:p>
            <a:pPr marL="36900" indent="0">
              <a:buNone/>
            </a:pPr>
            <a:r>
              <a:rPr lang="en-US" altLang="ko-KR" sz="2000" dirty="0" err="1"/>
              <a:t>clf</a:t>
            </a:r>
            <a:r>
              <a:rPr lang="en-US" altLang="ko-KR" sz="2000" dirty="0"/>
              <a:t> = </a:t>
            </a:r>
            <a:r>
              <a:rPr lang="en-US" altLang="ko-KR" sz="2000" dirty="0" err="1"/>
              <a:t>sklearn.neighbors.KNeighborsClassifier</a:t>
            </a:r>
            <a:r>
              <a:rPr lang="en-US" altLang="ko-KR" sz="2000" dirty="0"/>
              <a:t>(</a:t>
            </a:r>
            <a:r>
              <a:rPr lang="en-US" altLang="ko-KR" sz="2000" dirty="0" err="1"/>
              <a:t>n_neighbors</a:t>
            </a:r>
            <a:r>
              <a:rPr lang="en-US" altLang="ko-KR" sz="2000" dirty="0"/>
              <a:t>=3)</a:t>
            </a:r>
          </a:p>
          <a:p>
            <a:pPr marL="36900" indent="0">
              <a:buNone/>
            </a:pPr>
            <a:r>
              <a:rPr lang="en-US" altLang="ko-KR" sz="2000" dirty="0" err="1"/>
              <a:t>clf.fit</a:t>
            </a:r>
            <a:r>
              <a:rPr lang="en-US" altLang="ko-KR" sz="2000" dirty="0"/>
              <a:t>(</a:t>
            </a:r>
            <a:r>
              <a:rPr lang="en-US" altLang="ko-KR" sz="2000" dirty="0" err="1"/>
              <a:t>X_train</a:t>
            </a:r>
            <a:r>
              <a:rPr lang="en-US" altLang="ko-KR" sz="2000" dirty="0"/>
              <a:t>, </a:t>
            </a:r>
            <a:r>
              <a:rPr lang="en-US" altLang="ko-KR" sz="2000" dirty="0" err="1"/>
              <a:t>y_train</a:t>
            </a:r>
            <a:r>
              <a:rPr lang="en-US" altLang="ko-KR" sz="2000" dirty="0"/>
              <a:t>)                   #  machine learning to make model (=algorithm(X))</a:t>
            </a:r>
          </a:p>
          <a:p>
            <a:pPr marL="36900" indent="0">
              <a:buNone/>
            </a:pPr>
            <a:r>
              <a:rPr lang="en-US" altLang="ko-KR" sz="2000" dirty="0" err="1"/>
              <a:t>clf.predict</a:t>
            </a:r>
            <a:r>
              <a:rPr lang="en-US" altLang="ko-KR" sz="2000" dirty="0"/>
              <a:t>(</a:t>
            </a:r>
            <a:r>
              <a:rPr lang="en-US" altLang="ko-KR" sz="2000" dirty="0" err="1"/>
              <a:t>X_test</a:t>
            </a:r>
            <a:r>
              <a:rPr lang="en-US" altLang="ko-KR" sz="2000" dirty="0"/>
              <a:t>)                         # </a:t>
            </a:r>
            <a:r>
              <a:rPr lang="ko-KR" altLang="en-US" sz="2000" dirty="0"/>
              <a:t> </a:t>
            </a:r>
            <a:r>
              <a:rPr lang="en-US" altLang="ko-KR" sz="2000" dirty="0"/>
              <a:t>predict</a:t>
            </a:r>
            <a:r>
              <a:rPr lang="ko-KR" altLang="en-US" sz="2000" dirty="0"/>
              <a:t> </a:t>
            </a:r>
            <a:r>
              <a:rPr lang="en-US" altLang="ko-KR" sz="2000" dirty="0"/>
              <a:t>classification</a:t>
            </a:r>
            <a:r>
              <a:rPr lang="ko-KR" altLang="en-US" sz="2000" dirty="0"/>
              <a:t> </a:t>
            </a:r>
            <a:endParaRPr lang="en-US" altLang="ko-KR" sz="2100" dirty="0"/>
          </a:p>
          <a:p>
            <a:pPr marL="36900" indent="0">
              <a:buNone/>
            </a:pPr>
            <a:r>
              <a:rPr lang="en-US" altLang="ko-KR" sz="2100" dirty="0" err="1"/>
              <a:t>clf.predict_proba</a:t>
            </a:r>
            <a:r>
              <a:rPr lang="en-US" altLang="ko-KR" sz="2100" dirty="0"/>
              <a:t>(</a:t>
            </a:r>
            <a:r>
              <a:rPr lang="en-US" altLang="ko-KR" sz="2100" dirty="0" err="1"/>
              <a:t>X_test</a:t>
            </a:r>
            <a:r>
              <a:rPr lang="en-US" altLang="ko-KR" sz="2100" dirty="0"/>
              <a:t>)               #  calculate probability of  the prediction</a:t>
            </a:r>
          </a:p>
          <a:p>
            <a:pPr marL="36900" indent="0">
              <a:buNone/>
            </a:pPr>
            <a:endParaRPr lang="en-US" altLang="ko-KR"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129</a:t>
            </a:fld>
            <a:endParaRPr lang="en-US" dirty="0"/>
          </a:p>
        </p:txBody>
      </p:sp>
    </p:spTree>
    <p:extLst>
      <p:ext uri="{BB962C8B-B14F-4D97-AF65-F5344CB8AC3E}">
        <p14:creationId xmlns:p14="http://schemas.microsoft.com/office/powerpoint/2010/main" val="335462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name([parameters]):</a:t>
            </a:r>
          </a:p>
          <a:p>
            <a:pPr marL="0" indent="0">
              <a:buNone/>
            </a:pPr>
            <a:r>
              <a:rPr lang="en-US" altLang="ko-KR" dirty="0"/>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a:t>name([arguments])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300989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Usage: Keyword Arguments</a:t>
            </a:r>
            <a:br>
              <a:rPr lang="en-US" altLang="ko-KR" dirty="0"/>
            </a:br>
            <a:r>
              <a:rPr lang="en-US" altLang="ko-KR" sz="1800" dirty="0"/>
              <a:t>* https://scikit-learn.org/stable/modules/generated/sklearn.model_selection.train_test_split.html</a:t>
            </a:r>
            <a:endParaRPr lang="ko-KR" altLang="en-US" sz="1800" dirty="0"/>
          </a:p>
        </p:txBody>
      </p:sp>
      <p:graphicFrame>
        <p:nvGraphicFramePr>
          <p:cNvPr id="3" name="내용 개체 틀 2"/>
          <p:cNvGraphicFramePr>
            <a:graphicFrameLocks noGrp="1"/>
          </p:cNvGraphicFramePr>
          <p:nvPr>
            <p:ph idx="1"/>
            <p:extLst>
              <p:ext uri="{D42A27DB-BD31-4B8C-83A1-F6EECF244321}">
                <p14:modId xmlns:p14="http://schemas.microsoft.com/office/powerpoint/2010/main" val="773387623"/>
              </p:ext>
            </p:extLst>
          </p:nvPr>
        </p:nvGraphicFramePr>
        <p:xfrm>
          <a:off x="913795" y="1875379"/>
          <a:ext cx="10706582" cy="3738342"/>
        </p:xfrm>
        <a:graphic>
          <a:graphicData uri="http://schemas.openxmlformats.org/drawingml/2006/table">
            <a:tbl>
              <a:tblPr>
                <a:tableStyleId>{125E5076-3810-47DD-B79F-674D7AD40C01}</a:tableStyleId>
              </a:tblPr>
              <a:tblGrid>
                <a:gridCol w="1964248">
                  <a:extLst>
                    <a:ext uri="{9D8B030D-6E8A-4147-A177-3AD203B41FA5}">
                      <a16:colId xmlns:a16="http://schemas.microsoft.com/office/drawing/2014/main" val="2890691821"/>
                    </a:ext>
                  </a:extLst>
                </a:gridCol>
                <a:gridCol w="8742334">
                  <a:extLst>
                    <a:ext uri="{9D8B030D-6E8A-4147-A177-3AD203B41FA5}">
                      <a16:colId xmlns:a16="http://schemas.microsoft.com/office/drawing/2014/main" val="4143238939"/>
                    </a:ext>
                  </a:extLst>
                </a:gridCol>
              </a:tblGrid>
              <a:tr h="479275">
                <a:tc>
                  <a:txBody>
                    <a:bodyPr/>
                    <a:lstStyle/>
                    <a:p>
                      <a:pPr latinLnBrk="1"/>
                      <a:r>
                        <a:rPr lang="en-US" altLang="ko-KR" sz="2000" dirty="0">
                          <a:solidFill>
                            <a:schemeClr val="tx2">
                              <a:lumMod val="75000"/>
                            </a:schemeClr>
                          </a:solidFill>
                        </a:rPr>
                        <a:t>Syntax</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2000" dirty="0" err="1">
                          <a:solidFill>
                            <a:schemeClr val="tx2">
                              <a:lumMod val="75000"/>
                            </a:schemeClr>
                          </a:solidFill>
                        </a:rPr>
                        <a:t>sklearn.model_selection.train_test_split</a:t>
                      </a:r>
                      <a:r>
                        <a:rPr lang="en-US" altLang="ko-KR" sz="2000" dirty="0">
                          <a:solidFill>
                            <a:schemeClr val="tx2">
                              <a:lumMod val="75000"/>
                            </a:schemeClr>
                          </a:solidFill>
                        </a:rPr>
                        <a:t>(*arrays, **options)</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9741430"/>
                  </a:ext>
                </a:extLst>
              </a:tr>
              <a:tr h="2779792">
                <a:tc>
                  <a:txBody>
                    <a:bodyPr/>
                    <a:lstStyle/>
                    <a:p>
                      <a:pPr latinLnBrk="1"/>
                      <a:r>
                        <a:rPr lang="en-US" altLang="ko-KR" sz="2000" dirty="0">
                          <a:solidFill>
                            <a:schemeClr val="tx2">
                              <a:lumMod val="75000"/>
                            </a:schemeClr>
                          </a:solidFill>
                        </a:rPr>
                        <a:t>Parameters</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2000" dirty="0">
                          <a:solidFill>
                            <a:schemeClr val="tx2">
                              <a:lumMod val="75000"/>
                            </a:schemeClr>
                          </a:solidFill>
                        </a:rPr>
                        <a:t>*arrays:</a:t>
                      </a:r>
                      <a:r>
                        <a:rPr lang="en-US" altLang="ko-KR" sz="2000" baseline="0" dirty="0">
                          <a:solidFill>
                            <a:schemeClr val="tx2">
                              <a:lumMod val="75000"/>
                            </a:schemeClr>
                          </a:solidFill>
                        </a:rPr>
                        <a:t> s</a:t>
                      </a:r>
                      <a:r>
                        <a:rPr lang="en-US" altLang="ko-KR" sz="2000" dirty="0">
                          <a:solidFill>
                            <a:schemeClr val="tx2">
                              <a:lumMod val="75000"/>
                            </a:schemeClr>
                          </a:solidFill>
                        </a:rPr>
                        <a:t>equence of </a:t>
                      </a:r>
                      <a:r>
                        <a:rPr lang="en-US" altLang="ko-KR" sz="2000" dirty="0" err="1">
                          <a:solidFill>
                            <a:schemeClr val="tx2">
                              <a:lumMod val="75000"/>
                            </a:schemeClr>
                          </a:solidFill>
                        </a:rPr>
                        <a:t>indexables</a:t>
                      </a:r>
                      <a:r>
                        <a:rPr lang="en-US" altLang="ko-KR" sz="2000" dirty="0">
                          <a:solidFill>
                            <a:schemeClr val="tx2">
                              <a:lumMod val="75000"/>
                            </a:schemeClr>
                          </a:solidFill>
                        </a:rPr>
                        <a:t> with same length / shape[0]</a:t>
                      </a:r>
                    </a:p>
                    <a:p>
                      <a:pPr latinLnBrk="1"/>
                      <a:r>
                        <a:rPr lang="en-US" altLang="ko-KR" sz="2000" dirty="0" err="1">
                          <a:solidFill>
                            <a:schemeClr val="tx2">
                              <a:lumMod val="75000"/>
                            </a:schemeClr>
                          </a:solidFill>
                        </a:rPr>
                        <a:t>test_size</a:t>
                      </a:r>
                      <a:r>
                        <a:rPr lang="en-US" altLang="ko-KR" sz="2000" dirty="0">
                          <a:solidFill>
                            <a:schemeClr val="tx2">
                              <a:lumMod val="75000"/>
                            </a:schemeClr>
                          </a:solidFill>
                        </a:rPr>
                        <a:t>: float, </a:t>
                      </a:r>
                      <a:r>
                        <a:rPr lang="en-US" altLang="ko-KR" sz="2000" dirty="0" err="1">
                          <a:solidFill>
                            <a:schemeClr val="tx2">
                              <a:lumMod val="75000"/>
                            </a:schemeClr>
                          </a:solidFill>
                        </a:rPr>
                        <a:t>int</a:t>
                      </a:r>
                      <a:r>
                        <a:rPr lang="en-US" altLang="ko-KR" sz="2000" dirty="0">
                          <a:solidFill>
                            <a:schemeClr val="tx2">
                              <a:lumMod val="75000"/>
                            </a:schemeClr>
                          </a:solidFill>
                        </a:rPr>
                        <a:t> or None, optional (default=None)</a:t>
                      </a:r>
                    </a:p>
                    <a:p>
                      <a:pPr latinLnBrk="1"/>
                      <a:r>
                        <a:rPr lang="en-US" altLang="ko-KR" sz="2000" dirty="0" err="1">
                          <a:solidFill>
                            <a:schemeClr val="tx2">
                              <a:lumMod val="75000"/>
                            </a:schemeClr>
                          </a:solidFill>
                        </a:rPr>
                        <a:t>train_size</a:t>
                      </a:r>
                      <a:r>
                        <a:rPr lang="en-US" altLang="ko-KR" sz="2000" dirty="0">
                          <a:solidFill>
                            <a:schemeClr val="tx2">
                              <a:lumMod val="75000"/>
                            </a:schemeClr>
                          </a:solidFill>
                        </a:rPr>
                        <a:t>: float, </a:t>
                      </a:r>
                      <a:r>
                        <a:rPr lang="en-US" altLang="ko-KR" sz="2000" dirty="0" err="1">
                          <a:solidFill>
                            <a:schemeClr val="tx2">
                              <a:lumMod val="75000"/>
                            </a:schemeClr>
                          </a:solidFill>
                        </a:rPr>
                        <a:t>int</a:t>
                      </a:r>
                      <a:r>
                        <a:rPr lang="en-US" altLang="ko-KR" sz="2000" dirty="0">
                          <a:solidFill>
                            <a:schemeClr val="tx2">
                              <a:lumMod val="75000"/>
                            </a:schemeClr>
                          </a:solidFill>
                        </a:rPr>
                        <a:t>, or None, (default=None)</a:t>
                      </a:r>
                    </a:p>
                    <a:p>
                      <a:pPr latinLnBrk="1"/>
                      <a:r>
                        <a:rPr lang="en-US" altLang="ko-KR" sz="2000" dirty="0" err="1">
                          <a:solidFill>
                            <a:schemeClr val="tx2">
                              <a:lumMod val="75000"/>
                            </a:schemeClr>
                          </a:solidFill>
                        </a:rPr>
                        <a:t>random_state</a:t>
                      </a:r>
                      <a:r>
                        <a:rPr lang="en-US" altLang="ko-KR" sz="2000" dirty="0">
                          <a:solidFill>
                            <a:schemeClr val="tx2">
                              <a:lumMod val="75000"/>
                            </a:schemeClr>
                          </a:solidFill>
                        </a:rPr>
                        <a:t>: </a:t>
                      </a:r>
                      <a:r>
                        <a:rPr lang="en-US" altLang="ko-KR" sz="2000" dirty="0" err="1">
                          <a:solidFill>
                            <a:schemeClr val="tx2">
                              <a:lumMod val="75000"/>
                            </a:schemeClr>
                          </a:solidFill>
                        </a:rPr>
                        <a:t>int</a:t>
                      </a:r>
                      <a:r>
                        <a:rPr lang="en-US" altLang="ko-KR" sz="2000" dirty="0">
                          <a:solidFill>
                            <a:schemeClr val="tx2">
                              <a:lumMod val="75000"/>
                            </a:schemeClr>
                          </a:solidFill>
                        </a:rPr>
                        <a:t>, </a:t>
                      </a:r>
                      <a:r>
                        <a:rPr lang="en-US" altLang="ko-KR" sz="2000" dirty="0" err="1">
                          <a:solidFill>
                            <a:schemeClr val="tx2">
                              <a:lumMod val="75000"/>
                            </a:schemeClr>
                          </a:solidFill>
                        </a:rPr>
                        <a:t>RandomState</a:t>
                      </a:r>
                      <a:r>
                        <a:rPr lang="en-US" altLang="ko-KR" sz="2000" dirty="0">
                          <a:solidFill>
                            <a:schemeClr val="tx2">
                              <a:lumMod val="75000"/>
                            </a:schemeClr>
                          </a:solidFill>
                        </a:rPr>
                        <a:t> instance or None, optional (default=None)</a:t>
                      </a:r>
                    </a:p>
                    <a:p>
                      <a:pPr latinLnBrk="1"/>
                      <a:r>
                        <a:rPr lang="en-US" altLang="ko-KR" sz="2000" dirty="0">
                          <a:solidFill>
                            <a:schemeClr val="tx2">
                              <a:lumMod val="75000"/>
                            </a:schemeClr>
                          </a:solidFill>
                        </a:rPr>
                        <a:t>shuffle: </a:t>
                      </a:r>
                      <a:r>
                        <a:rPr lang="en-US" altLang="ko-KR" sz="2000" dirty="0" err="1">
                          <a:solidFill>
                            <a:schemeClr val="tx2">
                              <a:lumMod val="75000"/>
                            </a:schemeClr>
                          </a:solidFill>
                        </a:rPr>
                        <a:t>boolean</a:t>
                      </a:r>
                      <a:r>
                        <a:rPr lang="en-US" altLang="ko-KR" sz="2000" dirty="0">
                          <a:solidFill>
                            <a:schemeClr val="tx2">
                              <a:lumMod val="75000"/>
                            </a:schemeClr>
                          </a:solidFill>
                        </a:rPr>
                        <a:t>, optional (default=True)</a:t>
                      </a:r>
                    </a:p>
                    <a:p>
                      <a:pPr latinLnBrk="1"/>
                      <a:r>
                        <a:rPr lang="en-US" altLang="ko-KR" sz="2000" dirty="0">
                          <a:solidFill>
                            <a:schemeClr val="tx2">
                              <a:lumMod val="75000"/>
                            </a:schemeClr>
                          </a:solidFill>
                        </a:rPr>
                        <a:t>stratify: array-like or None (default=None)</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0634149"/>
                  </a:ext>
                </a:extLst>
              </a:tr>
              <a:tr h="479275">
                <a:tc>
                  <a:txBody>
                    <a:bodyPr/>
                    <a:lstStyle/>
                    <a:p>
                      <a:pPr latinLnBrk="1"/>
                      <a:r>
                        <a:rPr lang="en-US" altLang="ko-KR" sz="2000" dirty="0">
                          <a:solidFill>
                            <a:schemeClr val="tx2">
                              <a:lumMod val="75000"/>
                            </a:schemeClr>
                          </a:solidFill>
                        </a:rPr>
                        <a:t>Returns</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latinLnBrk="1"/>
                      <a:r>
                        <a:rPr lang="en-US" altLang="ko-KR" sz="2000" dirty="0">
                          <a:solidFill>
                            <a:schemeClr val="tx2">
                              <a:lumMod val="75000"/>
                            </a:schemeClr>
                          </a:solidFill>
                        </a:rPr>
                        <a:t>splitting: list, length=2 * </a:t>
                      </a:r>
                      <a:r>
                        <a:rPr lang="en-US" altLang="ko-KR" sz="2000" dirty="0" err="1">
                          <a:solidFill>
                            <a:schemeClr val="tx2">
                              <a:lumMod val="75000"/>
                            </a:schemeClr>
                          </a:solidFill>
                        </a:rPr>
                        <a:t>len</a:t>
                      </a:r>
                      <a:r>
                        <a:rPr lang="en-US" altLang="ko-KR" sz="2000" dirty="0">
                          <a:solidFill>
                            <a:schemeClr val="tx2">
                              <a:lumMod val="75000"/>
                            </a:schemeClr>
                          </a:solidFill>
                        </a:rPr>
                        <a:t>(arrays)</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4867125"/>
                  </a:ext>
                </a:extLst>
              </a:tr>
            </a:tbl>
          </a:graphicData>
        </a:graphic>
      </p:graphicFrame>
      <p:sp>
        <p:nvSpPr>
          <p:cNvPr id="4" name="슬라이드 번호 개체 틀 3"/>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32790664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u="sng" dirty="0" err="1"/>
              <a:t>VarArgs</a:t>
            </a:r>
            <a:r>
              <a:rPr lang="en-US" altLang="ko-KR" b="1" u="sng"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131</a:t>
            </a:fld>
            <a:endParaRPr lang="en-US" dirty="0"/>
          </a:p>
        </p:txBody>
      </p:sp>
    </p:spTree>
    <p:extLst>
      <p:ext uri="{BB962C8B-B14F-4D97-AF65-F5344CB8AC3E}">
        <p14:creationId xmlns:p14="http://schemas.microsoft.com/office/powerpoint/2010/main" val="355539040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err="1"/>
              <a:t>VarArgs</a:t>
            </a:r>
            <a:r>
              <a:rPr lang="en-US" altLang="ko-KR" dirty="0"/>
              <a:t> Parameters</a:t>
            </a:r>
            <a:endParaRPr lang="ko-KR" altLang="en-US" dirty="0"/>
          </a:p>
        </p:txBody>
      </p:sp>
      <p:sp>
        <p:nvSpPr>
          <p:cNvPr id="3" name="내용 개체 틀 2"/>
          <p:cNvSpPr>
            <a:spLocks noGrp="1"/>
          </p:cNvSpPr>
          <p:nvPr>
            <p:ph idx="1"/>
          </p:nvPr>
        </p:nvSpPr>
        <p:spPr/>
        <p:txBody>
          <a:bodyPr>
            <a:normAutofit/>
          </a:bodyPr>
          <a:lstStyle/>
          <a:p>
            <a:r>
              <a:rPr lang="en-US" altLang="ko-KR" dirty="0"/>
              <a:t>Sometimes you might want to define a function that can take any number of parameters, i.e. </a:t>
            </a:r>
            <a:r>
              <a:rPr lang="en-US" altLang="ko-KR" b="1" i="1" dirty="0"/>
              <a:t>variable number of arguments</a:t>
            </a:r>
            <a:r>
              <a:rPr lang="en-US" altLang="ko-KR" dirty="0"/>
              <a:t>, this can be achieved by using the stars.</a:t>
            </a:r>
          </a:p>
          <a:p>
            <a:r>
              <a:rPr lang="en-US" altLang="ko-KR" dirty="0"/>
              <a:t>When we declare a starred parameter such as </a:t>
            </a:r>
            <a:r>
              <a:rPr lang="en-US" altLang="ko-KR" b="1" i="1" dirty="0"/>
              <a:t>*</a:t>
            </a:r>
            <a:r>
              <a:rPr lang="en-US" altLang="ko-KR" b="1" i="1" dirty="0" err="1"/>
              <a:t>param</a:t>
            </a:r>
            <a:r>
              <a:rPr lang="en-US" altLang="ko-KR" dirty="0"/>
              <a:t>, then all the positional arguments from that point till the end are collected as a </a:t>
            </a:r>
            <a:r>
              <a:rPr lang="en-US" altLang="ko-KR" b="1" i="1" dirty="0"/>
              <a:t>tuple</a:t>
            </a:r>
            <a:r>
              <a:rPr lang="en-US" altLang="ko-KR" dirty="0"/>
              <a:t> called '</a:t>
            </a:r>
            <a:r>
              <a:rPr lang="en-US" altLang="ko-KR" dirty="0" err="1"/>
              <a:t>param</a:t>
            </a:r>
            <a:r>
              <a:rPr lang="en-US" altLang="ko-KR" dirty="0"/>
              <a:t>'.</a:t>
            </a:r>
          </a:p>
          <a:p>
            <a:r>
              <a:rPr lang="en-US" altLang="ko-KR" dirty="0"/>
              <a:t>Similarly, when we declare a double-starred parameter such as </a:t>
            </a:r>
            <a:r>
              <a:rPr lang="en-US" altLang="ko-KR" b="1" i="1" dirty="0"/>
              <a:t>**</a:t>
            </a:r>
            <a:r>
              <a:rPr lang="en-US" altLang="ko-KR" b="1" i="1" dirty="0" err="1"/>
              <a:t>param</a:t>
            </a:r>
            <a:r>
              <a:rPr lang="en-US" altLang="ko-KR" dirty="0"/>
              <a:t>, then all the keyword arguments from that point till the end are collected as a </a:t>
            </a:r>
            <a:r>
              <a:rPr lang="en-US" altLang="ko-KR" b="1" i="1" dirty="0"/>
              <a:t>dictionary</a:t>
            </a:r>
            <a:r>
              <a:rPr lang="en-US" altLang="ko-KR" dirty="0"/>
              <a:t> called '</a:t>
            </a:r>
            <a:r>
              <a:rPr lang="en-US" altLang="ko-KR" dirty="0" err="1"/>
              <a:t>param</a:t>
            </a:r>
            <a:r>
              <a:rPr lang="en-US" altLang="ko-KR" dirty="0"/>
              <a:t>'.</a:t>
            </a:r>
          </a:p>
          <a:p>
            <a:r>
              <a:rPr lang="en-US" altLang="ko-KR" dirty="0"/>
              <a:t>We will explore </a:t>
            </a:r>
            <a:r>
              <a:rPr lang="en-US" altLang="ko-KR" b="1" i="1" dirty="0"/>
              <a:t>tuples </a:t>
            </a:r>
            <a:r>
              <a:rPr lang="en-US" altLang="ko-KR" dirty="0"/>
              <a:t>and </a:t>
            </a:r>
            <a:r>
              <a:rPr lang="en-US" altLang="ko-KR" b="1" i="1" dirty="0"/>
              <a:t>dictionaries </a:t>
            </a:r>
            <a:r>
              <a:rPr lang="en-US" altLang="ko-KR" dirty="0"/>
              <a:t>in a later class.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132</a:t>
            </a:fld>
            <a:endParaRPr lang="en-US" dirty="0"/>
          </a:p>
        </p:txBody>
      </p:sp>
    </p:spTree>
    <p:extLst>
      <p:ext uri="{BB962C8B-B14F-4D97-AF65-F5344CB8AC3E}">
        <p14:creationId xmlns:p14="http://schemas.microsoft.com/office/powerpoint/2010/main" val="23598414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p:txBody>
          <a:bodyPr/>
          <a:lstStyle/>
          <a:p>
            <a:pPr marL="0" indent="0">
              <a:buNone/>
            </a:pPr>
            <a:r>
              <a:rPr lang="en-US" altLang="ko-KR" dirty="0"/>
              <a:t>def total(a=5, *</a:t>
            </a:r>
            <a:r>
              <a:rPr lang="en-US" altLang="ko-KR" dirty="0" err="1"/>
              <a:t>tiNumbers</a:t>
            </a:r>
            <a:r>
              <a:rPr lang="en-US" altLang="ko-KR" dirty="0"/>
              <a:t>, **</a:t>
            </a:r>
            <a:r>
              <a:rPr lang="en-US" altLang="ko-KR" dirty="0" err="1"/>
              <a:t>dPhonebook</a:t>
            </a:r>
            <a:r>
              <a:rPr lang="en-US" altLang="ko-KR" dirty="0"/>
              <a:t>):</a:t>
            </a:r>
          </a:p>
          <a:p>
            <a:pPr marL="0" indent="0">
              <a:buNone/>
            </a:pPr>
            <a:r>
              <a:rPr lang="en-US" altLang="ko-KR" dirty="0"/>
              <a:t>    print("a", a)						         # value</a:t>
            </a:r>
          </a:p>
          <a:p>
            <a:pPr marL="0" indent="0">
              <a:buNone/>
            </a:pPr>
            <a:r>
              <a:rPr lang="en-US" altLang="ko-KR" dirty="0"/>
              <a:t>    print("</a:t>
            </a:r>
            <a:r>
              <a:rPr lang="en-US" altLang="ko-KR" dirty="0" err="1"/>
              <a:t>tiNumbers</a:t>
            </a:r>
            <a:r>
              <a:rPr lang="en-US" altLang="ko-KR" dirty="0"/>
              <a:t>", </a:t>
            </a:r>
            <a:r>
              <a:rPr lang="en-US" altLang="ko-KR" dirty="0" err="1"/>
              <a:t>tiNumbers</a:t>
            </a:r>
            <a:r>
              <a:rPr lang="en-US" altLang="ko-KR" dirty="0"/>
              <a:t>)		# tuple</a:t>
            </a:r>
          </a:p>
          <a:p>
            <a:pPr marL="0" indent="0">
              <a:buNone/>
            </a:pPr>
            <a:r>
              <a:rPr lang="en-US" altLang="ko-KR" dirty="0"/>
              <a:t>    print("</a:t>
            </a:r>
            <a:r>
              <a:rPr lang="en-US" altLang="ko-KR" dirty="0" err="1"/>
              <a:t>dPhonebook</a:t>
            </a:r>
            <a:r>
              <a:rPr lang="en-US" altLang="ko-KR" dirty="0"/>
              <a:t>", </a:t>
            </a:r>
            <a:r>
              <a:rPr lang="en-US" altLang="ko-KR" dirty="0" err="1"/>
              <a:t>dPhonebook</a:t>
            </a:r>
            <a:r>
              <a:rPr lang="en-US" altLang="ko-KR" dirty="0"/>
              <a:t>)	# dictionary</a:t>
            </a:r>
          </a:p>
          <a:p>
            <a:pPr marL="0" indent="0">
              <a:buNone/>
            </a:pPr>
            <a:endParaRPr lang="en-US" altLang="ko-KR" dirty="0"/>
          </a:p>
          <a:p>
            <a:pPr marL="0" indent="0">
              <a:buNone/>
            </a:pPr>
            <a:endParaRPr lang="en-US" altLang="ko-KR" dirty="0"/>
          </a:p>
          <a:p>
            <a:pPr marL="0" indent="0">
              <a:buNone/>
            </a:pPr>
            <a:r>
              <a:rPr lang="en-US" altLang="ko-KR" dirty="0"/>
              <a:t>total(10, 1, 2, 3, 6, Jack=1123, John=2231, Inge=1560)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133</a:t>
            </a:fld>
            <a:endParaRPr lang="en-US" dirty="0"/>
          </a:p>
        </p:txBody>
      </p:sp>
    </p:spTree>
    <p:extLst>
      <p:ext uri="{BB962C8B-B14F-4D97-AF65-F5344CB8AC3E}">
        <p14:creationId xmlns:p14="http://schemas.microsoft.com/office/powerpoint/2010/main" val="29534327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p:txBody>
          <a:bodyPr>
            <a:normAutofit fontScale="92500" lnSpcReduction="20000"/>
          </a:bodyPr>
          <a:lstStyle/>
          <a:p>
            <a:pPr marL="0" indent="0">
              <a:buNone/>
            </a:pPr>
            <a:r>
              <a:rPr lang="en-US" altLang="ko-KR" dirty="0"/>
              <a:t>def total(a=5, *</a:t>
            </a:r>
            <a:r>
              <a:rPr lang="en-US" altLang="ko-KR" dirty="0" err="1"/>
              <a:t>tiNumbers</a:t>
            </a:r>
            <a:r>
              <a:rPr lang="en-US" altLang="ko-KR" dirty="0"/>
              <a:t>, **</a:t>
            </a:r>
            <a:r>
              <a:rPr lang="en-US" altLang="ko-KR" dirty="0" err="1"/>
              <a:t>dPhonebook</a:t>
            </a:r>
            <a:r>
              <a:rPr lang="en-US" altLang="ko-KR" dirty="0"/>
              <a:t>):</a:t>
            </a:r>
          </a:p>
          <a:p>
            <a:pPr marL="0" indent="0">
              <a:buNone/>
            </a:pPr>
            <a:r>
              <a:rPr lang="en-US" altLang="ko-KR" dirty="0"/>
              <a:t>    print("a", a)</a:t>
            </a:r>
          </a:p>
          <a:p>
            <a:pPr marL="0" indent="0">
              <a:buNone/>
            </a:pPr>
            <a:r>
              <a:rPr lang="en-US" altLang="ko-KR" dirty="0"/>
              <a:t>    print()</a:t>
            </a:r>
          </a:p>
          <a:p>
            <a:pPr marL="0" indent="0">
              <a:buNone/>
            </a:pPr>
            <a:r>
              <a:rPr lang="en-US" altLang="ko-KR" b="1" dirty="0">
                <a:solidFill>
                  <a:srgbClr val="0070C0"/>
                </a:solidFill>
              </a:rPr>
              <a:t>    </a:t>
            </a:r>
            <a:r>
              <a:rPr lang="en-US" altLang="ko-KR" b="1" dirty="0">
                <a:solidFill>
                  <a:srgbClr val="FFFF00"/>
                </a:solidFill>
              </a:rPr>
              <a:t>for </a:t>
            </a:r>
            <a:r>
              <a:rPr lang="en-US" altLang="ko-KR" b="1" dirty="0" err="1">
                <a:solidFill>
                  <a:srgbClr val="FFFF00"/>
                </a:solidFill>
              </a:rPr>
              <a:t>iSingle_item</a:t>
            </a:r>
            <a:r>
              <a:rPr lang="en-US" altLang="ko-KR" b="1" dirty="0">
                <a:solidFill>
                  <a:srgbClr val="FFFF00"/>
                </a:solidFill>
              </a:rPr>
              <a:t> in </a:t>
            </a:r>
            <a:r>
              <a:rPr lang="en-US" altLang="ko-KR" b="1" dirty="0" err="1">
                <a:solidFill>
                  <a:srgbClr val="FFFF00"/>
                </a:solidFill>
              </a:rPr>
              <a:t>tiNumbers</a:t>
            </a:r>
            <a:r>
              <a:rPr lang="en-US" altLang="ko-KR" b="1" dirty="0">
                <a:solidFill>
                  <a:srgbClr val="FFFF00"/>
                </a:solidFill>
              </a:rPr>
              <a:t>:</a:t>
            </a:r>
          </a:p>
          <a:p>
            <a:pPr marL="0" indent="0">
              <a:buNone/>
            </a:pPr>
            <a:r>
              <a:rPr lang="en-US" altLang="ko-KR" dirty="0"/>
              <a:t>        print(</a:t>
            </a:r>
            <a:r>
              <a:rPr lang="en-US" altLang="ko-KR" dirty="0" err="1"/>
              <a:t>iSingle_item</a:t>
            </a:r>
            <a:r>
              <a:rPr lang="en-US" altLang="ko-KR" dirty="0"/>
              <a:t>)</a:t>
            </a:r>
          </a:p>
          <a:p>
            <a:pPr marL="0" indent="0">
              <a:buNone/>
            </a:pPr>
            <a:r>
              <a:rPr lang="en-US" altLang="ko-KR" dirty="0"/>
              <a:t>    print()</a:t>
            </a:r>
          </a:p>
          <a:p>
            <a:pPr marL="0" indent="0">
              <a:buNone/>
            </a:pPr>
            <a:r>
              <a:rPr lang="en-US" altLang="ko-KR" b="1" dirty="0">
                <a:solidFill>
                  <a:srgbClr val="0070C0"/>
                </a:solidFill>
              </a:rPr>
              <a:t>    </a:t>
            </a:r>
            <a:r>
              <a:rPr lang="en-US" altLang="ko-KR" b="1" dirty="0">
                <a:solidFill>
                  <a:srgbClr val="FFFF00"/>
                </a:solidFill>
              </a:rPr>
              <a:t>for </a:t>
            </a:r>
            <a:r>
              <a:rPr lang="en-US" altLang="ko-KR" b="1" dirty="0" err="1">
                <a:solidFill>
                  <a:srgbClr val="FFFF00"/>
                </a:solidFill>
              </a:rPr>
              <a:t>sFirst_part</a:t>
            </a:r>
            <a:r>
              <a:rPr lang="en-US" altLang="ko-KR" b="1" dirty="0">
                <a:solidFill>
                  <a:srgbClr val="FFFF00"/>
                </a:solidFill>
              </a:rPr>
              <a:t>, </a:t>
            </a:r>
            <a:r>
              <a:rPr lang="en-US" altLang="ko-KR" b="1" dirty="0" err="1">
                <a:solidFill>
                  <a:srgbClr val="FFFF00"/>
                </a:solidFill>
              </a:rPr>
              <a:t>iSecond_part</a:t>
            </a:r>
            <a:r>
              <a:rPr lang="en-US" altLang="ko-KR" b="1" dirty="0">
                <a:solidFill>
                  <a:srgbClr val="FFFF00"/>
                </a:solidFill>
              </a:rPr>
              <a:t> in </a:t>
            </a:r>
            <a:r>
              <a:rPr lang="en-US" altLang="ko-KR" b="1" dirty="0" err="1">
                <a:solidFill>
                  <a:srgbClr val="FFFF00"/>
                </a:solidFill>
              </a:rPr>
              <a:t>dPhonebook.items</a:t>
            </a:r>
            <a:r>
              <a:rPr lang="en-US" altLang="ko-KR" b="1" dirty="0">
                <a:solidFill>
                  <a:srgbClr val="FFFF00"/>
                </a:solidFill>
              </a:rPr>
              <a:t>():</a:t>
            </a:r>
          </a:p>
          <a:p>
            <a:pPr marL="0" indent="0">
              <a:buNone/>
            </a:pPr>
            <a:r>
              <a:rPr lang="en-US" altLang="ko-KR" dirty="0"/>
              <a:t>        print(</a:t>
            </a:r>
            <a:r>
              <a:rPr lang="en-US" altLang="ko-KR" dirty="0" err="1"/>
              <a:t>sFirst_part</a:t>
            </a:r>
            <a:r>
              <a:rPr lang="en-US" altLang="ko-KR" dirty="0"/>
              <a:t>, </a:t>
            </a:r>
            <a:r>
              <a:rPr lang="en-US" altLang="ko-KR" dirty="0" err="1"/>
              <a:t>iSecond_part</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total(10, 1, 2, 3, 6, Jack=1123, John=2231, Inge=1560)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134</a:t>
            </a:fld>
            <a:endParaRPr lang="en-US" dirty="0"/>
          </a:p>
        </p:txBody>
      </p:sp>
    </p:spTree>
    <p:extLst>
      <p:ext uri="{BB962C8B-B14F-4D97-AF65-F5344CB8AC3E}">
        <p14:creationId xmlns:p14="http://schemas.microsoft.com/office/powerpoint/2010/main" val="6254551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a:t>
            </a:r>
            <a:r>
              <a:rPr lang="en-US" altLang="ko-KR" b="1" i="1" dirty="0" err="1"/>
              <a:t>VarArgs</a:t>
            </a:r>
            <a:r>
              <a:rPr lang="en-US" altLang="ko-KR" dirty="0"/>
              <a:t>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Define a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a:t>
            </a:r>
            <a:r>
              <a:rPr lang="en-US" altLang="ko-KR" dirty="0" err="1">
                <a:solidFill>
                  <a:schemeClr val="tx1">
                    <a:lumMod val="50000"/>
                    <a:lumOff val="50000"/>
                  </a:schemeClr>
                </a:solidFill>
              </a:rPr>
              <a:t>tiNumbers</a:t>
            </a:r>
            <a:r>
              <a:rPr lang="en-US" altLang="ko-KR" dirty="0">
                <a:solidFill>
                  <a:schemeClr val="tx1">
                    <a:lumMod val="50000"/>
                    <a:lumOff val="50000"/>
                  </a:schemeClr>
                </a:solidFill>
              </a:rPr>
              <a:t>) </a:t>
            </a:r>
            <a:r>
              <a:rPr lang="en-US" altLang="ko-KR" dirty="0"/>
              <a:t>which prints out the prime numbers among </a:t>
            </a:r>
            <a:r>
              <a:rPr lang="en-US" altLang="ko-KR" b="1" i="1" dirty="0" err="1"/>
              <a:t>VarArgs</a:t>
            </a:r>
            <a:r>
              <a:rPr lang="en-US" altLang="ko-KR" dirty="0"/>
              <a:t> </a:t>
            </a:r>
            <a:r>
              <a:rPr lang="en-US" altLang="ko-KR" dirty="0">
                <a:solidFill>
                  <a:schemeClr val="tx1">
                    <a:lumMod val="50000"/>
                    <a:lumOff val="50000"/>
                  </a:schemeClr>
                </a:solidFill>
              </a:rPr>
              <a:t>numbers</a:t>
            </a:r>
            <a:r>
              <a:rPr lang="en-US" altLang="ko-KR" dirty="0"/>
              <a:t>.</a:t>
            </a:r>
          </a:p>
          <a:p>
            <a:pPr lvl="1"/>
            <a:r>
              <a:rPr lang="en-US" altLang="ko-KR" dirty="0"/>
              <a:t>Call the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(2, 3, 4, 5, 6, 7, 8, 9, 10)</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135</a:t>
            </a:fld>
            <a:endParaRPr lang="en-US" dirty="0"/>
          </a:p>
        </p:txBody>
      </p:sp>
    </p:spTree>
    <p:extLst>
      <p:ext uri="{BB962C8B-B14F-4D97-AF65-F5344CB8AC3E}">
        <p14:creationId xmlns:p14="http://schemas.microsoft.com/office/powerpoint/2010/main" val="17862150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a:xfrm>
            <a:off x="913794" y="1127464"/>
            <a:ext cx="6841244" cy="5365934"/>
          </a:xfrm>
        </p:spPr>
        <p:txBody>
          <a:bodyPr>
            <a:normAutofit/>
          </a:bodyPr>
          <a:lstStyle/>
          <a:p>
            <a:pPr marL="0" indent="0">
              <a:lnSpc>
                <a:spcPct val="100000"/>
              </a:lnSpc>
              <a:buNone/>
            </a:pPr>
            <a:r>
              <a:rPr lang="en-US" altLang="ko-KR" sz="1800" dirty="0"/>
              <a:t>import math</a:t>
            </a:r>
          </a:p>
          <a:p>
            <a:pPr marL="0" indent="0">
              <a:lnSpc>
                <a:spcPct val="100000"/>
              </a:lnSpc>
              <a:buNone/>
            </a:pPr>
            <a:r>
              <a:rPr lang="en-US" altLang="ko-KR" sz="1800" dirty="0" err="1"/>
              <a:t>def</a:t>
            </a:r>
            <a:r>
              <a:rPr lang="en-US" altLang="ko-KR" sz="1800" dirty="0"/>
              <a:t> </a:t>
            </a:r>
            <a:r>
              <a:rPr lang="en-US" altLang="ko-KR" sz="1800" dirty="0" err="1"/>
              <a:t>isPrime</a:t>
            </a:r>
            <a:r>
              <a:rPr lang="en-US" altLang="ko-KR" sz="1800" dirty="0"/>
              <a:t>(n):</a:t>
            </a:r>
          </a:p>
          <a:p>
            <a:pPr marL="0" indent="0">
              <a:lnSpc>
                <a:spcPct val="100000"/>
              </a:lnSpc>
              <a:buNone/>
            </a:pPr>
            <a:r>
              <a:rPr lang="en-US" altLang="ko-KR" sz="1800" dirty="0"/>
              <a:t>    if n &lt;= 1:</a:t>
            </a:r>
          </a:p>
          <a:p>
            <a:pPr marL="0" indent="0">
              <a:lnSpc>
                <a:spcPct val="100000"/>
              </a:lnSpc>
              <a:buNone/>
            </a:pPr>
            <a:r>
              <a:rPr lang="en-US" altLang="ko-KR" sz="1800" dirty="0"/>
              <a:t>        return False</a:t>
            </a:r>
          </a:p>
          <a:p>
            <a:pPr marL="0" indent="0">
              <a:lnSpc>
                <a:spcPct val="100000"/>
              </a:lnSpc>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lnSpc>
                <a:spcPct val="100000"/>
              </a:lnSpc>
              <a:buNone/>
            </a:pPr>
            <a:r>
              <a:rPr lang="en-US" altLang="ko-KR" sz="1800" dirty="0"/>
              <a:t>        if n % d == 0:</a:t>
            </a:r>
          </a:p>
          <a:p>
            <a:pPr marL="0" indent="0">
              <a:lnSpc>
                <a:spcPct val="100000"/>
              </a:lnSpc>
              <a:buNone/>
            </a:pPr>
            <a:r>
              <a:rPr lang="en-US" altLang="ko-KR" sz="1800" dirty="0"/>
              <a:t>            return False</a:t>
            </a:r>
          </a:p>
          <a:p>
            <a:pPr marL="0" indent="0">
              <a:lnSpc>
                <a:spcPct val="100000"/>
              </a:lnSpc>
              <a:buNone/>
            </a:pPr>
            <a:r>
              <a:rPr lang="en-US" altLang="ko-KR" sz="1800" dirty="0"/>
              <a:t>    return True</a:t>
            </a:r>
          </a:p>
          <a:p>
            <a:pPr marL="0" indent="0">
              <a:lnSpc>
                <a:spcPct val="100000"/>
              </a:lnSpc>
              <a:buNone/>
            </a:pPr>
            <a:r>
              <a:rPr lang="en-US" altLang="ko-KR" sz="1800" dirty="0" err="1"/>
              <a:t>def</a:t>
            </a:r>
            <a:r>
              <a:rPr lang="en-US" altLang="ko-KR" sz="1800" dirty="0"/>
              <a:t> </a:t>
            </a:r>
            <a:r>
              <a:rPr lang="en-US" altLang="ko-KR" sz="1800" dirty="0" err="1"/>
              <a:t>printPrimes</a:t>
            </a:r>
            <a:r>
              <a:rPr lang="en-US" altLang="ko-KR" sz="1800" dirty="0"/>
              <a:t>(*</a:t>
            </a:r>
            <a:r>
              <a:rPr lang="en-US" altLang="ko-KR" sz="1800" dirty="0" err="1"/>
              <a:t>tiNumbers</a:t>
            </a:r>
            <a:r>
              <a:rPr lang="en-US" altLang="ko-KR" sz="1800" dirty="0"/>
              <a:t>):</a:t>
            </a:r>
          </a:p>
          <a:p>
            <a:pPr marL="0" indent="0">
              <a:lnSpc>
                <a:spcPct val="100000"/>
              </a:lnSpc>
              <a:buNone/>
            </a:pPr>
            <a:r>
              <a:rPr lang="en-US" altLang="ko-KR" sz="1800" dirty="0"/>
              <a:t>    for n in </a:t>
            </a:r>
            <a:r>
              <a:rPr lang="en-US" altLang="ko-KR" sz="1800" dirty="0" err="1"/>
              <a:t>tiNumbers</a:t>
            </a:r>
            <a:r>
              <a:rPr lang="en-US" altLang="ko-KR" sz="1800" dirty="0"/>
              <a:t>:</a:t>
            </a:r>
          </a:p>
          <a:p>
            <a:pPr marL="0" indent="0">
              <a:lnSpc>
                <a:spcPct val="100000"/>
              </a:lnSpc>
              <a:buNone/>
            </a:pPr>
            <a:r>
              <a:rPr lang="en-US" altLang="ko-KR" sz="1800" dirty="0"/>
              <a:t>        if </a:t>
            </a:r>
            <a:r>
              <a:rPr lang="en-US" altLang="ko-KR" sz="1800" dirty="0" err="1"/>
              <a:t>isPrime</a:t>
            </a:r>
            <a:r>
              <a:rPr lang="en-US" altLang="ko-KR" sz="1800" dirty="0"/>
              <a:t>(n):</a:t>
            </a:r>
          </a:p>
          <a:p>
            <a:pPr marL="0" indent="0">
              <a:lnSpc>
                <a:spcPct val="100000"/>
              </a:lnSpc>
              <a:buNone/>
            </a:pPr>
            <a:r>
              <a:rPr lang="en-US" altLang="ko-KR" sz="1800" dirty="0"/>
              <a:t>            print(n)</a:t>
            </a:r>
          </a:p>
          <a:p>
            <a:pPr marL="0" indent="0">
              <a:lnSpc>
                <a:spcPct val="100000"/>
              </a:lnSpc>
              <a:buNone/>
            </a:pPr>
            <a:r>
              <a:rPr lang="en-US" altLang="ko-KR" sz="1800" dirty="0" err="1"/>
              <a:t>printPrimes</a:t>
            </a:r>
            <a:r>
              <a:rPr lang="en-US" altLang="ko-KR" sz="1800" dirty="0"/>
              <a:t>(2, 3, 4, 5, 6, 7, 8, 9, 10)</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136</a:t>
            </a:fld>
            <a:endParaRPr lang="en-US" dirty="0"/>
          </a:p>
        </p:txBody>
      </p:sp>
    </p:spTree>
    <p:extLst>
      <p:ext uri="{BB962C8B-B14F-4D97-AF65-F5344CB8AC3E}">
        <p14:creationId xmlns:p14="http://schemas.microsoft.com/office/powerpoint/2010/main" val="171973601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u="sng" dirty="0" err="1"/>
              <a:t>DocStrings</a:t>
            </a:r>
            <a:endParaRPr lang="ko-KR" altLang="en-US" b="1" i="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137</a:t>
            </a:fld>
            <a:endParaRPr lang="en-US" dirty="0"/>
          </a:p>
        </p:txBody>
      </p:sp>
    </p:spTree>
    <p:extLst>
      <p:ext uri="{BB962C8B-B14F-4D97-AF65-F5344CB8AC3E}">
        <p14:creationId xmlns:p14="http://schemas.microsoft.com/office/powerpoint/2010/main" val="177567596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a:t>DocStrings</a:t>
            </a:r>
            <a:endParaRPr lang="ko-KR" altLang="en-US" b="1" i="1" dirty="0"/>
          </a:p>
        </p:txBody>
      </p:sp>
      <p:sp>
        <p:nvSpPr>
          <p:cNvPr id="3" name="내용 개체 틀 2"/>
          <p:cNvSpPr>
            <a:spLocks noGrp="1"/>
          </p:cNvSpPr>
          <p:nvPr>
            <p:ph idx="1"/>
          </p:nvPr>
        </p:nvSpPr>
        <p:spPr>
          <a:xfrm>
            <a:off x="913794" y="1127464"/>
            <a:ext cx="10811359" cy="4663735"/>
          </a:xfrm>
        </p:spPr>
        <p:txBody>
          <a:bodyPr>
            <a:normAutofit/>
          </a:bodyPr>
          <a:lstStyle/>
          <a:p>
            <a:r>
              <a:rPr lang="en-US" altLang="ko-KR" dirty="0"/>
              <a:t>Python has a nifty feature called documentation strings, usually referred to by its shorter name </a:t>
            </a:r>
            <a:r>
              <a:rPr lang="en-US" altLang="ko-KR" b="1" i="1" dirty="0"/>
              <a:t>docstrings</a:t>
            </a:r>
            <a:r>
              <a:rPr lang="en-US" altLang="ko-KR" dirty="0"/>
              <a:t>.</a:t>
            </a:r>
          </a:p>
          <a:p>
            <a:r>
              <a:rPr lang="en-US" altLang="ko-KR" b="1" i="1" dirty="0" err="1"/>
              <a:t>DocStrings</a:t>
            </a:r>
            <a:r>
              <a:rPr lang="en-US" altLang="ko-KR" dirty="0"/>
              <a:t> are an important tool that you should make use of since it helps to document the program better and makes it easier to understand.</a:t>
            </a:r>
          </a:p>
          <a:p>
            <a:r>
              <a:rPr lang="en-US" altLang="ko-KR" dirty="0"/>
              <a:t>Amazingly, we can even get the </a:t>
            </a:r>
            <a:r>
              <a:rPr lang="en-US" altLang="ko-KR" b="1" i="1" dirty="0"/>
              <a:t>docstring</a:t>
            </a:r>
            <a:r>
              <a:rPr lang="en-US" altLang="ko-KR" dirty="0"/>
              <a:t> (</a:t>
            </a:r>
            <a:r>
              <a:rPr lang="en-US" altLang="ko-KR" dirty="0">
                <a:solidFill>
                  <a:schemeClr val="tx1">
                    <a:lumMod val="50000"/>
                    <a:lumOff val="50000"/>
                  </a:schemeClr>
                </a:solidFill>
              </a:rPr>
              <a:t>__doc__</a:t>
            </a:r>
            <a:r>
              <a:rPr lang="en-US" altLang="ko-KR" dirty="0"/>
              <a:t>) back from, say a function, when the program is actually running!</a:t>
            </a:r>
          </a:p>
          <a:p>
            <a:r>
              <a:rPr lang="en-US" altLang="ko-KR" dirty="0"/>
              <a:t>Note that </a:t>
            </a:r>
            <a:r>
              <a:rPr lang="en-US" altLang="ko-KR" b="1" i="1" dirty="0" err="1"/>
              <a:t>DocStrings</a:t>
            </a:r>
            <a:r>
              <a:rPr lang="en-US" altLang="ko-KR" dirty="0"/>
              <a:t> also apply to </a:t>
            </a:r>
            <a:r>
              <a:rPr lang="en-US" altLang="ko-KR" b="1" i="1" dirty="0"/>
              <a:t>modules</a:t>
            </a:r>
            <a:r>
              <a:rPr lang="en-US" altLang="ko-KR" dirty="0"/>
              <a:t> and </a:t>
            </a:r>
            <a:r>
              <a:rPr lang="en-US" altLang="ko-KR" b="1" i="1" dirty="0"/>
              <a:t>classes </a:t>
            </a:r>
            <a:r>
              <a:rPr lang="en-US" altLang="ko-KR" dirty="0"/>
              <a:t>which we will learn about in the respective classes.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138</a:t>
            </a:fld>
            <a:endParaRPr lang="en-US" dirty="0"/>
          </a:p>
        </p:txBody>
      </p:sp>
    </p:spTree>
    <p:extLst>
      <p:ext uri="{BB962C8B-B14F-4D97-AF65-F5344CB8AC3E}">
        <p14:creationId xmlns:p14="http://schemas.microsoft.com/office/powerpoint/2010/main" val="31540845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DocStrings</a:t>
            </a:r>
            <a:endParaRPr lang="ko-KR" altLang="en-US" b="1" i="1" dirty="0"/>
          </a:p>
        </p:txBody>
      </p:sp>
      <p:sp>
        <p:nvSpPr>
          <p:cNvPr id="3" name="내용 개체 틀 2"/>
          <p:cNvSpPr>
            <a:spLocks noGrp="1"/>
          </p:cNvSpPr>
          <p:nvPr>
            <p:ph idx="1"/>
          </p:nvPr>
        </p:nvSpPr>
        <p:spPr>
          <a:xfrm>
            <a:off x="913794" y="1127464"/>
            <a:ext cx="10741911" cy="5575774"/>
          </a:xfrm>
        </p:spPr>
        <p:txBody>
          <a:bodyPr>
            <a:normAutofit/>
          </a:bodyPr>
          <a:lstStyle/>
          <a:p>
            <a:pPr marL="0" indent="0">
              <a:buNone/>
            </a:pPr>
            <a:r>
              <a:rPr lang="en-US" altLang="ko-KR" sz="1800" dirty="0" err="1"/>
              <a:t>def</a:t>
            </a:r>
            <a:r>
              <a:rPr lang="en-US" altLang="ko-KR" sz="1800" dirty="0"/>
              <a:t> </a:t>
            </a:r>
            <a:r>
              <a:rPr lang="en-US" altLang="ko-KR" sz="1800" b="1" dirty="0" err="1">
                <a:solidFill>
                  <a:srgbClr val="FFFF00"/>
                </a:solidFill>
              </a:rPr>
              <a:t>print_max</a:t>
            </a:r>
            <a:r>
              <a:rPr lang="en-US" altLang="ko-KR" sz="1800" dirty="0"/>
              <a:t>(x, y):</a:t>
            </a:r>
          </a:p>
          <a:p>
            <a:pPr marL="0" indent="0">
              <a:buNone/>
            </a:pPr>
            <a:r>
              <a:rPr lang="en-US" altLang="ko-KR" sz="1800" dirty="0"/>
              <a:t>    '''Prints the maximum of two numbers.</a:t>
            </a:r>
          </a:p>
          <a:p>
            <a:pPr marL="0" indent="0">
              <a:buNone/>
            </a:pPr>
            <a:r>
              <a:rPr lang="en-US" altLang="ko-KR" sz="1800" dirty="0"/>
              <a:t>    The two values must be integers.'''</a:t>
            </a:r>
          </a:p>
          <a:p>
            <a:pPr marL="0" indent="0">
              <a:buNone/>
            </a:pPr>
            <a:r>
              <a:rPr lang="en-US" altLang="ko-KR" sz="1800" dirty="0"/>
              <a:t>    x = </a:t>
            </a:r>
            <a:r>
              <a:rPr lang="en-US" altLang="ko-KR" sz="1800" dirty="0" err="1"/>
              <a:t>int</a:t>
            </a:r>
            <a:r>
              <a:rPr lang="en-US" altLang="ko-KR" sz="1800" dirty="0"/>
              <a:t>(x)</a:t>
            </a:r>
          </a:p>
          <a:p>
            <a:pPr marL="0" indent="0">
              <a:buNone/>
            </a:pPr>
            <a:r>
              <a:rPr lang="en-US" altLang="ko-KR" sz="1800" dirty="0"/>
              <a:t>    y = </a:t>
            </a:r>
            <a:r>
              <a:rPr lang="en-US" altLang="ko-KR" sz="1800" dirty="0" err="1"/>
              <a:t>int</a:t>
            </a:r>
            <a:r>
              <a:rPr lang="en-US" altLang="ko-KR" sz="1800" dirty="0"/>
              <a:t>(y)</a:t>
            </a:r>
          </a:p>
          <a:p>
            <a:pPr marL="0" indent="0">
              <a:buNone/>
            </a:pPr>
            <a:r>
              <a:rPr lang="en-US" altLang="ko-KR" sz="1800" dirty="0"/>
              <a:t>    if x &gt; y:</a:t>
            </a:r>
          </a:p>
          <a:p>
            <a:pPr marL="0" indent="0">
              <a:buNone/>
            </a:pPr>
            <a:r>
              <a:rPr lang="en-US" altLang="ko-KR" sz="1800" dirty="0"/>
              <a:t>        print(x, 'is maximum')</a:t>
            </a:r>
          </a:p>
          <a:p>
            <a:pPr marL="0" indent="0">
              <a:buNone/>
            </a:pPr>
            <a:r>
              <a:rPr lang="en-US" altLang="ko-KR" sz="1800" dirty="0"/>
              <a:t>    else:</a:t>
            </a:r>
          </a:p>
          <a:p>
            <a:pPr marL="0" indent="0">
              <a:buNone/>
            </a:pPr>
            <a:r>
              <a:rPr lang="en-US" altLang="ko-KR" sz="1800" dirty="0"/>
              <a:t>        print(y, 'is maximum')</a:t>
            </a:r>
          </a:p>
          <a:p>
            <a:pPr marL="0" indent="0">
              <a:buNone/>
            </a:pPr>
            <a:endParaRPr lang="en-US" altLang="ko-KR" sz="1800" dirty="0"/>
          </a:p>
          <a:p>
            <a:pPr marL="0" indent="0">
              <a:buNone/>
            </a:pPr>
            <a:r>
              <a:rPr lang="en-US" altLang="ko-KR" sz="1800" dirty="0" err="1"/>
              <a:t>print_max</a:t>
            </a:r>
            <a:r>
              <a:rPr lang="en-US" altLang="ko-KR" sz="1800" dirty="0"/>
              <a:t>(3, 5)</a:t>
            </a:r>
          </a:p>
          <a:p>
            <a:pPr marL="0" indent="0">
              <a:buNone/>
            </a:pPr>
            <a:r>
              <a:rPr lang="en-US" altLang="ko-KR" sz="1800" dirty="0"/>
              <a:t>print(</a:t>
            </a:r>
            <a:r>
              <a:rPr lang="en-US" altLang="ko-KR" sz="1800" b="1" dirty="0" err="1">
                <a:solidFill>
                  <a:srgbClr val="FFFF00"/>
                </a:solidFill>
              </a:rPr>
              <a:t>print_max.__doc</a:t>
            </a:r>
            <a:r>
              <a:rPr lang="en-US" altLang="ko-KR" sz="1800" b="1" dirty="0">
                <a:solidFill>
                  <a:srgbClr val="FFFF00"/>
                </a:solidFill>
              </a:rPr>
              <a:t>__</a:t>
            </a:r>
            <a:r>
              <a:rPr lang="en-US" altLang="ko-KR" sz="1800" dirty="0"/>
              <a:t>)  # double underscores</a:t>
            </a:r>
            <a:endParaRPr lang="ko-KR" altLang="en-US" sz="18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139</a:t>
            </a:fld>
            <a:endParaRPr lang="en-US" dirty="0"/>
          </a:p>
        </p:txBody>
      </p:sp>
    </p:spTree>
    <p:extLst>
      <p:ext uri="{BB962C8B-B14F-4D97-AF65-F5344CB8AC3E}">
        <p14:creationId xmlns:p14="http://schemas.microsoft.com/office/powerpoint/2010/main" val="333663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name([parameters]):</a:t>
            </a:r>
          </a:p>
          <a:p>
            <a:pPr marL="0" indent="0">
              <a:buNone/>
            </a:pPr>
            <a:r>
              <a:rPr lang="en-US" altLang="ko-KR"/>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function call</a:t>
            </a:r>
          </a:p>
          <a:p>
            <a:pPr marL="0" indent="0">
              <a:buNone/>
            </a:pPr>
            <a:r>
              <a:rPr lang="en-US" altLang="ko-KR" dirty="0"/>
              <a:t># calling function </a:t>
            </a:r>
            <a:r>
              <a:rPr lang="en-US" altLang="ko-KR" b="1" i="1" dirty="0"/>
              <a:t>name</a:t>
            </a:r>
          </a:p>
          <a:p>
            <a:pPr marL="0" indent="0">
              <a:buNone/>
            </a:pPr>
            <a:r>
              <a:rPr lang="en-US" altLang="ko-KR" dirty="0"/>
              <a:t># calling </a:t>
            </a:r>
            <a:r>
              <a:rPr lang="en-US" altLang="ko-KR" b="1" i="1" dirty="0"/>
              <a:t>name</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5420318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F54A8-D1EF-44C5-99CE-27CAEBD6288F}"/>
              </a:ext>
            </a:extLst>
          </p:cNvPr>
          <p:cNvSpPr>
            <a:spLocks noGrp="1"/>
          </p:cNvSpPr>
          <p:nvPr>
            <p:ph type="title"/>
          </p:nvPr>
        </p:nvSpPr>
        <p:spPr>
          <a:xfrm>
            <a:off x="809622" y="154762"/>
            <a:ext cx="10353762" cy="549277"/>
          </a:xfrm>
        </p:spPr>
        <p:txBody>
          <a:bodyPr>
            <a:normAutofit fontScale="90000"/>
          </a:bodyPr>
          <a:lstStyle/>
          <a:p>
            <a:r>
              <a:rPr lang="en-US" altLang="ko-KR" dirty="0"/>
              <a:t>Classes</a:t>
            </a:r>
            <a:endParaRPr lang="ko-KR" altLang="en-US" dirty="0"/>
          </a:p>
        </p:txBody>
      </p:sp>
      <p:sp>
        <p:nvSpPr>
          <p:cNvPr id="5" name="내용 개체 틀 4">
            <a:extLst>
              <a:ext uri="{FF2B5EF4-FFF2-40B4-BE49-F238E27FC236}">
                <a16:creationId xmlns:a16="http://schemas.microsoft.com/office/drawing/2014/main" id="{227FC691-AAAF-4E6C-9AC3-FAEA18C54327}"/>
              </a:ext>
            </a:extLst>
          </p:cNvPr>
          <p:cNvSpPr>
            <a:spLocks noGrp="1"/>
          </p:cNvSpPr>
          <p:nvPr>
            <p:ph sz="half" idx="1"/>
          </p:nvPr>
        </p:nvSpPr>
        <p:spPr>
          <a:xfrm>
            <a:off x="1475630" y="884340"/>
            <a:ext cx="4510873" cy="5818898"/>
          </a:xfrm>
        </p:spPr>
        <p:txBody>
          <a:bodyPr>
            <a:normAutofit fontScale="55000" lnSpcReduction="20000"/>
          </a:bodyPr>
          <a:lstStyle/>
          <a:p>
            <a:pPr marL="0" indent="0">
              <a:buNone/>
            </a:pPr>
            <a:r>
              <a:rPr lang="en-US" altLang="ko-KR" sz="2900" dirty="0"/>
              <a:t>from </a:t>
            </a:r>
            <a:r>
              <a:rPr lang="en-US" altLang="ko-KR" sz="2900" dirty="0" err="1"/>
              <a:t>abc</a:t>
            </a:r>
            <a:r>
              <a:rPr lang="en-US" altLang="ko-KR" sz="2900" dirty="0"/>
              <a:t> import *</a:t>
            </a:r>
          </a:p>
          <a:p>
            <a:pPr marL="0" indent="0">
              <a:buNone/>
            </a:pPr>
            <a:r>
              <a:rPr lang="en-US" altLang="ko-KR" sz="2900" dirty="0"/>
              <a:t>class </a:t>
            </a:r>
            <a:r>
              <a:rPr lang="en-US" altLang="ko-KR" sz="2900" dirty="0" err="1"/>
              <a:t>ATest</a:t>
            </a:r>
            <a:r>
              <a:rPr lang="en-US" altLang="ko-KR" sz="2900" dirty="0"/>
              <a:t>(</a:t>
            </a:r>
            <a:r>
              <a:rPr lang="en-US" altLang="ko-KR" sz="2900" dirty="0" err="1"/>
              <a:t>metaclass</a:t>
            </a:r>
            <a:r>
              <a:rPr lang="en-US" altLang="ko-KR" sz="2900" dirty="0"/>
              <a:t>=</a:t>
            </a:r>
            <a:r>
              <a:rPr lang="en-US" altLang="ko-KR" sz="2900" dirty="0" err="1"/>
              <a:t>ABCMeta</a:t>
            </a:r>
            <a:r>
              <a:rPr lang="en-US" altLang="ko-KR" sz="2900" dirty="0"/>
              <a:t>):</a:t>
            </a:r>
          </a:p>
          <a:p>
            <a:pPr marL="0" indent="0">
              <a:buNone/>
            </a:pPr>
            <a:r>
              <a:rPr lang="en-US" altLang="ko-KR" sz="2900" dirty="0"/>
              <a:t>    @</a:t>
            </a:r>
            <a:r>
              <a:rPr lang="en-US" altLang="ko-KR" sz="2900" dirty="0" err="1"/>
              <a:t>classmethod</a:t>
            </a:r>
            <a:endParaRPr lang="en-US" altLang="ko-KR" sz="2900" dirty="0"/>
          </a:p>
          <a:p>
            <a:pPr marL="0" indent="0">
              <a:buNone/>
            </a:pPr>
            <a:r>
              <a:rPr lang="en-US" altLang="ko-KR" sz="2900" dirty="0"/>
              <a:t>    @</a:t>
            </a:r>
            <a:r>
              <a:rPr lang="en-US" altLang="ko-KR" sz="2900" dirty="0" err="1"/>
              <a:t>abstractmethod</a:t>
            </a:r>
            <a:endParaRPr lang="en-US" altLang="ko-KR" sz="2900" dirty="0"/>
          </a:p>
          <a:p>
            <a:pPr marL="0" indent="0">
              <a:buNone/>
            </a:pPr>
            <a:r>
              <a:rPr lang="en-US" altLang="ko-KR" sz="2900" dirty="0"/>
              <a:t>    def _Get(</a:t>
            </a:r>
            <a:r>
              <a:rPr lang="en-US" altLang="ko-KR" sz="2900" dirty="0" err="1"/>
              <a:t>cls</a:t>
            </a:r>
            <a:r>
              <a:rPr lang="en-US" altLang="ko-KR" sz="2900" dirty="0"/>
              <a:t>):</a:t>
            </a:r>
          </a:p>
          <a:p>
            <a:pPr marL="0" indent="0">
              <a:buNone/>
            </a:pPr>
            <a:r>
              <a:rPr lang="en-US" altLang="ko-KR" sz="2900" dirty="0"/>
              <a:t>        print('</a:t>
            </a:r>
            <a:r>
              <a:rPr lang="en-US" altLang="ko-KR" sz="2900" dirty="0" err="1"/>
              <a:t>A._Get</a:t>
            </a:r>
            <a:r>
              <a:rPr lang="en-US" altLang="ko-KR" sz="2900" dirty="0"/>
              <a:t>', end='')</a:t>
            </a:r>
          </a:p>
          <a:p>
            <a:pPr marL="0" indent="0">
              <a:buNone/>
            </a:pPr>
            <a:r>
              <a:rPr lang="en-US" altLang="ko-KR" sz="2900" dirty="0"/>
              <a:t>    @</a:t>
            </a:r>
            <a:r>
              <a:rPr lang="en-US" altLang="ko-KR" sz="2900" dirty="0" err="1"/>
              <a:t>classmethod</a:t>
            </a:r>
            <a:endParaRPr lang="en-US" altLang="ko-KR" sz="2900" dirty="0"/>
          </a:p>
          <a:p>
            <a:pPr marL="0" indent="0">
              <a:buNone/>
            </a:pPr>
            <a:r>
              <a:rPr lang="en-US" altLang="ko-KR" sz="2900" dirty="0"/>
              <a:t>    def Get(</a:t>
            </a:r>
            <a:r>
              <a:rPr lang="en-US" altLang="ko-KR" sz="2900" dirty="0" err="1"/>
              <a:t>cls</a:t>
            </a:r>
            <a:r>
              <a:rPr lang="en-US" altLang="ko-KR" sz="2900" dirty="0"/>
              <a:t>):</a:t>
            </a:r>
          </a:p>
          <a:p>
            <a:pPr marL="0" indent="0">
              <a:buNone/>
            </a:pPr>
            <a:r>
              <a:rPr lang="en-US" altLang="ko-KR" sz="2900" dirty="0"/>
              <a:t>        print('</a:t>
            </a:r>
            <a:r>
              <a:rPr lang="en-US" altLang="ko-KR" sz="2900" dirty="0" err="1"/>
              <a:t>A.Get</a:t>
            </a:r>
            <a:r>
              <a:rPr lang="en-US" altLang="ko-KR" sz="2900" dirty="0"/>
              <a:t> -&gt; ', end='')</a:t>
            </a:r>
          </a:p>
          <a:p>
            <a:pPr marL="0" indent="0">
              <a:buNone/>
            </a:pPr>
            <a:r>
              <a:rPr lang="en-US" altLang="ko-KR" sz="2900" dirty="0"/>
              <a:t>        </a:t>
            </a:r>
            <a:r>
              <a:rPr lang="en-US" altLang="ko-KR" sz="2900" dirty="0" err="1"/>
              <a:t>cls</a:t>
            </a:r>
            <a:r>
              <a:rPr lang="en-US" altLang="ko-KR" sz="2900" dirty="0"/>
              <a:t>._Get()</a:t>
            </a:r>
          </a:p>
          <a:p>
            <a:pPr marL="0" indent="0">
              <a:buNone/>
            </a:pPr>
            <a:r>
              <a:rPr lang="en-US" altLang="ko-KR" sz="2900" dirty="0"/>
              <a:t>    @</a:t>
            </a:r>
            <a:r>
              <a:rPr lang="en-US" altLang="ko-KR" sz="2900" dirty="0" err="1"/>
              <a:t>abstractmethod</a:t>
            </a:r>
            <a:endParaRPr lang="en-US" altLang="ko-KR" sz="2900" dirty="0"/>
          </a:p>
          <a:p>
            <a:pPr marL="0" indent="0">
              <a:buNone/>
            </a:pPr>
            <a:r>
              <a:rPr lang="en-US" altLang="ko-KR" sz="2900" dirty="0"/>
              <a:t>    def _get(self):</a:t>
            </a:r>
          </a:p>
          <a:p>
            <a:pPr marL="0" indent="0">
              <a:buNone/>
            </a:pPr>
            <a:r>
              <a:rPr lang="en-US" altLang="ko-KR" sz="2900" dirty="0"/>
              <a:t>        print('</a:t>
            </a:r>
            <a:r>
              <a:rPr lang="en-US" altLang="ko-KR" sz="2900" dirty="0" err="1"/>
              <a:t>A._get</a:t>
            </a:r>
            <a:r>
              <a:rPr lang="en-US" altLang="ko-KR" sz="2900" dirty="0"/>
              <a:t>', end='')</a:t>
            </a:r>
          </a:p>
          <a:p>
            <a:pPr marL="0" indent="0">
              <a:buNone/>
            </a:pPr>
            <a:r>
              <a:rPr lang="en-US" altLang="ko-KR" sz="2900" dirty="0"/>
              <a:t>    def get(self):</a:t>
            </a:r>
          </a:p>
          <a:p>
            <a:pPr marL="0" indent="0">
              <a:buNone/>
            </a:pPr>
            <a:r>
              <a:rPr lang="en-US" altLang="ko-KR" sz="2900" dirty="0"/>
              <a:t>        print('</a:t>
            </a:r>
            <a:r>
              <a:rPr lang="en-US" altLang="ko-KR" sz="2900" dirty="0" err="1"/>
              <a:t>A.get</a:t>
            </a:r>
            <a:r>
              <a:rPr lang="en-US" altLang="ko-KR" sz="2900" dirty="0"/>
              <a:t> -&gt; ', end='')</a:t>
            </a:r>
          </a:p>
          <a:p>
            <a:pPr marL="0" indent="0">
              <a:buNone/>
            </a:pPr>
            <a:r>
              <a:rPr lang="en-US" altLang="ko-KR" sz="2900" dirty="0"/>
              <a:t>        </a:t>
            </a:r>
            <a:r>
              <a:rPr lang="en-US" altLang="ko-KR" sz="2900" dirty="0" err="1"/>
              <a:t>self._get</a:t>
            </a:r>
            <a:r>
              <a:rPr lang="en-US" altLang="ko-KR" sz="2900" dirty="0"/>
              <a:t>()</a:t>
            </a:r>
          </a:p>
        </p:txBody>
      </p:sp>
      <p:sp>
        <p:nvSpPr>
          <p:cNvPr id="4" name="슬라이드 번호 개체 틀 3">
            <a:extLst>
              <a:ext uri="{FF2B5EF4-FFF2-40B4-BE49-F238E27FC236}">
                <a16:creationId xmlns:a16="http://schemas.microsoft.com/office/drawing/2014/main" id="{55625017-7743-4486-A577-39F16C6B55E4}"/>
              </a:ext>
            </a:extLst>
          </p:cNvPr>
          <p:cNvSpPr>
            <a:spLocks noGrp="1"/>
          </p:cNvSpPr>
          <p:nvPr>
            <p:ph type="sldNum" sz="quarter" idx="12"/>
          </p:nvPr>
        </p:nvSpPr>
        <p:spPr/>
        <p:txBody>
          <a:bodyPr/>
          <a:lstStyle/>
          <a:p>
            <a:fld id="{D57F1E4F-1CFF-5643-939E-217C01CDF565}" type="slidenum">
              <a:rPr lang="en-US" smtClean="0"/>
              <a:pPr/>
              <a:t>140</a:t>
            </a:fld>
            <a:endParaRPr lang="en-US" dirty="0"/>
          </a:p>
        </p:txBody>
      </p:sp>
      <p:sp>
        <p:nvSpPr>
          <p:cNvPr id="8" name="내용 개체 틀 5">
            <a:extLst>
              <a:ext uri="{FF2B5EF4-FFF2-40B4-BE49-F238E27FC236}">
                <a16:creationId xmlns:a16="http://schemas.microsoft.com/office/drawing/2014/main" id="{08BBE7FD-B6B4-57C7-466A-055F7F5253FF}"/>
              </a:ext>
            </a:extLst>
          </p:cNvPr>
          <p:cNvSpPr>
            <a:spLocks noGrp="1"/>
          </p:cNvSpPr>
          <p:nvPr>
            <p:ph sz="half" idx="2"/>
          </p:nvPr>
        </p:nvSpPr>
        <p:spPr>
          <a:xfrm>
            <a:off x="6967961" y="884340"/>
            <a:ext cx="4085862" cy="5365989"/>
          </a:xfrm>
        </p:spPr>
        <p:txBody>
          <a:bodyPr>
            <a:noAutofit/>
          </a:bodyPr>
          <a:lstStyle/>
          <a:p>
            <a:pPr marL="0" indent="0">
              <a:buNone/>
            </a:pPr>
            <a:r>
              <a:rPr lang="en-US" altLang="ko-KR" sz="1600" dirty="0"/>
              <a:t>class </a:t>
            </a:r>
            <a:r>
              <a:rPr lang="en-US" altLang="ko-KR" sz="1600" dirty="0" err="1"/>
              <a:t>BTest</a:t>
            </a:r>
            <a:r>
              <a:rPr lang="en-US" altLang="ko-KR" sz="1600" dirty="0"/>
              <a:t>(</a:t>
            </a:r>
            <a:r>
              <a:rPr lang="en-US" altLang="ko-KR" sz="1600" dirty="0" err="1"/>
              <a:t>ATest</a:t>
            </a:r>
            <a:r>
              <a:rPr lang="en-US" altLang="ko-KR" sz="1600" dirty="0"/>
              <a:t>):</a:t>
            </a:r>
          </a:p>
          <a:p>
            <a:pPr marL="0" indent="0">
              <a:buNone/>
            </a:pPr>
            <a:r>
              <a:rPr lang="en-US" altLang="ko-KR" sz="1600" dirty="0"/>
              <a:t>    @classmethod</a:t>
            </a:r>
          </a:p>
          <a:p>
            <a:pPr marL="0" indent="0">
              <a:buNone/>
            </a:pPr>
            <a:r>
              <a:rPr lang="en-US" altLang="ko-KR" sz="1600" dirty="0"/>
              <a:t>    def _Get(</a:t>
            </a:r>
            <a:r>
              <a:rPr lang="en-US" altLang="ko-KR" sz="1600" dirty="0" err="1"/>
              <a:t>cls</a:t>
            </a:r>
            <a:r>
              <a:rPr lang="en-US" altLang="ko-KR" sz="1600" dirty="0"/>
              <a:t>):</a:t>
            </a:r>
          </a:p>
          <a:p>
            <a:pPr marL="0" indent="0">
              <a:buNone/>
            </a:pPr>
            <a:r>
              <a:rPr lang="en-US" altLang="ko-KR" sz="1600" dirty="0"/>
              <a:t>        print('</a:t>
            </a:r>
            <a:r>
              <a:rPr lang="en-US" altLang="ko-KR" sz="1600" dirty="0" err="1"/>
              <a:t>B._Get</a:t>
            </a:r>
            <a:r>
              <a:rPr lang="en-US" altLang="ko-KR" sz="1600" dirty="0"/>
              <a:t> -&gt; ', end='')</a:t>
            </a:r>
          </a:p>
          <a:p>
            <a:pPr marL="0" indent="0">
              <a:buNone/>
            </a:pPr>
            <a:r>
              <a:rPr lang="en-US" altLang="ko-KR" sz="1600" dirty="0"/>
              <a:t>        super()._Get()</a:t>
            </a:r>
          </a:p>
          <a:p>
            <a:pPr marL="0" indent="0">
              <a:buNone/>
            </a:pPr>
            <a:r>
              <a:rPr lang="en-US" altLang="ko-KR" sz="1600" dirty="0"/>
              <a:t>    def _get(self):</a:t>
            </a:r>
          </a:p>
          <a:p>
            <a:pPr marL="0" indent="0">
              <a:buNone/>
            </a:pPr>
            <a:r>
              <a:rPr lang="en-US" altLang="ko-KR" sz="1600" dirty="0"/>
              <a:t>        print('</a:t>
            </a:r>
            <a:r>
              <a:rPr lang="en-US" altLang="ko-KR" sz="1600" dirty="0" err="1"/>
              <a:t>B._get</a:t>
            </a:r>
            <a:r>
              <a:rPr lang="en-US" altLang="ko-KR" sz="1600" dirty="0"/>
              <a:t> -&gt; ', end='')</a:t>
            </a:r>
          </a:p>
          <a:p>
            <a:pPr marL="0" indent="0">
              <a:buNone/>
            </a:pPr>
            <a:r>
              <a:rPr lang="en-US" altLang="ko-KR" sz="1600" dirty="0"/>
              <a:t>        super()._get()</a:t>
            </a:r>
          </a:p>
          <a:p>
            <a:pPr marL="0" indent="0">
              <a:buNone/>
            </a:pPr>
            <a:r>
              <a:rPr lang="en-US" altLang="ko-KR" sz="1600" dirty="0"/>
              <a:t>test = </a:t>
            </a:r>
            <a:r>
              <a:rPr lang="en-US" altLang="ko-KR" sz="1600" dirty="0" err="1"/>
              <a:t>BTest</a:t>
            </a:r>
            <a:r>
              <a:rPr lang="en-US" altLang="ko-KR" sz="1600" dirty="0"/>
              <a:t>()</a:t>
            </a:r>
          </a:p>
          <a:p>
            <a:pPr marL="0" indent="0">
              <a:buNone/>
            </a:pPr>
            <a:r>
              <a:rPr lang="en-US" altLang="ko-KR" sz="1600" dirty="0" err="1"/>
              <a:t>test._Get</a:t>
            </a:r>
            <a:r>
              <a:rPr lang="en-US" altLang="ko-KR" sz="1600" dirty="0"/>
              <a:t>(); print()</a:t>
            </a:r>
          </a:p>
          <a:p>
            <a:pPr marL="0" indent="0">
              <a:buNone/>
            </a:pPr>
            <a:r>
              <a:rPr lang="en-US" altLang="ko-KR" sz="1600" dirty="0" err="1"/>
              <a:t>test.Get</a:t>
            </a:r>
            <a:r>
              <a:rPr lang="en-US" altLang="ko-KR" sz="1600" dirty="0"/>
              <a:t>(); print()</a:t>
            </a:r>
          </a:p>
          <a:p>
            <a:pPr marL="0" indent="0">
              <a:buNone/>
            </a:pPr>
            <a:r>
              <a:rPr lang="en-US" altLang="ko-KR" sz="1600" dirty="0" err="1"/>
              <a:t>test._get</a:t>
            </a:r>
            <a:r>
              <a:rPr lang="en-US" altLang="ko-KR" sz="1600" dirty="0"/>
              <a:t>(); print()</a:t>
            </a:r>
          </a:p>
          <a:p>
            <a:pPr marL="0" indent="0">
              <a:buNone/>
            </a:pPr>
            <a:r>
              <a:rPr lang="en-US" altLang="ko-KR" sz="1600" dirty="0" err="1"/>
              <a:t>test.get</a:t>
            </a:r>
            <a:r>
              <a:rPr lang="en-US" altLang="ko-KR" sz="1600" dirty="0"/>
              <a:t>(); print()</a:t>
            </a:r>
          </a:p>
        </p:txBody>
      </p:sp>
    </p:spTree>
    <p:extLst>
      <p:ext uri="{BB962C8B-B14F-4D97-AF65-F5344CB8AC3E}">
        <p14:creationId xmlns:p14="http://schemas.microsoft.com/office/powerpoint/2010/main" val="29268258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141</a:t>
            </a:fld>
            <a:endParaRPr lang="en-US" dirty="0"/>
          </a:p>
        </p:txBody>
      </p:sp>
    </p:spTree>
    <p:extLst>
      <p:ext uri="{BB962C8B-B14F-4D97-AF65-F5344CB8AC3E}">
        <p14:creationId xmlns:p14="http://schemas.microsoft.com/office/powerpoint/2010/main" val="23159178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End of Python: Functions</a:t>
            </a:r>
            <a:endParaRPr lang="ko-KR" altLang="en-US" dirty="0"/>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6583376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Modules and Packages</a:t>
            </a:r>
            <a:endParaRPr lang="ko-KR" altLang="en-US" dirty="0"/>
          </a:p>
        </p:txBody>
      </p:sp>
      <p:sp>
        <p:nvSpPr>
          <p:cNvPr id="4" name="부제목 3">
            <a:extLst>
              <a:ext uri="{FF2B5EF4-FFF2-40B4-BE49-F238E27FC236}">
                <a16:creationId xmlns:a16="http://schemas.microsoft.com/office/drawing/2014/main" id="{4C316B9A-EE2E-4594-BFF7-6E32D97FFC70}"/>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8382503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1755860294"/>
              </p:ext>
            </p:extLst>
          </p:nvPr>
        </p:nvGraphicFramePr>
        <p:xfrm>
          <a:off x="512990" y="1127046"/>
          <a:ext cx="11155372" cy="4989542"/>
        </p:xfrm>
        <a:graphic>
          <a:graphicData uri="http://schemas.openxmlformats.org/drawingml/2006/table">
            <a:tbl>
              <a:tblPr firstRow="1" bandRow="1">
                <a:tableStyleId>{3B4B98B0-60AC-42C2-AFA5-B58CD77FA1E5}</a:tableStyleId>
              </a:tblPr>
              <a:tblGrid>
                <a:gridCol w="2788843">
                  <a:extLst>
                    <a:ext uri="{9D8B030D-6E8A-4147-A177-3AD203B41FA5}">
                      <a16:colId xmlns:a16="http://schemas.microsoft.com/office/drawing/2014/main" val="1292183571"/>
                    </a:ext>
                  </a:extLst>
                </a:gridCol>
                <a:gridCol w="2788843">
                  <a:extLst>
                    <a:ext uri="{9D8B030D-6E8A-4147-A177-3AD203B41FA5}">
                      <a16:colId xmlns:a16="http://schemas.microsoft.com/office/drawing/2014/main" val="713938405"/>
                    </a:ext>
                  </a:extLst>
                </a:gridCol>
                <a:gridCol w="2788843">
                  <a:extLst>
                    <a:ext uri="{9D8B030D-6E8A-4147-A177-3AD203B41FA5}">
                      <a16:colId xmlns:a16="http://schemas.microsoft.com/office/drawing/2014/main" val="349712780"/>
                    </a:ext>
                  </a:extLst>
                </a:gridCol>
                <a:gridCol w="2788843">
                  <a:extLst>
                    <a:ext uri="{9D8B030D-6E8A-4147-A177-3AD203B41FA5}">
                      <a16:colId xmlns:a16="http://schemas.microsoft.com/office/drawing/2014/main" val="782521234"/>
                    </a:ext>
                  </a:extLst>
                </a:gridCol>
              </a:tblGrid>
              <a:tr h="43013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731226">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731226">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1032319">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dirty="0"/>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1032319">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marL="0" algn="ctr" defTabSz="457200" rtl="0" eaLnBrk="1" latinLnBrk="1" hangingPunct="1"/>
                      <a:r>
                        <a:rPr lang="en-US" altLang="ko-KR" sz="1800" kern="1200" dirty="0">
                          <a:solidFill>
                            <a:schemeClr val="tx1"/>
                          </a:solidFill>
                          <a:latin typeface="+mn-lt"/>
                          <a:ea typeface="+mn-ea"/>
                          <a:cs typeface="+mn-cs"/>
                        </a:rPr>
                        <a:t>Functions</a:t>
                      </a:r>
                    </a:p>
                    <a:p>
                      <a:pPr algn="ctr" latinLnBrk="1"/>
                      <a:r>
                        <a:rPr lang="en-US" altLang="ko-KR" sz="1800" dirty="0"/>
                        <a:t>Standard libraries</a:t>
                      </a:r>
                    </a:p>
                    <a:p>
                      <a:pPr algn="ctr" latinLnBrk="1"/>
                      <a:r>
                        <a:rPr lang="en-US" altLang="ko-KR" sz="1800" dirty="0">
                          <a:solidFill>
                            <a:srgbClr val="FF0000"/>
                          </a:solidFill>
                        </a:rPr>
                        <a:t>Modules and Packages</a:t>
                      </a:r>
                      <a:endParaRPr lang="ko-KR" altLang="en-US" sz="1800" dirty="0">
                        <a:solidFill>
                          <a:srgbClr val="FF0000"/>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1032319">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144</a:t>
            </a:fld>
            <a:endParaRPr lang="en-US" dirty="0"/>
          </a:p>
        </p:txBody>
      </p:sp>
    </p:spTree>
    <p:extLst>
      <p:ext uri="{BB962C8B-B14F-4D97-AF65-F5344CB8AC3E}">
        <p14:creationId xmlns:p14="http://schemas.microsoft.com/office/powerpoint/2010/main" val="22361618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Modules</a:t>
            </a:r>
          </a:p>
          <a:p>
            <a:r>
              <a:rPr lang="en-US" altLang="ko-KR"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145</a:t>
            </a:fld>
            <a:endParaRPr lang="en-US" dirty="0"/>
          </a:p>
        </p:txBody>
      </p:sp>
    </p:spTree>
    <p:extLst>
      <p:ext uri="{BB962C8B-B14F-4D97-AF65-F5344CB8AC3E}">
        <p14:creationId xmlns:p14="http://schemas.microsoft.com/office/powerpoint/2010/main" val="37027649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Modules</a:t>
            </a:r>
            <a:endParaRPr lang="ko-KR" altLang="en-US" dirty="0"/>
          </a:p>
        </p:txBody>
      </p:sp>
      <p:sp>
        <p:nvSpPr>
          <p:cNvPr id="3" name="내용 개체 틀 2"/>
          <p:cNvSpPr>
            <a:spLocks noGrp="1"/>
          </p:cNvSpPr>
          <p:nvPr>
            <p:ph idx="1"/>
          </p:nvPr>
        </p:nvSpPr>
        <p:spPr/>
        <p:txBody>
          <a:bodyPr/>
          <a:lstStyle/>
          <a:p>
            <a:r>
              <a:rPr lang="en-US" altLang="ko-KR" dirty="0"/>
              <a:t>What if you wanted to reuse a number of functions in other programs that you write?</a:t>
            </a:r>
          </a:p>
          <a:p>
            <a:pPr lvl="1"/>
            <a:r>
              <a:rPr lang="en-US" altLang="ko-KR" dirty="0"/>
              <a:t>The answer is </a:t>
            </a:r>
            <a:r>
              <a:rPr lang="en-US" altLang="ko-KR" b="1" i="1" dirty="0"/>
              <a:t>modules</a:t>
            </a:r>
            <a:r>
              <a:rPr lang="en-US" altLang="ko-KR" dirty="0"/>
              <a:t>.</a:t>
            </a:r>
          </a:p>
          <a:p>
            <a:pPr lvl="1"/>
            <a:endParaRPr lang="en-US" altLang="ko-KR" dirty="0"/>
          </a:p>
          <a:p>
            <a:r>
              <a:rPr lang="en-US" altLang="ko-KR" dirty="0"/>
              <a:t>A </a:t>
            </a:r>
            <a:r>
              <a:rPr lang="en-US" altLang="ko-KR" b="1" i="1" dirty="0"/>
              <a:t>module</a:t>
            </a:r>
            <a:r>
              <a:rPr lang="en-US" altLang="ko-KR" dirty="0"/>
              <a:t> can be imported by another program to make use of its functionality.</a:t>
            </a:r>
          </a:p>
          <a:p>
            <a:pPr lvl="1"/>
            <a:r>
              <a:rPr lang="en-US" altLang="ko-KR" dirty="0"/>
              <a:t>This is how we can use the Python standard library as well.</a:t>
            </a:r>
          </a:p>
          <a:p>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146</a:t>
            </a:fld>
            <a:endParaRPr lang="en-US" dirty="0"/>
          </a:p>
        </p:txBody>
      </p:sp>
    </p:spTree>
    <p:extLst>
      <p:ext uri="{BB962C8B-B14F-4D97-AF65-F5344CB8AC3E}">
        <p14:creationId xmlns:p14="http://schemas.microsoft.com/office/powerpoint/2010/main" val="37289630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b="1" u="sng"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147</a:t>
            </a:fld>
            <a:endParaRPr lang="en-US" dirty="0"/>
          </a:p>
        </p:txBody>
      </p:sp>
    </p:spTree>
    <p:extLst>
      <p:ext uri="{BB962C8B-B14F-4D97-AF65-F5344CB8AC3E}">
        <p14:creationId xmlns:p14="http://schemas.microsoft.com/office/powerpoint/2010/main" val="29645536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System Library</a:t>
            </a:r>
            <a:endParaRPr lang="ko-KR" altLang="en-US" dirty="0"/>
          </a:p>
        </p:txBody>
      </p:sp>
      <p:sp>
        <p:nvSpPr>
          <p:cNvPr id="5" name="내용 개체 틀 4"/>
          <p:cNvSpPr>
            <a:spLocks noGrp="1"/>
          </p:cNvSpPr>
          <p:nvPr>
            <p:ph idx="1"/>
          </p:nvPr>
        </p:nvSpPr>
        <p:spPr>
          <a:xfrm>
            <a:off x="913794" y="1127464"/>
            <a:ext cx="11077577" cy="4663735"/>
          </a:xfrm>
        </p:spPr>
        <p:txBody>
          <a:bodyPr>
            <a:normAutofit fontScale="85000" lnSpcReduction="20000"/>
          </a:bodyPr>
          <a:lstStyle/>
          <a:p>
            <a:pPr marL="0" indent="0">
              <a:buNone/>
            </a:pPr>
            <a:r>
              <a:rPr lang="en-US" altLang="ko-KR" b="1" dirty="0">
                <a:solidFill>
                  <a:srgbClr val="FFFF00"/>
                </a:solidFill>
              </a:rPr>
              <a:t>import sys</a:t>
            </a:r>
          </a:p>
          <a:p>
            <a:pPr marL="0" indent="0">
              <a:buNone/>
            </a:pPr>
            <a:endParaRPr lang="en-US" altLang="ko-KR" dirty="0"/>
          </a:p>
          <a:p>
            <a:pPr marL="0" indent="0">
              <a:buNone/>
            </a:pPr>
            <a:r>
              <a:rPr lang="en-US" altLang="ko-KR" dirty="0"/>
              <a:t>print("The command line arguments are:")</a:t>
            </a:r>
          </a:p>
          <a:p>
            <a:pPr marL="0" indent="0">
              <a:buNone/>
            </a:pPr>
            <a:r>
              <a:rPr lang="en-US" altLang="ko-KR" dirty="0"/>
              <a:t>for </a:t>
            </a:r>
            <a:r>
              <a:rPr lang="en-US" altLang="ko-KR" dirty="0" err="1"/>
              <a:t>i</a:t>
            </a:r>
            <a:r>
              <a:rPr lang="en-US" altLang="ko-KR" dirty="0"/>
              <a:t> in </a:t>
            </a:r>
            <a:r>
              <a:rPr lang="en-US" altLang="ko-KR" dirty="0" err="1"/>
              <a:t>sys.argv</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print("\n\</a:t>
            </a:r>
            <a:r>
              <a:rPr lang="en-US" altLang="ko-KR" dirty="0" err="1"/>
              <a:t>nThe</a:t>
            </a:r>
            <a:r>
              <a:rPr lang="en-US" altLang="ko-KR" dirty="0"/>
              <a:t> PYTHONPATH is", </a:t>
            </a:r>
            <a:r>
              <a:rPr lang="en-US" altLang="ko-KR" dirty="0" err="1"/>
              <a:t>sys.path</a:t>
            </a:r>
            <a:r>
              <a:rPr lang="en-US" altLang="ko-KR" dirty="0"/>
              <a:t>, "\n")</a:t>
            </a:r>
          </a:p>
          <a:p>
            <a:pPr marL="0" indent="0">
              <a:buNone/>
            </a:pPr>
            <a:endParaRPr lang="en-US" altLang="ko-KR" dirty="0"/>
          </a:p>
          <a:p>
            <a:pPr marL="0" indent="0">
              <a:buNone/>
            </a:pPr>
            <a:r>
              <a:rPr lang="en-US" altLang="ko-KR" dirty="0"/>
              <a:t># the </a:t>
            </a:r>
            <a:r>
              <a:rPr lang="en-US" altLang="ko-KR" dirty="0" err="1"/>
              <a:t>sys.argv</a:t>
            </a:r>
            <a:r>
              <a:rPr lang="en-US" altLang="ko-KR" dirty="0"/>
              <a:t> contains the list of command line arguments </a:t>
            </a:r>
          </a:p>
          <a:p>
            <a:pPr marL="0" indent="0">
              <a:buNone/>
            </a:pPr>
            <a:r>
              <a:rPr lang="en-US" altLang="ko-KR" dirty="0"/>
              <a:t># i.e. the arguments passed to your program using the command line.</a:t>
            </a:r>
          </a:p>
          <a:p>
            <a:pPr marL="0" indent="0">
              <a:buNone/>
            </a:pPr>
            <a:r>
              <a:rPr lang="en-US" altLang="ko-KR" dirty="0"/>
              <a:t># The </a:t>
            </a:r>
            <a:r>
              <a:rPr lang="en-US" altLang="ko-KR" dirty="0" err="1"/>
              <a:t>sys.path</a:t>
            </a:r>
            <a:r>
              <a:rPr lang="en-US" altLang="ko-KR" dirty="0"/>
              <a:t> contains the list of directory names where modules are imported from.</a:t>
            </a:r>
          </a:p>
          <a:p>
            <a:pPr marL="0" indent="0">
              <a:buNone/>
            </a:pPr>
            <a:r>
              <a:rPr lang="en-US" altLang="ko-KR" dirty="0"/>
              <a:t># Refer to https://docs.python.org/3/library/sys.html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148</a:t>
            </a:fld>
            <a:endParaRPr lang="en-US" dirty="0"/>
          </a:p>
        </p:txBody>
      </p:sp>
    </p:spTree>
    <p:extLst>
      <p:ext uri="{BB962C8B-B14F-4D97-AF65-F5344CB8AC3E}">
        <p14:creationId xmlns:p14="http://schemas.microsoft.com/office/powerpoint/2010/main" val="30998566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System Library</a:t>
            </a:r>
            <a:endParaRPr lang="ko-KR" altLang="en-US" dirty="0"/>
          </a:p>
        </p:txBody>
      </p:sp>
      <p:sp>
        <p:nvSpPr>
          <p:cNvPr id="5" name="내용 개체 틀 4"/>
          <p:cNvSpPr>
            <a:spLocks noGrp="1"/>
          </p:cNvSpPr>
          <p:nvPr>
            <p:ph idx="1"/>
          </p:nvPr>
        </p:nvSpPr>
        <p:spPr/>
        <p:txBody>
          <a:bodyPr>
            <a:normAutofit fontScale="85000" lnSpcReduction="20000"/>
          </a:bodyPr>
          <a:lstStyle/>
          <a:p>
            <a:pPr marL="0" indent="0">
              <a:buNone/>
            </a:pPr>
            <a:r>
              <a:rPr lang="en-US" altLang="ko-KR" b="1" dirty="0">
                <a:solidFill>
                  <a:srgbClr val="FFFF00"/>
                </a:solidFill>
              </a:rPr>
              <a:t>import sys</a:t>
            </a:r>
          </a:p>
          <a:p>
            <a:pPr marL="0" indent="0">
              <a:buNone/>
            </a:pPr>
            <a:endParaRPr lang="en-US" altLang="ko-KR" dirty="0"/>
          </a:p>
          <a:p>
            <a:pPr marL="0" indent="0">
              <a:buNone/>
            </a:pPr>
            <a:r>
              <a:rPr lang="en-US" altLang="ko-KR" dirty="0"/>
              <a:t>print("The command line arguments are:")</a:t>
            </a:r>
          </a:p>
          <a:p>
            <a:pPr marL="0" indent="0">
              <a:buNone/>
            </a:pPr>
            <a:r>
              <a:rPr lang="en-US" altLang="ko-KR" dirty="0"/>
              <a:t>for </a:t>
            </a:r>
            <a:r>
              <a:rPr lang="en-US" altLang="ko-KR" dirty="0" err="1"/>
              <a:t>i</a:t>
            </a:r>
            <a:r>
              <a:rPr lang="en-US" altLang="ko-KR" dirty="0"/>
              <a:t> in </a:t>
            </a:r>
            <a:r>
              <a:rPr lang="en-US" altLang="ko-KR" b="1" dirty="0" err="1">
                <a:solidFill>
                  <a:srgbClr val="FFFF00"/>
                </a:solidFill>
              </a:rPr>
              <a:t>sys.argv</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print("\n\</a:t>
            </a:r>
            <a:r>
              <a:rPr lang="en-US" altLang="ko-KR" dirty="0" err="1"/>
              <a:t>nThe</a:t>
            </a:r>
            <a:r>
              <a:rPr lang="en-US" altLang="ko-KR" dirty="0"/>
              <a:t> PYTHONPATH is", </a:t>
            </a:r>
            <a:r>
              <a:rPr lang="en-US" altLang="ko-KR" b="1" dirty="0" err="1">
                <a:solidFill>
                  <a:srgbClr val="FFFF00"/>
                </a:solidFill>
              </a:rPr>
              <a:t>sys.path</a:t>
            </a:r>
            <a:r>
              <a:rPr lang="en-US" altLang="ko-KR" dirty="0"/>
              <a:t>, "\n")</a:t>
            </a:r>
          </a:p>
          <a:p>
            <a:pPr marL="0" indent="0">
              <a:buNone/>
            </a:pPr>
            <a:endParaRPr lang="en-US" altLang="ko-KR" dirty="0"/>
          </a:p>
          <a:p>
            <a:pPr marL="0" indent="0">
              <a:buNone/>
            </a:pPr>
            <a:r>
              <a:rPr lang="en-US" altLang="ko-KR" dirty="0"/>
              <a:t># the </a:t>
            </a:r>
            <a:r>
              <a:rPr lang="en-US" altLang="ko-KR" dirty="0" err="1"/>
              <a:t>sys.argv</a:t>
            </a:r>
            <a:r>
              <a:rPr lang="en-US" altLang="ko-KR" dirty="0"/>
              <a:t> contains the list of command line arguments i.e. the arguments passed to your program using the command line.</a:t>
            </a:r>
          </a:p>
          <a:p>
            <a:pPr marL="0" indent="0">
              <a:buNone/>
            </a:pPr>
            <a:r>
              <a:rPr lang="en-US" altLang="ko-KR" dirty="0"/>
              <a:t># The </a:t>
            </a:r>
            <a:r>
              <a:rPr lang="en-US" altLang="ko-KR" dirty="0" err="1"/>
              <a:t>sys.path</a:t>
            </a:r>
            <a:r>
              <a:rPr lang="en-US" altLang="ko-KR" dirty="0"/>
              <a:t> contains the list of directory names where modules are imported from.</a:t>
            </a:r>
          </a:p>
          <a:p>
            <a:pPr marL="0" indent="0">
              <a:buNone/>
            </a:pPr>
            <a:r>
              <a:rPr lang="en-US" altLang="ko-KR" dirty="0"/>
              <a:t># Refer to https://docs.python.org/3/library/sys.html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149</a:t>
            </a:fld>
            <a:endParaRPr lang="en-US" dirty="0"/>
          </a:p>
        </p:txBody>
      </p:sp>
    </p:spTree>
    <p:extLst>
      <p:ext uri="{BB962C8B-B14F-4D97-AF65-F5344CB8AC3E}">
        <p14:creationId xmlns:p14="http://schemas.microsoft.com/office/powerpoint/2010/main" val="18925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a:t>
            </a:r>
            <a:r>
              <a:rPr lang="en-US" altLang="ko-KR" b="1" dirty="0">
                <a:solidFill>
                  <a:srgbClr val="FF0000"/>
                </a:solidFill>
              </a:rPr>
              <a:t>[parameters]</a:t>
            </a:r>
            <a:r>
              <a:rPr lang="en-US" altLang="ko-KR" dirty="0"/>
              <a:t>):</a:t>
            </a:r>
          </a:p>
          <a:p>
            <a:pPr marL="0" indent="0">
              <a:buNone/>
            </a:pPr>
            <a:r>
              <a:rPr lang="en-US" altLang="ko-KR" dirty="0"/>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791019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Importing and Using Mathematical Library</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92500" lnSpcReduction="20000"/>
              </a:bodyPr>
              <a:lstStyle/>
              <a:p>
                <a:r>
                  <a:rPr lang="en-US" altLang="ko-KR" dirty="0"/>
                  <a:t>Make a Python program as below:</a:t>
                </a:r>
              </a:p>
              <a:p>
                <a:pPr lvl="1"/>
                <a:r>
                  <a:rPr lang="en-US" altLang="ko-KR" dirty="0"/>
                  <a:t>Import the module </a:t>
                </a:r>
                <a:r>
                  <a:rPr lang="en-US" altLang="ko-KR" dirty="0">
                    <a:solidFill>
                      <a:schemeClr val="tx1">
                        <a:lumMod val="50000"/>
                        <a:lumOff val="50000"/>
                      </a:schemeClr>
                    </a:solidFill>
                  </a:rPr>
                  <a:t>math</a:t>
                </a:r>
                <a:r>
                  <a:rPr lang="en-US" altLang="ko-KR" dirty="0"/>
                  <a:t>.</a:t>
                </a:r>
              </a:p>
              <a:p>
                <a:pPr lvl="1"/>
                <a:r>
                  <a:rPr lang="en-US" altLang="ko-KR" dirty="0"/>
                  <a:t>Print out </a:t>
                </a:r>
                <a14:m>
                  <m:oMath xmlns:m="http://schemas.openxmlformats.org/officeDocument/2006/math">
                    <m:r>
                      <a:rPr lang="en-US" altLang="ko-KR" smtClean="0">
                        <a:solidFill>
                          <a:schemeClr val="tx1">
                            <a:lumMod val="50000"/>
                            <a:lumOff val="50000"/>
                          </a:schemeClr>
                        </a:solidFill>
                        <a:latin typeface="Cambria Math" panose="02040503050406030204" pitchFamily="18" charset="0"/>
                      </a:rPr>
                      <m:t>8!</m:t>
                    </m:r>
                  </m:oMath>
                </a14:m>
                <a:r>
                  <a:rPr lang="en-US" altLang="ko-KR" dirty="0"/>
                  <a:t>.</a:t>
                </a:r>
              </a:p>
              <a:p>
                <a:pPr lvl="1"/>
                <a:r>
                  <a:rPr lang="en-US" altLang="ko-KR" dirty="0"/>
                  <a:t>Print out </a:t>
                </a:r>
                <a14:m>
                  <m:oMath xmlns:m="http://schemas.openxmlformats.org/officeDocument/2006/math">
                    <m:d>
                      <m:dPr>
                        <m:begChr m:val="⌊"/>
                        <m:endChr m:val="⌋"/>
                        <m:ctrlPr>
                          <a:rPr lang="en-US" altLang="ko-KR" i="1" smtClean="0">
                            <a:solidFill>
                              <a:schemeClr val="tx1">
                                <a:lumMod val="50000"/>
                                <a:lumOff val="50000"/>
                              </a:schemeClr>
                            </a:solidFill>
                            <a:latin typeface="Cambria Math" panose="02040503050406030204" pitchFamily="18" charset="0"/>
                          </a:rPr>
                        </m:ctrlPr>
                      </m:dPr>
                      <m:e>
                        <m:f>
                          <m:fPr>
                            <m:ctrlPr>
                              <a:rPr lang="en-US" altLang="ko-KR" i="1" smtClean="0">
                                <a:solidFill>
                                  <a:schemeClr val="tx1">
                                    <a:lumMod val="50000"/>
                                    <a:lumOff val="50000"/>
                                  </a:schemeClr>
                                </a:solidFill>
                                <a:latin typeface="Cambria Math" panose="02040503050406030204" pitchFamily="18" charset="0"/>
                              </a:rPr>
                            </m:ctrlPr>
                          </m:fPr>
                          <m:num>
                            <m:r>
                              <a:rPr lang="en-US" altLang="ko-KR" smtClean="0">
                                <a:solidFill>
                                  <a:schemeClr val="tx1">
                                    <a:lumMod val="50000"/>
                                    <a:lumOff val="50000"/>
                                  </a:schemeClr>
                                </a:solidFill>
                                <a:latin typeface="Cambria Math" panose="02040503050406030204" pitchFamily="18" charset="0"/>
                              </a:rPr>
                              <m:t>10</m:t>
                            </m:r>
                          </m:num>
                          <m:den>
                            <m:r>
                              <a:rPr lang="en-US" altLang="ko-KR" smtClean="0">
                                <a:solidFill>
                                  <a:schemeClr val="tx1">
                                    <a:lumMod val="50000"/>
                                    <a:lumOff val="50000"/>
                                  </a:schemeClr>
                                </a:solidFill>
                                <a:latin typeface="Cambria Math" panose="02040503050406030204" pitchFamily="18" charset="0"/>
                              </a:rPr>
                              <m:t>3</m:t>
                            </m:r>
                          </m:den>
                        </m:f>
                      </m:e>
                    </m:d>
                  </m:oMath>
                </a14:m>
                <a:r>
                  <a:rPr lang="en-US" altLang="ko-KR" dirty="0"/>
                  <a:t>.</a:t>
                </a:r>
              </a:p>
              <a:p>
                <a:pPr lvl="1"/>
                <a:r>
                  <a:rPr lang="en-US" altLang="ko-KR" dirty="0"/>
                  <a:t>Print out </a:t>
                </a:r>
                <a14:m>
                  <m:oMath xmlns:m="http://schemas.openxmlformats.org/officeDocument/2006/math">
                    <m:sSup>
                      <m:sSupPr>
                        <m:ctrlPr>
                          <a:rPr lang="en-US" altLang="ko-KR" i="1" dirty="0" smtClean="0">
                            <a:solidFill>
                              <a:schemeClr val="tx1">
                                <a:lumMod val="50000"/>
                                <a:lumOff val="50000"/>
                              </a:schemeClr>
                            </a:solidFill>
                            <a:latin typeface="Cambria Math" panose="02040503050406030204" pitchFamily="18" charset="0"/>
                          </a:rPr>
                        </m:ctrlPr>
                      </m:sSupPr>
                      <m:e>
                        <m:r>
                          <a:rPr lang="en-US" altLang="ko-KR" dirty="0" smtClean="0">
                            <a:solidFill>
                              <a:schemeClr val="tx1">
                                <a:lumMod val="50000"/>
                                <a:lumOff val="50000"/>
                              </a:schemeClr>
                            </a:solidFill>
                            <a:latin typeface="Cambria Math" panose="02040503050406030204" pitchFamily="18" charset="0"/>
                          </a:rPr>
                          <m:t>𝑒</m:t>
                        </m:r>
                      </m:e>
                      <m:sup>
                        <m:r>
                          <a:rPr lang="en-US" altLang="ko-KR" dirty="0" smtClean="0">
                            <a:solidFill>
                              <a:schemeClr val="tx1">
                                <a:lumMod val="50000"/>
                                <a:lumOff val="50000"/>
                              </a:schemeClr>
                            </a:solidFill>
                            <a:latin typeface="Cambria Math" panose="02040503050406030204" pitchFamily="18" charset="0"/>
                          </a:rPr>
                          <m:t>10</m:t>
                        </m:r>
                      </m:sup>
                    </m:sSup>
                  </m:oMath>
                </a14:m>
                <a:r>
                  <a:rPr lang="en-US" altLang="ko-KR" dirty="0"/>
                  <a:t>.</a:t>
                </a:r>
              </a:p>
              <a:p>
                <a:pPr lvl="1"/>
                <a:r>
                  <a:rPr lang="en-US" altLang="ko-KR" dirty="0"/>
                  <a:t>Print out </a:t>
                </a:r>
                <a14:m>
                  <m:oMath xmlns:m="http://schemas.openxmlformats.org/officeDocument/2006/math">
                    <m:func>
                      <m:funcPr>
                        <m:ctrlPr>
                          <a:rPr lang="en-US" altLang="ko-KR" i="1" smtClean="0">
                            <a:solidFill>
                              <a:schemeClr val="tx1">
                                <a:lumMod val="50000"/>
                                <a:lumOff val="50000"/>
                              </a:schemeClr>
                            </a:solidFill>
                            <a:latin typeface="Cambria Math" panose="02040503050406030204" pitchFamily="18" charset="0"/>
                          </a:rPr>
                        </m:ctrlPr>
                      </m:funcPr>
                      <m:fName>
                        <m:sSub>
                          <m:sSubPr>
                            <m:ctrlPr>
                              <a:rPr lang="en-US" altLang="ko-KR" i="1" smtClean="0">
                                <a:solidFill>
                                  <a:schemeClr val="tx1">
                                    <a:lumMod val="50000"/>
                                    <a:lumOff val="50000"/>
                                  </a:schemeClr>
                                </a:solidFill>
                                <a:latin typeface="Cambria Math" panose="02040503050406030204" pitchFamily="18" charset="0"/>
                              </a:rPr>
                            </m:ctrlPr>
                          </m:sSubPr>
                          <m:e>
                            <m:r>
                              <m:rPr>
                                <m:sty m:val="p"/>
                              </m:rPr>
                              <a:rPr lang="en-US" altLang="ko-KR" smtClean="0">
                                <a:solidFill>
                                  <a:schemeClr val="tx1">
                                    <a:lumMod val="50000"/>
                                    <a:lumOff val="50000"/>
                                  </a:schemeClr>
                                </a:solidFill>
                                <a:latin typeface="Cambria Math" panose="02040503050406030204" pitchFamily="18" charset="0"/>
                              </a:rPr>
                              <m:t>log</m:t>
                            </m:r>
                          </m:e>
                          <m:sub>
                            <m:r>
                              <a:rPr lang="en-US" altLang="ko-KR" smtClean="0">
                                <a:solidFill>
                                  <a:schemeClr val="tx1">
                                    <a:lumMod val="50000"/>
                                    <a:lumOff val="50000"/>
                                  </a:schemeClr>
                                </a:solidFill>
                                <a:latin typeface="Cambria Math" panose="02040503050406030204" pitchFamily="18" charset="0"/>
                              </a:rPr>
                              <m:t>10</m:t>
                            </m:r>
                          </m:sub>
                        </m:sSub>
                      </m:fName>
                      <m:e>
                        <m:r>
                          <a:rPr lang="en-US" altLang="ko-KR" b="0" i="0" smtClean="0">
                            <a:solidFill>
                              <a:schemeClr val="tx1">
                                <a:lumMod val="50000"/>
                                <a:lumOff val="50000"/>
                              </a:schemeClr>
                            </a:solidFill>
                            <a:latin typeface="Cambria Math" panose="02040503050406030204" pitchFamily="18" charset="0"/>
                          </a:rPr>
                          <m:t>100</m:t>
                        </m:r>
                      </m:e>
                    </m:func>
                  </m:oMath>
                </a14:m>
                <a:r>
                  <a:rPr lang="en-US" altLang="ko-KR" dirty="0"/>
                  <a:t>.</a:t>
                </a:r>
              </a:p>
              <a:p>
                <a:pPr lvl="1"/>
                <a:r>
                  <a:rPr lang="en-US" altLang="ko-KR" dirty="0"/>
                  <a:t>Print out </a:t>
                </a:r>
                <a14:m>
                  <m:oMath xmlns:m="http://schemas.openxmlformats.org/officeDocument/2006/math">
                    <m:sSup>
                      <m:sSupPr>
                        <m:ctrlPr>
                          <a:rPr lang="en-US" altLang="ko-KR" i="1" smtClean="0">
                            <a:solidFill>
                              <a:schemeClr val="tx1">
                                <a:lumMod val="50000"/>
                                <a:lumOff val="50000"/>
                              </a:schemeClr>
                            </a:solidFill>
                            <a:latin typeface="Cambria Math" panose="02040503050406030204" pitchFamily="18" charset="0"/>
                          </a:rPr>
                        </m:ctrlPr>
                      </m:sSupPr>
                      <m:e>
                        <m:r>
                          <a:rPr lang="en-US" altLang="ko-KR" smtClean="0">
                            <a:solidFill>
                              <a:schemeClr val="tx1">
                                <a:lumMod val="50000"/>
                                <a:lumOff val="50000"/>
                              </a:schemeClr>
                            </a:solidFill>
                            <a:latin typeface="Cambria Math" panose="02040503050406030204" pitchFamily="18" charset="0"/>
                          </a:rPr>
                          <m:t>2</m:t>
                        </m:r>
                      </m:e>
                      <m:sup>
                        <m:r>
                          <a:rPr lang="en-US" altLang="ko-KR" smtClean="0">
                            <a:solidFill>
                              <a:schemeClr val="tx1">
                                <a:lumMod val="50000"/>
                                <a:lumOff val="50000"/>
                              </a:schemeClr>
                            </a:solidFill>
                            <a:latin typeface="Cambria Math" panose="02040503050406030204" pitchFamily="18" charset="0"/>
                          </a:rPr>
                          <m:t>10</m:t>
                        </m:r>
                      </m:sup>
                    </m:sSup>
                  </m:oMath>
                </a14:m>
                <a:r>
                  <a:rPr lang="en-US" altLang="ko-KR" dirty="0"/>
                  <a:t>.</a:t>
                </a:r>
              </a:p>
              <a:p>
                <a:pPr lvl="1"/>
                <a:r>
                  <a:rPr lang="en-US" altLang="ko-KR" dirty="0"/>
                  <a:t>Print out </a:t>
                </a:r>
                <a14:m>
                  <m:oMath xmlns:m="http://schemas.openxmlformats.org/officeDocument/2006/math">
                    <m:rad>
                      <m:radPr>
                        <m:degHide m:val="on"/>
                        <m:ctrlPr>
                          <a:rPr lang="en-US" altLang="ko-KR" i="1" smtClean="0">
                            <a:solidFill>
                              <a:schemeClr val="tx1">
                                <a:lumMod val="50000"/>
                                <a:lumOff val="50000"/>
                              </a:schemeClr>
                            </a:solidFill>
                            <a:latin typeface="Cambria Math" panose="02040503050406030204" pitchFamily="18" charset="0"/>
                          </a:rPr>
                        </m:ctrlPr>
                      </m:radPr>
                      <m:deg/>
                      <m:e>
                        <m:r>
                          <a:rPr lang="en-US" altLang="ko-KR" smtClean="0">
                            <a:solidFill>
                              <a:schemeClr val="tx1">
                                <a:lumMod val="50000"/>
                                <a:lumOff val="50000"/>
                              </a:schemeClr>
                            </a:solidFill>
                            <a:latin typeface="Cambria Math" panose="02040503050406030204" pitchFamily="18" charset="0"/>
                          </a:rPr>
                          <m:t>2</m:t>
                        </m:r>
                      </m:e>
                    </m:rad>
                  </m:oMath>
                </a14:m>
                <a:r>
                  <a:rPr lang="en-US" altLang="ko-KR" dirty="0"/>
                  <a:t>.</a:t>
                </a:r>
              </a:p>
              <a:p>
                <a:pPr lvl="1"/>
                <a:r>
                  <a:rPr lang="en-US" altLang="ko-KR" dirty="0"/>
                  <a:t>Print out </a:t>
                </a:r>
                <a14:m>
                  <m:oMath xmlns:m="http://schemas.openxmlformats.org/officeDocument/2006/math">
                    <m:r>
                      <a:rPr lang="ko-KR" altLang="en-US" smtClean="0">
                        <a:solidFill>
                          <a:schemeClr val="tx1">
                            <a:lumMod val="50000"/>
                            <a:lumOff val="50000"/>
                          </a:schemeClr>
                        </a:solidFill>
                        <a:latin typeface="Cambria Math" panose="02040503050406030204" pitchFamily="18" charset="0"/>
                      </a:rPr>
                      <m:t>𝜋</m:t>
                    </m:r>
                  </m:oMath>
                </a14:m>
                <a:r>
                  <a:rPr lang="en-US" altLang="ko-KR" dirty="0"/>
                  <a:t>.</a:t>
                </a:r>
              </a:p>
              <a:p>
                <a:pPr lvl="1"/>
                <a:r>
                  <a:rPr lang="en-US" altLang="ko-KR" dirty="0"/>
                  <a:t>Print out </a:t>
                </a:r>
                <a14:m>
                  <m:oMath xmlns:m="http://schemas.openxmlformats.org/officeDocument/2006/math">
                    <m:func>
                      <m:funcPr>
                        <m:ctrlPr>
                          <a:rPr lang="en-US" altLang="ko-KR" i="1" smtClean="0">
                            <a:solidFill>
                              <a:schemeClr val="tx1">
                                <a:lumMod val="50000"/>
                                <a:lumOff val="50000"/>
                              </a:schemeClr>
                            </a:solidFill>
                            <a:latin typeface="Cambria Math" panose="02040503050406030204" pitchFamily="18" charset="0"/>
                          </a:rPr>
                        </m:ctrlPr>
                      </m:funcPr>
                      <m:fName>
                        <m:r>
                          <m:rPr>
                            <m:sty m:val="p"/>
                          </m:rPr>
                          <a:rPr lang="en-US" altLang="ko-KR" smtClean="0">
                            <a:solidFill>
                              <a:schemeClr val="tx1">
                                <a:lumMod val="50000"/>
                                <a:lumOff val="50000"/>
                              </a:schemeClr>
                            </a:solidFill>
                            <a:latin typeface="Cambria Math" panose="02040503050406030204" pitchFamily="18" charset="0"/>
                          </a:rPr>
                          <m:t>sin</m:t>
                        </m:r>
                      </m:fName>
                      <m:e>
                        <m:r>
                          <a:rPr lang="ko-KR" altLang="en-US" smtClean="0">
                            <a:solidFill>
                              <a:schemeClr val="tx1">
                                <a:lumMod val="50000"/>
                                <a:lumOff val="50000"/>
                              </a:schemeClr>
                            </a:solidFill>
                            <a:latin typeface="Cambria Math" panose="02040503050406030204" pitchFamily="18" charset="0"/>
                          </a:rPr>
                          <m:t>𝜋</m:t>
                        </m:r>
                      </m:e>
                    </m:func>
                  </m:oMath>
                </a14:m>
                <a:r>
                  <a:rPr lang="en-US" altLang="ko-KR" dirty="0"/>
                  <a:t>.</a:t>
                </a:r>
              </a:p>
              <a:p>
                <a:r>
                  <a:rPr lang="en-US" altLang="ko-KR" dirty="0"/>
                  <a:t>Refer to the Python Mathematical Functions page:</a:t>
                </a:r>
              </a:p>
              <a:p>
                <a:pPr lvl="1"/>
                <a:r>
                  <a:rPr lang="en-US" altLang="ko-KR" dirty="0"/>
                  <a:t>https://docs.python.org/3/library/math.html</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150</a:t>
            </a:fld>
            <a:endParaRPr lang="en-US" dirty="0"/>
          </a:p>
        </p:txBody>
      </p:sp>
    </p:spTree>
    <p:extLst>
      <p:ext uri="{BB962C8B-B14F-4D97-AF65-F5344CB8AC3E}">
        <p14:creationId xmlns:p14="http://schemas.microsoft.com/office/powerpoint/2010/main" val="1483830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Mathematical Library</a:t>
            </a:r>
            <a:endParaRPr lang="ko-KR" altLang="en-US" dirty="0"/>
          </a:p>
        </p:txBody>
      </p:sp>
      <p:sp>
        <p:nvSpPr>
          <p:cNvPr id="7" name="내용 개체 틀 6"/>
          <p:cNvSpPr>
            <a:spLocks noGrp="1"/>
          </p:cNvSpPr>
          <p:nvPr>
            <p:ph idx="1"/>
          </p:nvPr>
        </p:nvSpPr>
        <p:spPr/>
        <p:txBody>
          <a:bodyPr>
            <a:normAutofit fontScale="92500" lnSpcReduction="10000"/>
          </a:bodyPr>
          <a:lstStyle/>
          <a:p>
            <a:pPr marL="0" indent="0">
              <a:buNone/>
            </a:pPr>
            <a:r>
              <a:rPr lang="en-US" altLang="ko-KR" dirty="0">
                <a:solidFill>
                  <a:srgbClr val="FFFF00"/>
                </a:solidFill>
              </a:rPr>
              <a:t>import math</a:t>
            </a:r>
          </a:p>
          <a:p>
            <a:pPr marL="0" indent="0">
              <a:buNone/>
            </a:pPr>
            <a:endParaRPr lang="en-US" altLang="ko-KR" dirty="0"/>
          </a:p>
          <a:p>
            <a:pPr marL="0" indent="0">
              <a:buNone/>
            </a:pPr>
            <a:r>
              <a:rPr lang="en-US" altLang="ko-KR" dirty="0"/>
              <a:t>print(</a:t>
            </a:r>
            <a:r>
              <a:rPr lang="en-US" altLang="ko-KR" dirty="0" err="1"/>
              <a:t>math.factorial</a:t>
            </a:r>
            <a:r>
              <a:rPr lang="en-US" altLang="ko-KR" dirty="0"/>
              <a:t>(8))</a:t>
            </a:r>
          </a:p>
          <a:p>
            <a:pPr marL="0" indent="0">
              <a:buNone/>
            </a:pPr>
            <a:r>
              <a:rPr lang="en-US" altLang="ko-KR" dirty="0"/>
              <a:t>print(</a:t>
            </a:r>
            <a:r>
              <a:rPr lang="en-US" altLang="ko-KR" dirty="0" err="1"/>
              <a:t>math.floor</a:t>
            </a:r>
            <a:r>
              <a:rPr lang="en-US" altLang="ko-KR" dirty="0"/>
              <a:t>(10 / 3))</a:t>
            </a:r>
          </a:p>
          <a:p>
            <a:pPr marL="0" indent="0">
              <a:buNone/>
            </a:pPr>
            <a:r>
              <a:rPr lang="en-US" altLang="ko-KR" dirty="0"/>
              <a:t>print(</a:t>
            </a:r>
            <a:r>
              <a:rPr lang="en-US" altLang="ko-KR" dirty="0" err="1"/>
              <a:t>math.exp</a:t>
            </a:r>
            <a:r>
              <a:rPr lang="en-US" altLang="ko-KR" dirty="0"/>
              <a:t>(10))</a:t>
            </a:r>
          </a:p>
          <a:p>
            <a:pPr marL="0" indent="0">
              <a:buNone/>
            </a:pPr>
            <a:r>
              <a:rPr lang="en-US" altLang="ko-KR" dirty="0"/>
              <a:t>print(math.log(100, 10))</a:t>
            </a:r>
          </a:p>
          <a:p>
            <a:pPr marL="0" indent="0">
              <a:buNone/>
            </a:pPr>
            <a:r>
              <a:rPr lang="en-US" altLang="ko-KR" dirty="0"/>
              <a:t>print(</a:t>
            </a:r>
            <a:r>
              <a:rPr lang="en-US" altLang="ko-KR" dirty="0" err="1"/>
              <a:t>math.pow</a:t>
            </a:r>
            <a:r>
              <a:rPr lang="en-US" altLang="ko-KR" dirty="0"/>
              <a:t>(2, 10))</a:t>
            </a:r>
          </a:p>
          <a:p>
            <a:pPr marL="0" indent="0">
              <a:buNone/>
            </a:pPr>
            <a:r>
              <a:rPr lang="en-US" altLang="ko-KR" dirty="0"/>
              <a:t>print(</a:t>
            </a:r>
            <a:r>
              <a:rPr lang="en-US" altLang="ko-KR" dirty="0" err="1"/>
              <a:t>math.sqrt</a:t>
            </a:r>
            <a:r>
              <a:rPr lang="en-US" altLang="ko-KR" dirty="0"/>
              <a:t>(2))</a:t>
            </a:r>
          </a:p>
          <a:p>
            <a:pPr marL="0" indent="0">
              <a:buNone/>
            </a:pPr>
            <a:r>
              <a:rPr lang="en-US" altLang="ko-KR" dirty="0"/>
              <a:t>print(</a:t>
            </a:r>
            <a:r>
              <a:rPr lang="en-US" altLang="ko-KR" dirty="0" err="1"/>
              <a:t>math.pi</a:t>
            </a:r>
            <a:r>
              <a:rPr lang="en-US" altLang="ko-KR" dirty="0"/>
              <a:t>)</a:t>
            </a:r>
          </a:p>
          <a:p>
            <a:pPr marL="0" indent="0">
              <a:buNone/>
            </a:pPr>
            <a:r>
              <a:rPr lang="en-US" altLang="ko-KR" dirty="0"/>
              <a:t>print(</a:t>
            </a:r>
            <a:r>
              <a:rPr lang="en-US" altLang="ko-KR" dirty="0" err="1"/>
              <a:t>math.sin</a:t>
            </a:r>
            <a:r>
              <a:rPr lang="en-US" altLang="ko-KR" dirty="0"/>
              <a:t>(</a:t>
            </a:r>
            <a:r>
              <a:rPr lang="en-US" altLang="ko-KR" dirty="0" err="1"/>
              <a:t>math.pi</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151</a:t>
            </a:fld>
            <a:endParaRPr lang="en-US" dirty="0"/>
          </a:p>
        </p:txBody>
      </p:sp>
    </p:spTree>
    <p:extLst>
      <p:ext uri="{BB962C8B-B14F-4D97-AF65-F5344CB8AC3E}">
        <p14:creationId xmlns:p14="http://schemas.microsoft.com/office/powerpoint/2010/main" val="19025097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err="1"/>
              <a:t>from..import</a:t>
            </a:r>
            <a:r>
              <a:rPr lang="en-US" altLang="ko-KR" dirty="0"/>
              <a:t> statement</a:t>
            </a:r>
            <a:endParaRPr lang="ko-KR" altLang="en-US" dirty="0"/>
          </a:p>
        </p:txBody>
      </p:sp>
      <p:sp>
        <p:nvSpPr>
          <p:cNvPr id="3" name="내용 개체 틀 2"/>
          <p:cNvSpPr>
            <a:spLocks noGrp="1"/>
          </p:cNvSpPr>
          <p:nvPr>
            <p:ph idx="1"/>
          </p:nvPr>
        </p:nvSpPr>
        <p:spPr>
          <a:xfrm>
            <a:off x="913794" y="1127464"/>
            <a:ext cx="10799785" cy="5064992"/>
          </a:xfrm>
        </p:spPr>
        <p:txBody>
          <a:bodyPr>
            <a:noAutofit/>
          </a:bodyPr>
          <a:lstStyle/>
          <a:p>
            <a:r>
              <a:rPr lang="en-US" altLang="ko-KR" sz="1800" dirty="0"/>
              <a:t>If you want to directly import the </a:t>
            </a:r>
            <a:r>
              <a:rPr lang="en-US" altLang="ko-KR" sz="1800" b="1" i="1" dirty="0" err="1"/>
              <a:t>argv</a:t>
            </a:r>
            <a:r>
              <a:rPr lang="en-US" altLang="ko-KR" sz="1800" dirty="0"/>
              <a:t> variable into your program (to avoid typing the </a:t>
            </a:r>
            <a:r>
              <a:rPr lang="en-US" altLang="ko-KR" sz="1800" b="1" i="1" dirty="0"/>
              <a:t>sys.</a:t>
            </a:r>
            <a:r>
              <a:rPr lang="en-US" altLang="ko-KR" sz="1800" dirty="0"/>
              <a:t> every time for it), then you can use the </a:t>
            </a:r>
            <a:r>
              <a:rPr lang="en-US" altLang="ko-KR" sz="1800" dirty="0">
                <a:solidFill>
                  <a:schemeClr val="tx1">
                    <a:lumMod val="50000"/>
                    <a:lumOff val="50000"/>
                  </a:schemeClr>
                </a:solidFill>
              </a:rPr>
              <a:t>from sys import </a:t>
            </a:r>
            <a:r>
              <a:rPr lang="en-US" altLang="ko-KR" sz="1800" dirty="0" err="1">
                <a:solidFill>
                  <a:schemeClr val="tx1">
                    <a:lumMod val="50000"/>
                    <a:lumOff val="50000"/>
                  </a:schemeClr>
                </a:solidFill>
              </a:rPr>
              <a:t>argv</a:t>
            </a:r>
            <a:r>
              <a:rPr lang="en-US" altLang="ko-KR" sz="1800" dirty="0">
                <a:solidFill>
                  <a:schemeClr val="tx1">
                    <a:lumMod val="50000"/>
                    <a:lumOff val="50000"/>
                  </a:schemeClr>
                </a:solidFill>
              </a:rPr>
              <a:t> </a:t>
            </a:r>
            <a:r>
              <a:rPr lang="en-US" altLang="ko-KR" sz="1800" dirty="0"/>
              <a:t>statement.</a:t>
            </a:r>
          </a:p>
          <a:p>
            <a:endParaRPr lang="en-US" altLang="ko-KR" sz="1600" dirty="0"/>
          </a:p>
          <a:p>
            <a:r>
              <a:rPr lang="en-US" altLang="ko-KR" sz="1600" dirty="0"/>
              <a:t>e.g.</a:t>
            </a:r>
          </a:p>
          <a:p>
            <a:pPr marL="495285" lvl="1" indent="0">
              <a:buNone/>
            </a:pPr>
            <a:r>
              <a:rPr lang="en-US" altLang="ko-KR" sz="1600" b="1" dirty="0">
                <a:solidFill>
                  <a:srgbClr val="FFFF00"/>
                </a:solidFill>
              </a:rPr>
              <a:t>import math</a:t>
            </a:r>
          </a:p>
          <a:p>
            <a:pPr marL="495285" lvl="1" indent="0">
              <a:buNone/>
            </a:pPr>
            <a:r>
              <a:rPr lang="en-US" altLang="ko-KR" sz="1600" dirty="0"/>
              <a:t>print("Square root of 16 is", </a:t>
            </a:r>
            <a:r>
              <a:rPr lang="en-US" altLang="ko-KR" sz="1600" b="1" dirty="0" err="1">
                <a:solidFill>
                  <a:srgbClr val="FFFF00"/>
                </a:solidFill>
              </a:rPr>
              <a:t>math.sqrt</a:t>
            </a:r>
            <a:r>
              <a:rPr lang="en-US" altLang="ko-KR" sz="1600" dirty="0"/>
              <a:t>(16))</a:t>
            </a:r>
          </a:p>
          <a:p>
            <a:r>
              <a:rPr lang="en-US" altLang="ko-KR" sz="1600" dirty="0"/>
              <a:t>e.g.</a:t>
            </a:r>
          </a:p>
          <a:p>
            <a:pPr marL="495285" lvl="1" indent="0">
              <a:buNone/>
            </a:pPr>
            <a:r>
              <a:rPr lang="en-US" altLang="ko-KR" sz="1600" b="1" dirty="0">
                <a:solidFill>
                  <a:srgbClr val="FFFF00"/>
                </a:solidFill>
              </a:rPr>
              <a:t>from math import </a:t>
            </a:r>
            <a:r>
              <a:rPr lang="en-US" altLang="ko-KR" sz="1600" b="1" dirty="0" err="1">
                <a:solidFill>
                  <a:srgbClr val="FFFF00"/>
                </a:solidFill>
              </a:rPr>
              <a:t>sqrt</a:t>
            </a:r>
            <a:endParaRPr lang="en-US" altLang="ko-KR" sz="1600" b="1" dirty="0">
              <a:solidFill>
                <a:srgbClr val="FFFF00"/>
              </a:solidFill>
            </a:endParaRPr>
          </a:p>
          <a:p>
            <a:pPr marL="495285" lvl="1" indent="0">
              <a:buNone/>
            </a:pPr>
            <a:r>
              <a:rPr lang="en-US" altLang="ko-KR" sz="1600" dirty="0"/>
              <a:t>print("Square root of 16 is", </a:t>
            </a:r>
            <a:r>
              <a:rPr lang="en-US" altLang="ko-KR" sz="1600" b="1" dirty="0">
                <a:solidFill>
                  <a:srgbClr val="FFFF00"/>
                </a:solidFill>
              </a:rPr>
              <a:t>sqrt</a:t>
            </a:r>
            <a:r>
              <a:rPr lang="en-US" altLang="ko-KR" sz="1600" dirty="0"/>
              <a:t>(16))</a:t>
            </a:r>
          </a:p>
          <a:p>
            <a:r>
              <a:rPr lang="en-US" altLang="ko-KR" sz="1600" dirty="0"/>
              <a:t>e.g.</a:t>
            </a:r>
          </a:p>
          <a:p>
            <a:pPr marL="495285" lvl="1" indent="0">
              <a:buNone/>
            </a:pPr>
            <a:r>
              <a:rPr lang="en-US" altLang="ko-KR" sz="1600" b="1" dirty="0">
                <a:solidFill>
                  <a:srgbClr val="FFFF00"/>
                </a:solidFill>
              </a:rPr>
              <a:t>from math import *</a:t>
            </a:r>
          </a:p>
          <a:p>
            <a:pPr marL="495285" lvl="1" indent="0">
              <a:buNone/>
            </a:pPr>
            <a:r>
              <a:rPr lang="en-US" altLang="ko-KR" sz="1600" dirty="0"/>
              <a:t>print("Square root of 16 is", </a:t>
            </a:r>
            <a:r>
              <a:rPr lang="en-US" altLang="ko-KR" sz="1600" b="1" dirty="0" err="1">
                <a:solidFill>
                  <a:srgbClr val="FFFF00"/>
                </a:solidFill>
              </a:rPr>
              <a:t>sqrt</a:t>
            </a:r>
            <a:r>
              <a:rPr lang="en-US" altLang="ko-KR" sz="1600" dirty="0"/>
              <a:t>(16))</a:t>
            </a:r>
            <a:endParaRPr lang="ko-KR" altLang="en-US" sz="16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152</a:t>
            </a:fld>
            <a:endParaRPr lang="en-US" dirty="0"/>
          </a:p>
        </p:txBody>
      </p:sp>
    </p:spTree>
    <p:extLst>
      <p:ext uri="{BB962C8B-B14F-4D97-AF65-F5344CB8AC3E}">
        <p14:creationId xmlns:p14="http://schemas.microsoft.com/office/powerpoint/2010/main" val="394560928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module's </a:t>
            </a:r>
            <a:r>
              <a:rPr lang="en-US" altLang="ko-KR" b="1" i="1" dirty="0"/>
              <a:t>__name__</a:t>
            </a:r>
            <a:endParaRPr lang="ko-KR" altLang="en-US" b="1" i="1" dirty="0"/>
          </a:p>
        </p:txBody>
      </p:sp>
      <p:sp>
        <p:nvSpPr>
          <p:cNvPr id="3" name="내용 개체 틀 2"/>
          <p:cNvSpPr>
            <a:spLocks noGrp="1"/>
          </p:cNvSpPr>
          <p:nvPr>
            <p:ph idx="1"/>
          </p:nvPr>
        </p:nvSpPr>
        <p:spPr/>
        <p:txBody>
          <a:bodyPr>
            <a:normAutofit/>
          </a:bodyPr>
          <a:lstStyle/>
          <a:p>
            <a:r>
              <a:rPr lang="en-US" altLang="ko-KR" dirty="0"/>
              <a:t>Every module has a name and statements in a module can find out the name of their module.</a:t>
            </a:r>
          </a:p>
          <a:p>
            <a:r>
              <a:rPr lang="en-US" altLang="ko-KR" dirty="0"/>
              <a:t>This can be achieved using the </a:t>
            </a:r>
            <a:r>
              <a:rPr lang="en-US" altLang="ko-KR" b="1" i="1" dirty="0"/>
              <a:t>__name__</a:t>
            </a:r>
            <a:r>
              <a:rPr lang="en-US" altLang="ko-KR" dirty="0"/>
              <a:t> attribute of the module.</a:t>
            </a:r>
          </a:p>
          <a:p>
            <a:endParaRPr lang="en-US" altLang="ko-KR" dirty="0"/>
          </a:p>
          <a:p>
            <a:r>
              <a:rPr lang="en-US" altLang="ko-KR" dirty="0"/>
              <a:t>e.g.</a:t>
            </a:r>
          </a:p>
          <a:p>
            <a:pPr marL="495285" lvl="1" indent="0">
              <a:buNone/>
            </a:pPr>
            <a:r>
              <a:rPr lang="en-US" altLang="ko-KR" dirty="0"/>
              <a:t>if __name__ == '__main__':</a:t>
            </a:r>
          </a:p>
          <a:p>
            <a:pPr marL="495285" lvl="1" indent="0">
              <a:buNone/>
            </a:pPr>
            <a:r>
              <a:rPr lang="en-US" altLang="ko-KR" dirty="0"/>
              <a:t>    print('This program is being run by itself')</a:t>
            </a:r>
          </a:p>
          <a:p>
            <a:pPr marL="495285" lvl="1" indent="0">
              <a:buNone/>
            </a:pPr>
            <a:r>
              <a:rPr lang="en-US" altLang="ko-KR" dirty="0"/>
              <a:t>else:</a:t>
            </a:r>
          </a:p>
          <a:p>
            <a:pPr marL="495285" lvl="1" indent="0">
              <a:buNone/>
            </a:pPr>
            <a:r>
              <a:rPr lang="en-US" altLang="ko-KR" dirty="0"/>
              <a:t>    print('I am being imported from another module')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153</a:t>
            </a:fld>
            <a:endParaRPr lang="en-US" dirty="0"/>
          </a:p>
        </p:txBody>
      </p:sp>
    </p:spTree>
    <p:extLst>
      <p:ext uri="{BB962C8B-B14F-4D97-AF65-F5344CB8AC3E}">
        <p14:creationId xmlns:p14="http://schemas.microsoft.com/office/powerpoint/2010/main" val="9022487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b="1" u="sng" dirty="0"/>
              <a:t>Making Your Own Modules</a:t>
            </a:r>
          </a:p>
          <a:p>
            <a:r>
              <a:rPr lang="en-US" altLang="ko-KR" dirty="0"/>
              <a:t>The </a:t>
            </a:r>
            <a:r>
              <a:rPr lang="en-US" altLang="ko-KR" b="1" i="1" dirty="0" err="1"/>
              <a:t>dir</a:t>
            </a:r>
            <a:r>
              <a:rPr lang="en-US" altLang="ko-KR" dirty="0"/>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154</a:t>
            </a:fld>
            <a:endParaRPr lang="en-US" dirty="0"/>
          </a:p>
        </p:txBody>
      </p:sp>
    </p:spTree>
    <p:extLst>
      <p:ext uri="{BB962C8B-B14F-4D97-AF65-F5344CB8AC3E}">
        <p14:creationId xmlns:p14="http://schemas.microsoft.com/office/powerpoint/2010/main" val="20866143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Making Your Own Modules</a:t>
            </a:r>
            <a:endParaRPr lang="ko-KR" altLang="en-US" dirty="0"/>
          </a:p>
        </p:txBody>
      </p:sp>
      <p:sp>
        <p:nvSpPr>
          <p:cNvPr id="5" name="내용 개체 틀 4"/>
          <p:cNvSpPr>
            <a:spLocks noGrp="1"/>
          </p:cNvSpPr>
          <p:nvPr>
            <p:ph idx="1"/>
          </p:nvPr>
        </p:nvSpPr>
        <p:spPr/>
        <p:txBody>
          <a:bodyPr>
            <a:normAutofit/>
          </a:bodyPr>
          <a:lstStyle/>
          <a:p>
            <a:r>
              <a:rPr lang="en-US" altLang="ko-KR" dirty="0"/>
              <a:t>Every Python program is also a module.</a:t>
            </a:r>
          </a:p>
          <a:p>
            <a:r>
              <a:rPr lang="en-US" altLang="ko-KR" dirty="0"/>
              <a:t>You just have to make sure it has a </a:t>
            </a:r>
            <a:r>
              <a:rPr lang="en-US" altLang="ko-KR" b="1" i="1" dirty="0"/>
              <a:t>.</a:t>
            </a:r>
            <a:r>
              <a:rPr lang="en-US" altLang="ko-KR" b="1" i="1" dirty="0" err="1"/>
              <a:t>py</a:t>
            </a:r>
            <a:r>
              <a:rPr lang="en-US" altLang="ko-KR" dirty="0"/>
              <a:t> extension.</a:t>
            </a:r>
          </a:p>
          <a:p>
            <a:r>
              <a:rPr lang="en-US" altLang="ko-KR" dirty="0"/>
              <a:t>The module should be placed either in the same directory as the program from which we import it, or in one of the directories listed in </a:t>
            </a:r>
            <a:r>
              <a:rPr lang="en-US" altLang="ko-KR" dirty="0" err="1">
                <a:solidFill>
                  <a:schemeClr val="tx1">
                    <a:lumMod val="50000"/>
                    <a:lumOff val="50000"/>
                  </a:schemeClr>
                </a:solidFill>
              </a:rPr>
              <a:t>sys.path</a:t>
            </a:r>
            <a:r>
              <a:rPr lang="en-US" altLang="ko-KR" dirty="0"/>
              <a:t>.</a:t>
            </a:r>
          </a:p>
          <a:p>
            <a:r>
              <a:rPr lang="en-US" altLang="ko-KR" dirty="0"/>
              <a:t>We use the same dotted notation to access members of the module.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155</a:t>
            </a:fld>
            <a:endParaRPr lang="en-US" dirty="0"/>
          </a:p>
        </p:txBody>
      </p:sp>
    </p:spTree>
    <p:extLst>
      <p:ext uri="{BB962C8B-B14F-4D97-AF65-F5344CB8AC3E}">
        <p14:creationId xmlns:p14="http://schemas.microsoft.com/office/powerpoint/2010/main" val="36184991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Making and Using Your Own Modules</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a:t>File </a:t>
            </a:r>
            <a:r>
              <a:rPr lang="en-US" altLang="ko-KR">
                <a:solidFill>
                  <a:schemeClr val="tx1">
                    <a:lumMod val="50000"/>
                    <a:lumOff val="50000"/>
                  </a:schemeClr>
                </a:solidFill>
              </a:rPr>
              <a:t>mymodule.py</a:t>
            </a:r>
            <a:r>
              <a:rPr lang="en-US" altLang="ko-KR"/>
              <a:t>:</a:t>
            </a:r>
          </a:p>
          <a:p>
            <a:pPr marL="0" indent="0">
              <a:buNone/>
            </a:pPr>
            <a:r>
              <a:rPr lang="en-US" altLang="ko-KR"/>
              <a:t>def say_hi():</a:t>
            </a:r>
          </a:p>
          <a:p>
            <a:pPr marL="0" indent="0">
              <a:buNone/>
            </a:pPr>
            <a:r>
              <a:rPr lang="en-US" altLang="ko-KR"/>
              <a:t>    print('Hi, this is mymodule speaking.')</a:t>
            </a:r>
          </a:p>
          <a:p>
            <a:pPr marL="0" indent="0">
              <a:buNone/>
            </a:pPr>
            <a:endParaRPr lang="en-US" altLang="ko-KR"/>
          </a:p>
          <a:p>
            <a:pPr marL="0" indent="0">
              <a:buNone/>
            </a:pPr>
            <a:r>
              <a:rPr lang="en-US" altLang="ko-KR"/>
              <a:t>__version__ = '0.1'</a:t>
            </a:r>
          </a:p>
          <a:p>
            <a:pPr marL="0" indent="0">
              <a:buNone/>
            </a:pPr>
            <a:endParaRPr lang="en-US" altLang="ko-KR"/>
          </a:p>
          <a:p>
            <a:r>
              <a:rPr lang="en-US" altLang="ko-KR"/>
              <a:t>File </a:t>
            </a:r>
            <a:r>
              <a:rPr lang="en-US" altLang="ko-KR">
                <a:solidFill>
                  <a:schemeClr val="tx1">
                    <a:lumMod val="50000"/>
                    <a:lumOff val="50000"/>
                  </a:schemeClr>
                </a:solidFill>
              </a:rPr>
              <a:t>mymodule_demo.py</a:t>
            </a:r>
            <a:r>
              <a:rPr lang="en-US" altLang="ko-KR"/>
              <a:t>:</a:t>
            </a:r>
          </a:p>
          <a:p>
            <a:pPr marL="0" indent="0">
              <a:buNone/>
            </a:pPr>
            <a:r>
              <a:rPr lang="en-US" altLang="ko-KR"/>
              <a:t>import mymodule</a:t>
            </a:r>
          </a:p>
          <a:p>
            <a:pPr marL="0" indent="0">
              <a:buNone/>
            </a:pPr>
            <a:endParaRPr lang="en-US" altLang="ko-KR"/>
          </a:p>
          <a:p>
            <a:pPr marL="0" indent="0">
              <a:buNone/>
            </a:pPr>
            <a:r>
              <a:rPr lang="en-US" altLang="ko-KR"/>
              <a:t>mymodule.say_hi()</a:t>
            </a:r>
          </a:p>
          <a:p>
            <a:pPr marL="0" indent="0">
              <a:buNone/>
            </a:pPr>
            <a:r>
              <a:rPr lang="en-US" altLang="ko-KR"/>
              <a:t>print('Version', mymodule.__version__)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156</a:t>
            </a:fld>
            <a:endParaRPr lang="en-US" dirty="0"/>
          </a:p>
        </p:txBody>
      </p:sp>
    </p:spTree>
    <p:extLst>
      <p:ext uri="{BB962C8B-B14F-4D97-AF65-F5344CB8AC3E}">
        <p14:creationId xmlns:p14="http://schemas.microsoft.com/office/powerpoint/2010/main" val="121407244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Making and Using Your Own Modules (</a:t>
            </a:r>
            <a:r>
              <a:rPr lang="en-US" altLang="ko-KR" b="1" i="1" dirty="0" err="1"/>
              <a:t>from..import</a:t>
            </a:r>
            <a:r>
              <a:rPr lang="en-US" altLang="ko-KR" dirty="0"/>
              <a:t>)</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dirty="0"/>
              <a:t>File </a:t>
            </a:r>
            <a:r>
              <a:rPr lang="en-US" altLang="ko-KR" dirty="0">
                <a:solidFill>
                  <a:schemeClr val="tx1">
                    <a:lumMod val="50000"/>
                    <a:lumOff val="50000"/>
                  </a:schemeClr>
                </a:solidFill>
              </a:rPr>
              <a:t>mymodule.py</a:t>
            </a:r>
            <a:r>
              <a:rPr lang="en-US" altLang="ko-KR" dirty="0"/>
              <a:t>:</a:t>
            </a:r>
          </a:p>
          <a:p>
            <a:pPr marL="0" indent="0">
              <a:buNone/>
            </a:pPr>
            <a:r>
              <a:rPr lang="en-US" altLang="ko-KR" dirty="0" err="1"/>
              <a:t>def</a:t>
            </a:r>
            <a:r>
              <a:rPr lang="en-US" altLang="ko-KR" dirty="0"/>
              <a:t> </a:t>
            </a:r>
            <a:r>
              <a:rPr lang="en-US" altLang="ko-KR" dirty="0" err="1"/>
              <a:t>say_hi</a:t>
            </a:r>
            <a:r>
              <a:rPr lang="en-US" altLang="ko-KR" dirty="0"/>
              <a:t>():</a:t>
            </a:r>
          </a:p>
          <a:p>
            <a:pPr marL="0" indent="0">
              <a:buNone/>
            </a:pPr>
            <a:r>
              <a:rPr lang="en-US" altLang="ko-KR" dirty="0"/>
              <a:t>    print('Hi, this is </a:t>
            </a:r>
            <a:r>
              <a:rPr lang="en-US" altLang="ko-KR" dirty="0" err="1"/>
              <a:t>mymodule</a:t>
            </a:r>
            <a:r>
              <a:rPr lang="en-US" altLang="ko-KR" dirty="0"/>
              <a:t> speaking.')</a:t>
            </a:r>
          </a:p>
          <a:p>
            <a:pPr marL="0" indent="0">
              <a:buNone/>
            </a:pPr>
            <a:endParaRPr lang="en-US" altLang="ko-KR" dirty="0"/>
          </a:p>
          <a:p>
            <a:pPr marL="0" indent="0">
              <a:buNone/>
            </a:pPr>
            <a:r>
              <a:rPr lang="en-US" altLang="ko-KR" dirty="0"/>
              <a:t>__version__ = '0.1'</a:t>
            </a:r>
          </a:p>
          <a:p>
            <a:pPr marL="0" indent="0">
              <a:buNone/>
            </a:pPr>
            <a:endParaRPr lang="en-US" altLang="ko-KR" dirty="0"/>
          </a:p>
          <a:p>
            <a:r>
              <a:rPr lang="en-US" altLang="ko-KR" dirty="0"/>
              <a:t>File </a:t>
            </a:r>
            <a:r>
              <a:rPr lang="en-US" altLang="ko-KR" dirty="0">
                <a:solidFill>
                  <a:schemeClr val="tx1">
                    <a:lumMod val="50000"/>
                    <a:lumOff val="50000"/>
                  </a:schemeClr>
                </a:solidFill>
              </a:rPr>
              <a:t>mymodule_demo2.py</a:t>
            </a:r>
            <a:r>
              <a:rPr lang="en-US" altLang="ko-KR" dirty="0"/>
              <a:t>:</a:t>
            </a:r>
          </a:p>
          <a:p>
            <a:pPr marL="0" indent="0">
              <a:buNone/>
            </a:pPr>
            <a:r>
              <a:rPr lang="en-US" altLang="ko-KR" dirty="0"/>
              <a:t>from </a:t>
            </a:r>
            <a:r>
              <a:rPr lang="en-US" altLang="ko-KR" dirty="0" err="1"/>
              <a:t>mymodule</a:t>
            </a:r>
            <a:r>
              <a:rPr lang="en-US" altLang="ko-KR" dirty="0"/>
              <a:t> import </a:t>
            </a:r>
            <a:r>
              <a:rPr lang="en-US" altLang="ko-KR" dirty="0" err="1"/>
              <a:t>say_hi</a:t>
            </a:r>
            <a:r>
              <a:rPr lang="en-US" altLang="ko-KR" dirty="0"/>
              <a:t>, __version__</a:t>
            </a:r>
          </a:p>
          <a:p>
            <a:pPr marL="0" indent="0">
              <a:buNone/>
            </a:pPr>
            <a:endParaRPr lang="en-US" altLang="ko-KR" dirty="0"/>
          </a:p>
          <a:p>
            <a:pPr marL="0" indent="0">
              <a:buNone/>
            </a:pPr>
            <a:r>
              <a:rPr lang="en-US" altLang="ko-KR" dirty="0" err="1"/>
              <a:t>say_hi</a:t>
            </a:r>
            <a:r>
              <a:rPr lang="en-US" altLang="ko-KR" dirty="0"/>
              <a:t>()</a:t>
            </a:r>
          </a:p>
          <a:p>
            <a:pPr marL="0" indent="0">
              <a:buNone/>
            </a:pPr>
            <a:r>
              <a:rPr lang="en-US" altLang="ko-KR" dirty="0"/>
              <a:t>print('Version', 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157</a:t>
            </a:fld>
            <a:endParaRPr lang="en-US" dirty="0"/>
          </a:p>
        </p:txBody>
      </p:sp>
      <p:sp>
        <p:nvSpPr>
          <p:cNvPr id="4" name="TextBox 3"/>
          <p:cNvSpPr txBox="1"/>
          <p:nvPr/>
        </p:nvSpPr>
        <p:spPr>
          <a:xfrm>
            <a:off x="1091132" y="6019800"/>
            <a:ext cx="10016450" cy="625684"/>
          </a:xfrm>
          <a:prstGeom prst="rect">
            <a:avLst/>
          </a:prstGeom>
          <a:noFill/>
        </p:spPr>
        <p:txBody>
          <a:bodyPr wrap="square" rtlCol="0">
            <a:spAutoFit/>
          </a:bodyPr>
          <a:lstStyle/>
          <a:p>
            <a:pPr marL="309553" indent="-309553">
              <a:buFont typeface="Wingdings" panose="05000000000000000000" pitchFamily="2" charset="2"/>
              <a:buChar char="ü"/>
            </a:pPr>
            <a:r>
              <a:rPr lang="en-US" altLang="ko-KR" sz="1733" dirty="0">
                <a:solidFill>
                  <a:schemeClr val="tx2">
                    <a:lumMod val="90000"/>
                  </a:schemeClr>
                </a:solidFill>
                <a:latin typeface="Arial" panose="020B0604020202020204" pitchFamily="34" charset="0"/>
                <a:cs typeface="Arial" panose="020B0604020202020204" pitchFamily="34" charset="0"/>
              </a:rPr>
              <a:t>It is always recommended to prefer the </a:t>
            </a:r>
            <a:r>
              <a:rPr lang="en-US" altLang="ko-KR" sz="1733" b="1" dirty="0">
                <a:solidFill>
                  <a:schemeClr val="tx2">
                    <a:lumMod val="90000"/>
                  </a:schemeClr>
                </a:solidFill>
                <a:latin typeface="Arial" panose="020B0604020202020204" pitchFamily="34" charset="0"/>
                <a:cs typeface="Arial" panose="020B0604020202020204" pitchFamily="34" charset="0"/>
              </a:rPr>
              <a:t>import</a:t>
            </a:r>
            <a:r>
              <a:rPr lang="en-US" altLang="ko-KR" sz="1733" dirty="0">
                <a:solidFill>
                  <a:schemeClr val="tx2">
                    <a:lumMod val="90000"/>
                  </a:schemeClr>
                </a:solidFill>
                <a:latin typeface="Arial" panose="020B0604020202020204" pitchFamily="34" charset="0"/>
                <a:cs typeface="Arial" panose="020B0604020202020204" pitchFamily="34" charset="0"/>
              </a:rPr>
              <a:t> statement even though it might make your program a little longer.</a:t>
            </a:r>
            <a:endParaRPr lang="ko-KR" altLang="en-US" sz="1733" dirty="0">
              <a:solidFill>
                <a:schemeClr val="tx2">
                  <a:lumMod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8760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Making and Using Your Own Modules (</a:t>
            </a:r>
            <a:r>
              <a:rPr lang="en-US" altLang="ko-KR" b="1" i="1" dirty="0" err="1"/>
              <a:t>from..import</a:t>
            </a:r>
            <a:r>
              <a:rPr lang="en-US" altLang="ko-KR" b="1" i="1" dirty="0"/>
              <a:t> *</a:t>
            </a:r>
            <a:r>
              <a:rPr lang="en-US" altLang="ko-KR" dirty="0"/>
              <a:t>)</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dirty="0"/>
              <a:t>File </a:t>
            </a:r>
            <a:r>
              <a:rPr lang="en-US" altLang="ko-KR" dirty="0">
                <a:solidFill>
                  <a:schemeClr val="tx1">
                    <a:lumMod val="50000"/>
                    <a:lumOff val="50000"/>
                  </a:schemeClr>
                </a:solidFill>
              </a:rPr>
              <a:t>mymodule.py</a:t>
            </a:r>
            <a:r>
              <a:rPr lang="en-US" altLang="ko-KR" dirty="0"/>
              <a:t>:</a:t>
            </a:r>
          </a:p>
          <a:p>
            <a:pPr marL="0" indent="0">
              <a:buNone/>
            </a:pPr>
            <a:r>
              <a:rPr lang="en-US" altLang="ko-KR" dirty="0" err="1"/>
              <a:t>def</a:t>
            </a:r>
            <a:r>
              <a:rPr lang="en-US" altLang="ko-KR" dirty="0"/>
              <a:t> </a:t>
            </a:r>
            <a:r>
              <a:rPr lang="en-US" altLang="ko-KR" dirty="0" err="1"/>
              <a:t>say_hi</a:t>
            </a:r>
            <a:r>
              <a:rPr lang="en-US" altLang="ko-KR" dirty="0"/>
              <a:t>():</a:t>
            </a:r>
          </a:p>
          <a:p>
            <a:pPr marL="0" indent="0">
              <a:buNone/>
            </a:pPr>
            <a:r>
              <a:rPr lang="en-US" altLang="ko-KR" dirty="0"/>
              <a:t>    print('Hi, this is </a:t>
            </a:r>
            <a:r>
              <a:rPr lang="en-US" altLang="ko-KR" dirty="0" err="1"/>
              <a:t>mymodule</a:t>
            </a:r>
            <a:r>
              <a:rPr lang="en-US" altLang="ko-KR" dirty="0"/>
              <a:t> speaking.')</a:t>
            </a:r>
          </a:p>
          <a:p>
            <a:pPr marL="0" indent="0">
              <a:buNone/>
            </a:pPr>
            <a:endParaRPr lang="en-US" altLang="ko-KR" dirty="0"/>
          </a:p>
          <a:p>
            <a:pPr marL="0" indent="0">
              <a:buNone/>
            </a:pPr>
            <a:r>
              <a:rPr lang="en-US" altLang="ko-KR" dirty="0"/>
              <a:t>__version__ = '0.1'</a:t>
            </a:r>
          </a:p>
          <a:p>
            <a:pPr marL="0" indent="0">
              <a:buNone/>
            </a:pPr>
            <a:endParaRPr lang="en-US" altLang="ko-KR" dirty="0"/>
          </a:p>
          <a:p>
            <a:r>
              <a:rPr lang="en-US" altLang="ko-KR" dirty="0"/>
              <a:t>File </a:t>
            </a:r>
            <a:r>
              <a:rPr lang="en-US" altLang="ko-KR" dirty="0">
                <a:solidFill>
                  <a:schemeClr val="tx1">
                    <a:lumMod val="50000"/>
                    <a:lumOff val="50000"/>
                  </a:schemeClr>
                </a:solidFill>
              </a:rPr>
              <a:t>mymodule_demo3.py</a:t>
            </a:r>
            <a:r>
              <a:rPr lang="en-US" altLang="ko-KR" dirty="0"/>
              <a:t>:</a:t>
            </a:r>
          </a:p>
          <a:p>
            <a:pPr marL="0" indent="0">
              <a:buNone/>
            </a:pPr>
            <a:r>
              <a:rPr lang="en-US" altLang="ko-KR" dirty="0"/>
              <a:t>from </a:t>
            </a:r>
            <a:r>
              <a:rPr lang="en-US" altLang="ko-KR" dirty="0" err="1"/>
              <a:t>mymodule</a:t>
            </a:r>
            <a:r>
              <a:rPr lang="en-US" altLang="ko-KR" dirty="0"/>
              <a:t> import *</a:t>
            </a:r>
          </a:p>
          <a:p>
            <a:pPr marL="0" indent="0">
              <a:buNone/>
            </a:pPr>
            <a:endParaRPr lang="en-US" altLang="ko-KR" dirty="0"/>
          </a:p>
          <a:p>
            <a:pPr marL="0" indent="0">
              <a:buNone/>
            </a:pPr>
            <a:r>
              <a:rPr lang="en-US" altLang="ko-KR" dirty="0" err="1"/>
              <a:t>say_hi</a:t>
            </a:r>
            <a:r>
              <a:rPr lang="en-US" altLang="ko-KR" dirty="0"/>
              <a:t>()</a:t>
            </a:r>
          </a:p>
          <a:p>
            <a:pPr marL="0" indent="0">
              <a:buNone/>
            </a:pPr>
            <a:r>
              <a:rPr lang="en-US" altLang="ko-KR" dirty="0"/>
              <a:t>print('Version', 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158</a:t>
            </a:fld>
            <a:endParaRPr lang="en-US" dirty="0"/>
          </a:p>
        </p:txBody>
      </p:sp>
      <p:sp>
        <p:nvSpPr>
          <p:cNvPr id="4" name="TextBox 3"/>
          <p:cNvSpPr txBox="1"/>
          <p:nvPr/>
        </p:nvSpPr>
        <p:spPr>
          <a:xfrm>
            <a:off x="1091131" y="6210301"/>
            <a:ext cx="10015295" cy="359009"/>
          </a:xfrm>
          <a:prstGeom prst="rect">
            <a:avLst/>
          </a:prstGeom>
          <a:noFill/>
        </p:spPr>
        <p:txBody>
          <a:bodyPr wrap="square" rtlCol="0">
            <a:spAutoFit/>
          </a:bodyPr>
          <a:lstStyle/>
          <a:p>
            <a:pPr marL="309553" indent="-309553">
              <a:buFont typeface="Wingdings" panose="05000000000000000000" pitchFamily="2" charset="2"/>
              <a:buChar char="ü"/>
            </a:pPr>
            <a:r>
              <a:rPr lang="en-US" altLang="ko-KR" sz="1733" dirty="0">
                <a:solidFill>
                  <a:schemeClr val="tx2">
                    <a:lumMod val="90000"/>
                  </a:schemeClr>
                </a:solidFill>
                <a:latin typeface="Arial" panose="020B0604020202020204" pitchFamily="34" charset="0"/>
                <a:cs typeface="Arial" panose="020B0604020202020204" pitchFamily="34" charset="0"/>
              </a:rPr>
              <a:t>You should avoid using import-star, i.e. from </a:t>
            </a:r>
            <a:r>
              <a:rPr lang="en-US" altLang="ko-KR" sz="1733" dirty="0" err="1">
                <a:solidFill>
                  <a:schemeClr val="tx2">
                    <a:lumMod val="90000"/>
                  </a:schemeClr>
                </a:solidFill>
                <a:latin typeface="Arial" panose="020B0604020202020204" pitchFamily="34" charset="0"/>
                <a:cs typeface="Arial" panose="020B0604020202020204" pitchFamily="34" charset="0"/>
              </a:rPr>
              <a:t>mymodule</a:t>
            </a:r>
            <a:r>
              <a:rPr lang="en-US" altLang="ko-KR" sz="1733" dirty="0">
                <a:solidFill>
                  <a:schemeClr val="tx2">
                    <a:lumMod val="90000"/>
                  </a:schemeClr>
                </a:solidFill>
                <a:latin typeface="Arial" panose="020B0604020202020204" pitchFamily="34" charset="0"/>
                <a:cs typeface="Arial" panose="020B0604020202020204" pitchFamily="34" charset="0"/>
              </a:rPr>
              <a:t> import *.</a:t>
            </a:r>
            <a:endParaRPr lang="ko-KR" altLang="en-US" sz="1733" dirty="0">
              <a:solidFill>
                <a:schemeClr val="tx2">
                  <a:lumMod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9262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Making and Using Your Own Modules</a:t>
            </a:r>
            <a:endParaRPr lang="ko-KR" altLang="en-US" dirty="0"/>
          </a:p>
        </p:txBody>
      </p:sp>
      <p:sp>
        <p:nvSpPr>
          <p:cNvPr id="3" name="내용 개체 틀 2"/>
          <p:cNvSpPr>
            <a:spLocks noGrp="1"/>
          </p:cNvSpPr>
          <p:nvPr>
            <p:ph idx="1"/>
          </p:nvPr>
        </p:nvSpPr>
        <p:spPr/>
        <p:txBody>
          <a:bodyPr>
            <a:normAutofit/>
          </a:bodyPr>
          <a:lstStyle/>
          <a:p>
            <a:r>
              <a:rPr lang="en-US" altLang="ko-KR" dirty="0"/>
              <a:t>Create a file ‘mymath.py’ which contains:</a:t>
            </a:r>
          </a:p>
          <a:p>
            <a:pPr lvl="1"/>
            <a:r>
              <a:rPr lang="en-US" altLang="ko-KR" dirty="0"/>
              <a:t>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A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a:t>
            </a:r>
            <a:r>
              <a:rPr lang="en-US" altLang="ko-KR" dirty="0" err="1">
                <a:solidFill>
                  <a:schemeClr val="tx1">
                    <a:lumMod val="50000"/>
                    <a:lumOff val="50000"/>
                  </a:schemeClr>
                </a:solidFill>
              </a:rPr>
              <a:t>tiNumbers</a:t>
            </a:r>
            <a:r>
              <a:rPr lang="en-US" altLang="ko-KR" dirty="0">
                <a:solidFill>
                  <a:schemeClr val="tx1">
                    <a:lumMod val="50000"/>
                    <a:lumOff val="50000"/>
                  </a:schemeClr>
                </a:solidFill>
              </a:rPr>
              <a:t>) </a:t>
            </a:r>
            <a:r>
              <a:rPr lang="en-US" altLang="ko-KR" dirty="0"/>
              <a:t>which prints out the prime numbers among </a:t>
            </a:r>
            <a:r>
              <a:rPr lang="en-US" altLang="ko-KR" b="1" i="1" dirty="0" err="1"/>
              <a:t>VarArgs</a:t>
            </a:r>
            <a:r>
              <a:rPr lang="en-US" altLang="ko-KR" dirty="0"/>
              <a:t> </a:t>
            </a:r>
            <a:r>
              <a:rPr lang="en-US" altLang="ko-KR" dirty="0">
                <a:solidFill>
                  <a:schemeClr val="tx1">
                    <a:lumMod val="50000"/>
                    <a:lumOff val="50000"/>
                  </a:schemeClr>
                </a:solidFill>
              </a:rPr>
              <a:t>numbers</a:t>
            </a:r>
            <a:r>
              <a:rPr lang="en-US" altLang="ko-KR" dirty="0"/>
              <a:t>.</a:t>
            </a:r>
          </a:p>
          <a:p>
            <a:r>
              <a:rPr lang="en-US" altLang="ko-KR" dirty="0"/>
              <a:t>Create a file ‘mymain.py’ which:</a:t>
            </a:r>
          </a:p>
          <a:p>
            <a:pPr lvl="1"/>
            <a:r>
              <a:rPr lang="en-US" altLang="ko-KR" dirty="0"/>
              <a:t>Calls the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(2, 3, 4, 5, 6, 7, 8, 9, 10)</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159</a:t>
            </a:fld>
            <a:endParaRPr lang="en-US" dirty="0"/>
          </a:p>
        </p:txBody>
      </p:sp>
    </p:spTree>
    <p:extLst>
      <p:ext uri="{BB962C8B-B14F-4D97-AF65-F5344CB8AC3E}">
        <p14:creationId xmlns:p14="http://schemas.microsoft.com/office/powerpoint/2010/main" val="70168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a:t>
            </a:r>
            <a:r>
              <a:rPr lang="en-US" altLang="ko-KR" b="1" dirty="0">
                <a:solidFill>
                  <a:srgbClr val="FF0000"/>
                </a:solidFill>
              </a:rPr>
              <a:t>[parameters]</a:t>
            </a:r>
            <a:r>
              <a:rPr lang="en-US" altLang="ko-KR" dirty="0"/>
              <a:t>):</a:t>
            </a:r>
          </a:p>
          <a:p>
            <a:pPr marL="0" indent="0">
              <a:buNone/>
            </a:pPr>
            <a:r>
              <a:rPr lang="en-US" altLang="ko-KR" dirty="0"/>
              <a:t>    </a:t>
            </a:r>
            <a:r>
              <a:rPr lang="en-US" altLang="ko-KR" b="1" dirty="0">
                <a:solidFill>
                  <a:srgbClr val="FF0000"/>
                </a:solidFill>
              </a:rPr>
              <a:t>statements</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37552656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Making and Using Your Own Modules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a:t>Create a new Python file named ‘mymath.py’, which defines sin(x) and cos(x) functions using the formulas:</a:t>
                </a:r>
              </a:p>
              <a:p>
                <a:pPr lvl="1"/>
                <a14:m>
                  <m:oMath xmlns:m="http://schemas.openxmlformats.org/officeDocument/2006/math">
                    <m:func>
                      <m:funcPr>
                        <m:ctrlPr>
                          <a:rPr lang="en-US" altLang="ko-KR" i="1">
                            <a:latin typeface="Cambria Math" panose="02040503050406030204" pitchFamily="18" charset="0"/>
                          </a:rPr>
                        </m:ctrlPr>
                      </m:funcPr>
                      <m:fName>
                        <m:r>
                          <a:rPr lang="en-US" altLang="ko-KR" smtClean="0">
                            <a:latin typeface="Cambria Math" panose="02040503050406030204" pitchFamily="18" charset="0"/>
                          </a:rPr>
                          <m:t>𝑠𝑖𝑛</m:t>
                        </m:r>
                      </m:fName>
                      <m:e>
                        <m:d>
                          <m:dPr>
                            <m:ctrlPr>
                              <a:rPr lang="en-US" altLang="ko-KR" i="1">
                                <a:latin typeface="Cambria Math" panose="02040503050406030204" pitchFamily="18" charset="0"/>
                              </a:rPr>
                            </m:ctrlPr>
                          </m:dPr>
                          <m:e>
                            <m:r>
                              <a:rPr lang="en-US" altLang="ko-KR" smtClean="0">
                                <a:latin typeface="Cambria Math" panose="02040503050406030204" pitchFamily="18" charset="0"/>
                              </a:rPr>
                              <m:t>𝑥</m:t>
                            </m:r>
                          </m:e>
                        </m:d>
                      </m:e>
                    </m:func>
                    <m:r>
                      <a:rPr lang="en-US" altLang="ko-KR" smtClean="0">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=0</m:t>
                        </m:r>
                      </m:sub>
                      <m:sup>
                        <m:r>
                          <a:rPr lang="en-US" altLang="ko-KR" smtClean="0">
                            <a:latin typeface="Cambria Math" panose="02040503050406030204" pitchFamily="18" charset="0"/>
                          </a:rPr>
                          <m:t>∞</m:t>
                        </m:r>
                      </m:sup>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smtClean="0">
                                        <a:latin typeface="Cambria Math" panose="02040503050406030204" pitchFamily="18" charset="0"/>
                                      </a:rPr>
                                      <m:t>−1</m:t>
                                    </m:r>
                                  </m:e>
                                </m:d>
                              </m:e>
                              <m:sup>
                                <m:r>
                                  <m:rPr>
                                    <m:brk m:alnAt="23"/>
                                  </m:rPr>
                                  <a:rPr lang="en-US" altLang="ko-KR" smtClean="0">
                                    <a:latin typeface="Cambria Math" panose="02040503050406030204" pitchFamily="18" charset="0"/>
                                  </a:rPr>
                                  <m:t>𝑛</m:t>
                                </m:r>
                              </m:sup>
                            </m:sSup>
                          </m:num>
                          <m:den>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+1</m:t>
                                </m:r>
                              </m:e>
                            </m:d>
                            <m:r>
                              <a:rPr lang="en-US" altLang="ko-KR" smtClean="0">
                                <a:latin typeface="Cambria Math" panose="02040503050406030204" pitchFamily="18" charset="0"/>
                              </a:rPr>
                              <m:t>!</m:t>
                            </m:r>
                          </m:den>
                        </m:f>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+1</m:t>
                                </m:r>
                              </m:e>
                            </m:d>
                          </m:sup>
                        </m:sSup>
                      </m:e>
                    </m:nary>
                    <m:r>
                      <a:rPr lang="en-US" altLang="ko-KR" smtClean="0">
                        <a:latin typeface="Cambria Math" panose="02040503050406030204" pitchFamily="18" charset="0"/>
                      </a:rPr>
                      <m:t>=</m:t>
                    </m:r>
                    <m:r>
                      <a:rPr lang="en-US" altLang="ko-KR" smtClean="0">
                        <a:latin typeface="Cambria Math" panose="02040503050406030204" pitchFamily="18" charset="0"/>
                      </a:rPr>
                      <m:t>𝑥</m:t>
                    </m:r>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3</m:t>
                            </m:r>
                          </m:sup>
                        </m:sSup>
                      </m:num>
                      <m:den>
                        <m:r>
                          <a:rPr lang="en-US" altLang="ko-KR" smtClean="0">
                            <a:latin typeface="Cambria Math" panose="02040503050406030204" pitchFamily="18" charset="0"/>
                          </a:rPr>
                          <m:t>3!</m:t>
                        </m:r>
                      </m:den>
                    </m:f>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5</m:t>
                            </m:r>
                          </m:sup>
                        </m:sSup>
                      </m:num>
                      <m:den>
                        <m:r>
                          <a:rPr lang="en-US" altLang="ko-KR" smtClean="0">
                            <a:latin typeface="Cambria Math" panose="02040503050406030204" pitchFamily="18" charset="0"/>
                          </a:rPr>
                          <m:t>5!</m:t>
                        </m:r>
                      </m:den>
                    </m:f>
                    <m:r>
                      <a:rPr lang="en-US" altLang="ko-KR" smtClean="0">
                        <a:latin typeface="Cambria Math" panose="02040503050406030204" pitchFamily="18" charset="0"/>
                      </a:rPr>
                      <m:t>−…</m:t>
                    </m:r>
                  </m:oMath>
                </a14:m>
                <a:endParaRPr lang="en-US" altLang="ko-KR" dirty="0"/>
              </a:p>
              <a:p>
                <a:pPr lvl="1"/>
                <a14:m>
                  <m:oMath xmlns:m="http://schemas.openxmlformats.org/officeDocument/2006/math">
                    <m:func>
                      <m:funcPr>
                        <m:ctrlPr>
                          <a:rPr lang="en-US" altLang="ko-KR" i="1">
                            <a:latin typeface="Cambria Math" panose="02040503050406030204" pitchFamily="18" charset="0"/>
                          </a:rPr>
                        </m:ctrlPr>
                      </m:funcPr>
                      <m:fName>
                        <m:r>
                          <a:rPr lang="en-US" altLang="ko-KR" smtClean="0">
                            <a:latin typeface="Cambria Math" panose="02040503050406030204" pitchFamily="18" charset="0"/>
                          </a:rPr>
                          <m:t>𝑐𝑜𝑠</m:t>
                        </m:r>
                      </m:fName>
                      <m:e>
                        <m:d>
                          <m:dPr>
                            <m:ctrlPr>
                              <a:rPr lang="en-US" altLang="ko-KR" i="1">
                                <a:latin typeface="Cambria Math" panose="02040503050406030204" pitchFamily="18" charset="0"/>
                              </a:rPr>
                            </m:ctrlPr>
                          </m:dPr>
                          <m:e>
                            <m:r>
                              <a:rPr lang="en-US" altLang="ko-KR" smtClean="0">
                                <a:latin typeface="Cambria Math" panose="02040503050406030204" pitchFamily="18" charset="0"/>
                              </a:rPr>
                              <m:t>𝑥</m:t>
                            </m:r>
                          </m:e>
                        </m:d>
                      </m:e>
                    </m:func>
                    <m:r>
                      <a:rPr lang="en-US" altLang="ko-KR" smtClean="0">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=0</m:t>
                        </m:r>
                      </m:sub>
                      <m:sup>
                        <m:r>
                          <a:rPr lang="en-US" altLang="ko-KR" smtClean="0">
                            <a:latin typeface="Cambria Math" panose="02040503050406030204" pitchFamily="18" charset="0"/>
                          </a:rPr>
                          <m:t>∞</m:t>
                        </m:r>
                      </m:sup>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smtClean="0">
                                        <a:latin typeface="Cambria Math" panose="02040503050406030204" pitchFamily="18" charset="0"/>
                                      </a:rPr>
                                      <m:t>−1</m:t>
                                    </m:r>
                                  </m:e>
                                </m:d>
                              </m:e>
                              <m:sup>
                                <m:r>
                                  <m:rPr>
                                    <m:brk m:alnAt="23"/>
                                  </m:rPr>
                                  <a:rPr lang="en-US" altLang="ko-KR" smtClean="0">
                                    <a:latin typeface="Cambria Math" panose="02040503050406030204" pitchFamily="18" charset="0"/>
                                  </a:rPr>
                                  <m:t>𝑛</m:t>
                                </m:r>
                              </m:sup>
                            </m:sSup>
                          </m:num>
                          <m:den>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e>
                            </m:d>
                            <m:r>
                              <a:rPr lang="en-US" altLang="ko-KR" smtClean="0">
                                <a:latin typeface="Cambria Math" panose="02040503050406030204" pitchFamily="18" charset="0"/>
                              </a:rPr>
                              <m:t>!</m:t>
                            </m:r>
                          </m:den>
                        </m:f>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e>
                            </m:d>
                          </m:sup>
                        </m:sSup>
                      </m:e>
                    </m:nary>
                    <m:r>
                      <a:rPr lang="en-US" altLang="ko-KR" smtClean="0">
                        <a:latin typeface="Cambria Math" panose="02040503050406030204" pitchFamily="18" charset="0"/>
                      </a:rPr>
                      <m:t>=1−</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2</m:t>
                            </m:r>
                          </m:sup>
                        </m:sSup>
                      </m:num>
                      <m:den>
                        <m:r>
                          <a:rPr lang="en-US" altLang="ko-KR" smtClean="0">
                            <a:latin typeface="Cambria Math" panose="02040503050406030204" pitchFamily="18" charset="0"/>
                          </a:rPr>
                          <m:t>2!</m:t>
                        </m:r>
                      </m:den>
                    </m:f>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4</m:t>
                            </m:r>
                          </m:sup>
                        </m:sSup>
                      </m:num>
                      <m:den>
                        <m:r>
                          <a:rPr lang="en-US" altLang="ko-KR" smtClean="0">
                            <a:latin typeface="Cambria Math" panose="02040503050406030204" pitchFamily="18" charset="0"/>
                          </a:rPr>
                          <m:t>4!</m:t>
                        </m:r>
                      </m:den>
                    </m:f>
                    <m:r>
                      <a:rPr lang="en-US" altLang="ko-KR" smtClean="0">
                        <a:latin typeface="Cambria Math" panose="02040503050406030204" pitchFamily="18" charset="0"/>
                      </a:rPr>
                      <m:t>−…</m:t>
                    </m:r>
                  </m:oMath>
                </a14:m>
                <a:endParaRPr lang="en-US" altLang="ko-KR" dirty="0"/>
              </a:p>
              <a:p>
                <a:r>
                  <a:rPr lang="en-US" altLang="ko-KR" dirty="0"/>
                  <a:t>Create a new Python file named ‘main.py’, which calculates and prints out sin(3.14) and cos(3.14) using the module ‘</a:t>
                </a:r>
                <a:r>
                  <a:rPr lang="en-US" altLang="ko-KR" dirty="0" err="1"/>
                  <a:t>mymath</a:t>
                </a:r>
                <a:r>
                  <a:rPr lang="en-US" altLang="ko-KR" dirty="0"/>
                  <a:t>’.</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156" r="-852"/>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160</a:t>
            </a:fld>
            <a:endParaRPr lang="en-US" dirty="0"/>
          </a:p>
        </p:txBody>
      </p:sp>
    </p:spTree>
    <p:extLst>
      <p:ext uri="{BB962C8B-B14F-4D97-AF65-F5344CB8AC3E}">
        <p14:creationId xmlns:p14="http://schemas.microsoft.com/office/powerpoint/2010/main" val="1822491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t>Making Your Own Modules</a:t>
            </a:r>
          </a:p>
          <a:p>
            <a:r>
              <a:rPr lang="en-US" altLang="ko-KR" b="1" u="sng" dirty="0"/>
              <a:t>The </a:t>
            </a:r>
            <a:r>
              <a:rPr lang="en-US" altLang="ko-KR" b="1" i="1" u="sng" dirty="0" err="1"/>
              <a:t>dir</a:t>
            </a:r>
            <a:r>
              <a:rPr lang="en-US" altLang="ko-KR" b="1" u="sng" dirty="0"/>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161</a:t>
            </a:fld>
            <a:endParaRPr lang="en-US" dirty="0"/>
          </a:p>
        </p:txBody>
      </p:sp>
    </p:spTree>
    <p:extLst>
      <p:ext uri="{BB962C8B-B14F-4D97-AF65-F5344CB8AC3E}">
        <p14:creationId xmlns:p14="http://schemas.microsoft.com/office/powerpoint/2010/main" val="81181504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err="1"/>
              <a:t>dir</a:t>
            </a:r>
            <a:r>
              <a:rPr lang="en-US" altLang="ko-KR" dirty="0"/>
              <a:t> function</a:t>
            </a:r>
            <a:endParaRPr lang="ko-KR" altLang="en-US" dirty="0"/>
          </a:p>
        </p:txBody>
      </p:sp>
      <p:sp>
        <p:nvSpPr>
          <p:cNvPr id="3" name="내용 개체 틀 2"/>
          <p:cNvSpPr>
            <a:spLocks noGrp="1"/>
          </p:cNvSpPr>
          <p:nvPr>
            <p:ph idx="1"/>
          </p:nvPr>
        </p:nvSpPr>
        <p:spPr/>
        <p:txBody>
          <a:bodyPr>
            <a:normAutofit/>
          </a:bodyPr>
          <a:lstStyle/>
          <a:p>
            <a:r>
              <a:rPr lang="en-US" altLang="ko-KR" dirty="0"/>
              <a:t>Built-in </a:t>
            </a:r>
            <a:r>
              <a:rPr lang="en-US" altLang="ko-KR" b="1" i="1" dirty="0" err="1"/>
              <a:t>dir</a:t>
            </a:r>
            <a:r>
              <a:rPr lang="en-US" altLang="ko-KR" dirty="0"/>
              <a:t> function returns list of names defined by an object.</a:t>
            </a:r>
          </a:p>
          <a:p>
            <a:pPr lvl="1"/>
            <a:r>
              <a:rPr lang="en-US" altLang="ko-KR" dirty="0"/>
              <a:t>If the object is a module, this list includes functions, classes and variables, defined inside that module.</a:t>
            </a:r>
          </a:p>
          <a:p>
            <a:r>
              <a:rPr lang="en-US" altLang="ko-KR" dirty="0"/>
              <a:t>This function can accept arguments.</a:t>
            </a:r>
          </a:p>
          <a:p>
            <a:pPr lvl="1"/>
            <a:r>
              <a:rPr lang="en-US" altLang="ko-KR" dirty="0"/>
              <a:t>If the argument is the name of the module, function returns list of names from that specified module.</a:t>
            </a:r>
          </a:p>
          <a:p>
            <a:pPr lvl="1"/>
            <a:r>
              <a:rPr lang="en-US" altLang="ko-KR" dirty="0"/>
              <a:t>If there is no argument, function returns list of names from the current module.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162</a:t>
            </a:fld>
            <a:endParaRPr lang="en-US" dirty="0"/>
          </a:p>
        </p:txBody>
      </p:sp>
    </p:spTree>
    <p:extLst>
      <p:ext uri="{BB962C8B-B14F-4D97-AF65-F5344CB8AC3E}">
        <p14:creationId xmlns:p14="http://schemas.microsoft.com/office/powerpoint/2010/main" val="36894178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154762"/>
            <a:ext cx="10353762" cy="675190"/>
          </a:xfrm>
        </p:spPr>
        <p:txBody>
          <a:bodyPr>
            <a:normAutofit fontScale="90000"/>
          </a:bodyPr>
          <a:lstStyle/>
          <a:p>
            <a:r>
              <a:rPr lang="en-US" altLang="ko-KR" dirty="0"/>
              <a:t>Example: </a:t>
            </a:r>
            <a:r>
              <a:rPr lang="en-US" altLang="ko-KR" b="1" i="1" dirty="0" err="1"/>
              <a:t>dir</a:t>
            </a:r>
            <a:endParaRPr lang="ko-KR" altLang="en-US" b="1" i="1" dirty="0"/>
          </a:p>
        </p:txBody>
      </p:sp>
      <p:sp>
        <p:nvSpPr>
          <p:cNvPr id="3" name="내용 개체 틀 2"/>
          <p:cNvSpPr>
            <a:spLocks noGrp="1"/>
          </p:cNvSpPr>
          <p:nvPr>
            <p:ph sz="half" idx="1"/>
          </p:nvPr>
        </p:nvSpPr>
        <p:spPr>
          <a:xfrm>
            <a:off x="913795" y="1437462"/>
            <a:ext cx="5496921" cy="4261660"/>
          </a:xfrm>
        </p:spPr>
        <p:txBody>
          <a:bodyPr>
            <a:noAutofit/>
          </a:bodyPr>
          <a:lstStyle/>
          <a:p>
            <a:pPr marL="0" indent="0">
              <a:buNone/>
            </a:pPr>
            <a:r>
              <a:rPr lang="en-US" altLang="ko-KR" sz="2000" dirty="0"/>
              <a:t>import sys</a:t>
            </a:r>
          </a:p>
          <a:p>
            <a:pPr marL="0" indent="0">
              <a:buNone/>
            </a:pPr>
            <a:endParaRPr lang="en-US" altLang="ko-KR" sz="2000" dirty="0"/>
          </a:p>
          <a:p>
            <a:pPr marL="0" indent="0">
              <a:buNone/>
            </a:pPr>
            <a:r>
              <a:rPr lang="en-US" altLang="ko-KR" sz="2000" dirty="0"/>
              <a:t>print(</a:t>
            </a:r>
            <a:r>
              <a:rPr lang="en-US" altLang="ko-KR" sz="2000" dirty="0" err="1"/>
              <a:t>dir</a:t>
            </a:r>
            <a:r>
              <a:rPr lang="en-US" altLang="ko-KR" sz="2000" dirty="0"/>
              <a:t>(sys))</a:t>
            </a:r>
          </a:p>
          <a:p>
            <a:pPr marL="0" indent="0">
              <a:buNone/>
            </a:pPr>
            <a:r>
              <a:rPr lang="en-US" altLang="ko-KR" sz="2000" dirty="0"/>
              <a:t>a = 5</a:t>
            </a:r>
          </a:p>
          <a:p>
            <a:pPr marL="0" indent="0">
              <a:buNone/>
            </a:pPr>
            <a:r>
              <a:rPr lang="en-US" altLang="ko-KR" sz="2000" dirty="0"/>
              <a:t>print(</a:t>
            </a:r>
            <a:r>
              <a:rPr lang="en-US" altLang="ko-KR" sz="2000" dirty="0" err="1"/>
              <a:t>dir</a:t>
            </a:r>
            <a:r>
              <a:rPr lang="en-US" altLang="ko-KR" sz="2000" dirty="0"/>
              <a:t>())</a:t>
            </a:r>
          </a:p>
          <a:p>
            <a:pPr marL="0" indent="0">
              <a:buNone/>
            </a:pPr>
            <a:r>
              <a:rPr lang="en-US" altLang="ko-KR" sz="2000" dirty="0"/>
              <a:t>print(</a:t>
            </a:r>
            <a:r>
              <a:rPr lang="en-US" altLang="ko-KR" sz="2000" dirty="0" err="1"/>
              <a:t>vars</a:t>
            </a:r>
            <a:r>
              <a:rPr lang="en-US" altLang="ko-KR" sz="2000" dirty="0"/>
              <a:t>())</a:t>
            </a:r>
          </a:p>
          <a:p>
            <a:pPr marL="0" indent="0">
              <a:buNone/>
            </a:pPr>
            <a:r>
              <a:rPr lang="en-US" altLang="ko-KR" sz="2000" dirty="0"/>
              <a:t>del a</a:t>
            </a:r>
          </a:p>
          <a:p>
            <a:pPr marL="0" indent="0">
              <a:buNone/>
            </a:pPr>
            <a:r>
              <a:rPr lang="en-US" altLang="ko-KR" sz="2000" dirty="0"/>
              <a:t>print(</a:t>
            </a:r>
            <a:r>
              <a:rPr lang="en-US" altLang="ko-KR" sz="2000" dirty="0" err="1"/>
              <a:t>dir</a:t>
            </a:r>
            <a:r>
              <a:rPr lang="en-US" altLang="ko-KR" sz="2000" dirty="0"/>
              <a:t>())</a:t>
            </a:r>
          </a:p>
          <a:p>
            <a:pPr marL="0" indent="0">
              <a:buNone/>
            </a:pPr>
            <a:r>
              <a:rPr lang="en-US" altLang="ko-KR" sz="2000" dirty="0"/>
              <a:t>print(</a:t>
            </a:r>
            <a:r>
              <a:rPr lang="en-US" altLang="ko-KR" sz="2000" dirty="0" err="1"/>
              <a:t>vars</a:t>
            </a:r>
            <a:r>
              <a:rPr lang="en-US" altLang="ko-KR" sz="2000" dirty="0"/>
              <a:t>())</a:t>
            </a:r>
            <a:endParaRPr lang="ko-KR" altLang="en-US" sz="2000" dirty="0"/>
          </a:p>
        </p:txBody>
      </p:sp>
      <p:sp>
        <p:nvSpPr>
          <p:cNvPr id="11" name="내용 개체 틀 10"/>
          <p:cNvSpPr>
            <a:spLocks noGrp="1"/>
          </p:cNvSpPr>
          <p:nvPr>
            <p:ph sz="half" idx="2"/>
          </p:nvPr>
        </p:nvSpPr>
        <p:spPr>
          <a:xfrm>
            <a:off x="4965541" y="1503877"/>
            <a:ext cx="6775048" cy="4261660"/>
          </a:xfrm>
        </p:spPr>
        <p:txBody>
          <a:bodyPr>
            <a:normAutofit fontScale="85000" lnSpcReduction="20000"/>
          </a:bodyPr>
          <a:lstStyle/>
          <a:p>
            <a:r>
              <a:rPr lang="en-US" altLang="ko-KR" dirty="0"/>
              <a:t>The </a:t>
            </a:r>
            <a:r>
              <a:rPr lang="en-US" altLang="ko-KR" b="1" i="1" dirty="0" err="1"/>
              <a:t>dir</a:t>
            </a:r>
            <a:r>
              <a:rPr lang="en-US" altLang="ko-KR" dirty="0"/>
              <a:t> function works on any object. For example, run </a:t>
            </a:r>
            <a:r>
              <a:rPr lang="en-US" altLang="ko-KR" dirty="0" err="1">
                <a:solidFill>
                  <a:schemeClr val="tx1">
                    <a:lumMod val="50000"/>
                    <a:lumOff val="50000"/>
                  </a:schemeClr>
                </a:solidFill>
              </a:rPr>
              <a:t>dir</a:t>
            </a:r>
            <a:r>
              <a:rPr lang="en-US" altLang="ko-KR" dirty="0">
                <a:solidFill>
                  <a:schemeClr val="tx1">
                    <a:lumMod val="50000"/>
                    <a:lumOff val="50000"/>
                  </a:schemeClr>
                </a:solidFill>
              </a:rPr>
              <a:t>(str)</a:t>
            </a:r>
            <a:r>
              <a:rPr lang="en-US" altLang="ko-KR" dirty="0"/>
              <a:t> for the attributes of the str (string) class.</a:t>
            </a:r>
          </a:p>
          <a:p>
            <a:endParaRPr lang="en-US" altLang="ko-KR" dirty="0"/>
          </a:p>
          <a:p>
            <a:r>
              <a:rPr lang="en-US" altLang="ko-KR" dirty="0"/>
              <a:t>There is also a </a:t>
            </a:r>
            <a:r>
              <a:rPr lang="en-US" altLang="ko-KR" b="1" i="1" dirty="0"/>
              <a:t>vars</a:t>
            </a:r>
            <a:r>
              <a:rPr lang="en-US" altLang="ko-KR" dirty="0"/>
              <a:t> function which can potentially give you the attributes and their values, but it will not work for all cases.</a:t>
            </a:r>
          </a:p>
          <a:p>
            <a:endParaRPr lang="en-US" altLang="ko-KR" dirty="0"/>
          </a:p>
          <a:p>
            <a:r>
              <a:rPr lang="en-US" altLang="ko-KR" dirty="0"/>
              <a:t>The </a:t>
            </a:r>
            <a:r>
              <a:rPr lang="en-US" altLang="ko-KR" b="1" i="1" dirty="0"/>
              <a:t>del</a:t>
            </a:r>
            <a:r>
              <a:rPr lang="en-US" altLang="ko-KR" dirty="0"/>
              <a:t> statement is used to delete a variable/name and after the statement has run, in this case </a:t>
            </a:r>
            <a:r>
              <a:rPr lang="en-US" altLang="ko-KR" dirty="0">
                <a:solidFill>
                  <a:schemeClr val="tx1">
                    <a:lumMod val="50000"/>
                    <a:lumOff val="50000"/>
                  </a:schemeClr>
                </a:solidFill>
              </a:rPr>
              <a:t>del a</a:t>
            </a:r>
            <a:r>
              <a:rPr lang="en-US" altLang="ko-KR" dirty="0"/>
              <a:t>, you can no longer access the variable a - it is as if it never existed before at all.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163</a:t>
            </a:fld>
            <a:endParaRPr lang="en-US" dirty="0"/>
          </a:p>
        </p:txBody>
      </p:sp>
    </p:spTree>
    <p:extLst>
      <p:ext uri="{BB962C8B-B14F-4D97-AF65-F5344CB8AC3E}">
        <p14:creationId xmlns:p14="http://schemas.microsoft.com/office/powerpoint/2010/main" val="338479026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b="1" u="sng" dirty="0"/>
              <a:t>Packages</a:t>
            </a:r>
            <a:endParaRPr lang="ko-KR" altLang="en-US" b="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164</a:t>
            </a:fld>
            <a:endParaRPr lang="en-US" dirty="0"/>
          </a:p>
        </p:txBody>
      </p:sp>
    </p:spTree>
    <p:extLst>
      <p:ext uri="{BB962C8B-B14F-4D97-AF65-F5344CB8AC3E}">
        <p14:creationId xmlns:p14="http://schemas.microsoft.com/office/powerpoint/2010/main" val="18784449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a:t>A package as a container of modules</a:t>
            </a:r>
          </a:p>
          <a:p>
            <a:r>
              <a:rPr lang="en-US" altLang="ko-KR"/>
              <a:t>A package for distribution</a:t>
            </a:r>
            <a:endParaRPr lang="en-US" altLang="ko-KR"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165</a:t>
            </a:fld>
            <a:endParaRPr lang="en-US" dirty="0"/>
          </a:p>
        </p:txBody>
      </p:sp>
    </p:spTree>
    <p:extLst>
      <p:ext uri="{BB962C8B-B14F-4D97-AF65-F5344CB8AC3E}">
        <p14:creationId xmlns:p14="http://schemas.microsoft.com/office/powerpoint/2010/main" val="223303458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b="1" dirty="0">
                <a:solidFill>
                  <a:srgbClr val="FF0000"/>
                </a:solidFill>
              </a:rPr>
              <a:t>A package as a container of modules</a:t>
            </a:r>
          </a:p>
          <a:p>
            <a:r>
              <a:rPr lang="en-US" altLang="ko-KR" dirty="0"/>
              <a:t>A package for distribution</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166</a:t>
            </a:fld>
            <a:endParaRPr lang="en-US" dirty="0"/>
          </a:p>
        </p:txBody>
      </p:sp>
    </p:spTree>
    <p:extLst>
      <p:ext uri="{BB962C8B-B14F-4D97-AF65-F5344CB8AC3E}">
        <p14:creationId xmlns:p14="http://schemas.microsoft.com/office/powerpoint/2010/main" val="28326177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Packages (A Container of Modules)</a:t>
            </a:r>
            <a:endParaRPr lang="ko-KR" altLang="en-US" dirty="0"/>
          </a:p>
        </p:txBody>
      </p:sp>
      <p:sp>
        <p:nvSpPr>
          <p:cNvPr id="6" name="내용 개체 틀 5"/>
          <p:cNvSpPr>
            <a:spLocks noGrp="1"/>
          </p:cNvSpPr>
          <p:nvPr>
            <p:ph idx="1"/>
          </p:nvPr>
        </p:nvSpPr>
        <p:spPr/>
        <p:txBody>
          <a:bodyPr>
            <a:normAutofit/>
          </a:bodyPr>
          <a:lstStyle/>
          <a:p>
            <a:r>
              <a:rPr lang="en-US" altLang="ko-KR" b="1" i="1" dirty="0"/>
              <a:t>Packages</a:t>
            </a:r>
            <a:r>
              <a:rPr lang="en-US" altLang="ko-KR" dirty="0"/>
              <a:t> are a convenience to hierarchically organize modules.</a:t>
            </a:r>
            <a:endParaRPr lang="ko-KR" altLang="en-US" dirty="0"/>
          </a:p>
          <a:p>
            <a:r>
              <a:rPr lang="en-US" altLang="ko-KR" b="1" i="1" dirty="0"/>
              <a:t>Packages</a:t>
            </a:r>
            <a:r>
              <a:rPr lang="en-US" altLang="ko-KR" dirty="0"/>
              <a:t> are just folders of modules with a special </a:t>
            </a:r>
            <a:r>
              <a:rPr lang="en-US" altLang="ko-KR" b="1" i="1" dirty="0"/>
              <a:t>__init__.py</a:t>
            </a:r>
            <a:r>
              <a:rPr lang="en-US" altLang="ko-KR" dirty="0"/>
              <a:t> file that indicates to Python that this folder is special because it contains Python modules.</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167</a:t>
            </a:fld>
            <a:endParaRPr lang="en-US" dirty="0"/>
          </a:p>
        </p:txBody>
      </p:sp>
    </p:spTree>
    <p:extLst>
      <p:ext uri="{BB962C8B-B14F-4D97-AF65-F5344CB8AC3E}">
        <p14:creationId xmlns:p14="http://schemas.microsoft.com/office/powerpoint/2010/main" val="21115801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Packages</a:t>
            </a:r>
            <a:endParaRPr lang="ko-KR" altLang="en-US" dirty="0"/>
          </a:p>
        </p:txBody>
      </p:sp>
      <p:sp>
        <p:nvSpPr>
          <p:cNvPr id="3" name="내용 개체 틀 2"/>
          <p:cNvSpPr>
            <a:spLocks noGrp="1"/>
          </p:cNvSpPr>
          <p:nvPr>
            <p:ph idx="1"/>
          </p:nvPr>
        </p:nvSpPr>
        <p:spPr/>
        <p:txBody>
          <a:bodyPr>
            <a:normAutofit fontScale="70000" lnSpcReduction="20000"/>
          </a:bodyPr>
          <a:lstStyle/>
          <a:p>
            <a:pPr marL="0" indent="0">
              <a:buNone/>
            </a:pPr>
            <a:r>
              <a:rPr lang="en-US" altLang="ko-KR" dirty="0"/>
              <a:t>- &lt;some folder present in the </a:t>
            </a:r>
            <a:r>
              <a:rPr lang="en-US" altLang="ko-KR" dirty="0" err="1"/>
              <a:t>sys.path</a:t>
            </a:r>
            <a:r>
              <a:rPr lang="en-US" altLang="ko-KR" dirty="0"/>
              <a:t>&gt;</a:t>
            </a:r>
          </a:p>
          <a:p>
            <a:pPr marL="0" indent="0">
              <a:buNone/>
            </a:pPr>
            <a:r>
              <a:rPr lang="en-US" altLang="ko-KR" dirty="0"/>
              <a:t>    - Folder: world</a:t>
            </a:r>
          </a:p>
          <a:p>
            <a:pPr marL="0" indent="0">
              <a:buNone/>
            </a:pPr>
            <a:r>
              <a:rPr lang="en-US" altLang="ko-KR" dirty="0"/>
              <a:t>        - File: __init__.py</a:t>
            </a:r>
          </a:p>
          <a:p>
            <a:pPr marL="0" indent="0">
              <a:buNone/>
            </a:pPr>
            <a:r>
              <a:rPr lang="en-US" altLang="ko-KR" dirty="0"/>
              <a:t>        - Folder: </a:t>
            </a:r>
            <a:r>
              <a:rPr lang="en-US" altLang="ko-KR" dirty="0" err="1"/>
              <a:t>asia</a:t>
            </a:r>
            <a:endParaRPr lang="en-US" altLang="ko-KR" dirty="0"/>
          </a:p>
          <a:p>
            <a:pPr marL="0" indent="0">
              <a:buNone/>
            </a:pPr>
            <a:r>
              <a:rPr lang="en-US" altLang="ko-KR" dirty="0"/>
              <a:t>            - File: __init__.py</a:t>
            </a:r>
          </a:p>
          <a:p>
            <a:pPr marL="0" indent="0">
              <a:buNone/>
            </a:pPr>
            <a:r>
              <a:rPr lang="en-US" altLang="ko-KR" dirty="0"/>
              <a:t>            - Folder: </a:t>
            </a:r>
            <a:r>
              <a:rPr lang="en-US" altLang="ko-KR" dirty="0" err="1"/>
              <a:t>india</a:t>
            </a:r>
            <a:endParaRPr lang="en-US" altLang="ko-KR" dirty="0"/>
          </a:p>
          <a:p>
            <a:pPr marL="0" indent="0">
              <a:buNone/>
            </a:pPr>
            <a:r>
              <a:rPr lang="en-US" altLang="ko-KR" dirty="0"/>
              <a:t>                - File: __init__.py</a:t>
            </a:r>
          </a:p>
          <a:p>
            <a:pPr marL="0" indent="0">
              <a:buNone/>
            </a:pPr>
            <a:r>
              <a:rPr lang="en-US" altLang="ko-KR" dirty="0"/>
              <a:t>                - File: foo.py</a:t>
            </a:r>
          </a:p>
          <a:p>
            <a:pPr marL="0" indent="0">
              <a:buNone/>
            </a:pPr>
            <a:r>
              <a:rPr lang="en-US" altLang="ko-KR" dirty="0"/>
              <a:t>        - Folder: </a:t>
            </a:r>
            <a:r>
              <a:rPr lang="en-US" altLang="ko-KR" dirty="0" err="1"/>
              <a:t>africa</a:t>
            </a:r>
            <a:endParaRPr lang="en-US" altLang="ko-KR" dirty="0"/>
          </a:p>
          <a:p>
            <a:pPr marL="0" indent="0">
              <a:buNone/>
            </a:pPr>
            <a:r>
              <a:rPr lang="en-US" altLang="ko-KR" dirty="0"/>
              <a:t>            - File: __init__.py</a:t>
            </a:r>
          </a:p>
          <a:p>
            <a:pPr marL="0" indent="0">
              <a:buNone/>
            </a:pPr>
            <a:r>
              <a:rPr lang="en-US" altLang="ko-KR" dirty="0"/>
              <a:t>            - Folder: </a:t>
            </a:r>
            <a:r>
              <a:rPr lang="en-US" altLang="ko-KR" dirty="0" err="1"/>
              <a:t>madagascar</a:t>
            </a:r>
            <a:endParaRPr lang="en-US" altLang="ko-KR" dirty="0"/>
          </a:p>
          <a:p>
            <a:pPr marL="0" indent="0">
              <a:buNone/>
            </a:pPr>
            <a:r>
              <a:rPr lang="en-US" altLang="ko-KR" dirty="0"/>
              <a:t>                - File: __init__.py</a:t>
            </a:r>
          </a:p>
          <a:p>
            <a:pPr marL="0" indent="0">
              <a:buNone/>
            </a:pPr>
            <a:r>
              <a:rPr lang="en-US" altLang="ko-KR" dirty="0"/>
              <a:t>                - File: bar.py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168</a:t>
            </a:fld>
            <a:endParaRPr lang="en-US" dirty="0"/>
          </a:p>
        </p:txBody>
      </p:sp>
    </p:spTree>
    <p:extLst>
      <p:ext uri="{BB962C8B-B14F-4D97-AF65-F5344CB8AC3E}">
        <p14:creationId xmlns:p14="http://schemas.microsoft.com/office/powerpoint/2010/main" val="341697870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dirty="0"/>
              <a:t>A package as a container of modules</a:t>
            </a:r>
          </a:p>
          <a:p>
            <a:r>
              <a:rPr lang="en-US" altLang="ko-KR" b="1" dirty="0">
                <a:solidFill>
                  <a:srgbClr val="FF0000"/>
                </a:solidFill>
              </a:rPr>
              <a:t>A package for distribution</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169</a:t>
            </a:fld>
            <a:endParaRPr lang="en-US" dirty="0"/>
          </a:p>
        </p:txBody>
      </p:sp>
    </p:spTree>
    <p:extLst>
      <p:ext uri="{BB962C8B-B14F-4D97-AF65-F5344CB8AC3E}">
        <p14:creationId xmlns:p14="http://schemas.microsoft.com/office/powerpoint/2010/main" val="10085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name([parameters]):</a:t>
            </a:r>
          </a:p>
          <a:p>
            <a:pPr marL="0" indent="0">
              <a:buNone/>
            </a:pPr>
            <a:r>
              <a:rPr lang="en-US" altLang="ko-KR" dirty="0"/>
              <a:t>    </a:t>
            </a:r>
            <a:r>
              <a:rPr lang="en-US" altLang="ko-KR" b="1" dirty="0">
                <a:solidFill>
                  <a:srgbClr val="FF0000"/>
                </a:solidFill>
              </a:rPr>
              <a:t>statements</a:t>
            </a:r>
          </a:p>
          <a:p>
            <a:pPr marL="0" indent="0">
              <a:buNone/>
            </a:pPr>
            <a:endParaRPr lang="en-US" altLang="ko-KR" dirty="0"/>
          </a:p>
          <a:p>
            <a:pPr marL="0" indent="0">
              <a:buNone/>
            </a:pPr>
            <a:r>
              <a:rPr lang="en-US" altLang="ko-KR" dirty="0"/>
              <a:t># </a:t>
            </a:r>
            <a:r>
              <a:rPr lang="en-US" altLang="ko-KR" b="1" dirty="0">
                <a:solidFill>
                  <a:srgbClr val="FF0000"/>
                </a:solidFill>
              </a:rPr>
              <a:t>return to calling procedure</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9504470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Packages (Distributions)</a:t>
            </a:r>
            <a:endParaRPr lang="ko-KR" altLang="en-US" dirty="0"/>
          </a:p>
        </p:txBody>
      </p:sp>
      <p:sp>
        <p:nvSpPr>
          <p:cNvPr id="5" name="내용 개체 틀 4"/>
          <p:cNvSpPr>
            <a:spLocks noGrp="1"/>
          </p:cNvSpPr>
          <p:nvPr>
            <p:ph idx="1"/>
          </p:nvPr>
        </p:nvSpPr>
        <p:spPr/>
        <p:txBody>
          <a:bodyPr>
            <a:normAutofit/>
          </a:bodyPr>
          <a:lstStyle/>
          <a:p>
            <a:r>
              <a:rPr lang="en-US" altLang="ko-KR"/>
              <a:t>Note that the term ‘</a:t>
            </a:r>
            <a:r>
              <a:rPr lang="en-US" altLang="ko-KR" b="1" i="1"/>
              <a:t>package</a:t>
            </a:r>
            <a:r>
              <a:rPr lang="en-US" altLang="ko-KR"/>
              <a:t>’ in this context is being used as a synonym for a </a:t>
            </a:r>
            <a:r>
              <a:rPr lang="en-US" altLang="ko-KR" b="1" i="1"/>
              <a:t>distribution</a:t>
            </a:r>
            <a:r>
              <a:rPr lang="en-US" altLang="ko-KR"/>
              <a:t> (i.e. a bundle of software to be installed), not to refer to the kind of </a:t>
            </a:r>
            <a:r>
              <a:rPr lang="en-US" altLang="ko-KR" b="1" i="1"/>
              <a:t>package</a:t>
            </a:r>
            <a:r>
              <a:rPr lang="en-US" altLang="ko-KR"/>
              <a:t> that you import in your Python source code (i.e. a container of modules).</a:t>
            </a:r>
          </a:p>
          <a:p>
            <a:r>
              <a:rPr lang="en-US" altLang="ko-KR"/>
              <a:t>It is common in the Python community to refer to a </a:t>
            </a:r>
            <a:r>
              <a:rPr lang="en-US" altLang="ko-KR" b="1" i="1"/>
              <a:t>distribution </a:t>
            </a:r>
            <a:r>
              <a:rPr lang="en-US" altLang="ko-KR"/>
              <a:t>using the term ‘</a:t>
            </a:r>
            <a:r>
              <a:rPr lang="en-US" altLang="ko-KR" b="1" i="1"/>
              <a:t>package</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170</a:t>
            </a:fld>
            <a:endParaRPr lang="en-US" dirty="0"/>
          </a:p>
        </p:txBody>
      </p:sp>
    </p:spTree>
    <p:extLst>
      <p:ext uri="{BB962C8B-B14F-4D97-AF65-F5344CB8AC3E}">
        <p14:creationId xmlns:p14="http://schemas.microsoft.com/office/powerpoint/2010/main" val="1197569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171</a:t>
            </a:fld>
            <a:endParaRPr lang="en-US" dirty="0"/>
          </a:p>
        </p:txBody>
      </p:sp>
    </p:spTree>
    <p:extLst>
      <p:ext uri="{BB962C8B-B14F-4D97-AF65-F5344CB8AC3E}">
        <p14:creationId xmlns:p14="http://schemas.microsoft.com/office/powerpoint/2010/main" val="313239744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b="1" dirty="0">
                <a:solidFill>
                  <a:srgbClr val="FF0000"/>
                </a:solidFill>
              </a:rPr>
              <a:t>python –version</a:t>
            </a:r>
          </a:p>
          <a:p>
            <a:pPr lvl="1"/>
            <a:endParaRPr lang="en-US" altLang="ko-KR" b="1" dirty="0">
              <a:solidFill>
                <a:srgbClr val="FF0000"/>
              </a:solidFill>
            </a:endParaRPr>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172</a:t>
            </a:fld>
            <a:endParaRPr lang="en-US" dirty="0"/>
          </a:p>
        </p:txBody>
      </p:sp>
    </p:spTree>
    <p:extLst>
      <p:ext uri="{BB962C8B-B14F-4D97-AF65-F5344CB8AC3E}">
        <p14:creationId xmlns:p14="http://schemas.microsoft.com/office/powerpoint/2010/main" val="2855144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173</a:t>
            </a:fld>
            <a:endParaRPr lang="en-US" dirty="0"/>
          </a:p>
        </p:txBody>
      </p:sp>
      <p:pic>
        <p:nvPicPr>
          <p:cNvPr id="28" name="내용 개체 틀 27">
            <a:extLst>
              <a:ext uri="{FF2B5EF4-FFF2-40B4-BE49-F238E27FC236}">
                <a16:creationId xmlns:a16="http://schemas.microsoft.com/office/drawing/2014/main" id="{4A378B6E-BC19-47FA-8D45-7B7C3037EF3E}"/>
              </a:ext>
            </a:extLst>
          </p:cNvPr>
          <p:cNvPicPr>
            <a:picLocks noGrp="1" noChangeAspect="1"/>
          </p:cNvPicPr>
          <p:nvPr>
            <p:ph idx="1"/>
          </p:nvPr>
        </p:nvPicPr>
        <p:blipFill>
          <a:blip r:embed="rId2"/>
          <a:stretch>
            <a:fillRect/>
          </a:stretch>
        </p:blipFill>
        <p:spPr>
          <a:xfrm>
            <a:off x="1535906" y="2424112"/>
            <a:ext cx="9124950" cy="3314700"/>
          </a:xfrm>
        </p:spPr>
      </p:pic>
    </p:spTree>
    <p:extLst>
      <p:ext uri="{BB962C8B-B14F-4D97-AF65-F5344CB8AC3E}">
        <p14:creationId xmlns:p14="http://schemas.microsoft.com/office/powerpoint/2010/main" val="318637488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b="1" dirty="0">
                <a:solidFill>
                  <a:srgbClr val="FF0000"/>
                </a:solidFill>
              </a:rPr>
              <a:t>pip –version</a:t>
            </a:r>
          </a:p>
          <a:p>
            <a:pPr lvl="1"/>
            <a:endParaRPr lang="en-US" altLang="ko-KR" b="1" dirty="0">
              <a:solidFill>
                <a:srgbClr val="FF0000"/>
              </a:solidFill>
            </a:endParaRPr>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174</a:t>
            </a:fld>
            <a:endParaRPr lang="en-US" dirty="0"/>
          </a:p>
        </p:txBody>
      </p:sp>
    </p:spTree>
    <p:extLst>
      <p:ext uri="{BB962C8B-B14F-4D97-AF65-F5344CB8AC3E}">
        <p14:creationId xmlns:p14="http://schemas.microsoft.com/office/powerpoint/2010/main" val="317096770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175</a:t>
            </a:fld>
            <a:endParaRPr lang="en-US" dirty="0"/>
          </a:p>
        </p:txBody>
      </p:sp>
      <p:pic>
        <p:nvPicPr>
          <p:cNvPr id="8" name="내용 개체 틀 7">
            <a:extLst>
              <a:ext uri="{FF2B5EF4-FFF2-40B4-BE49-F238E27FC236}">
                <a16:creationId xmlns:a16="http://schemas.microsoft.com/office/drawing/2014/main" id="{99527567-FBDA-41A2-8699-0206A7A83272}"/>
              </a:ext>
            </a:extLst>
          </p:cNvPr>
          <p:cNvPicPr>
            <a:picLocks noGrp="1" noChangeAspect="1"/>
          </p:cNvPicPr>
          <p:nvPr>
            <p:ph idx="1"/>
          </p:nvPr>
        </p:nvPicPr>
        <p:blipFill>
          <a:blip r:embed="rId2"/>
          <a:stretch>
            <a:fillRect/>
          </a:stretch>
        </p:blipFill>
        <p:spPr>
          <a:xfrm>
            <a:off x="1535906" y="2424112"/>
            <a:ext cx="9124950" cy="3314700"/>
          </a:xfrm>
        </p:spPr>
      </p:pic>
    </p:spTree>
    <p:extLst>
      <p:ext uri="{BB962C8B-B14F-4D97-AF65-F5344CB8AC3E}">
        <p14:creationId xmlns:p14="http://schemas.microsoft.com/office/powerpoint/2010/main" val="26103386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b="1" dirty="0">
                <a:solidFill>
                  <a:srgbClr val="FF0000"/>
                </a:solidFill>
              </a:rPr>
              <a:t>python -m pip install --upgrade pip </a:t>
            </a:r>
            <a:r>
              <a:rPr lang="en-US" altLang="ko-KR" b="1" dirty="0" err="1">
                <a:solidFill>
                  <a:srgbClr val="FF0000"/>
                </a:solidFill>
              </a:rPr>
              <a:t>setuptools</a:t>
            </a:r>
            <a:r>
              <a:rPr lang="en-US" altLang="ko-KR" b="1" dirty="0">
                <a:solidFill>
                  <a:srgbClr val="FF0000"/>
                </a:solidFill>
              </a:rPr>
              <a:t> wheel</a:t>
            </a:r>
            <a:endParaRPr lang="ko-KR" altLang="en-US" b="1" dirty="0">
              <a:solidFill>
                <a:srgbClr val="FF000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176</a:t>
            </a:fld>
            <a:endParaRPr lang="en-US" dirty="0"/>
          </a:p>
        </p:txBody>
      </p:sp>
    </p:spTree>
    <p:extLst>
      <p:ext uri="{BB962C8B-B14F-4D97-AF65-F5344CB8AC3E}">
        <p14:creationId xmlns:p14="http://schemas.microsoft.com/office/powerpoint/2010/main" val="19407230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8" name="내용 개체 틀 7"/>
          <p:cNvSpPr>
            <a:spLocks noGrp="1"/>
          </p:cNvSpPr>
          <p:nvPr>
            <p:ph idx="1"/>
          </p:nvPr>
        </p:nvSpPr>
        <p:spPr/>
        <p:txBody>
          <a:bodyPr/>
          <a:lstStyle/>
          <a:p>
            <a:r>
              <a:rPr lang="en-US" altLang="ko-KR" dirty="0"/>
              <a:t>‘</a:t>
            </a:r>
            <a:r>
              <a:rPr lang="ko-KR" altLang="en-US" dirty="0"/>
              <a:t>명령 프롬프트</a:t>
            </a:r>
            <a:r>
              <a:rPr lang="en-US" altLang="ko-KR" dirty="0"/>
              <a:t>’ </a:t>
            </a:r>
            <a:r>
              <a:rPr lang="ko-KR" altLang="en-US" dirty="0"/>
              <a:t>관리자 권한으로 실행</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177</a:t>
            </a:fld>
            <a:endParaRPr lang="en-US" dirty="0"/>
          </a:p>
        </p:txBody>
      </p:sp>
      <p:pic>
        <p:nvPicPr>
          <p:cNvPr id="4" name="그림 3">
            <a:extLst>
              <a:ext uri="{FF2B5EF4-FFF2-40B4-BE49-F238E27FC236}">
                <a16:creationId xmlns:a16="http://schemas.microsoft.com/office/drawing/2014/main" id="{55DF40C0-7500-4317-A7A4-21793D3BE416}"/>
              </a:ext>
            </a:extLst>
          </p:cNvPr>
          <p:cNvPicPr>
            <a:picLocks noChangeAspect="1"/>
          </p:cNvPicPr>
          <p:nvPr/>
        </p:nvPicPr>
        <p:blipFill>
          <a:blip r:embed="rId2"/>
          <a:stretch>
            <a:fillRect/>
          </a:stretch>
        </p:blipFill>
        <p:spPr>
          <a:xfrm>
            <a:off x="2395021" y="2564904"/>
            <a:ext cx="7401958" cy="3962953"/>
          </a:xfrm>
          <a:prstGeom prst="rect">
            <a:avLst/>
          </a:prstGeom>
        </p:spPr>
      </p:pic>
    </p:spTree>
    <p:extLst>
      <p:ext uri="{BB962C8B-B14F-4D97-AF65-F5344CB8AC3E}">
        <p14:creationId xmlns:p14="http://schemas.microsoft.com/office/powerpoint/2010/main" val="267594775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178</a:t>
            </a:fld>
            <a:endParaRPr lang="en-US" dirty="0"/>
          </a:p>
        </p:txBody>
      </p:sp>
      <p:pic>
        <p:nvPicPr>
          <p:cNvPr id="8" name="내용 개체 틀 7">
            <a:extLst>
              <a:ext uri="{FF2B5EF4-FFF2-40B4-BE49-F238E27FC236}">
                <a16:creationId xmlns:a16="http://schemas.microsoft.com/office/drawing/2014/main" id="{F1DCC133-F8F6-40ED-AA7C-B512E8E7F02E}"/>
              </a:ext>
            </a:extLst>
          </p:cNvPr>
          <p:cNvPicPr>
            <a:picLocks noGrp="1" noChangeAspect="1"/>
          </p:cNvPicPr>
          <p:nvPr>
            <p:ph idx="1"/>
          </p:nvPr>
        </p:nvPicPr>
        <p:blipFill>
          <a:blip r:embed="rId2"/>
          <a:stretch>
            <a:fillRect/>
          </a:stretch>
        </p:blipFill>
        <p:spPr>
          <a:xfrm>
            <a:off x="1184691" y="2060575"/>
            <a:ext cx="9827380" cy="4041775"/>
          </a:xfrm>
        </p:spPr>
      </p:pic>
    </p:spTree>
    <p:extLst>
      <p:ext uri="{BB962C8B-B14F-4D97-AF65-F5344CB8AC3E}">
        <p14:creationId xmlns:p14="http://schemas.microsoft.com/office/powerpoint/2010/main" val="386363700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Installing Packages from PyPI (Python Package Index)</a:t>
            </a:r>
            <a:endParaRPr lang="ko-KR" altLang="en-US" dirty="0"/>
          </a:p>
        </p:txBody>
      </p:sp>
      <p:sp>
        <p:nvSpPr>
          <p:cNvPr id="3" name="내용 개체 틀 2"/>
          <p:cNvSpPr>
            <a:spLocks noGrp="1"/>
          </p:cNvSpPr>
          <p:nvPr>
            <p:ph idx="1"/>
          </p:nvPr>
        </p:nvSpPr>
        <p:spPr>
          <a:xfrm>
            <a:off x="924444" y="1674378"/>
            <a:ext cx="10353762" cy="4663735"/>
          </a:xfrm>
        </p:spPr>
        <p:txBody>
          <a:bodyPr/>
          <a:lstStyle/>
          <a:p>
            <a:r>
              <a:rPr lang="en-US" altLang="ko-KR" dirty="0"/>
              <a:t>To install the latest version of “</a:t>
            </a:r>
            <a:r>
              <a:rPr lang="en-US" altLang="ko-KR" dirty="0" err="1"/>
              <a:t>SomeProject</a:t>
            </a:r>
            <a:r>
              <a:rPr lang="en-US" altLang="ko-KR" dirty="0"/>
              <a:t>”:</a:t>
            </a:r>
          </a:p>
          <a:p>
            <a:pPr lvl="1"/>
            <a:r>
              <a:rPr lang="en-US" altLang="ko-KR" dirty="0"/>
              <a:t>pip install "</a:t>
            </a:r>
            <a:r>
              <a:rPr lang="en-US" altLang="ko-KR" dirty="0" err="1"/>
              <a:t>SomeProject</a:t>
            </a:r>
            <a:r>
              <a:rPr lang="en-US" altLang="ko-KR" dirty="0"/>
              <a:t>"</a:t>
            </a:r>
          </a:p>
          <a:p>
            <a:r>
              <a:rPr lang="en-US" altLang="ko-KR" dirty="0" err="1"/>
              <a:t>PyPI</a:t>
            </a:r>
            <a:r>
              <a:rPr lang="en-US" altLang="ko-KR" dirty="0"/>
              <a:t> is the default Package Index for the Python community.</a:t>
            </a:r>
          </a:p>
          <a:p>
            <a:pPr lvl="1"/>
            <a:r>
              <a:rPr lang="en-US" altLang="ko-KR" dirty="0"/>
              <a:t>It is open to all Python developers to consume and distribute their distributions.</a:t>
            </a:r>
          </a:p>
          <a:p>
            <a:pPr lvl="1"/>
            <a:r>
              <a:rPr lang="en-US" altLang="ko-KR" dirty="0"/>
              <a:t>Visit </a:t>
            </a:r>
            <a:r>
              <a:rPr lang="en-US" altLang="ko-KR" dirty="0">
                <a:solidFill>
                  <a:schemeClr val="tx2">
                    <a:lumMod val="50000"/>
                  </a:schemeClr>
                </a:solidFill>
              </a:rPr>
              <a:t>https://pypi.org/</a:t>
            </a:r>
            <a:r>
              <a:rPr lang="en-US" altLang="ko-KR" dirty="0"/>
              <a:t> to find Python packages.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179</a:t>
            </a:fld>
            <a:endParaRPr lang="en-US" dirty="0"/>
          </a:p>
        </p:txBody>
      </p:sp>
    </p:spTree>
    <p:extLst>
      <p:ext uri="{BB962C8B-B14F-4D97-AF65-F5344CB8AC3E}">
        <p14:creationId xmlns:p14="http://schemas.microsoft.com/office/powerpoint/2010/main" val="251175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name([parameters]):</a:t>
            </a:r>
          </a:p>
          <a:p>
            <a:pPr marL="0" indent="0">
              <a:buNone/>
            </a:pPr>
            <a:r>
              <a:rPr lang="en-US" altLang="ko-KR"/>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dirty="0"/>
              <a:t>name([arguments])</a:t>
            </a:r>
          </a:p>
          <a:p>
            <a:pPr marL="0" indent="0">
              <a:buNone/>
            </a:pPr>
            <a:r>
              <a:rPr lang="en-US" altLang="ko-KR" dirty="0"/>
              <a:t>#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2181054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393A9712-EBEA-2C20-57DE-6B9C279CDBFF}"/>
              </a:ext>
            </a:extLst>
          </p:cNvPr>
          <p:cNvPicPr>
            <a:picLocks noChangeAspect="1"/>
          </p:cNvPicPr>
          <p:nvPr/>
        </p:nvPicPr>
        <p:blipFill>
          <a:blip r:embed="rId2"/>
          <a:stretch>
            <a:fillRect/>
          </a:stretch>
        </p:blipFill>
        <p:spPr>
          <a:xfrm>
            <a:off x="1559857" y="1395634"/>
            <a:ext cx="8900545" cy="4825871"/>
          </a:xfrm>
          <a:prstGeom prst="rect">
            <a:avLst/>
          </a:prstGeom>
        </p:spPr>
      </p:pic>
      <p:sp>
        <p:nvSpPr>
          <p:cNvPr id="2" name="제목 1"/>
          <p:cNvSpPr>
            <a:spLocks noGrp="1"/>
          </p:cNvSpPr>
          <p:nvPr>
            <p:ph type="title"/>
          </p:nvPr>
        </p:nvSpPr>
        <p:spPr/>
        <p:txBody>
          <a:bodyPr/>
          <a:lstStyle/>
          <a:p>
            <a:r>
              <a:rPr lang="en-US" altLang="ko-KR"/>
              <a:t>Example: Finding Packages regarding ‘statistics’</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180</a:t>
            </a:fld>
            <a:endParaRPr lang="en-US" dirty="0"/>
          </a:p>
        </p:txBody>
      </p:sp>
      <p:sp>
        <p:nvSpPr>
          <p:cNvPr id="3" name="직사각형 2"/>
          <p:cNvSpPr/>
          <p:nvPr/>
        </p:nvSpPr>
        <p:spPr>
          <a:xfrm>
            <a:off x="4135594" y="3099995"/>
            <a:ext cx="3914712" cy="360040"/>
          </a:xfrm>
          <a:prstGeom prst="rect">
            <a:avLst/>
          </a:prstGeom>
          <a:noFill/>
          <a:ln w="38100">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7353662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Finding Packages regarding ‘statistics’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181</a:t>
            </a:fld>
            <a:endParaRPr lang="en-US" dirty="0"/>
          </a:p>
        </p:txBody>
      </p:sp>
      <p:pic>
        <p:nvPicPr>
          <p:cNvPr id="7" name="그림 6">
            <a:extLst>
              <a:ext uri="{FF2B5EF4-FFF2-40B4-BE49-F238E27FC236}">
                <a16:creationId xmlns:a16="http://schemas.microsoft.com/office/drawing/2014/main" id="{80663536-B4F8-E679-F14B-684CBBFB2DA9}"/>
              </a:ext>
            </a:extLst>
          </p:cNvPr>
          <p:cNvPicPr>
            <a:picLocks noChangeAspect="1"/>
          </p:cNvPicPr>
          <p:nvPr/>
        </p:nvPicPr>
        <p:blipFill>
          <a:blip r:embed="rId2"/>
          <a:stretch>
            <a:fillRect/>
          </a:stretch>
        </p:blipFill>
        <p:spPr>
          <a:xfrm>
            <a:off x="1438835" y="1462106"/>
            <a:ext cx="9314329" cy="4635760"/>
          </a:xfrm>
          <a:prstGeom prst="rect">
            <a:avLst/>
          </a:prstGeom>
        </p:spPr>
      </p:pic>
      <p:sp>
        <p:nvSpPr>
          <p:cNvPr id="8" name="직사각형 7"/>
          <p:cNvSpPr/>
          <p:nvPr/>
        </p:nvSpPr>
        <p:spPr>
          <a:xfrm>
            <a:off x="4262263" y="2767581"/>
            <a:ext cx="5554089" cy="567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823068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Installing "statistics"</a:t>
            </a:r>
            <a:endParaRPr lang="ko-KR" altLang="en-US" dirty="0"/>
          </a:p>
        </p:txBody>
      </p:sp>
      <p:sp>
        <p:nvSpPr>
          <p:cNvPr id="5" name="내용 개체 틀 4"/>
          <p:cNvSpPr>
            <a:spLocks noGrp="1"/>
          </p:cNvSpPr>
          <p:nvPr>
            <p:ph idx="1"/>
          </p:nvPr>
        </p:nvSpPr>
        <p:spPr/>
        <p:txBody>
          <a:bodyPr/>
          <a:lstStyle/>
          <a:p>
            <a:r>
              <a:rPr lang="en-US" altLang="ko-KR" dirty="0"/>
              <a:t>pip install "statistics“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182</a:t>
            </a:fld>
            <a:endParaRPr lang="en-US" dirty="0"/>
          </a:p>
        </p:txBody>
      </p:sp>
      <p:pic>
        <p:nvPicPr>
          <p:cNvPr id="12" name="그림 11">
            <a:extLst>
              <a:ext uri="{FF2B5EF4-FFF2-40B4-BE49-F238E27FC236}">
                <a16:creationId xmlns:a16="http://schemas.microsoft.com/office/drawing/2014/main" id="{2E4CFF8D-69D1-47EF-932F-AD819B759BC8}"/>
              </a:ext>
            </a:extLst>
          </p:cNvPr>
          <p:cNvPicPr>
            <a:picLocks noChangeAspect="1"/>
          </p:cNvPicPr>
          <p:nvPr/>
        </p:nvPicPr>
        <p:blipFill>
          <a:blip r:embed="rId2"/>
          <a:stretch>
            <a:fillRect/>
          </a:stretch>
        </p:blipFill>
        <p:spPr>
          <a:xfrm>
            <a:off x="1381407" y="1785722"/>
            <a:ext cx="10020856" cy="4121348"/>
          </a:xfrm>
          <a:prstGeom prst="rect">
            <a:avLst/>
          </a:prstGeom>
        </p:spPr>
      </p:pic>
    </p:spTree>
    <p:extLst>
      <p:ext uri="{BB962C8B-B14F-4D97-AF65-F5344CB8AC3E}">
        <p14:creationId xmlns:p14="http://schemas.microsoft.com/office/powerpoint/2010/main" val="14987428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The </a:t>
            </a:r>
            <a:r>
              <a:rPr lang="en-US" altLang="ko-KR" b="1" i="1" dirty="0"/>
              <a:t>statistics</a:t>
            </a:r>
            <a:r>
              <a:rPr lang="en-US" altLang="ko-KR" dirty="0"/>
              <a:t> Module</a:t>
            </a:r>
            <a:endParaRPr lang="ko-KR" altLang="en-US" dirty="0"/>
          </a:p>
        </p:txBody>
      </p:sp>
      <p:graphicFrame>
        <p:nvGraphicFramePr>
          <p:cNvPr id="8" name="내용 개체 틀 7"/>
          <p:cNvGraphicFramePr>
            <a:graphicFrameLocks noGrp="1"/>
          </p:cNvGraphicFramePr>
          <p:nvPr>
            <p:ph idx="1"/>
            <p:extLst>
              <p:ext uri="{D42A27DB-BD31-4B8C-83A1-F6EECF244321}">
                <p14:modId xmlns:p14="http://schemas.microsoft.com/office/powerpoint/2010/main" val="1607061639"/>
              </p:ext>
            </p:extLst>
          </p:nvPr>
        </p:nvGraphicFramePr>
        <p:xfrm>
          <a:off x="1083028" y="1495799"/>
          <a:ext cx="10015296" cy="4472940"/>
        </p:xfrm>
        <a:graphic>
          <a:graphicData uri="http://schemas.openxmlformats.org/drawingml/2006/table">
            <a:tbl>
              <a:tblPr firstRow="1" bandRow="1">
                <a:tableStyleId>{3B4B98B0-60AC-42C2-AFA5-B58CD77FA1E5}</a:tableStyleId>
              </a:tblPr>
              <a:tblGrid>
                <a:gridCol w="2950118">
                  <a:extLst>
                    <a:ext uri="{9D8B030D-6E8A-4147-A177-3AD203B41FA5}">
                      <a16:colId xmlns:a16="http://schemas.microsoft.com/office/drawing/2014/main" val="13832177"/>
                    </a:ext>
                  </a:extLst>
                </a:gridCol>
                <a:gridCol w="7065178">
                  <a:extLst>
                    <a:ext uri="{9D8B030D-6E8A-4147-A177-3AD203B41FA5}">
                      <a16:colId xmlns:a16="http://schemas.microsoft.com/office/drawing/2014/main" val="2152995588"/>
                    </a:ext>
                  </a:extLst>
                </a:gridCol>
              </a:tblGrid>
              <a:tr h="335453">
                <a:tc>
                  <a:txBody>
                    <a:bodyPr/>
                    <a:lstStyle/>
                    <a:p>
                      <a:pPr latinLnBrk="1"/>
                      <a:r>
                        <a:rPr lang="en-US" altLang="ko-KR" sz="1800" dirty="0">
                          <a:solidFill>
                            <a:srgbClr val="FF0000"/>
                          </a:solidFill>
                        </a:rPr>
                        <a:t>Function</a:t>
                      </a:r>
                      <a:endParaRPr lang="ko-KR" altLang="en-US" sz="1800" dirty="0">
                        <a:solidFill>
                          <a:srgbClr val="FF0000"/>
                        </a:solidFill>
                        <a:latin typeface="+mn-ea"/>
                        <a:ea typeface="+mn-ea"/>
                      </a:endParaRPr>
                    </a:p>
                  </a:txBody>
                  <a:tcPr marL="88377" marR="88377"/>
                </a:tc>
                <a:tc>
                  <a:txBody>
                    <a:bodyPr/>
                    <a:lstStyle/>
                    <a:p>
                      <a:pPr latinLnBrk="1"/>
                      <a:r>
                        <a:rPr lang="en-US" altLang="ko-KR" sz="1800" dirty="0">
                          <a:solidFill>
                            <a:srgbClr val="FF0000"/>
                          </a:solidFill>
                        </a:rPr>
                        <a:t>Description</a:t>
                      </a:r>
                      <a:endParaRPr lang="ko-KR" altLang="en-US" sz="1800" dirty="0">
                        <a:solidFill>
                          <a:srgbClr val="FF0000"/>
                        </a:solidFill>
                        <a:latin typeface="+mn-ea"/>
                        <a:ea typeface="+mn-ea"/>
                      </a:endParaRPr>
                    </a:p>
                  </a:txBody>
                  <a:tcPr marL="88377" marR="88377"/>
                </a:tc>
                <a:extLst>
                  <a:ext uri="{0D108BD9-81ED-4DB2-BD59-A6C34878D82A}">
                    <a16:rowId xmlns:a16="http://schemas.microsoft.com/office/drawing/2014/main" val="4037112569"/>
                  </a:ext>
                </a:extLst>
              </a:tr>
              <a:tr h="343840">
                <a:tc>
                  <a:txBody>
                    <a:bodyPr/>
                    <a:lstStyle/>
                    <a:p>
                      <a:r>
                        <a:rPr lang="en-US" sz="1800" dirty="0">
                          <a:solidFill>
                            <a:srgbClr val="00B0F0"/>
                          </a:solidFill>
                        </a:rPr>
                        <a:t>mean()</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Arithmetic mean (“average”)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866875328"/>
                  </a:ext>
                </a:extLst>
              </a:tr>
              <a:tr h="343840">
                <a:tc>
                  <a:txBody>
                    <a:bodyPr/>
                    <a:lstStyle/>
                    <a:p>
                      <a:r>
                        <a:rPr lang="en-US" sz="1800" dirty="0" err="1">
                          <a:solidFill>
                            <a:srgbClr val="00B0F0"/>
                          </a:solidFill>
                        </a:rPr>
                        <a:t>harmonic_mean</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Harmonic mean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241264692"/>
                  </a:ext>
                </a:extLst>
              </a:tr>
              <a:tr h="343840">
                <a:tc>
                  <a:txBody>
                    <a:bodyPr/>
                    <a:lstStyle/>
                    <a:p>
                      <a:r>
                        <a:rPr lang="en-US" sz="1800" dirty="0">
                          <a:solidFill>
                            <a:srgbClr val="00B0F0"/>
                          </a:solidFill>
                        </a:rPr>
                        <a:t>median()</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Median (middle value)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543985022"/>
                  </a:ext>
                </a:extLst>
              </a:tr>
              <a:tr h="343840">
                <a:tc>
                  <a:txBody>
                    <a:bodyPr/>
                    <a:lstStyle/>
                    <a:p>
                      <a:r>
                        <a:rPr lang="en-US" sz="1800" dirty="0" err="1">
                          <a:solidFill>
                            <a:srgbClr val="00B0F0"/>
                          </a:solidFill>
                        </a:rPr>
                        <a:t>median_low</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Low median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457963345"/>
                  </a:ext>
                </a:extLst>
              </a:tr>
              <a:tr h="343840">
                <a:tc>
                  <a:txBody>
                    <a:bodyPr/>
                    <a:lstStyle/>
                    <a:p>
                      <a:r>
                        <a:rPr lang="en-US" sz="1800" dirty="0" err="1">
                          <a:solidFill>
                            <a:srgbClr val="00B0F0"/>
                          </a:solidFill>
                        </a:rPr>
                        <a:t>median_high</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High median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3751421"/>
                  </a:ext>
                </a:extLst>
              </a:tr>
              <a:tr h="343840">
                <a:tc>
                  <a:txBody>
                    <a:bodyPr/>
                    <a:lstStyle/>
                    <a:p>
                      <a:r>
                        <a:rPr lang="en-US" sz="1800" dirty="0" err="1">
                          <a:solidFill>
                            <a:srgbClr val="00B0F0"/>
                          </a:solidFill>
                        </a:rPr>
                        <a:t>median_grouped</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Median, or 50th percentile, of grouped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868048226"/>
                  </a:ext>
                </a:extLst>
              </a:tr>
              <a:tr h="343840">
                <a:tc>
                  <a:txBody>
                    <a:bodyPr/>
                    <a:lstStyle/>
                    <a:p>
                      <a:r>
                        <a:rPr lang="en-US" sz="1800" dirty="0">
                          <a:solidFill>
                            <a:srgbClr val="00B0F0"/>
                          </a:solidFill>
                        </a:rPr>
                        <a:t>mode()</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Mode (most common value) of discrete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597622629"/>
                  </a:ext>
                </a:extLst>
              </a:tr>
              <a:tr h="343840">
                <a:tc>
                  <a:txBody>
                    <a:bodyPr/>
                    <a:lstStyle/>
                    <a:p>
                      <a:r>
                        <a:rPr lang="en-US" sz="1800" dirty="0" err="1">
                          <a:solidFill>
                            <a:srgbClr val="00B0F0"/>
                          </a:solidFill>
                        </a:rPr>
                        <a:t>pstdev</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Population standard deviation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92932397"/>
                  </a:ext>
                </a:extLst>
              </a:tr>
              <a:tr h="343840">
                <a:tc>
                  <a:txBody>
                    <a:bodyPr/>
                    <a:lstStyle/>
                    <a:p>
                      <a:r>
                        <a:rPr lang="en-US" sz="1800" dirty="0" err="1">
                          <a:solidFill>
                            <a:srgbClr val="00B0F0"/>
                          </a:solidFill>
                        </a:rPr>
                        <a:t>pvariance</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Population variance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1656424871"/>
                  </a:ext>
                </a:extLst>
              </a:tr>
              <a:tr h="343840">
                <a:tc>
                  <a:txBody>
                    <a:bodyPr/>
                    <a:lstStyle/>
                    <a:p>
                      <a:r>
                        <a:rPr lang="en-US" sz="1800" dirty="0" err="1">
                          <a:solidFill>
                            <a:srgbClr val="00B0F0"/>
                          </a:solidFill>
                        </a:rPr>
                        <a:t>stdev</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Sample standard deviation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1792145612"/>
                  </a:ext>
                </a:extLst>
              </a:tr>
              <a:tr h="343840">
                <a:tc>
                  <a:txBody>
                    <a:bodyPr/>
                    <a:lstStyle/>
                    <a:p>
                      <a:r>
                        <a:rPr lang="en-US" sz="1800" dirty="0">
                          <a:solidFill>
                            <a:srgbClr val="00B0F0"/>
                          </a:solidFill>
                        </a:rPr>
                        <a:t>variance()</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Sample variance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3975425421"/>
                  </a:ext>
                </a:extLst>
              </a:tr>
            </a:tbl>
          </a:graphicData>
        </a:graphic>
      </p:graphicFrame>
      <p:sp>
        <p:nvSpPr>
          <p:cNvPr id="2" name="슬라이드 번호 개체 틀 1"/>
          <p:cNvSpPr>
            <a:spLocks noGrp="1"/>
          </p:cNvSpPr>
          <p:nvPr>
            <p:ph type="sldNum" sz="quarter" idx="12"/>
          </p:nvPr>
        </p:nvSpPr>
        <p:spPr/>
        <p:txBody>
          <a:bodyPr/>
          <a:lstStyle/>
          <a:p>
            <a:fld id="{D57F1E4F-1CFF-5643-939E-217C01CDF565}" type="slidenum">
              <a:rPr lang="en-US" smtClean="0"/>
              <a:pPr/>
              <a:t>183</a:t>
            </a:fld>
            <a:endParaRPr lang="en-US" dirty="0"/>
          </a:p>
        </p:txBody>
      </p:sp>
    </p:spTree>
    <p:extLst>
      <p:ext uri="{BB962C8B-B14F-4D97-AF65-F5344CB8AC3E}">
        <p14:creationId xmlns:p14="http://schemas.microsoft.com/office/powerpoint/2010/main" val="23898460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p:txBody>
          <a:bodyPr/>
          <a:lstStyle/>
          <a:p>
            <a:pPr marL="0" indent="0">
              <a:buNone/>
            </a:pPr>
            <a:r>
              <a:rPr lang="en-US" altLang="ko-KR" dirty="0"/>
              <a:t>import statistics</a:t>
            </a:r>
          </a:p>
          <a:p>
            <a:pPr marL="0" indent="0">
              <a:buNone/>
            </a:pPr>
            <a:endParaRPr lang="en-US" altLang="ko-KR" dirty="0"/>
          </a:p>
          <a:p>
            <a:pPr marL="0" indent="0">
              <a:buNone/>
            </a:pPr>
            <a:r>
              <a:rPr lang="en-US" altLang="ko-KR" dirty="0" err="1"/>
              <a:t>liValue</a:t>
            </a:r>
            <a:r>
              <a:rPr lang="en-US" altLang="ko-KR" dirty="0"/>
              <a:t> = [1, 2, 3, 4, 5]</a:t>
            </a:r>
          </a:p>
          <a:p>
            <a:pPr marL="0" indent="0">
              <a:buNone/>
            </a:pPr>
            <a:r>
              <a:rPr lang="en-US" altLang="ko-KR" dirty="0"/>
              <a:t>print(</a:t>
            </a:r>
            <a:r>
              <a:rPr lang="en-US" altLang="ko-KR" dirty="0" err="1"/>
              <a:t>statistics.mean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statistics.variance</a:t>
            </a:r>
            <a:r>
              <a:rPr lang="en-US" altLang="ko-KR" dirty="0"/>
              <a:t>(</a:t>
            </a:r>
            <a:r>
              <a:rPr lang="en-US" altLang="ko-KR" dirty="0" err="1"/>
              <a:t>liValue</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184</a:t>
            </a:fld>
            <a:endParaRPr lang="en-US" dirty="0"/>
          </a:p>
        </p:txBody>
      </p:sp>
    </p:spTree>
    <p:extLst>
      <p:ext uri="{BB962C8B-B14F-4D97-AF65-F5344CB8AC3E}">
        <p14:creationId xmlns:p14="http://schemas.microsoft.com/office/powerpoint/2010/main" val="42083613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a:xfrm>
            <a:off x="913794" y="1127464"/>
            <a:ext cx="11000299" cy="4663735"/>
          </a:xfrm>
        </p:spPr>
        <p:txBody>
          <a:bodyPr>
            <a:normAutofit/>
          </a:bodyPr>
          <a:lstStyle/>
          <a:p>
            <a:r>
              <a:rPr lang="en-US" altLang="ko-KR" sz="2000" dirty="0"/>
              <a:t>Make a Python program as below:</a:t>
            </a:r>
          </a:p>
          <a:p>
            <a:pPr lvl="1"/>
            <a:r>
              <a:rPr lang="en-US" altLang="ko-KR" sz="2000" dirty="0"/>
              <a:t>Import the module </a:t>
            </a:r>
            <a:r>
              <a:rPr lang="en-US" altLang="ko-KR" sz="2000" dirty="0">
                <a:solidFill>
                  <a:schemeClr val="tx1">
                    <a:lumMod val="50000"/>
                    <a:lumOff val="50000"/>
                  </a:schemeClr>
                </a:solidFill>
              </a:rPr>
              <a:t>statistics</a:t>
            </a:r>
            <a:r>
              <a:rPr lang="en-US" altLang="ko-KR" sz="2000" dirty="0"/>
              <a:t>.</a:t>
            </a:r>
          </a:p>
          <a:p>
            <a:pPr lvl="1"/>
            <a:r>
              <a:rPr lang="en-US" altLang="ko-KR" sz="2000" dirty="0"/>
              <a:t>Calculate and print out the mean of the data below.</a:t>
            </a:r>
          </a:p>
          <a:p>
            <a:pPr lvl="1"/>
            <a:r>
              <a:rPr lang="en-US" altLang="ko-KR" sz="2000" dirty="0"/>
              <a:t>Calculate and print out the median of the data below.</a:t>
            </a:r>
          </a:p>
          <a:p>
            <a:pPr lvl="1"/>
            <a:r>
              <a:rPr lang="en-US" altLang="ko-KR" sz="2000" dirty="0"/>
              <a:t>Calculate and print out the sample variance of the data below.</a:t>
            </a:r>
          </a:p>
          <a:p>
            <a:pPr lvl="1"/>
            <a:r>
              <a:rPr lang="en-US" altLang="ko-KR" sz="2000" dirty="0"/>
              <a:t>Calculate and print out the sample standard deviation of the data below.</a:t>
            </a:r>
          </a:p>
          <a:p>
            <a:pPr lvl="1"/>
            <a:r>
              <a:rPr lang="en-US" altLang="ko-KR" sz="2000" dirty="0"/>
              <a:t>Calculate and print out the population variance of the data below.</a:t>
            </a:r>
          </a:p>
          <a:p>
            <a:pPr lvl="1"/>
            <a:r>
              <a:rPr lang="en-US" altLang="ko-KR" sz="2000" dirty="0"/>
              <a:t>Calculate and print out the population standard deviation of the data below.</a:t>
            </a:r>
          </a:p>
          <a:p>
            <a:endParaRPr lang="en-US" altLang="ko-KR" sz="2000" dirty="0"/>
          </a:p>
          <a:p>
            <a:pPr marL="495285" lvl="1" indent="0">
              <a:buNone/>
            </a:pPr>
            <a:r>
              <a:rPr lang="en-US" altLang="ko-KR" sz="2000" dirty="0"/>
              <a:t>100, 98, 21, 57, 89, 24, 65, 78,  88, 37</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185</a:t>
            </a:fld>
            <a:endParaRPr lang="en-US" dirty="0"/>
          </a:p>
        </p:txBody>
      </p:sp>
    </p:spTree>
    <p:extLst>
      <p:ext uri="{BB962C8B-B14F-4D97-AF65-F5344CB8AC3E}">
        <p14:creationId xmlns:p14="http://schemas.microsoft.com/office/powerpoint/2010/main" val="89818056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a:t>import statistics</a:t>
            </a:r>
          </a:p>
          <a:p>
            <a:pPr marL="0" indent="0">
              <a:buNone/>
            </a:pPr>
            <a:endParaRPr lang="en-US" altLang="ko-KR" dirty="0"/>
          </a:p>
          <a:p>
            <a:pPr marL="0" indent="0">
              <a:buNone/>
            </a:pPr>
            <a:r>
              <a:rPr lang="en-US" altLang="ko-KR" dirty="0" err="1"/>
              <a:t>liValue</a:t>
            </a:r>
            <a:r>
              <a:rPr lang="en-US" altLang="ko-KR" dirty="0"/>
              <a:t> = [100, 98, 21, 57, 89, 24, 65, 78, 88, 37]</a:t>
            </a:r>
          </a:p>
          <a:p>
            <a:pPr marL="0" indent="0">
              <a:buNone/>
            </a:pPr>
            <a:r>
              <a:rPr lang="en-US" altLang="ko-KR" dirty="0"/>
              <a:t>print(</a:t>
            </a:r>
            <a:r>
              <a:rPr lang="en-US" altLang="ko-KR" dirty="0" err="1"/>
              <a:t>statistics.mean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statistics.median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statistics.variance</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statistics.stdev</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statistics.pvariance</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statistics.pstdev</a:t>
            </a:r>
            <a:r>
              <a:rPr lang="en-US" altLang="ko-KR" dirty="0"/>
              <a:t>(</a:t>
            </a:r>
            <a:r>
              <a:rPr lang="en-US" altLang="ko-KR" dirty="0" err="1"/>
              <a:t>liValue</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186</a:t>
            </a:fld>
            <a:endParaRPr lang="en-US" dirty="0"/>
          </a:p>
        </p:txBody>
      </p:sp>
    </p:spTree>
    <p:extLst>
      <p:ext uri="{BB962C8B-B14F-4D97-AF65-F5344CB8AC3E}">
        <p14:creationId xmlns:p14="http://schemas.microsoft.com/office/powerpoint/2010/main" val="1938447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statistics</a:t>
            </a:r>
            <a:endParaRPr lang="ko-KR" altLang="en-US" b="1" i="1" dirty="0"/>
          </a:p>
        </p:txBody>
      </p:sp>
      <p:sp>
        <p:nvSpPr>
          <p:cNvPr id="3" name="내용 개체 틀 2"/>
          <p:cNvSpPr>
            <a:spLocks noGrp="1"/>
          </p:cNvSpPr>
          <p:nvPr>
            <p:ph idx="1"/>
          </p:nvPr>
        </p:nvSpPr>
        <p:spPr/>
        <p:txBody>
          <a:bodyPr>
            <a:normAutofit/>
          </a:bodyPr>
          <a:lstStyle/>
          <a:p>
            <a:r>
              <a:rPr lang="en-US" altLang="ko-KR" dirty="0"/>
              <a:t>Create a new Python file named ‘stat.py’, which imports the module </a:t>
            </a:r>
            <a:r>
              <a:rPr lang="en-US" altLang="ko-KR" dirty="0">
                <a:solidFill>
                  <a:schemeClr val="tx1">
                    <a:lumMod val="50000"/>
                    <a:lumOff val="50000"/>
                  </a:schemeClr>
                </a:solidFill>
              </a:rPr>
              <a:t>statistics</a:t>
            </a:r>
            <a:r>
              <a:rPr lang="en-US" altLang="ko-KR" dirty="0"/>
              <a:t>.</a:t>
            </a:r>
          </a:p>
          <a:p>
            <a:r>
              <a:rPr lang="en-US" altLang="ko-KR" dirty="0"/>
              <a:t>Calculate and print out mean, median, mode, variance, and standard deviation for the following sample data:</a:t>
            </a:r>
          </a:p>
          <a:p>
            <a:pPr lvl="1"/>
            <a:r>
              <a:rPr lang="en-US" altLang="ko-KR" dirty="0"/>
              <a:t>1,3,4,2,3,1,7,4,5,7,8,9,0,3,5,6,8,2,3,5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187</a:t>
            </a:fld>
            <a:endParaRPr lang="en-US" dirty="0"/>
          </a:p>
        </p:txBody>
      </p:sp>
    </p:spTree>
    <p:extLst>
      <p:ext uri="{BB962C8B-B14F-4D97-AF65-F5344CB8AC3E}">
        <p14:creationId xmlns:p14="http://schemas.microsoft.com/office/powerpoint/2010/main" val="219016789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Upgrading Packages from PyPI (Python Package Index)</a:t>
            </a:r>
            <a:endParaRPr lang="ko-KR" altLang="en-US" dirty="0"/>
          </a:p>
        </p:txBody>
      </p:sp>
      <p:sp>
        <p:nvSpPr>
          <p:cNvPr id="3" name="내용 개체 틀 2"/>
          <p:cNvSpPr>
            <a:spLocks noGrp="1"/>
          </p:cNvSpPr>
          <p:nvPr>
            <p:ph idx="1"/>
          </p:nvPr>
        </p:nvSpPr>
        <p:spPr/>
        <p:txBody>
          <a:bodyPr/>
          <a:lstStyle/>
          <a:p>
            <a:r>
              <a:rPr lang="en-US" altLang="ko-KR" dirty="0"/>
              <a:t>To upgrade an already installed </a:t>
            </a:r>
            <a:r>
              <a:rPr lang="en-US" altLang="ko-KR" dirty="0" err="1"/>
              <a:t>SomeProject</a:t>
            </a:r>
            <a:r>
              <a:rPr lang="en-US" altLang="ko-KR" dirty="0"/>
              <a:t> to the latest from </a:t>
            </a:r>
            <a:r>
              <a:rPr lang="en-US" altLang="ko-KR" dirty="0" err="1"/>
              <a:t>PyPI</a:t>
            </a:r>
            <a:r>
              <a:rPr lang="en-US" altLang="ko-KR" dirty="0"/>
              <a:t>:</a:t>
            </a:r>
          </a:p>
          <a:p>
            <a:pPr lvl="1"/>
            <a:r>
              <a:rPr lang="en-US" altLang="ko-KR" dirty="0"/>
              <a:t>pip install --upgrade </a:t>
            </a:r>
            <a:r>
              <a:rPr lang="en-US" altLang="ko-KR" dirty="0" err="1"/>
              <a:t>SomeProject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188</a:t>
            </a:fld>
            <a:endParaRPr lang="en-US" dirty="0"/>
          </a:p>
        </p:txBody>
      </p:sp>
    </p:spTree>
    <p:extLst>
      <p:ext uri="{BB962C8B-B14F-4D97-AF65-F5344CB8AC3E}">
        <p14:creationId xmlns:p14="http://schemas.microsoft.com/office/powerpoint/2010/main" val="192541381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Upgrading Packages from PyPI (Python Package Index)</a:t>
            </a:r>
            <a:endParaRPr lang="ko-KR" altLang="en-US" dirty="0"/>
          </a:p>
        </p:txBody>
      </p:sp>
      <p:sp>
        <p:nvSpPr>
          <p:cNvPr id="3" name="내용 개체 틀 2"/>
          <p:cNvSpPr>
            <a:spLocks noGrp="1"/>
          </p:cNvSpPr>
          <p:nvPr>
            <p:ph idx="1"/>
          </p:nvPr>
        </p:nvSpPr>
        <p:spPr/>
        <p:txBody>
          <a:bodyPr/>
          <a:lstStyle/>
          <a:p>
            <a:r>
              <a:rPr lang="en-US" altLang="ko-KR" dirty="0"/>
              <a:t>pip install --upgrade statistics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189</a:t>
            </a:fld>
            <a:endParaRPr lang="en-US" dirty="0"/>
          </a:p>
        </p:txBody>
      </p:sp>
      <p:pic>
        <p:nvPicPr>
          <p:cNvPr id="8" name="그림 7">
            <a:extLst>
              <a:ext uri="{FF2B5EF4-FFF2-40B4-BE49-F238E27FC236}">
                <a16:creationId xmlns:a16="http://schemas.microsoft.com/office/drawing/2014/main" id="{7C1F9C99-50C6-455B-BF0F-BD95D8E0067D}"/>
              </a:ext>
            </a:extLst>
          </p:cNvPr>
          <p:cNvPicPr>
            <a:picLocks noChangeAspect="1"/>
          </p:cNvPicPr>
          <p:nvPr/>
        </p:nvPicPr>
        <p:blipFill>
          <a:blip r:embed="rId2"/>
          <a:stretch>
            <a:fillRect/>
          </a:stretch>
        </p:blipFill>
        <p:spPr>
          <a:xfrm>
            <a:off x="1091130" y="2492896"/>
            <a:ext cx="10015298" cy="4119062"/>
          </a:xfrm>
          <a:prstGeom prst="rect">
            <a:avLst/>
          </a:prstGeom>
        </p:spPr>
      </p:pic>
    </p:spTree>
    <p:extLst>
      <p:ext uri="{BB962C8B-B14F-4D97-AF65-F5344CB8AC3E}">
        <p14:creationId xmlns:p14="http://schemas.microsoft.com/office/powerpoint/2010/main" val="3805698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a:t>myprint(10, 33)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173535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solidFill>
                  <a:schemeClr val="tx2">
                    <a:lumMod val="50000"/>
                  </a:schemeClr>
                </a:solidFill>
              </a:rPr>
              <a:t>Making Your Own Modules</a:t>
            </a:r>
          </a:p>
          <a:p>
            <a:r>
              <a:rPr lang="en-US" altLang="ko-KR" dirty="0">
                <a:solidFill>
                  <a:schemeClr val="tx2">
                    <a:lumMod val="50000"/>
                  </a:schemeClr>
                </a:solidFill>
              </a:rPr>
              <a:t>The </a:t>
            </a:r>
            <a:r>
              <a:rPr lang="en-US" altLang="ko-KR" b="1" i="1" dirty="0" err="1">
                <a:solidFill>
                  <a:schemeClr val="tx2">
                    <a:lumMod val="50000"/>
                  </a:schemeClr>
                </a:solidFill>
              </a:rPr>
              <a:t>dir</a:t>
            </a:r>
            <a:r>
              <a:rPr lang="en-US" altLang="ko-KR" dirty="0">
                <a:solidFill>
                  <a:schemeClr val="tx2">
                    <a:lumMod val="50000"/>
                  </a:schemeClr>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190</a:t>
            </a:fld>
            <a:endParaRPr lang="en-US" dirty="0"/>
          </a:p>
        </p:txBody>
      </p:sp>
    </p:spTree>
    <p:extLst>
      <p:ext uri="{BB962C8B-B14F-4D97-AF65-F5344CB8AC3E}">
        <p14:creationId xmlns:p14="http://schemas.microsoft.com/office/powerpoint/2010/main" val="41262753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fontScale="90000"/>
          </a:bodyPr>
          <a:lstStyle/>
          <a:p>
            <a:r>
              <a:rPr lang="en-US" altLang="ko-KR" dirty="0"/>
              <a:t>End of</a:t>
            </a:r>
            <a:br>
              <a:rPr lang="en-US" altLang="ko-KR" dirty="0"/>
            </a:br>
            <a:r>
              <a:rPr lang="en-US" altLang="ko-KR" dirty="0"/>
              <a:t>Python: Modules and Packages</a:t>
            </a:r>
            <a:endParaRPr lang="ko-KR" altLang="en-US" dirty="0"/>
          </a:p>
        </p:txBody>
      </p:sp>
      <p:sp>
        <p:nvSpPr>
          <p:cNvPr id="3" name="부제목 2">
            <a:extLst>
              <a:ext uri="{FF2B5EF4-FFF2-40B4-BE49-F238E27FC236}">
                <a16:creationId xmlns:a16="http://schemas.microsoft.com/office/drawing/2014/main" id="{A8DAB3DA-596B-42C6-B5D7-D99E7EC5C271}"/>
              </a:ext>
            </a:extLst>
          </p:cNvPr>
          <p:cNvSpPr>
            <a:spLocks noGrp="1"/>
          </p:cNvSpPr>
          <p:nvPr>
            <p:ph type="subTitle" idx="1"/>
          </p:nvPr>
        </p:nvSpPr>
        <p:spPr/>
        <p:txBody>
          <a:bodyPr/>
          <a:lstStyle/>
          <a:p>
            <a:endParaRPr lang="ko-KR" altLang="en-US"/>
          </a:p>
        </p:txBody>
      </p:sp>
      <p:pic>
        <p:nvPicPr>
          <p:cNvPr id="4" name="Picture 2" descr="낮 동안 바다 근처의 노란색과 검은 색 도로 표지판">
            <a:extLst>
              <a:ext uri="{FF2B5EF4-FFF2-40B4-BE49-F238E27FC236}">
                <a16:creationId xmlns:a16="http://schemas.microsoft.com/office/drawing/2014/main" id="{C6BE4A8A-EA71-F8AC-988D-192149AB8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234" y="30636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0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a:bodyPr>
          <a:lstStyle/>
          <a:p>
            <a:r>
              <a:rPr lang="en-US" altLang="ko-KR" dirty="0"/>
              <a:t>Python: Functions, Modules</a:t>
            </a:r>
            <a:endParaRPr lang="ko-KR" altLang="en-US" dirty="0"/>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79654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myprint(i, j):</a:t>
            </a:r>
          </a:p>
          <a:p>
            <a:pPr marL="0" indent="0">
              <a:buNone/>
            </a:pPr>
            <a:r>
              <a:rPr lang="en-US" altLang="ko-KR"/>
              <a:t>    print(i)</a:t>
            </a:r>
          </a:p>
          <a:p>
            <a:pPr marL="0" indent="0">
              <a:buNone/>
            </a:pPr>
            <a:r>
              <a:rPr lang="en-US" altLang="ko-KR"/>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function call</a:t>
            </a:r>
          </a:p>
          <a:p>
            <a:pPr marL="0" indent="0">
              <a:buNone/>
            </a:pPr>
            <a:r>
              <a:rPr lang="en-US" altLang="ko-KR" dirty="0"/>
              <a:t># calling function </a:t>
            </a:r>
            <a:r>
              <a:rPr lang="en-US" altLang="ko-KR" b="1" i="1" dirty="0" err="1"/>
              <a:t>myprint</a:t>
            </a:r>
            <a:endParaRPr lang="en-US" altLang="ko-KR" b="1" i="1" dirty="0"/>
          </a:p>
          <a:p>
            <a:pPr marL="0" indent="0">
              <a:buNone/>
            </a:pPr>
            <a:r>
              <a:rPr lang="en-US" altLang="ko-KR" dirty="0"/>
              <a:t># calling </a:t>
            </a:r>
            <a:r>
              <a:rPr lang="en-US" altLang="ko-KR" b="1" i="1" dirty="0" err="1"/>
              <a:t>myprint</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96591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84282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b="1" dirty="0">
                <a:solidFill>
                  <a:srgbClr val="FF0000"/>
                </a:solidFill>
              </a:rPr>
              <a:t>    print(</a:t>
            </a:r>
            <a:r>
              <a:rPr lang="en-US" altLang="ko-KR" b="1" dirty="0" err="1">
                <a:solidFill>
                  <a:srgbClr val="FF0000"/>
                </a:solidFill>
              </a:rPr>
              <a:t>i</a:t>
            </a:r>
            <a:r>
              <a:rPr lang="en-US" altLang="ko-KR" b="1" dirty="0">
                <a:solidFill>
                  <a:srgbClr val="FF0000"/>
                </a:solidFill>
              </a:rPr>
              <a:t>)</a:t>
            </a:r>
          </a:p>
          <a:p>
            <a:pPr marL="0" indent="0">
              <a:buNone/>
            </a:pPr>
            <a:r>
              <a:rPr lang="en-US" altLang="ko-KR" b="1" dirty="0">
                <a:solidFill>
                  <a:srgbClr val="FF0000"/>
                </a:solidFill>
              </a:rPr>
              <a:t>    print(j)</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6802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b="1" dirty="0">
                <a:solidFill>
                  <a:srgbClr val="FF0000"/>
                </a:solidFill>
              </a:rPr>
              <a:t>    print(</a:t>
            </a:r>
            <a:r>
              <a:rPr lang="en-US" altLang="ko-KR" b="1" dirty="0" err="1">
                <a:solidFill>
                  <a:srgbClr val="FF0000"/>
                </a:solidFill>
              </a:rPr>
              <a:t>i</a:t>
            </a:r>
            <a:r>
              <a:rPr lang="en-US" altLang="ko-KR" b="1" dirty="0">
                <a:solidFill>
                  <a:srgbClr val="FF0000"/>
                </a:solidFill>
              </a:rPr>
              <a:t>)</a:t>
            </a:r>
          </a:p>
          <a:p>
            <a:pPr marL="0" indent="0">
              <a:buNone/>
            </a:pPr>
            <a:r>
              <a:rPr lang="en-US" altLang="ko-KR" b="1" dirty="0">
                <a:solidFill>
                  <a:srgbClr val="FF0000"/>
                </a:solidFill>
              </a:rPr>
              <a:t>    print(j)</a:t>
            </a:r>
          </a:p>
          <a:p>
            <a:pPr marL="0" indent="0">
              <a:buNone/>
            </a:pPr>
            <a:endParaRPr lang="en-US" altLang="ko-KR" dirty="0">
              <a:solidFill>
                <a:srgbClr val="FF0000"/>
              </a:solidFill>
            </a:endParaRPr>
          </a:p>
          <a:p>
            <a:pPr marL="0" indent="0">
              <a:buNone/>
            </a:pPr>
            <a:r>
              <a:rPr lang="en-US" altLang="ko-KR" dirty="0"/>
              <a:t># </a:t>
            </a:r>
            <a:r>
              <a:rPr lang="en-US" altLang="ko-KR" b="1" dirty="0">
                <a:solidFill>
                  <a:srgbClr val="FF0000"/>
                </a:solidFill>
              </a:rPr>
              <a:t>return to calling procedure</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2803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dirty="0" err="1"/>
              <a:t>myprint</a:t>
            </a:r>
            <a:r>
              <a:rPr lang="en-US" altLang="ko-KR" dirty="0"/>
              <a:t>(10, 33)</a:t>
            </a:r>
          </a:p>
          <a:p>
            <a:pPr marL="0" indent="0">
              <a:buNone/>
            </a:pPr>
            <a:r>
              <a:rPr lang="en-US" altLang="ko-KR" dirty="0"/>
              <a:t>#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58920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a:xfrm>
            <a:off x="1503075" y="1472904"/>
            <a:ext cx="10353762" cy="4663735"/>
          </a:xfrm>
        </p:spPr>
        <p:txBody>
          <a:bodyPr>
            <a:normAutofit fontScale="85000" lnSpcReduction="20000"/>
          </a:bodyPr>
          <a:lstStyle/>
          <a:p>
            <a:pPr marL="0" indent="0">
              <a:buNone/>
            </a:pPr>
            <a:r>
              <a:rPr lang="en-US" altLang="ko-KR" dirty="0"/>
              <a:t>def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400" dirty="0"/>
              <a:t>print(f"{n:_&gt;5d}")</a:t>
            </a:r>
          </a:p>
          <a:p>
            <a:pPr marL="0" indent="0">
              <a:buNone/>
            </a:pPr>
            <a:endParaRPr lang="en-US" altLang="ko-KR" dirty="0"/>
          </a:p>
          <a:p>
            <a:pPr marL="0" indent="0">
              <a:buNone/>
            </a:pPr>
            <a:endParaRPr lang="en-US" altLang="ko-KR" dirty="0"/>
          </a:p>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dirty="0" err="1"/>
              <a:t>myprint</a:t>
            </a:r>
            <a:r>
              <a:rPr lang="en-US" altLang="ko-KR" dirty="0"/>
              <a:t>(10, 33)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7328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000" dirty="0"/>
              <a:t>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calling </a:t>
            </a:r>
            <a:r>
              <a:rPr lang="en-US" altLang="ko-KR" b="1" i="1" dirty="0" err="1"/>
              <a:t>myprint</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8323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a:t>def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000" dirty="0"/>
              <a:t>print(f"{n:_&gt;5d}")</a:t>
            </a:r>
            <a:endParaRPr lang="en-US" altLang="ko-KR" dirty="0"/>
          </a:p>
          <a:p>
            <a:pPr marL="0" indent="0">
              <a:buNone/>
            </a:pPr>
            <a:endParaRPr lang="en-US" altLang="ko-KR" dirty="0"/>
          </a:p>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532067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r>
              <a:rPr lang="en-US" altLang="ko-KR" sz="2000" dirty="0"/>
              <a:t>    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calling </a:t>
            </a:r>
            <a:r>
              <a:rPr lang="en-US" altLang="ko-KR" b="1" i="1" dirty="0" err="1"/>
              <a:t>myprintf</a:t>
            </a:r>
            <a:endParaRPr lang="en-US" altLang="ko-KR" b="1" i="1" dirty="0"/>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09432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print("{0:_&gt;5d}".format(n))</a:t>
            </a:r>
          </a:p>
          <a:p>
            <a:pPr marL="0" indent="0">
              <a:buNone/>
            </a:pPr>
            <a:r>
              <a:rPr lang="en-US" altLang="ko-KR" sz="2000" dirty="0"/>
              <a:t>    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73515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Functions</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47417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		</a:t>
            </a:r>
            <a:r>
              <a:rPr lang="en-US" altLang="ko-KR" dirty="0"/>
              <a:t> # “</a:t>
            </a:r>
            <a:r>
              <a:rPr lang="en-US" altLang="ko-KR" b="1" dirty="0">
                <a:solidFill>
                  <a:srgbClr val="FF0000"/>
                </a:solidFill>
              </a:rPr>
              <a:t>___10</a:t>
            </a:r>
            <a:r>
              <a:rPr lang="en-US" altLang="ko-KR" dirty="0"/>
              <a: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56114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err="1">
                <a:solidFill>
                  <a:srgbClr val="FF0000"/>
                </a:solidFill>
              </a:rPr>
              <a:t>myprint</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49303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calling </a:t>
            </a:r>
            <a:r>
              <a:rPr lang="en-US" altLang="ko-KR" b="1" i="1" dirty="0" err="1"/>
              <a:t>myprintf</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207151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print("{0:_&gt;5d}".format(n))</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079543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r>
              <a:rPr lang="en-US" altLang="ko-KR" dirty="0"/>
              <a:t>		# “</a:t>
            </a:r>
            <a:r>
              <a:rPr lang="en-US" altLang="ko-KR" b="1" dirty="0">
                <a:solidFill>
                  <a:srgbClr val="FF0000"/>
                </a:solidFill>
              </a:rPr>
              <a:t>___33</a:t>
            </a:r>
            <a:r>
              <a:rPr lang="en-US" altLang="ko-KR" dirty="0"/>
              <a:t>”</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24606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err="1">
                <a:solidFill>
                  <a:srgbClr val="FF0000"/>
                </a:solidFill>
              </a:rPr>
              <a:t>myprint</a:t>
            </a:r>
            <a:endParaRPr lang="en-US" altLang="ko-KR" b="1" dirty="0">
              <a:solidFill>
                <a:srgbClr val="FF0000"/>
              </a:solidFill>
            </a:endParaRPr>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30995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a:solidFill>
                  <a:srgbClr val="FF0000"/>
                </a:solidFill>
              </a:rPr>
              <a:t>main</a:t>
            </a:r>
            <a:endParaRPr lang="en-US" altLang="ko-KR" b="1" dirty="0">
              <a:solidFill>
                <a:srgbClr val="FF0000"/>
              </a:solidFill>
            </a:endParaRPr>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21373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dirty="0" err="1"/>
              <a:t>myprint</a:t>
            </a:r>
            <a:r>
              <a:rPr lang="en-US" altLang="ko-KR" dirty="0"/>
              <a:t>(10, 33)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63292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b="1" u="sng"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998060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Function without Parameters</a:t>
            </a:r>
            <a:endParaRPr lang="ko-KR" altLang="en-US" dirty="0"/>
          </a:p>
        </p:txBody>
      </p:sp>
      <p:sp>
        <p:nvSpPr>
          <p:cNvPr id="22" name="내용 개체 틀 21"/>
          <p:cNvSpPr>
            <a:spLocks noGrp="1"/>
          </p:cNvSpPr>
          <p:nvPr>
            <p:ph idx="1"/>
          </p:nvPr>
        </p:nvSpPr>
        <p:spPr/>
        <p:txBody>
          <a:bodyPr/>
          <a:lstStyle/>
          <a:p>
            <a:pPr marL="0" indent="0">
              <a:buNone/>
            </a:pPr>
            <a:r>
              <a:rPr lang="en-US" altLang="ko-KR" dirty="0" err="1"/>
              <a:t>def</a:t>
            </a:r>
            <a:r>
              <a:rPr lang="en-US" altLang="ko-KR" dirty="0"/>
              <a:t> </a:t>
            </a:r>
            <a:r>
              <a:rPr lang="en-US" altLang="ko-KR" dirty="0" err="1"/>
              <a:t>say_hello</a:t>
            </a:r>
            <a:r>
              <a:rPr lang="en-US" altLang="ko-KR" dirty="0"/>
              <a:t>():</a:t>
            </a:r>
          </a:p>
          <a:p>
            <a:pPr marL="0" indent="0">
              <a:buNone/>
            </a:pPr>
            <a:r>
              <a:rPr lang="en-US" altLang="ko-KR" dirty="0"/>
              <a:t>    print('hello world')</a:t>
            </a:r>
          </a:p>
          <a:p>
            <a:pPr marL="0" indent="0">
              <a:buNone/>
            </a:pPr>
            <a:endParaRPr lang="en-US" altLang="ko-KR" dirty="0"/>
          </a:p>
          <a:p>
            <a:pPr marL="0" indent="0">
              <a:buNone/>
            </a:pPr>
            <a:r>
              <a:rPr lang="en-US" altLang="ko-KR" dirty="0" err="1"/>
              <a:t>say_hello</a:t>
            </a:r>
            <a:r>
              <a:rPr lang="en-US" altLang="ko-KR" dirty="0"/>
              <a:t>()		# call the function</a:t>
            </a:r>
          </a:p>
          <a:p>
            <a:pPr marL="0" indent="0">
              <a:buNone/>
            </a:pPr>
            <a:r>
              <a:rPr lang="en-US" altLang="ko-KR" dirty="0" err="1"/>
              <a:t>say_hello</a:t>
            </a:r>
            <a:r>
              <a:rPr lang="en-US" altLang="ko-KR" dirty="0"/>
              <a:t>()		# call the function again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1285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3843031437"/>
              </p:ext>
            </p:extLst>
          </p:nvPr>
        </p:nvGraphicFramePr>
        <p:xfrm>
          <a:off x="512990" y="1127046"/>
          <a:ext cx="11155372" cy="4989542"/>
        </p:xfrm>
        <a:graphic>
          <a:graphicData uri="http://schemas.openxmlformats.org/drawingml/2006/table">
            <a:tbl>
              <a:tblPr firstRow="1" bandRow="1">
                <a:tableStyleId>{3B4B98B0-60AC-42C2-AFA5-B58CD77FA1E5}</a:tableStyleId>
              </a:tblPr>
              <a:tblGrid>
                <a:gridCol w="2788843">
                  <a:extLst>
                    <a:ext uri="{9D8B030D-6E8A-4147-A177-3AD203B41FA5}">
                      <a16:colId xmlns:a16="http://schemas.microsoft.com/office/drawing/2014/main" val="1292183571"/>
                    </a:ext>
                  </a:extLst>
                </a:gridCol>
                <a:gridCol w="2788843">
                  <a:extLst>
                    <a:ext uri="{9D8B030D-6E8A-4147-A177-3AD203B41FA5}">
                      <a16:colId xmlns:a16="http://schemas.microsoft.com/office/drawing/2014/main" val="713938405"/>
                    </a:ext>
                  </a:extLst>
                </a:gridCol>
                <a:gridCol w="2788843">
                  <a:extLst>
                    <a:ext uri="{9D8B030D-6E8A-4147-A177-3AD203B41FA5}">
                      <a16:colId xmlns:a16="http://schemas.microsoft.com/office/drawing/2014/main" val="349712780"/>
                    </a:ext>
                  </a:extLst>
                </a:gridCol>
                <a:gridCol w="2788843">
                  <a:extLst>
                    <a:ext uri="{9D8B030D-6E8A-4147-A177-3AD203B41FA5}">
                      <a16:colId xmlns:a16="http://schemas.microsoft.com/office/drawing/2014/main" val="782521234"/>
                    </a:ext>
                  </a:extLst>
                </a:gridCol>
              </a:tblGrid>
              <a:tr h="43013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731226">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731226">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1032319">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dirty="0"/>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1032319">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algn="ctr" latinLnBrk="1"/>
                      <a:r>
                        <a:rPr lang="en-US" altLang="ko-KR" sz="1800" b="1" dirty="0">
                          <a:solidFill>
                            <a:srgbClr val="FF0000"/>
                          </a:solidFill>
                        </a:rPr>
                        <a:t>Functions</a:t>
                      </a:r>
                    </a:p>
                    <a:p>
                      <a:pPr algn="ctr" latinLnBrk="1"/>
                      <a:r>
                        <a:rPr lang="en-US" altLang="ko-KR" sz="1800" dirty="0"/>
                        <a:t>Standard libraries</a:t>
                      </a:r>
                    </a:p>
                    <a:p>
                      <a:pPr algn="ctr" latinLnBrk="1"/>
                      <a:r>
                        <a:rPr lang="en-US" altLang="ko-KR" sz="1800" dirty="0"/>
                        <a:t>Modules and Packages</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1032319">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6697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Function without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a:t> which prints out your SID(student ID) and name.</a:t>
            </a:r>
          </a:p>
          <a:p>
            <a:pPr lvl="1"/>
            <a:r>
              <a:rPr lang="en-US" altLang="ko-KR" dirty="0"/>
              <a:t>Call the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TextBox 5">
            <a:extLst>
              <a:ext uri="{FF2B5EF4-FFF2-40B4-BE49-F238E27FC236}">
                <a16:creationId xmlns:a16="http://schemas.microsoft.com/office/drawing/2014/main" id="{CF8495E9-F664-A976-3BD3-8F7E92D8FBD5}"/>
              </a:ext>
            </a:extLst>
          </p:cNvPr>
          <p:cNvSpPr txBox="1"/>
          <p:nvPr/>
        </p:nvSpPr>
        <p:spPr>
          <a:xfrm>
            <a:off x="4418010" y="3640019"/>
            <a:ext cx="7387909" cy="2308324"/>
          </a:xfrm>
          <a:prstGeom prst="rect">
            <a:avLst/>
          </a:prstGeom>
          <a:noFill/>
        </p:spPr>
        <p:txBody>
          <a:bodyPr wrap="square">
            <a:spAutoFit/>
          </a:bodyPr>
          <a:lstStyle/>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def </a:t>
            </a:r>
            <a:r>
              <a:rPr lang="en-US" altLang="ko-KR" dirty="0" err="1">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printStudent</a:t>
            </a:r>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name = input('What is your name? ')</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SID = int(input('What is your ID? '))</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print("Student ID:", SID)</a:t>
            </a:r>
          </a:p>
          <a:p>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print("Name:", name)</a:t>
            </a:r>
          </a:p>
          <a:p>
            <a:b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Call the function to print out your SID and name</a:t>
            </a:r>
          </a:p>
          <a:p>
            <a:r>
              <a:rPr lang="en-US" altLang="ko-KR" dirty="0" err="1">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printStudent</a:t>
            </a:r>
            <a:r>
              <a:rPr lang="en-US" altLang="ko-KR" dirty="0">
                <a:ln>
                  <a:solidFill>
                    <a:schemeClr val="bg1">
                      <a:lumMod val="75000"/>
                      <a:lumOff val="25000"/>
                      <a:alpha val="10000"/>
                    </a:schemeClr>
                  </a:solidFill>
                </a:ln>
                <a:solidFill>
                  <a:schemeClr val="tx1">
                    <a:lumMod val="50000"/>
                    <a:lumOff val="50000"/>
                  </a:schemeClr>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4433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 Parameters</a:t>
            </a:r>
            <a:endParaRPr lang="ko-KR" altLang="en-US" dirty="0"/>
          </a:p>
        </p:txBody>
      </p:sp>
      <p:sp>
        <p:nvSpPr>
          <p:cNvPr id="5" name="내용 개체 틀 4"/>
          <p:cNvSpPr>
            <a:spLocks noGrp="1"/>
          </p:cNvSpPr>
          <p:nvPr>
            <p:ph idx="1"/>
          </p:nvPr>
        </p:nvSpPr>
        <p:spPr/>
        <p:txBody>
          <a:bodyPr/>
          <a:lstStyle/>
          <a:p>
            <a:r>
              <a:rPr lang="en-US" altLang="ko-KR" dirty="0"/>
              <a:t>A function can take </a:t>
            </a:r>
            <a:r>
              <a:rPr lang="en-US" altLang="ko-KR" b="1" dirty="0"/>
              <a:t>parameters</a:t>
            </a:r>
            <a:r>
              <a:rPr lang="en-US" altLang="ko-KR" dirty="0"/>
              <a:t>, which are values you supply to the function so that the function can do something utilizing those values.</a:t>
            </a:r>
          </a:p>
          <a:p>
            <a:endParaRPr lang="en-US" altLang="ko-KR" dirty="0"/>
          </a:p>
          <a:p>
            <a:r>
              <a:rPr lang="en-US" altLang="ko-KR" dirty="0"/>
              <a:t>These parameters are </a:t>
            </a:r>
            <a:r>
              <a:rPr lang="en-US" altLang="ko-KR" b="1" dirty="0"/>
              <a:t>just like variables </a:t>
            </a:r>
            <a:r>
              <a:rPr lang="en-US" altLang="ko-KR" dirty="0"/>
              <a:t>except that the values of these variables are defined when we call the function and are already assigned values when the function runs.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726864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684097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43</a:t>
            </a:fld>
            <a:endParaRPr lang="en-US" dirty="0"/>
          </a:p>
        </p:txBody>
      </p:sp>
      <p:sp>
        <p:nvSpPr>
          <p:cNvPr id="5" name="직사각형 4"/>
          <p:cNvSpPr/>
          <p:nvPr/>
        </p:nvSpPr>
        <p:spPr>
          <a:xfrm>
            <a:off x="618213" y="3589392"/>
            <a:ext cx="3585592"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9792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 - to avoid duplication</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44</a:t>
            </a:fld>
            <a:endParaRPr lang="en-US" dirty="0"/>
          </a:p>
        </p:txBody>
      </p:sp>
      <p:sp>
        <p:nvSpPr>
          <p:cNvPr id="5" name="직사각형 4"/>
          <p:cNvSpPr/>
          <p:nvPr/>
        </p:nvSpPr>
        <p:spPr>
          <a:xfrm>
            <a:off x="760452" y="4511040"/>
            <a:ext cx="5416827" cy="142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6326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 which prints out the parameters, SID(student ID) and name.</a:t>
            </a:r>
          </a:p>
          <a:p>
            <a:pPr lvl="1"/>
            <a:r>
              <a:rPr lang="en-US" altLang="ko-KR" dirty="0"/>
              <a:t>Call the function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 passing your SID and name as its arguments.</a:t>
            </a:r>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6920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Parameters</a:t>
            </a:r>
            <a:endParaRPr lang="ko-KR" altLang="en-US" dirty="0"/>
          </a:p>
        </p:txBody>
      </p:sp>
      <p:sp>
        <p:nvSpPr>
          <p:cNvPr id="3" name="내용 개체 틀 2"/>
          <p:cNvSpPr>
            <a:spLocks noGrp="1"/>
          </p:cNvSpPr>
          <p:nvPr>
            <p:ph idx="1"/>
          </p:nvPr>
        </p:nvSpPr>
        <p:spPr>
          <a:xfrm>
            <a:off x="507395" y="2204425"/>
            <a:ext cx="4775805" cy="2956855"/>
          </a:xfrm>
        </p:spPr>
        <p:txBody>
          <a:bodyPr>
            <a:normAutofit fontScale="77500" lnSpcReduction="20000"/>
          </a:bodyPr>
          <a:lstStyle/>
          <a:p>
            <a:pPr marL="36900" indent="0">
              <a:buNone/>
            </a:pPr>
            <a:r>
              <a:rPr lang="en-US" altLang="ko-KR" dirty="0"/>
              <a:t>def </a:t>
            </a:r>
            <a:r>
              <a:rPr lang="en-US" altLang="ko-KR" dirty="0" err="1"/>
              <a:t>printStudent</a:t>
            </a:r>
            <a:r>
              <a:rPr lang="en-US" altLang="ko-KR" dirty="0"/>
              <a:t>(name, SID):</a:t>
            </a:r>
          </a:p>
          <a:p>
            <a:pPr marL="36900" indent="0">
              <a:buNone/>
            </a:pPr>
            <a:r>
              <a:rPr lang="en-US" altLang="ko-KR" dirty="0"/>
              <a:t>    name = input('What is your name? ')</a:t>
            </a:r>
          </a:p>
          <a:p>
            <a:pPr marL="36900" indent="0">
              <a:buNone/>
            </a:pPr>
            <a:r>
              <a:rPr lang="en-US" altLang="ko-KR" dirty="0"/>
              <a:t>    SID = int(input('What is your ID? '))</a:t>
            </a:r>
          </a:p>
          <a:p>
            <a:pPr marL="36900" indent="0">
              <a:buNone/>
            </a:pPr>
            <a:r>
              <a:rPr lang="en-US" altLang="ko-KR" dirty="0"/>
              <a:t>    print("Student ID:", SID)</a:t>
            </a:r>
          </a:p>
          <a:p>
            <a:pPr marL="36900" indent="0">
              <a:buNone/>
            </a:pPr>
            <a:r>
              <a:rPr lang="en-US" altLang="ko-KR" dirty="0"/>
              <a:t>    print("Name:", name)</a:t>
            </a:r>
          </a:p>
          <a:p>
            <a:pPr marL="36900" indent="0">
              <a:buNone/>
            </a:pPr>
            <a:br>
              <a:rPr lang="en-US" altLang="ko-KR" dirty="0"/>
            </a:br>
            <a:r>
              <a:rPr lang="en-US" altLang="ko-KR" dirty="0"/>
              <a:t># Call the function </a:t>
            </a:r>
          </a:p>
          <a:p>
            <a:pPr marL="36900" indent="0">
              <a:buNone/>
            </a:pPr>
            <a:r>
              <a:rPr lang="en-US" altLang="ko-KR" dirty="0" err="1"/>
              <a:t>printStudent</a:t>
            </a:r>
            <a:r>
              <a:rPr lang="en-US" altLang="ko-KR" dirty="0"/>
              <a:t>(name, SID)</a:t>
            </a:r>
          </a:p>
          <a:p>
            <a:endParaRPr lang="en-US" altLang="ko-KR" dirty="0"/>
          </a:p>
          <a:p>
            <a:endParaRPr lang="en-US" altLang="ko-KR"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46</a:t>
            </a:fld>
            <a:endParaRPr lang="en-US" dirty="0"/>
          </a:p>
        </p:txBody>
      </p:sp>
      <p:sp>
        <p:nvSpPr>
          <p:cNvPr id="4" name="내용 개체 틀 2">
            <a:extLst>
              <a:ext uri="{FF2B5EF4-FFF2-40B4-BE49-F238E27FC236}">
                <a16:creationId xmlns:a16="http://schemas.microsoft.com/office/drawing/2014/main" id="{1B6B84F3-0999-AF14-6D1B-D508912AB8CB}"/>
              </a:ext>
            </a:extLst>
          </p:cNvPr>
          <p:cNvSpPr txBox="1">
            <a:spLocks/>
          </p:cNvSpPr>
          <p:nvPr/>
        </p:nvSpPr>
        <p:spPr>
          <a:xfrm>
            <a:off x="7213601" y="2204425"/>
            <a:ext cx="4582160" cy="3810000"/>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altLang="ko-KR" dirty="0"/>
              <a:t>def </a:t>
            </a:r>
            <a:r>
              <a:rPr lang="en-US" altLang="ko-KR" dirty="0" err="1"/>
              <a:t>printStudent</a:t>
            </a:r>
            <a:r>
              <a:rPr lang="en-US" altLang="ko-KR" dirty="0"/>
              <a:t>(name, SID):</a:t>
            </a:r>
          </a:p>
          <a:p>
            <a:pPr marL="36900" indent="0">
              <a:buFont typeface="Wingdings 2" charset="2"/>
              <a:buNone/>
            </a:pPr>
            <a:r>
              <a:rPr lang="en-US" altLang="ko-KR" dirty="0"/>
              <a:t>    print("Student ID:", SID)</a:t>
            </a:r>
          </a:p>
          <a:p>
            <a:pPr marL="36900" indent="0">
              <a:buFont typeface="Wingdings 2" charset="2"/>
              <a:buNone/>
            </a:pPr>
            <a:r>
              <a:rPr lang="en-US" altLang="ko-KR" dirty="0"/>
              <a:t>    print("Name:", name)</a:t>
            </a:r>
          </a:p>
          <a:p>
            <a:pPr marL="36900" indent="0">
              <a:buFont typeface="Wingdings 2" charset="2"/>
              <a:buNone/>
            </a:pPr>
            <a:endParaRPr lang="en-US" altLang="ko-KR" dirty="0"/>
          </a:p>
          <a:p>
            <a:pPr marL="36900" indent="0">
              <a:buFont typeface="Wingdings 2" charset="2"/>
              <a:buNone/>
            </a:pPr>
            <a:r>
              <a:rPr lang="en-US" altLang="ko-KR" dirty="0"/>
              <a:t># pre-defined parameters(variables)</a:t>
            </a:r>
          </a:p>
          <a:p>
            <a:pPr marL="36900" indent="0">
              <a:buFont typeface="Wingdings 2" charset="2"/>
              <a:buNone/>
            </a:pPr>
            <a:r>
              <a:rPr lang="en-US" altLang="ko-KR" dirty="0"/>
              <a:t>name = input('What is your name? ')</a:t>
            </a:r>
          </a:p>
          <a:p>
            <a:pPr marL="36900" indent="0">
              <a:buFont typeface="Wingdings 2" charset="2"/>
              <a:buNone/>
            </a:pPr>
            <a:r>
              <a:rPr lang="en-US" altLang="ko-KR" dirty="0"/>
              <a:t>SID = int(input('What is your ID? '))</a:t>
            </a:r>
          </a:p>
          <a:p>
            <a:pPr marL="36900" indent="0">
              <a:buFont typeface="Wingdings 2" charset="2"/>
              <a:buNone/>
            </a:pPr>
            <a:br>
              <a:rPr lang="en-US" altLang="ko-KR" dirty="0"/>
            </a:br>
            <a:r>
              <a:rPr lang="en-US" altLang="ko-KR" dirty="0"/>
              <a:t># Call the function</a:t>
            </a:r>
          </a:p>
          <a:p>
            <a:pPr marL="36900" indent="0">
              <a:buFont typeface="Wingdings 2" charset="2"/>
              <a:buNone/>
            </a:pPr>
            <a:r>
              <a:rPr lang="en-US" altLang="ko-KR" dirty="0" err="1"/>
              <a:t>printStudent</a:t>
            </a:r>
            <a:r>
              <a:rPr lang="en-US" altLang="ko-KR" dirty="0"/>
              <a:t>(name, SID)</a:t>
            </a:r>
          </a:p>
          <a:p>
            <a:endParaRPr lang="en-US" altLang="ko-KR" dirty="0"/>
          </a:p>
          <a:p>
            <a:endParaRPr lang="en-US" altLang="ko-KR" dirty="0"/>
          </a:p>
        </p:txBody>
      </p:sp>
      <p:sp>
        <p:nvSpPr>
          <p:cNvPr id="7" name="TextBox 6">
            <a:extLst>
              <a:ext uri="{FF2B5EF4-FFF2-40B4-BE49-F238E27FC236}">
                <a16:creationId xmlns:a16="http://schemas.microsoft.com/office/drawing/2014/main" id="{8F336508-BC81-55FC-284E-CD6CBA59E110}"/>
              </a:ext>
            </a:extLst>
          </p:cNvPr>
          <p:cNvSpPr txBox="1"/>
          <p:nvPr/>
        </p:nvSpPr>
        <p:spPr>
          <a:xfrm>
            <a:off x="730916" y="859878"/>
            <a:ext cx="11023600" cy="482120"/>
          </a:xfrm>
          <a:prstGeom prst="rect">
            <a:avLst/>
          </a:prstGeom>
          <a:noFill/>
        </p:spPr>
        <p:txBody>
          <a:bodyPr wrap="square">
            <a:spAutoFit/>
          </a:bodyPr>
          <a:lstStyle/>
          <a:p>
            <a:pPr>
              <a:lnSpc>
                <a:spcPct val="150000"/>
              </a:lnSpc>
            </a:pPr>
            <a:r>
              <a:rPr lang="en-US" altLang="ko-K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The parameters(variables) should be pre-defined when we call the function.</a:t>
            </a:r>
            <a:endParaRPr lang="ko-KR" alt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cxnSp>
        <p:nvCxnSpPr>
          <p:cNvPr id="9" name="직선 화살표 연결선 8">
            <a:extLst>
              <a:ext uri="{FF2B5EF4-FFF2-40B4-BE49-F238E27FC236}">
                <a16:creationId xmlns:a16="http://schemas.microsoft.com/office/drawing/2014/main" id="{1847156F-5F54-7044-AFC4-20ABDCB45EDA}"/>
              </a:ext>
            </a:extLst>
          </p:cNvPr>
          <p:cNvCxnSpPr>
            <a:cxnSpLocks/>
          </p:cNvCxnSpPr>
          <p:nvPr/>
        </p:nvCxnSpPr>
        <p:spPr>
          <a:xfrm>
            <a:off x="5476240" y="3799840"/>
            <a:ext cx="1107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33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25555" y="37738"/>
            <a:ext cx="9234910" cy="546609"/>
          </a:xfrm>
        </p:spPr>
        <p:txBody>
          <a:bodyPr>
            <a:normAutofit fontScale="90000"/>
          </a:bodyPr>
          <a:lstStyle/>
          <a:p>
            <a:r>
              <a:rPr lang="en-US" altLang="ko-KR" dirty="0"/>
              <a:t>Example: Parameters</a:t>
            </a:r>
            <a:endParaRPr lang="ko-KR" altLang="en-US" b="1" i="1" dirty="0"/>
          </a:p>
        </p:txBody>
      </p:sp>
      <p:sp>
        <p:nvSpPr>
          <p:cNvPr id="3" name="내용 개체 틀 2"/>
          <p:cNvSpPr>
            <a:spLocks noGrp="1"/>
          </p:cNvSpPr>
          <p:nvPr>
            <p:ph sz="half" idx="1"/>
          </p:nvPr>
        </p:nvSpPr>
        <p:spPr>
          <a:xfrm>
            <a:off x="621356" y="1298885"/>
            <a:ext cx="5284380" cy="4543115"/>
          </a:xfrm>
        </p:spPr>
        <p:txBody>
          <a:bodyPr>
            <a:normAutofit/>
          </a:bodyPr>
          <a:lstStyle/>
          <a:p>
            <a:r>
              <a:rPr lang="en-US" altLang="ko-KR" sz="1800" dirty="0"/>
              <a:t>Make a Python program as below:</a:t>
            </a:r>
          </a:p>
          <a:p>
            <a:pPr lvl="1"/>
            <a:r>
              <a:rPr lang="en-US" altLang="ko-KR" sz="1600" dirty="0"/>
              <a:t>Define a function </a:t>
            </a:r>
            <a:r>
              <a:rPr lang="en-US" altLang="ko-KR" sz="1600" dirty="0" err="1">
                <a:solidFill>
                  <a:schemeClr val="tx1">
                    <a:lumMod val="50000"/>
                    <a:lumOff val="50000"/>
                  </a:schemeClr>
                </a:solidFill>
              </a:rPr>
              <a:t>printTimesTableOf</a:t>
            </a:r>
            <a:r>
              <a:rPr lang="en-US" altLang="ko-KR" sz="1600" dirty="0">
                <a:solidFill>
                  <a:schemeClr val="tx1">
                    <a:lumMod val="50000"/>
                    <a:lumOff val="50000"/>
                  </a:schemeClr>
                </a:solidFill>
              </a:rPr>
              <a:t>(n)</a:t>
            </a:r>
            <a:r>
              <a:rPr lang="en-US" altLang="ko-KR" sz="1600" dirty="0"/>
              <a:t> which prints out the </a:t>
            </a:r>
            <a:r>
              <a:rPr lang="en-US" altLang="ko-KR" sz="1600" dirty="0">
                <a:solidFill>
                  <a:schemeClr val="tx1">
                    <a:lumMod val="50000"/>
                    <a:lumOff val="50000"/>
                  </a:schemeClr>
                </a:solidFill>
              </a:rPr>
              <a:t>n</a:t>
            </a:r>
            <a:r>
              <a:rPr lang="en-US" altLang="ko-KR" sz="1600" dirty="0"/>
              <a:t> times table.</a:t>
            </a:r>
          </a:p>
          <a:p>
            <a:pPr lvl="2"/>
            <a:r>
              <a:rPr lang="en-US" altLang="ko-KR" sz="1400" dirty="0"/>
              <a:t>e.g. Six times table</a:t>
            </a:r>
          </a:p>
          <a:p>
            <a:pPr marL="1485854" lvl="3" indent="0">
              <a:buNone/>
            </a:pPr>
            <a:r>
              <a:rPr lang="en-US" altLang="ko-KR" sz="1200" dirty="0"/>
              <a:t>6 * 1 =   6</a:t>
            </a:r>
          </a:p>
          <a:p>
            <a:pPr marL="1485854" lvl="3" indent="0">
              <a:buNone/>
            </a:pPr>
            <a:r>
              <a:rPr lang="en-US" altLang="ko-KR" sz="1200" dirty="0"/>
              <a:t>6 * 2 = 12</a:t>
            </a:r>
          </a:p>
          <a:p>
            <a:pPr marL="1485854" lvl="3" indent="0">
              <a:buNone/>
            </a:pPr>
            <a:r>
              <a:rPr lang="en-US" altLang="ko-KR" sz="1200" dirty="0"/>
              <a:t>6 * 3 = 18</a:t>
            </a:r>
          </a:p>
          <a:p>
            <a:pPr marL="1485854" lvl="3" indent="0">
              <a:buNone/>
            </a:pPr>
            <a:r>
              <a:rPr lang="en-US" altLang="ko-KR" sz="1200" dirty="0"/>
              <a:t>6 * 4 = 24</a:t>
            </a:r>
          </a:p>
          <a:p>
            <a:pPr marL="1485854" lvl="3" indent="0">
              <a:buNone/>
            </a:pPr>
            <a:r>
              <a:rPr lang="en-US" altLang="ko-KR" sz="1200" dirty="0"/>
              <a:t>6 * 5 = 30</a:t>
            </a:r>
          </a:p>
          <a:p>
            <a:pPr marL="1485854" lvl="3" indent="0">
              <a:buNone/>
            </a:pPr>
            <a:r>
              <a:rPr lang="en-US" altLang="ko-KR" sz="1200" dirty="0"/>
              <a:t>6 * 6 = 36</a:t>
            </a:r>
          </a:p>
          <a:p>
            <a:pPr marL="1485854" lvl="3" indent="0">
              <a:buNone/>
            </a:pPr>
            <a:r>
              <a:rPr lang="en-US" altLang="ko-KR" sz="1200" dirty="0"/>
              <a:t>6 * 7 = 42</a:t>
            </a:r>
          </a:p>
          <a:p>
            <a:pPr marL="1485854" lvl="3" indent="0">
              <a:buNone/>
            </a:pPr>
            <a:r>
              <a:rPr lang="en-US" altLang="ko-KR" sz="1200" dirty="0"/>
              <a:t>6 * 8 = 48</a:t>
            </a:r>
          </a:p>
          <a:p>
            <a:pPr marL="1485854" lvl="3" indent="0">
              <a:buNone/>
            </a:pPr>
            <a:r>
              <a:rPr lang="en-US" altLang="ko-KR" sz="1200" dirty="0"/>
              <a:t>6 * 9 = 54</a:t>
            </a:r>
          </a:p>
          <a:p>
            <a:pPr lvl="1"/>
            <a:r>
              <a:rPr lang="en-US" altLang="ko-KR" sz="1600" dirty="0"/>
              <a:t>Call the function </a:t>
            </a:r>
            <a:r>
              <a:rPr lang="en-US" altLang="ko-KR" sz="1600" dirty="0" err="1">
                <a:solidFill>
                  <a:schemeClr val="tx1">
                    <a:lumMod val="50000"/>
                    <a:lumOff val="50000"/>
                  </a:schemeClr>
                </a:solidFill>
              </a:rPr>
              <a:t>printTimesTableOf</a:t>
            </a:r>
            <a:r>
              <a:rPr lang="en-US" altLang="ko-KR" sz="1600" dirty="0">
                <a:solidFill>
                  <a:schemeClr val="tx1">
                    <a:lumMod val="50000"/>
                    <a:lumOff val="50000"/>
                  </a:schemeClr>
                </a:solidFill>
              </a:rPr>
              <a:t>(6)</a:t>
            </a:r>
            <a:r>
              <a:rPr lang="en-US" altLang="ko-KR" sz="1600"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47</a:t>
            </a:fld>
            <a:endParaRPr lang="en-US" dirty="0"/>
          </a:p>
        </p:txBody>
      </p:sp>
      <p:grpSp>
        <p:nvGrpSpPr>
          <p:cNvPr id="5" name="그룹 4">
            <a:extLst>
              <a:ext uri="{FF2B5EF4-FFF2-40B4-BE49-F238E27FC236}">
                <a16:creationId xmlns:a16="http://schemas.microsoft.com/office/drawing/2014/main" id="{C6D22DC4-CE1A-E41A-5D06-83F0FBD4C8AD}"/>
              </a:ext>
            </a:extLst>
          </p:cNvPr>
          <p:cNvGrpSpPr/>
          <p:nvPr/>
        </p:nvGrpSpPr>
        <p:grpSpPr>
          <a:xfrm>
            <a:off x="6865106" y="850551"/>
            <a:ext cx="4893757" cy="5387689"/>
            <a:chOff x="6672066" y="1582071"/>
            <a:chExt cx="4056448" cy="4727251"/>
          </a:xfrm>
        </p:grpSpPr>
        <p:sp>
          <p:nvSpPr>
            <p:cNvPr id="43" name="직사각형 42"/>
            <p:cNvSpPr/>
            <p:nvPr/>
          </p:nvSpPr>
          <p:spPr bwMode="auto">
            <a:xfrm>
              <a:off x="6672066" y="1582071"/>
              <a:ext cx="3822425" cy="4727251"/>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1517" dirty="0" err="1">
                  <a:solidFill>
                    <a:schemeClr val="tx1">
                      <a:lumMod val="50000"/>
                      <a:lumOff val="50000"/>
                    </a:schemeClr>
                  </a:solidFill>
                </a:rPr>
                <a:t>printTimesTableOf</a:t>
              </a:r>
              <a:r>
                <a:rPr lang="en-US" altLang="ko-KR" sz="1517" dirty="0">
                  <a:solidFill>
                    <a:schemeClr val="tx1">
                      <a:lumMod val="50000"/>
                      <a:lumOff val="50000"/>
                    </a:schemeClr>
                  </a:solidFill>
                </a:rPr>
                <a:t>(n)</a:t>
              </a:r>
              <a:endParaRPr kumimoji="1" lang="ko-KR" altLang="en-US" sz="1517" dirty="0">
                <a:solidFill>
                  <a:schemeClr val="tx1">
                    <a:lumMod val="50000"/>
                    <a:lumOff val="50000"/>
                  </a:schemeClr>
                </a:solidFill>
                <a:latin typeface="Tahoma" pitchFamily="34" charset="0"/>
              </a:endParaRPr>
            </a:p>
          </p:txBody>
        </p:sp>
        <p:sp>
          <p:nvSpPr>
            <p:cNvPr id="13" name="직사각형 12"/>
            <p:cNvSpPr/>
            <p:nvPr/>
          </p:nvSpPr>
          <p:spPr bwMode="auto">
            <a:xfrm>
              <a:off x="6906092" y="2636689"/>
              <a:ext cx="3354373" cy="2674909"/>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16" name="TextBox 15"/>
            <p:cNvSpPr txBox="1"/>
            <p:nvPr/>
          </p:nvSpPr>
          <p:spPr>
            <a:xfrm>
              <a:off x="7452153" y="2831708"/>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17" name="TextBox 16"/>
            <p:cNvSpPr txBox="1"/>
            <p:nvPr/>
          </p:nvSpPr>
          <p:spPr>
            <a:xfrm>
              <a:off x="7452153" y="2831708"/>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a:t>
              </a:r>
              <a:r>
                <a:rPr lang="en-US" altLang="ko-KR" sz="1517" dirty="0"/>
                <a:t> from</a:t>
              </a:r>
            </a:p>
            <a:p>
              <a:pPr algn="ctr"/>
              <a:r>
                <a:rPr lang="en-US" altLang="ko-KR" sz="1517" dirty="0"/>
                <a:t>range(1, 10)</a:t>
              </a:r>
              <a:endParaRPr lang="ko-KR" altLang="en-US" sz="1517" dirty="0"/>
            </a:p>
          </p:txBody>
        </p:sp>
        <p:sp>
          <p:nvSpPr>
            <p:cNvPr id="18" name="타원 17"/>
            <p:cNvSpPr/>
            <p:nvPr/>
          </p:nvSpPr>
          <p:spPr bwMode="auto">
            <a:xfrm>
              <a:off x="8310248" y="2018843"/>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9" name="도넛 18"/>
            <p:cNvSpPr/>
            <p:nvPr/>
          </p:nvSpPr>
          <p:spPr bwMode="auto">
            <a:xfrm>
              <a:off x="8310248" y="5763259"/>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22" name="직선 화살표 연결선 21"/>
            <p:cNvCxnSpPr>
              <a:stCxn id="17" idx="2"/>
              <a:endCxn id="38" idx="0"/>
            </p:cNvCxnSpPr>
            <p:nvPr/>
          </p:nvCxnSpPr>
          <p:spPr bwMode="auto">
            <a:xfrm>
              <a:off x="8466263" y="3533788"/>
              <a:ext cx="0" cy="3920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8934315" y="3403997"/>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27" name="TextBox 26"/>
            <p:cNvSpPr txBox="1"/>
            <p:nvPr/>
          </p:nvSpPr>
          <p:spPr>
            <a:xfrm>
              <a:off x="7452153" y="4703918"/>
              <a:ext cx="2028225" cy="435273"/>
            </a:xfrm>
            <a:prstGeom prst="rect">
              <a:avLst/>
            </a:prstGeom>
            <a:noFill/>
            <a:ln>
              <a:solidFill>
                <a:schemeClr val="tx1"/>
              </a:solidFill>
            </a:ln>
          </p:spPr>
          <p:txBody>
            <a:bodyPr wrap="square" rtlCol="0" anchor="ctr" anchorCtr="0">
              <a:noAutofit/>
            </a:bodyPr>
            <a:lstStyle/>
            <a:p>
              <a:pPr algn="ctr"/>
              <a:r>
                <a:rPr lang="en-US" altLang="ko-KR" sz="1517" dirty="0"/>
                <a:t>print(n, "*", </a:t>
              </a:r>
              <a:r>
                <a:rPr lang="en-US" altLang="ko-KR" sz="1517" dirty="0" err="1"/>
                <a:t>i</a:t>
              </a:r>
              <a:r>
                <a:rPr lang="en-US" altLang="ko-KR" sz="1517" dirty="0"/>
                <a:t>, "=", t)</a:t>
              </a:r>
            </a:p>
          </p:txBody>
        </p:sp>
        <p:cxnSp>
          <p:nvCxnSpPr>
            <p:cNvPr id="28" name="직선 화살표 연결선 27"/>
            <p:cNvCxnSpPr>
              <a:stCxn id="18" idx="4"/>
              <a:endCxn id="17" idx="0"/>
            </p:cNvCxnSpPr>
            <p:nvPr/>
          </p:nvCxnSpPr>
          <p:spPr bwMode="auto">
            <a:xfrm>
              <a:off x="8466263" y="2330876"/>
              <a:ext cx="0" cy="50083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38" idx="2"/>
              <a:endCxn id="27" idx="0"/>
            </p:cNvCxnSpPr>
            <p:nvPr/>
          </p:nvCxnSpPr>
          <p:spPr bwMode="auto">
            <a:xfrm>
              <a:off x="8466263" y="4361073"/>
              <a:ext cx="0" cy="34284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5" name="꺾인 연결선 34"/>
            <p:cNvCxnSpPr>
              <a:stCxn id="17" idx="3"/>
              <a:endCxn id="19" idx="0"/>
            </p:cNvCxnSpPr>
            <p:nvPr/>
          </p:nvCxnSpPr>
          <p:spPr bwMode="auto">
            <a:xfrm flipH="1">
              <a:off x="8466265" y="3182749"/>
              <a:ext cx="1014113" cy="2580511"/>
            </a:xfrm>
            <a:prstGeom prst="bentConnector4">
              <a:avLst>
                <a:gd name="adj1" fmla="val -65112"/>
                <a:gd name="adj2" fmla="val 89758"/>
              </a:avLst>
            </a:prstGeom>
            <a:solidFill>
              <a:schemeClr val="accent1"/>
            </a:solidFill>
            <a:ln w="9525" cap="flat" cmpd="sng" algn="ctr">
              <a:solidFill>
                <a:schemeClr val="tx1"/>
              </a:solidFill>
              <a:prstDash val="solid"/>
              <a:miter lim="800000"/>
              <a:headEnd type="none" w="med" len="med"/>
              <a:tailEnd type="triangle"/>
            </a:ln>
            <a:effectLst/>
          </p:spPr>
        </p:cxnSp>
        <p:sp>
          <p:nvSpPr>
            <p:cNvPr id="38" name="TextBox 37"/>
            <p:cNvSpPr txBox="1"/>
            <p:nvPr/>
          </p:nvSpPr>
          <p:spPr>
            <a:xfrm>
              <a:off x="7452153" y="3925800"/>
              <a:ext cx="2028225" cy="435273"/>
            </a:xfrm>
            <a:prstGeom prst="rect">
              <a:avLst/>
            </a:prstGeom>
            <a:noFill/>
            <a:ln>
              <a:solidFill>
                <a:schemeClr val="tx1"/>
              </a:solidFill>
            </a:ln>
          </p:spPr>
          <p:txBody>
            <a:bodyPr wrap="square" rtlCol="0" anchor="ctr" anchorCtr="0">
              <a:noAutofit/>
            </a:bodyPr>
            <a:lstStyle/>
            <a:p>
              <a:pPr algn="ctr"/>
              <a:r>
                <a:rPr lang="en-US" altLang="ko-KR" sz="1517" dirty="0"/>
                <a:t>t = n * </a:t>
              </a:r>
              <a:r>
                <a:rPr lang="en-US" altLang="ko-KR" sz="1517" dirty="0" err="1"/>
                <a:t>i</a:t>
              </a:r>
              <a:endParaRPr lang="ko-KR" altLang="en-US" sz="1517" dirty="0"/>
            </a:p>
          </p:txBody>
        </p:sp>
        <p:sp>
          <p:nvSpPr>
            <p:cNvPr id="39" name="TextBox 38"/>
            <p:cNvSpPr txBox="1"/>
            <p:nvPr/>
          </p:nvSpPr>
          <p:spPr>
            <a:xfrm>
              <a:off x="7058642" y="3414703"/>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9" name="꺾인 연결선 8"/>
            <p:cNvCxnSpPr>
              <a:stCxn id="27" idx="1"/>
              <a:endCxn id="17" idx="1"/>
            </p:cNvCxnSpPr>
            <p:nvPr/>
          </p:nvCxnSpPr>
          <p:spPr bwMode="auto">
            <a:xfrm rot="10800000">
              <a:off x="7452151" y="3182751"/>
              <a:ext cx="13758" cy="1738805"/>
            </a:xfrm>
            <a:prstGeom prst="bentConnector3">
              <a:avLst>
                <a:gd name="adj1" fmla="val 3207880"/>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748976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lstStyle/>
          <a:p>
            <a:pPr marL="0" indent="0">
              <a:buNone/>
            </a:pPr>
            <a:r>
              <a:rPr lang="en-US" altLang="ko-KR" dirty="0"/>
              <a:t>def </a:t>
            </a:r>
            <a:r>
              <a:rPr lang="en-US" altLang="ko-KR" dirty="0" err="1"/>
              <a:t>printTimesTableOf</a:t>
            </a:r>
            <a:r>
              <a:rPr lang="en-US" altLang="ko-KR" dirty="0"/>
              <a:t>(n):</a:t>
            </a:r>
          </a:p>
          <a:p>
            <a:pPr marL="0" indent="0">
              <a:buNone/>
            </a:pPr>
            <a:r>
              <a:rPr lang="en-US" altLang="ko-KR" dirty="0"/>
              <a:t>    for j in range(1, 10):</a:t>
            </a:r>
          </a:p>
          <a:p>
            <a:pPr marL="0" indent="0">
              <a:buNone/>
            </a:pPr>
            <a:r>
              <a:rPr lang="en-US" altLang="ko-KR" dirty="0"/>
              <a:t>        print("{0:d} * {1:d} = {2:d}".format(n, j, n * j))</a:t>
            </a:r>
          </a:p>
          <a:p>
            <a:pPr marL="0" indent="0">
              <a:buNone/>
            </a:pPr>
            <a:endParaRPr lang="en-US" altLang="ko-KR" dirty="0"/>
          </a:p>
          <a:p>
            <a:pPr marL="0" indent="0">
              <a:buNone/>
            </a:pPr>
            <a:r>
              <a:rPr lang="en-US" altLang="ko-KR" dirty="0" err="1"/>
              <a:t>printTimesTableOf</a:t>
            </a:r>
            <a:r>
              <a:rPr lang="en-US" altLang="ko-KR" dirty="0"/>
              <a:t>(6)</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922059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12195" y="75294"/>
            <a:ext cx="10353762" cy="701040"/>
          </a:xfrm>
        </p:spPr>
        <p:txBody>
          <a:bodyPr>
            <a:normAutofit fontScale="90000"/>
          </a:bodyPr>
          <a:lstStyle/>
          <a:p>
            <a:r>
              <a:rPr lang="en-US" altLang="ko-KR" dirty="0"/>
              <a:t>Example: Parameters</a:t>
            </a:r>
            <a:endParaRPr lang="ko-KR" altLang="en-US" b="1" i="1" dirty="0"/>
          </a:p>
        </p:txBody>
      </p:sp>
      <p:sp>
        <p:nvSpPr>
          <p:cNvPr id="3" name="내용 개체 틀 2"/>
          <p:cNvSpPr>
            <a:spLocks noGrp="1"/>
          </p:cNvSpPr>
          <p:nvPr>
            <p:ph sz="half" idx="1"/>
          </p:nvPr>
        </p:nvSpPr>
        <p:spPr>
          <a:xfrm>
            <a:off x="264161" y="2076450"/>
            <a:ext cx="5947606" cy="3826510"/>
          </a:xfrm>
        </p:spPr>
        <p:txBody>
          <a:bodyPr>
            <a:normAutofit/>
          </a:bodyPr>
          <a:lstStyle/>
          <a:p>
            <a:r>
              <a:rPr lang="en-US" altLang="ko-KR" sz="2000" dirty="0"/>
              <a:t>Make a Python program as below:</a:t>
            </a:r>
          </a:p>
          <a:p>
            <a:pPr lvl="1"/>
            <a:r>
              <a:rPr lang="en-US" altLang="ko-KR" sz="2000" dirty="0"/>
              <a:t>Define a function </a:t>
            </a:r>
            <a:r>
              <a:rPr lang="en-US" altLang="ko-KR" sz="2000" dirty="0" err="1">
                <a:solidFill>
                  <a:schemeClr val="tx1">
                    <a:lumMod val="50000"/>
                    <a:lumOff val="50000"/>
                  </a:schemeClr>
                </a:solidFill>
              </a:rPr>
              <a:t>printTimesTableOf</a:t>
            </a:r>
            <a:r>
              <a:rPr lang="en-US" altLang="ko-KR" sz="2000" dirty="0">
                <a:solidFill>
                  <a:schemeClr val="tx1">
                    <a:lumMod val="50000"/>
                    <a:lumOff val="50000"/>
                  </a:schemeClr>
                </a:solidFill>
              </a:rPr>
              <a:t>(n)</a:t>
            </a:r>
            <a:r>
              <a:rPr lang="en-US" altLang="ko-KR" sz="2000" dirty="0"/>
              <a:t> which prints out the </a:t>
            </a:r>
            <a:r>
              <a:rPr lang="en-US" altLang="ko-KR" sz="2000" dirty="0">
                <a:solidFill>
                  <a:schemeClr val="tx1">
                    <a:lumMod val="50000"/>
                    <a:lumOff val="50000"/>
                  </a:schemeClr>
                </a:solidFill>
              </a:rPr>
              <a:t>n</a:t>
            </a:r>
            <a:r>
              <a:rPr lang="en-US" altLang="ko-KR" sz="2000" dirty="0"/>
              <a:t> times table.</a:t>
            </a:r>
          </a:p>
          <a:p>
            <a:pPr lvl="1"/>
            <a:r>
              <a:rPr lang="en-US" altLang="ko-KR" sz="2000" dirty="0"/>
              <a:t>Call the function </a:t>
            </a:r>
            <a:r>
              <a:rPr lang="en-US" altLang="ko-KR" sz="2000" dirty="0" err="1">
                <a:solidFill>
                  <a:schemeClr val="tx1">
                    <a:lumMod val="50000"/>
                    <a:lumOff val="50000"/>
                  </a:schemeClr>
                </a:solidFill>
              </a:rPr>
              <a:t>printTimesTableOf</a:t>
            </a:r>
            <a:r>
              <a:rPr lang="en-US" altLang="ko-KR" sz="2000" dirty="0">
                <a:solidFill>
                  <a:schemeClr val="tx1">
                    <a:lumMod val="50000"/>
                    <a:lumOff val="50000"/>
                  </a:schemeClr>
                </a:solidFill>
              </a:rPr>
              <a:t>(n)</a:t>
            </a:r>
            <a:r>
              <a:rPr lang="en-US" altLang="ko-KR" sz="2000" dirty="0"/>
              <a:t> in a </a:t>
            </a:r>
            <a:r>
              <a:rPr lang="en-US" altLang="ko-KR" sz="2000" b="1" i="1" dirty="0"/>
              <a:t>for</a:t>
            </a:r>
            <a:r>
              <a:rPr lang="en-US" altLang="ko-KR" sz="2000" dirty="0"/>
              <a:t> statement where </a:t>
            </a:r>
            <a:r>
              <a:rPr lang="en-US" altLang="ko-KR" sz="2000" dirty="0">
                <a:solidFill>
                  <a:schemeClr val="tx1">
                    <a:lumMod val="50000"/>
                    <a:lumOff val="50000"/>
                  </a:schemeClr>
                </a:solidFill>
              </a:rPr>
              <a:t>n</a:t>
            </a:r>
            <a:r>
              <a:rPr lang="en-US" altLang="ko-KR" sz="2000" dirty="0"/>
              <a:t> iterates from 2 through 9.</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49</a:t>
            </a:fld>
            <a:endParaRPr lang="en-US" dirty="0"/>
          </a:p>
        </p:txBody>
      </p:sp>
      <p:grpSp>
        <p:nvGrpSpPr>
          <p:cNvPr id="6" name="그룹 5">
            <a:extLst>
              <a:ext uri="{FF2B5EF4-FFF2-40B4-BE49-F238E27FC236}">
                <a16:creationId xmlns:a16="http://schemas.microsoft.com/office/drawing/2014/main" id="{3B605DEE-D90E-59C0-4E1C-FEF2CB853D23}"/>
              </a:ext>
            </a:extLst>
          </p:cNvPr>
          <p:cNvGrpSpPr/>
          <p:nvPr/>
        </p:nvGrpSpPr>
        <p:grpSpPr>
          <a:xfrm>
            <a:off x="6706718" y="783729"/>
            <a:ext cx="4776770" cy="5554384"/>
            <a:chOff x="6822083" y="1760816"/>
            <a:chExt cx="3354373" cy="3900434"/>
          </a:xfrm>
        </p:grpSpPr>
        <p:sp>
          <p:nvSpPr>
            <p:cNvPr id="5" name="직사각형 4"/>
            <p:cNvSpPr/>
            <p:nvPr/>
          </p:nvSpPr>
          <p:spPr bwMode="auto">
            <a:xfrm>
              <a:off x="6822083" y="2300653"/>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8" name="TextBox 7"/>
            <p:cNvSpPr txBox="1"/>
            <p:nvPr/>
          </p:nvSpPr>
          <p:spPr>
            <a:xfrm>
              <a:off x="7368144" y="2822872"/>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368144" y="2822872"/>
              <a:ext cx="2028225" cy="702078"/>
            </a:xfrm>
            <a:prstGeom prst="rect">
              <a:avLst/>
            </a:prstGeom>
            <a:noFill/>
            <a:ln>
              <a:noFill/>
            </a:ln>
          </p:spPr>
          <p:txBody>
            <a:bodyPr wrap="square" rtlCol="0" anchor="ctr" anchorCtr="0">
              <a:noAutofit/>
            </a:bodyPr>
            <a:lstStyle/>
            <a:p>
              <a:pPr algn="ctr"/>
              <a:r>
                <a:rPr lang="en-US" altLang="ko-KR" sz="1517" dirty="0"/>
                <a:t>Item n from</a:t>
              </a:r>
            </a:p>
            <a:p>
              <a:pPr algn="ctr"/>
              <a:r>
                <a:rPr lang="en-US" altLang="ko-KR" sz="1517" dirty="0"/>
                <a:t>range(2, 10)</a:t>
              </a:r>
              <a:endParaRPr lang="ko-KR" altLang="en-US" sz="1517" dirty="0"/>
            </a:p>
          </p:txBody>
        </p:sp>
        <p:sp>
          <p:nvSpPr>
            <p:cNvPr id="10" name="타원 9"/>
            <p:cNvSpPr/>
            <p:nvPr/>
          </p:nvSpPr>
          <p:spPr bwMode="auto">
            <a:xfrm>
              <a:off x="8226239" y="176081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26239" y="534921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25" idx="0"/>
            </p:cNvCxnSpPr>
            <p:nvPr/>
          </p:nvCxnSpPr>
          <p:spPr bwMode="auto">
            <a:xfrm>
              <a:off x="8382254" y="3524952"/>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8917479" y="3347134"/>
              <a:ext cx="1156369" cy="228782"/>
            </a:xfrm>
            <a:prstGeom prst="rect">
              <a:avLst/>
            </a:prstGeom>
            <a:noFill/>
          </p:spPr>
          <p:txBody>
            <a:bodyPr wrap="square" rtlCol="0">
              <a:spAutoFit/>
            </a:bodyPr>
            <a:lstStyle/>
            <a:p>
              <a:r>
                <a:rPr lang="en-US" altLang="ko-KR" sz="1517" dirty="0"/>
                <a:t>If no more item</a:t>
              </a:r>
              <a:endParaRPr lang="ko-KR" altLang="en-US" sz="1517" dirty="0"/>
            </a:p>
          </p:txBody>
        </p:sp>
        <p:cxnSp>
          <p:nvCxnSpPr>
            <p:cNvPr id="18" name="직선 화살표 연결선 17"/>
            <p:cNvCxnSpPr>
              <a:stCxn id="10" idx="4"/>
              <a:endCxn id="9" idx="0"/>
            </p:cNvCxnSpPr>
            <p:nvPr/>
          </p:nvCxnSpPr>
          <p:spPr bwMode="auto">
            <a:xfrm>
              <a:off x="8382254" y="2072852"/>
              <a:ext cx="0" cy="7500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25" idx="1"/>
              <a:endCxn id="9" idx="1"/>
            </p:cNvCxnSpPr>
            <p:nvPr/>
          </p:nvCxnSpPr>
          <p:spPr bwMode="auto">
            <a:xfrm rot="10800000">
              <a:off x="7368142" y="3173913"/>
              <a:ext cx="13758" cy="895742"/>
            </a:xfrm>
            <a:prstGeom prst="bentConnector3">
              <a:avLst>
                <a:gd name="adj1" fmla="val 3252021"/>
              </a:avLst>
            </a:prstGeom>
            <a:solidFill>
              <a:schemeClr val="accent1"/>
            </a:solidFill>
            <a:ln w="9525" cap="flat" cmpd="sng" algn="ctr">
              <a:solidFill>
                <a:schemeClr val="tx1"/>
              </a:solidFill>
              <a:prstDash val="solid"/>
              <a:miter lim="800000"/>
              <a:headEnd type="none" w="med" len="med"/>
              <a:tailEnd type="triangle"/>
            </a:ln>
            <a:effectLst/>
          </p:spPr>
        </p:cxnSp>
        <p:sp>
          <p:nvSpPr>
            <p:cNvPr id="25" name="TextBox 24"/>
            <p:cNvSpPr txBox="1"/>
            <p:nvPr/>
          </p:nvSpPr>
          <p:spPr>
            <a:xfrm>
              <a:off x="7368144" y="3804208"/>
              <a:ext cx="2028225" cy="530895"/>
            </a:xfrm>
            <a:prstGeom prst="rect">
              <a:avLst/>
            </a:prstGeom>
            <a:noFill/>
            <a:ln>
              <a:solidFill>
                <a:schemeClr val="tx1"/>
              </a:solidFill>
            </a:ln>
          </p:spPr>
          <p:txBody>
            <a:bodyPr wrap="square" rtlCol="0" anchor="ctr" anchorCtr="0">
              <a:noAutofit/>
            </a:bodyPr>
            <a:lstStyle/>
            <a:p>
              <a:pPr algn="ctr"/>
              <a:r>
                <a:rPr lang="en-US" altLang="ko-KR" sz="1517" dirty="0" err="1"/>
                <a:t>printTimesTableOf</a:t>
              </a:r>
              <a:r>
                <a:rPr lang="en-US" altLang="ko-KR" sz="1517" dirty="0"/>
                <a:t>(n)</a:t>
              </a:r>
              <a:endParaRPr lang="ko-KR" altLang="en-US" sz="1517" dirty="0"/>
            </a:p>
          </p:txBody>
        </p:sp>
        <p:sp>
          <p:nvSpPr>
            <p:cNvPr id="26" name="TextBox 25"/>
            <p:cNvSpPr txBox="1"/>
            <p:nvPr/>
          </p:nvSpPr>
          <p:spPr>
            <a:xfrm>
              <a:off x="7011685" y="3385847"/>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21" name="꺾인 연결선 20"/>
            <p:cNvCxnSpPr>
              <a:stCxn id="9" idx="3"/>
              <a:endCxn id="11" idx="0"/>
            </p:cNvCxnSpPr>
            <p:nvPr/>
          </p:nvCxnSpPr>
          <p:spPr bwMode="auto">
            <a:xfrm flipH="1">
              <a:off x="8382256" y="3173912"/>
              <a:ext cx="1014113" cy="2175302"/>
            </a:xfrm>
            <a:prstGeom prst="bentConnector4">
              <a:avLst>
                <a:gd name="adj1" fmla="val -53265"/>
                <a:gd name="adj2" fmla="val 6709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5402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5174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def </a:t>
            </a:r>
            <a:r>
              <a:rPr lang="en-US" altLang="ko-KR" dirty="0" err="1"/>
              <a:t>printTimesTableOf</a:t>
            </a:r>
            <a:r>
              <a:rPr lang="en-US" altLang="ko-KR" dirty="0"/>
              <a:t>(n):</a:t>
            </a:r>
          </a:p>
          <a:p>
            <a:pPr marL="0" indent="0">
              <a:buNone/>
            </a:pPr>
            <a:r>
              <a:rPr lang="en-US" altLang="ko-KR" dirty="0"/>
              <a:t>    for j in range(1, 10):</a:t>
            </a:r>
          </a:p>
          <a:p>
            <a:pPr marL="0" indent="0">
              <a:buNone/>
            </a:pPr>
            <a:r>
              <a:rPr lang="en-US" altLang="ko-KR" dirty="0"/>
              <a:t>        print("{0:d} * {1:d} = {2:d}".format(n, j, n * j))</a:t>
            </a:r>
          </a:p>
          <a:p>
            <a:pPr marL="0" indent="0">
              <a:buNone/>
            </a:pPr>
            <a:r>
              <a:rPr lang="en-US" altLang="ko-KR" dirty="0"/>
              <a:t>        print(f"{</a:t>
            </a:r>
            <a:r>
              <a:rPr lang="en-US" altLang="ko-KR" dirty="0" err="1"/>
              <a:t>n:d</a:t>
            </a:r>
            <a:r>
              <a:rPr lang="en-US" altLang="ko-KR" dirty="0"/>
              <a:t>} * {</a:t>
            </a:r>
            <a:r>
              <a:rPr lang="en-US" altLang="ko-KR" dirty="0" err="1"/>
              <a:t>j:d</a:t>
            </a:r>
            <a:r>
              <a:rPr lang="en-US" altLang="ko-KR" dirty="0"/>
              <a:t>} = {n * j:d}")</a:t>
            </a:r>
          </a:p>
          <a:p>
            <a:pPr marL="0" indent="0">
              <a:buNone/>
            </a:pPr>
            <a:endParaRPr lang="en-US" altLang="ko-KR" dirty="0"/>
          </a:p>
          <a:p>
            <a:pPr marL="0" indent="0">
              <a:buNone/>
            </a:pPr>
            <a:r>
              <a:rPr lang="en-US" altLang="ko-KR" dirty="0"/>
              <a:t>for </a:t>
            </a:r>
            <a:r>
              <a:rPr lang="en-US" altLang="ko-KR" dirty="0" err="1"/>
              <a:t>i</a:t>
            </a:r>
            <a:r>
              <a:rPr lang="en-US" altLang="ko-KR" dirty="0"/>
              <a:t> in range(2, 10):</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a:t>
            </a:r>
          </a:p>
          <a:p>
            <a:pPr marL="0" indent="0">
              <a:buNone/>
            </a:pPr>
            <a:r>
              <a:rPr lang="en-US" altLang="ko-KR" dirty="0"/>
              <a:t>    print()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765962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243840"/>
          </a:xfrm>
        </p:spPr>
        <p:txBody>
          <a:bodyPr>
            <a:normAutofit fontScale="90000"/>
          </a:bodyPr>
          <a:lstStyle/>
          <a:p>
            <a:r>
              <a:rPr lang="en-US" altLang="ko-KR" dirty="0"/>
              <a:t>Example: Parameters</a:t>
            </a:r>
            <a:endParaRPr lang="ko-KR" altLang="en-US" dirty="0"/>
          </a:p>
        </p:txBody>
      </p:sp>
      <p:sp>
        <p:nvSpPr>
          <p:cNvPr id="3" name="내용 개체 틀 2"/>
          <p:cNvSpPr>
            <a:spLocks noGrp="1"/>
          </p:cNvSpPr>
          <p:nvPr>
            <p:ph sz="half" idx="1"/>
          </p:nvPr>
        </p:nvSpPr>
        <p:spPr>
          <a:xfrm>
            <a:off x="1792337" y="1676400"/>
            <a:ext cx="3755260" cy="4300628"/>
          </a:xfrm>
          <a:ln>
            <a:solidFill>
              <a:srgbClr val="FF0000"/>
            </a:solidFill>
          </a:ln>
        </p:spPr>
        <p:txBody>
          <a:bodyPr>
            <a:normAutofit fontScale="92500" lnSpcReduction="10000"/>
          </a:bodyPr>
          <a:lstStyle/>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1 =  2	 3 *  1 =  3</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2 =  4	 3 *  2 =  6</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3 =  6	 3 *  3 =  9</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4 =  8	 3 *  4 = 12</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5 = 10	 3 *  5 = 15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6 = 12	 3 *  6 = 18</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7 = 14	 3 *  7 = 21</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8 = 16	 3 *  8 = 24</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2 *  9 = 18	 3 *  9 = 27</a:t>
            </a:r>
          </a:p>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1 =  4	 5 *  1 =  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2 =  8	 5 *  2 = 10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3 = 12	 5 *  3 = 15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4 = 16	 5 *  4 = 20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5 = 20	 5 *  5 = 25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6 = 24	 5 *  6 = 30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7 = 28	 5 *  7 = 35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8 = 32	 5 *  8 = 40</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4 *  9 = 36	 5 *  9 = 45</a:t>
            </a:r>
          </a:p>
        </p:txBody>
      </p:sp>
      <p:sp>
        <p:nvSpPr>
          <p:cNvPr id="11" name="내용 개체 틀 10"/>
          <p:cNvSpPr>
            <a:spLocks noGrp="1"/>
          </p:cNvSpPr>
          <p:nvPr>
            <p:ph sz="half" idx="2"/>
          </p:nvPr>
        </p:nvSpPr>
        <p:spPr>
          <a:xfrm>
            <a:off x="7289258" y="1676400"/>
            <a:ext cx="3755260" cy="4300629"/>
          </a:xfrm>
          <a:ln>
            <a:solidFill>
              <a:srgbClr val="FF0000"/>
            </a:solidFill>
          </a:ln>
        </p:spPr>
        <p:txBody>
          <a:bodyPr>
            <a:normAutofit fontScale="92500" lnSpcReduction="10000"/>
          </a:bodyPr>
          <a:lstStyle/>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1 =  6	 7 *  1 =  7</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2 = 12	 7 *  2 = 14</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3 = 18	 7 *  3 = 21</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4 = 24	 7 *  4 = 28</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5 = 30	 7 *  5 = 35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6 = 36	 7 *  6 = 42</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7 = 42	 7 *  7 = 49</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8 = 48	 7 *  8 = 56</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6 *  9 = 54	 7 *  9 = 63</a:t>
            </a:r>
          </a:p>
          <a:p>
            <a:pPr marL="0" indent="0">
              <a:lnSpc>
                <a:spcPct val="100000"/>
              </a:lnSpc>
              <a:spcBef>
                <a:spcPts val="0"/>
              </a:spcBef>
              <a:spcAft>
                <a:spcPts val="0"/>
              </a:spcAft>
              <a:buNone/>
            </a:pPr>
            <a:endParaRPr lang="en-US" altLang="ko-KR" sz="16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1 =  8	 9 *  1 =  9</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2 = 16	 9 *  2 = 18</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3 = 24	 9 *  3 = 27</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4 = 32	 9 *  4 = 36</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5 = 40	 9 *  5 = 45</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6 = 48	 9 *  6 = 54</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7 = 56	 9 *  7 = 63</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8 = 64	 9 *  8 = 72</a:t>
            </a:r>
          </a:p>
          <a:p>
            <a:pPr marL="0" indent="0">
              <a:lnSpc>
                <a:spcPct val="100000"/>
              </a:lnSpc>
              <a:spcBef>
                <a:spcPts val="0"/>
              </a:spcBef>
              <a:spcAft>
                <a:spcPts val="0"/>
              </a:spcAft>
              <a:buNone/>
            </a:pPr>
            <a:r>
              <a:rPr lang="en-US" altLang="ko-KR" sz="1600" dirty="0">
                <a:latin typeface="Courier New" panose="02070309020205020404" pitchFamily="49" charset="0"/>
                <a:cs typeface="Courier New" panose="02070309020205020404" pitchFamily="49" charset="0"/>
              </a:rPr>
              <a:t> 8 *  9 = 72	 9 *  9 = 81</a:t>
            </a:r>
            <a:endParaRPr lang="ko-KR" altLang="en-US" sz="1600" dirty="0">
              <a:latin typeface="Courier New" panose="02070309020205020404" pitchFamily="49" charset="0"/>
              <a:cs typeface="Courier New" panose="02070309020205020404" pitchFamily="49" charset="0"/>
            </a:endParaRP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51</a:t>
            </a:fld>
            <a:endParaRPr lang="en-US" dirty="0"/>
          </a:p>
        </p:txBody>
      </p:sp>
      <p:cxnSp>
        <p:nvCxnSpPr>
          <p:cNvPr id="17" name="꺾인 연결선 16"/>
          <p:cNvCxnSpPr>
            <a:cxnSpLocks/>
            <a:stCxn id="3" idx="2"/>
            <a:endCxn id="11" idx="0"/>
          </p:cNvCxnSpPr>
          <p:nvPr/>
        </p:nvCxnSpPr>
        <p:spPr>
          <a:xfrm rot="5400000" flipH="1" flipV="1">
            <a:off x="4268113" y="1078253"/>
            <a:ext cx="4300628" cy="5496921"/>
          </a:xfrm>
          <a:prstGeom prst="bentConnector5">
            <a:avLst>
              <a:gd name="adj1" fmla="val -5316"/>
              <a:gd name="adj2" fmla="val 50000"/>
              <a:gd name="adj3" fmla="val 10531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90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normAutofit lnSpcReduction="10000"/>
          </a:bodyPr>
          <a:lstStyle/>
          <a:p>
            <a:pPr marL="0" indent="0">
              <a:buNone/>
            </a:pPr>
            <a:r>
              <a:rPr lang="en-US" altLang="ko-KR" dirty="0"/>
              <a:t>def </a:t>
            </a:r>
            <a:r>
              <a:rPr lang="en-US" altLang="ko-KR" dirty="0" err="1"/>
              <a:t>printTimesTableOf</a:t>
            </a:r>
            <a:r>
              <a:rPr lang="en-US" altLang="ko-KR" dirty="0"/>
              <a:t>(</a:t>
            </a:r>
            <a:r>
              <a:rPr lang="en-US" altLang="ko-KR" dirty="0" err="1"/>
              <a:t>i</a:t>
            </a:r>
            <a:r>
              <a:rPr lang="en-US" altLang="ko-KR" dirty="0"/>
              <a:t>, j, </a:t>
            </a:r>
            <a:r>
              <a:rPr lang="en-US" altLang="ko-KR" dirty="0" err="1"/>
              <a:t>sEnd</a:t>
            </a:r>
            <a:r>
              <a:rPr lang="en-US" altLang="ko-KR" dirty="0"/>
              <a:t>):</a:t>
            </a:r>
          </a:p>
          <a:p>
            <a:pPr marL="0" indent="0">
              <a:buNone/>
            </a:pPr>
            <a:r>
              <a:rPr lang="en-US" altLang="ko-KR" dirty="0"/>
              <a:t>    print("{0:2d} * {1:2d} = {2:2d}".format(</a:t>
            </a:r>
            <a:r>
              <a:rPr lang="en-US" altLang="ko-KR" dirty="0" err="1"/>
              <a:t>i</a:t>
            </a:r>
            <a:r>
              <a:rPr lang="en-US" altLang="ko-KR" dirty="0"/>
              <a:t>, j, </a:t>
            </a:r>
            <a:r>
              <a:rPr lang="en-US" altLang="ko-KR" dirty="0" err="1"/>
              <a:t>i</a:t>
            </a:r>
            <a:r>
              <a:rPr lang="en-US" altLang="ko-KR" dirty="0"/>
              <a:t> * j), end=</a:t>
            </a:r>
            <a:r>
              <a:rPr lang="en-US" altLang="ko-KR" dirty="0" err="1"/>
              <a:t>sEnd</a:t>
            </a:r>
            <a:r>
              <a:rPr lang="en-US" altLang="ko-KR" dirty="0"/>
              <a:t>)</a:t>
            </a:r>
          </a:p>
          <a:p>
            <a:pPr marL="0" indent="0">
              <a:buNone/>
            </a:pPr>
            <a:r>
              <a:rPr lang="en-US" altLang="ko-KR" dirty="0"/>
              <a:t>    print(f"{i:2d} * {j:2d} = {</a:t>
            </a:r>
            <a:r>
              <a:rPr lang="en-US" altLang="ko-KR" dirty="0" err="1"/>
              <a:t>i</a:t>
            </a:r>
            <a:r>
              <a:rPr lang="en-US" altLang="ko-KR" dirty="0"/>
              <a:t> * j:2d}", end=</a:t>
            </a:r>
            <a:r>
              <a:rPr lang="en-US" altLang="ko-KR" dirty="0" err="1"/>
              <a:t>sEnd</a:t>
            </a:r>
            <a:r>
              <a:rPr lang="en-US" altLang="ko-KR" dirty="0"/>
              <a:t>)</a:t>
            </a:r>
          </a:p>
          <a:p>
            <a:pPr marL="0" indent="0">
              <a:buNone/>
            </a:pPr>
            <a:endParaRPr lang="en-US" altLang="ko-KR" dirty="0"/>
          </a:p>
          <a:p>
            <a:pPr marL="0" indent="0">
              <a:buNone/>
            </a:pPr>
            <a:r>
              <a:rPr lang="en-US" altLang="ko-KR" dirty="0"/>
              <a:t>for </a:t>
            </a:r>
            <a:r>
              <a:rPr lang="en-US" altLang="ko-KR" dirty="0" err="1"/>
              <a:t>i</a:t>
            </a:r>
            <a:r>
              <a:rPr lang="en-US" altLang="ko-KR" dirty="0"/>
              <a:t> in range(2, 10, 2):</a:t>
            </a:r>
          </a:p>
          <a:p>
            <a:pPr marL="0" indent="0">
              <a:buNone/>
            </a:pPr>
            <a:r>
              <a:rPr lang="en-US" altLang="ko-KR" dirty="0"/>
              <a:t>    for j in range(1, 10):</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 j, "\t")</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 + 1, j, "\n")</a:t>
            </a:r>
          </a:p>
          <a:p>
            <a:pPr marL="0" indent="0">
              <a:buNone/>
            </a:pPr>
            <a:r>
              <a:rPr lang="en-US" altLang="ko-KR" dirty="0"/>
              <a:t>    print()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153300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u="sng" dirty="0"/>
              <a:t>return</a:t>
            </a:r>
            <a:r>
              <a:rPr lang="en-US" altLang="ko-KR" b="1" u="sng"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46580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a:t>return</a:t>
            </a:r>
            <a:r>
              <a:rPr lang="en-US" altLang="ko-KR" dirty="0"/>
              <a:t> statement</a:t>
            </a:r>
            <a:endParaRPr lang="ko-KR" altLang="en-US" dirty="0"/>
          </a:p>
        </p:txBody>
      </p:sp>
      <p:sp>
        <p:nvSpPr>
          <p:cNvPr id="3" name="내용 개체 틀 2"/>
          <p:cNvSpPr>
            <a:spLocks noGrp="1"/>
          </p:cNvSpPr>
          <p:nvPr>
            <p:ph idx="1"/>
          </p:nvPr>
        </p:nvSpPr>
        <p:spPr/>
        <p:txBody>
          <a:bodyPr>
            <a:normAutofit/>
          </a:bodyPr>
          <a:lstStyle/>
          <a:p>
            <a:r>
              <a:rPr lang="en-US" altLang="ko-KR" sz="2400" dirty="0"/>
              <a:t>The </a:t>
            </a:r>
            <a:r>
              <a:rPr lang="en-US" altLang="ko-KR" sz="2400" b="1" i="1" dirty="0"/>
              <a:t>return</a:t>
            </a:r>
            <a:r>
              <a:rPr lang="en-US" altLang="ko-KR" sz="2400" dirty="0"/>
              <a:t> statement is used to return from a function i.e. break out of the function.</a:t>
            </a:r>
          </a:p>
          <a:p>
            <a:endParaRPr lang="en-US" altLang="ko-KR" sz="2400" dirty="0"/>
          </a:p>
          <a:p>
            <a:r>
              <a:rPr lang="en-US" altLang="ko-KR" sz="2400" dirty="0"/>
              <a:t>We can optionally return a value from the function as well.</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584887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690880"/>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913795" y="1158240"/>
            <a:ext cx="5456164" cy="4540882"/>
          </a:xfrm>
        </p:spPr>
        <p:txBody>
          <a:bodyPr>
            <a:normAutofit fontScale="77500" lnSpcReduction="20000"/>
          </a:bodyPr>
          <a:lstStyle/>
          <a:p>
            <a:pPr marL="0" indent="0">
              <a:buNone/>
            </a:pPr>
            <a:r>
              <a:rPr lang="en-US" altLang="ko-KR" dirty="0"/>
              <a:t>def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m = maximum(2, 3)</a:t>
            </a:r>
          </a:p>
          <a:p>
            <a:pPr marL="0" indent="0">
              <a:buNone/>
            </a:pPr>
            <a:r>
              <a:rPr lang="en-US" altLang="ko-KR" dirty="0"/>
              <a:t>print(m)</a:t>
            </a:r>
          </a:p>
          <a:p>
            <a:pPr marL="0" indent="0">
              <a:buNone/>
            </a:pPr>
            <a:r>
              <a:rPr lang="en-US" altLang="ko-KR" dirty="0"/>
              <a:t>m = maximum(2, 2)</a:t>
            </a:r>
          </a:p>
          <a:p>
            <a:pPr marL="0" indent="0">
              <a:buNone/>
            </a:pPr>
            <a:r>
              <a:rPr lang="en-US" altLang="ko-KR" dirty="0"/>
              <a:t>print(m)</a:t>
            </a:r>
          </a:p>
        </p:txBody>
      </p:sp>
      <p:sp>
        <p:nvSpPr>
          <p:cNvPr id="8" name="내용 개체 틀 7"/>
          <p:cNvSpPr>
            <a:spLocks noGrp="1"/>
          </p:cNvSpPr>
          <p:nvPr>
            <p:ph sz="half" idx="2"/>
          </p:nvPr>
        </p:nvSpPr>
        <p:spPr>
          <a:xfrm>
            <a:off x="6410716" y="1158240"/>
            <a:ext cx="5456164" cy="4540883"/>
          </a:xfrm>
        </p:spPr>
        <p:txBody>
          <a:bodyPr>
            <a:normAutofit fontScale="77500" lnSpcReduction="20000"/>
          </a:bodyPr>
          <a:lstStyle/>
          <a:p>
            <a:pPr marL="0" indent="0">
              <a:buNone/>
            </a:pPr>
            <a:r>
              <a:rPr lang="en-US" altLang="ko-KR" dirty="0"/>
              <a:t>def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 prints out directly</a:t>
            </a:r>
          </a:p>
          <a:p>
            <a:pPr marL="0" indent="0">
              <a:buNone/>
            </a:pPr>
            <a:r>
              <a:rPr lang="en-US" altLang="ko-KR" dirty="0"/>
              <a:t>print(maximum(2, 3))</a:t>
            </a:r>
          </a:p>
          <a:p>
            <a:pPr marL="0" indent="0">
              <a:buNone/>
            </a:pPr>
            <a:endParaRPr lang="en-US" altLang="ko-KR" dirty="0"/>
          </a:p>
          <a:p>
            <a:pPr marL="0" indent="0">
              <a:buNone/>
            </a:pPr>
            <a:r>
              <a:rPr lang="en-US" altLang="ko-KR" dirty="0"/>
              <a:t>print(maximum(2, 2))</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748094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0"/>
            <a:ext cx="10353762" cy="731520"/>
          </a:xfrm>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913795" y="985520"/>
            <a:ext cx="5313924" cy="4713602"/>
          </a:xfrm>
        </p:spPr>
        <p:txBody>
          <a:bodyPr>
            <a:normAutofit fontScale="77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m = maximum(2, 3)</a:t>
            </a:r>
          </a:p>
          <a:p>
            <a:pPr marL="0" indent="0">
              <a:buNone/>
            </a:pPr>
            <a:r>
              <a:rPr lang="en-US" altLang="ko-KR" dirty="0"/>
              <a:t>print(m)</a:t>
            </a:r>
          </a:p>
          <a:p>
            <a:pPr marL="0" indent="0">
              <a:buNone/>
            </a:pPr>
            <a:r>
              <a:rPr lang="en-US" altLang="ko-KR" dirty="0"/>
              <a:t>m = maximum(2, 2)</a:t>
            </a:r>
          </a:p>
          <a:p>
            <a:pPr marL="0" indent="0">
              <a:buNone/>
            </a:pPr>
            <a:r>
              <a:rPr lang="en-US" altLang="ko-KR" dirty="0"/>
              <a:t>print(m)</a:t>
            </a:r>
          </a:p>
        </p:txBody>
      </p:sp>
      <p:sp>
        <p:nvSpPr>
          <p:cNvPr id="8" name="내용 개체 틀 7"/>
          <p:cNvSpPr>
            <a:spLocks noGrp="1"/>
          </p:cNvSpPr>
          <p:nvPr>
            <p:ph sz="half" idx="2"/>
          </p:nvPr>
        </p:nvSpPr>
        <p:spPr>
          <a:xfrm>
            <a:off x="6410716" y="985520"/>
            <a:ext cx="5313924" cy="4713603"/>
          </a:xfrm>
          <a:ln w="38100">
            <a:solidFill>
              <a:srgbClr val="FF0000"/>
            </a:solidFill>
          </a:ln>
        </p:spPr>
        <p:txBody>
          <a:bodyPr>
            <a:normAutofit fontScale="77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 prints out directly</a:t>
            </a:r>
          </a:p>
          <a:p>
            <a:pPr marL="0" indent="0">
              <a:buNone/>
            </a:pPr>
            <a:r>
              <a:rPr lang="en-US" altLang="ko-KR" dirty="0"/>
              <a:t>print(maximum(2, 3))</a:t>
            </a:r>
          </a:p>
          <a:p>
            <a:pPr marL="0" indent="0">
              <a:buNone/>
            </a:pPr>
            <a:endParaRPr lang="en-US" altLang="ko-KR" dirty="0"/>
          </a:p>
          <a:p>
            <a:pPr marL="0" indent="0">
              <a:buNone/>
            </a:pPr>
            <a:r>
              <a:rPr lang="en-US" altLang="ko-KR" dirty="0"/>
              <a:t>print(maximum(2, 2))</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570576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idx="1"/>
          </p:nvPr>
        </p:nvSpPr>
        <p:spPr/>
        <p:txBody>
          <a:bodyPr>
            <a:normAutofit fontScale="92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endParaRPr lang="en-US" altLang="ko-KR" dirty="0"/>
          </a:p>
          <a:p>
            <a:pPr marL="0" indent="0">
              <a:buNone/>
            </a:pPr>
            <a:r>
              <a:rPr lang="en-US" altLang="ko-KR" b="1" dirty="0">
                <a:solidFill>
                  <a:srgbClr val="FFFF00"/>
                </a:solidFill>
              </a:rPr>
              <a:t>print(maximum(2, 3) + 10)</a:t>
            </a:r>
          </a:p>
          <a:p>
            <a:pPr marL="0" indent="0">
              <a:buNone/>
            </a:pPr>
            <a:r>
              <a:rPr lang="en-US" altLang="ko-KR" b="1" dirty="0">
                <a:solidFill>
                  <a:srgbClr val="FFFF00"/>
                </a:solidFill>
              </a:rPr>
              <a:t>print(maximum(2, 2) *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100972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27625"/>
            <a:ext cx="10353762" cy="770309"/>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172720" y="1402080"/>
            <a:ext cx="6095999" cy="4297041"/>
          </a:xfrm>
        </p:spPr>
        <p:txBody>
          <a:bodyPr>
            <a:normAutofit/>
          </a:bodyPr>
          <a:lstStyle/>
          <a:p>
            <a:r>
              <a:rPr lang="en-US" altLang="ko-KR" sz="2000" dirty="0"/>
              <a:t>Make a Python program as below:</a:t>
            </a:r>
          </a:p>
          <a:p>
            <a:pPr lvl="1"/>
            <a:r>
              <a:rPr lang="en-US" altLang="ko-KR" sz="2000" dirty="0"/>
              <a:t>Define a function </a:t>
            </a:r>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a:t>
            </a:r>
            <a:r>
              <a:rPr lang="en-US" altLang="ko-KR" sz="2000" dirty="0" err="1">
                <a:solidFill>
                  <a:schemeClr val="tx1">
                    <a:lumMod val="50000"/>
                    <a:lumOff val="50000"/>
                  </a:schemeClr>
                </a:solidFill>
              </a:rPr>
              <a:t>iCelsius</a:t>
            </a:r>
            <a:r>
              <a:rPr lang="en-US" altLang="ko-KR" sz="2000" dirty="0">
                <a:solidFill>
                  <a:schemeClr val="tx1">
                    <a:lumMod val="50000"/>
                    <a:lumOff val="50000"/>
                  </a:schemeClr>
                </a:solidFill>
              </a:rPr>
              <a:t>)</a:t>
            </a:r>
            <a:r>
              <a:rPr lang="en-US" altLang="ko-KR" sz="2000" dirty="0"/>
              <a:t> which calculates the Fahrenheit equivalence of the Celsius </a:t>
            </a:r>
            <a:r>
              <a:rPr lang="en-US" altLang="ko-KR" sz="2000" dirty="0" err="1">
                <a:solidFill>
                  <a:schemeClr val="tx1">
                    <a:lumMod val="50000"/>
                    <a:lumOff val="50000"/>
                  </a:schemeClr>
                </a:solidFill>
              </a:rPr>
              <a:t>iCelsius</a:t>
            </a:r>
            <a:r>
              <a:rPr lang="en-US" altLang="ko-KR" sz="2000" dirty="0"/>
              <a:t>.</a:t>
            </a:r>
          </a:p>
          <a:p>
            <a:pPr lvl="2"/>
            <a:r>
              <a:rPr lang="de-DE" altLang="ko-KR" sz="1600" b="1" dirty="0"/>
              <a:t>Fahrenheit (°F) = Celsius (°C) * 1.8 + 32</a:t>
            </a:r>
          </a:p>
          <a:p>
            <a:pPr lvl="2"/>
            <a:endParaRPr lang="en-US" altLang="ko-KR" sz="1600" dirty="0"/>
          </a:p>
          <a:p>
            <a:pPr lvl="1"/>
            <a:r>
              <a:rPr lang="en-US" altLang="ko-KR" sz="2000" dirty="0"/>
              <a:t>Call the function </a:t>
            </a:r>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(30)</a:t>
            </a:r>
            <a:r>
              <a:rPr lang="en-US" altLang="ko-KR" sz="2000"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58</a:t>
            </a:fld>
            <a:endParaRPr lang="en-US" dirty="0"/>
          </a:p>
        </p:txBody>
      </p:sp>
      <p:grpSp>
        <p:nvGrpSpPr>
          <p:cNvPr id="5" name="그룹 4">
            <a:extLst>
              <a:ext uri="{FF2B5EF4-FFF2-40B4-BE49-F238E27FC236}">
                <a16:creationId xmlns:a16="http://schemas.microsoft.com/office/drawing/2014/main" id="{51D559BC-8CED-02C4-8052-207153A770B6}"/>
              </a:ext>
            </a:extLst>
          </p:cNvPr>
          <p:cNvGrpSpPr/>
          <p:nvPr/>
        </p:nvGrpSpPr>
        <p:grpSpPr>
          <a:xfrm>
            <a:off x="6756075" y="1373200"/>
            <a:ext cx="4612965" cy="4913811"/>
            <a:chOff x="6756075" y="1844826"/>
            <a:chExt cx="3588399" cy="3822425"/>
          </a:xfrm>
        </p:grpSpPr>
        <p:sp>
          <p:nvSpPr>
            <p:cNvPr id="13" name="직사각형 12"/>
            <p:cNvSpPr/>
            <p:nvPr/>
          </p:nvSpPr>
          <p:spPr bwMode="auto">
            <a:xfrm>
              <a:off x="6756075" y="1844826"/>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a:t>
              </a:r>
              <a:r>
                <a:rPr lang="en-US" altLang="ko-KR" sz="2000" dirty="0" err="1">
                  <a:solidFill>
                    <a:schemeClr val="tx1">
                      <a:lumMod val="50000"/>
                      <a:lumOff val="50000"/>
                    </a:schemeClr>
                  </a:solidFill>
                </a:rPr>
                <a:t>iCelsius</a:t>
              </a:r>
              <a:r>
                <a:rPr lang="en-US" altLang="ko-KR" sz="2000" dirty="0">
                  <a:solidFill>
                    <a:schemeClr val="tx1">
                      <a:lumMod val="50000"/>
                      <a:lumOff val="50000"/>
                    </a:schemeClr>
                  </a:solidFill>
                </a:rPr>
                <a:t>)</a:t>
              </a:r>
              <a:endParaRPr kumimoji="1" lang="ko-KR" altLang="en-US" sz="2000" dirty="0">
                <a:solidFill>
                  <a:schemeClr val="tx1">
                    <a:lumMod val="50000"/>
                    <a:lumOff val="50000"/>
                  </a:schemeClr>
                </a:solidFill>
                <a:latin typeface="Tahoma" pitchFamily="34" charset="0"/>
              </a:endParaRPr>
            </a:p>
          </p:txBody>
        </p:sp>
        <p:sp>
          <p:nvSpPr>
            <p:cNvPr id="7" name="TextBox 6"/>
            <p:cNvSpPr txBox="1"/>
            <p:nvPr/>
          </p:nvSpPr>
          <p:spPr>
            <a:xfrm>
              <a:off x="7277953" y="3002506"/>
              <a:ext cx="2286434" cy="870545"/>
            </a:xfrm>
            <a:prstGeom prst="rect">
              <a:avLst/>
            </a:prstGeom>
            <a:noFill/>
            <a:ln>
              <a:solidFill>
                <a:schemeClr val="tx1"/>
              </a:solidFill>
            </a:ln>
          </p:spPr>
          <p:txBody>
            <a:bodyPr wrap="square" rtlCol="0" anchor="ctr" anchorCtr="0">
              <a:noAutofit/>
            </a:bodyPr>
            <a:lstStyle/>
            <a:p>
              <a:pPr algn="ctr"/>
              <a:r>
                <a:rPr lang="en-US" altLang="ko-KR" sz="1600" dirty="0" err="1"/>
                <a:t>dF</a:t>
              </a:r>
              <a:r>
                <a:rPr lang="de-DE" altLang="ko-KR" sz="1600" dirty="0"/>
                <a:t>ahrenheit = iCelsius * 1.8 + 32</a:t>
              </a:r>
              <a:endParaRPr lang="ko-KR" altLang="en-US" sz="1600" dirty="0"/>
            </a:p>
          </p:txBody>
        </p:sp>
        <p:sp>
          <p:nvSpPr>
            <p:cNvPr id="10" name="타원 9"/>
            <p:cNvSpPr/>
            <p:nvPr/>
          </p:nvSpPr>
          <p:spPr bwMode="auto">
            <a:xfrm>
              <a:off x="8267800" y="2378437"/>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67800" y="4965173"/>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cxnSpLocks/>
              <a:stCxn id="10" idx="4"/>
              <a:endCxn id="7" idx="0"/>
            </p:cNvCxnSpPr>
            <p:nvPr/>
          </p:nvCxnSpPr>
          <p:spPr bwMode="auto">
            <a:xfrm flipH="1">
              <a:off x="8421171" y="2690472"/>
              <a:ext cx="2646" cy="31203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277953" y="4185086"/>
              <a:ext cx="2286434" cy="435273"/>
            </a:xfrm>
            <a:prstGeom prst="rect">
              <a:avLst/>
            </a:prstGeom>
            <a:noFill/>
            <a:ln>
              <a:solidFill>
                <a:schemeClr val="tx1"/>
              </a:solidFill>
            </a:ln>
          </p:spPr>
          <p:txBody>
            <a:bodyPr wrap="square" rtlCol="0" anchor="ctr" anchorCtr="0">
              <a:noAutofit/>
            </a:bodyPr>
            <a:lstStyle/>
            <a:p>
              <a:pPr algn="ctr"/>
              <a:r>
                <a:rPr lang="en-US" altLang="ko-KR" sz="1600" dirty="0"/>
                <a:t>return </a:t>
              </a:r>
              <a:r>
                <a:rPr lang="en-US" altLang="ko-KR" sz="1600" dirty="0" err="1"/>
                <a:t>dF</a:t>
              </a:r>
              <a:r>
                <a:rPr lang="de-DE" altLang="ko-KR" sz="1600" dirty="0"/>
                <a:t>ahrenheit</a:t>
              </a:r>
              <a:endParaRPr lang="ko-KR" altLang="en-US" sz="1600" dirty="0"/>
            </a:p>
          </p:txBody>
        </p:sp>
        <p:cxnSp>
          <p:nvCxnSpPr>
            <p:cNvPr id="25" name="직선 화살표 연결선 24"/>
            <p:cNvCxnSpPr>
              <a:cxnSpLocks/>
              <a:stCxn id="20" idx="2"/>
              <a:endCxn id="11" idx="0"/>
            </p:cNvCxnSpPr>
            <p:nvPr/>
          </p:nvCxnSpPr>
          <p:spPr bwMode="auto">
            <a:xfrm>
              <a:off x="8421171" y="4620359"/>
              <a:ext cx="2646"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cxnSpLocks/>
              <a:stCxn id="7" idx="2"/>
              <a:endCxn id="20" idx="0"/>
            </p:cNvCxnSpPr>
            <p:nvPr/>
          </p:nvCxnSpPr>
          <p:spPr bwMode="auto">
            <a:xfrm>
              <a:off x="8421171" y="3873051"/>
              <a:ext cx="0" cy="31203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802882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dirty="0" err="1"/>
              <a:t>fFahrenheit</a:t>
            </a:r>
            <a:r>
              <a:rPr lang="en-US" altLang="ko-KR" dirty="0"/>
              <a:t> = </a:t>
            </a:r>
            <a:r>
              <a:rPr lang="en-US" altLang="ko-KR" dirty="0" err="1"/>
              <a:t>iCelsius</a:t>
            </a:r>
            <a:r>
              <a:rPr lang="en-US" altLang="ko-KR" dirty="0"/>
              <a:t> * 1.8 + 32</a:t>
            </a:r>
          </a:p>
          <a:p>
            <a:pPr marL="0" indent="0">
              <a:buNone/>
            </a:pPr>
            <a:r>
              <a:rPr lang="en-US" altLang="ko-KR" dirty="0"/>
              <a:t>    return </a:t>
            </a:r>
            <a:r>
              <a:rPr lang="en-US" altLang="ko-KR" dirty="0" err="1"/>
              <a:t>fFahrenheit</a:t>
            </a: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14449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a:extLst>
              <a:ext uri="{FF2B5EF4-FFF2-40B4-BE49-F238E27FC236}">
                <a16:creationId xmlns:a16="http://schemas.microsoft.com/office/drawing/2014/main" id="{4DA77273-BC8C-1336-5327-A2DD0BF57B1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65907" y="1526635"/>
            <a:ext cx="7449538" cy="41903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7E4E54-1D62-C449-5A82-4AB391DCDA3A}"/>
              </a:ext>
            </a:extLst>
          </p:cNvPr>
          <p:cNvSpPr txBox="1"/>
          <p:nvPr/>
        </p:nvSpPr>
        <p:spPr>
          <a:xfrm>
            <a:off x="2285999" y="5717000"/>
            <a:ext cx="7529445" cy="307777"/>
          </a:xfrm>
          <a:prstGeom prst="rect">
            <a:avLst/>
          </a:prstGeom>
          <a:noFill/>
        </p:spPr>
        <p:txBody>
          <a:bodyPr wrap="square">
            <a:spAutoFit/>
          </a:bodyPr>
          <a:lstStyle/>
          <a:p>
            <a:r>
              <a:rPr lang="ko-KR" altLang="en-US" sz="1400" dirty="0">
                <a:hlinkClick r:id="rId3">
                  <a:extLst>
                    <a:ext uri="{A12FA001-AC4F-418D-AE19-62706E023703}">
                      <ahyp:hlinkClr xmlns:ahyp="http://schemas.microsoft.com/office/drawing/2018/hyperlinkcolor" val="tx"/>
                    </a:ext>
                  </a:extLst>
                </a:hlinkClick>
              </a:rPr>
              <a:t>https://evan-moon.github.io/static/023de5bc6ce10c061b00421bd714ce0c/ee604/thumbnail.png</a:t>
            </a:r>
            <a:r>
              <a:rPr lang="ko-KR" altLang="en-US" sz="1400" dirty="0"/>
              <a:t> </a:t>
            </a:r>
          </a:p>
        </p:txBody>
      </p:sp>
      <p:sp>
        <p:nvSpPr>
          <p:cNvPr id="9" name="TextBox 8">
            <a:extLst>
              <a:ext uri="{FF2B5EF4-FFF2-40B4-BE49-F238E27FC236}">
                <a16:creationId xmlns:a16="http://schemas.microsoft.com/office/drawing/2014/main" id="{BB106639-7B44-920C-E5FA-8ABB1E85AF09}"/>
              </a:ext>
            </a:extLst>
          </p:cNvPr>
          <p:cNvSpPr txBox="1"/>
          <p:nvPr/>
        </p:nvSpPr>
        <p:spPr>
          <a:xfrm>
            <a:off x="701040" y="3206318"/>
            <a:ext cx="1503680" cy="830997"/>
          </a:xfrm>
          <a:prstGeom prst="rect">
            <a:avLst/>
          </a:prstGeom>
          <a:noFill/>
        </p:spPr>
        <p:txBody>
          <a:bodyPr wrap="square" rtlCol="0">
            <a:spAutoFit/>
          </a:bodyPr>
          <a:lstStyle/>
          <a:p>
            <a:pPr marL="342900" indent="-342900">
              <a:buFont typeface="Arial" panose="020B0604020202020204" pitchFamily="34" charset="0"/>
              <a:buChar char="•"/>
            </a:pPr>
            <a:r>
              <a:rPr lang="ko-KR" altLang="en-US" sz="2400" dirty="0"/>
              <a:t>함수</a:t>
            </a:r>
            <a:endParaRPr lang="en-US" altLang="ko-KR" sz="2400" dirty="0"/>
          </a:p>
          <a:p>
            <a:pPr marL="342900" indent="-342900">
              <a:buFont typeface="Arial" panose="020B0604020202020204" pitchFamily="34" charset="0"/>
              <a:buChar char="•"/>
            </a:pPr>
            <a:r>
              <a:rPr lang="ko-KR" altLang="en-US" sz="2400" dirty="0"/>
              <a:t>函數</a:t>
            </a:r>
          </a:p>
        </p:txBody>
      </p:sp>
    </p:spTree>
    <p:extLst>
      <p:ext uri="{BB962C8B-B14F-4D97-AF65-F5344CB8AC3E}">
        <p14:creationId xmlns:p14="http://schemas.microsoft.com/office/powerpoint/2010/main" val="1058130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96424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sz="half" idx="1"/>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b="1" dirty="0">
                <a:solidFill>
                  <a:srgbClr val="FF0000"/>
                </a:solidFill>
              </a:rPr>
              <a:t>    </a:t>
            </a:r>
            <a:r>
              <a:rPr lang="en-US" altLang="ko-KR" b="1" dirty="0" err="1">
                <a:solidFill>
                  <a:srgbClr val="FF0000"/>
                </a:solidFill>
              </a:rPr>
              <a:t>fFahrenheit</a:t>
            </a:r>
            <a:r>
              <a:rPr lang="en-US" altLang="ko-KR" b="1" dirty="0">
                <a:solidFill>
                  <a:srgbClr val="FF0000"/>
                </a:solidFill>
              </a:rPr>
              <a:t> = </a:t>
            </a:r>
            <a:r>
              <a:rPr lang="en-US" altLang="ko-KR" b="1" dirty="0" err="1">
                <a:solidFill>
                  <a:srgbClr val="FF0000"/>
                </a:solidFill>
              </a:rPr>
              <a:t>iCelsius</a:t>
            </a:r>
            <a:r>
              <a:rPr lang="en-US" altLang="ko-KR" b="1" dirty="0">
                <a:solidFill>
                  <a:srgbClr val="FF0000"/>
                </a:solidFill>
              </a:rPr>
              <a:t> * 1.8 + 32</a:t>
            </a:r>
          </a:p>
          <a:p>
            <a:pPr marL="0" indent="0">
              <a:buNone/>
            </a:pPr>
            <a:r>
              <a:rPr lang="en-US" altLang="ko-KR" b="1" dirty="0">
                <a:solidFill>
                  <a:srgbClr val="FF0000"/>
                </a:solidFill>
              </a:rPr>
              <a:t>    return </a:t>
            </a:r>
            <a:r>
              <a:rPr lang="en-US" altLang="ko-KR" b="1" dirty="0" err="1">
                <a:solidFill>
                  <a:srgbClr val="FF0000"/>
                </a:solidFill>
              </a:rPr>
              <a:t>fFahrenheit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내용 개체 틀 1"/>
          <p:cNvSpPr>
            <a:spLocks noGrp="1"/>
          </p:cNvSpPr>
          <p:nvPr>
            <p:ph sz="half" idx="2"/>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b="1" dirty="0">
                <a:solidFill>
                  <a:srgbClr val="0070C0"/>
                </a:solidFill>
              </a:rPr>
              <a:t>return </a:t>
            </a:r>
            <a:r>
              <a:rPr lang="en-US" altLang="ko-KR" b="1" dirty="0" err="1">
                <a:solidFill>
                  <a:srgbClr val="0070C0"/>
                </a:solidFill>
              </a:rPr>
              <a:t>iCelsius</a:t>
            </a:r>
            <a:r>
              <a:rPr lang="en-US" altLang="ko-KR" b="1" dirty="0">
                <a:solidFill>
                  <a:srgbClr val="0070C0"/>
                </a:solidFill>
              </a:rPr>
              <a:t> * 1.8 + 32</a:t>
            </a:r>
          </a:p>
          <a:p>
            <a:pPr marL="0" indent="0">
              <a:buNone/>
            </a:pP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858175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3795" y="609600"/>
            <a:ext cx="10353762" cy="751840"/>
          </a:xfrm>
        </p:spPr>
        <p:txBody>
          <a:bodyPr>
            <a:normAutofit/>
          </a:bodyPr>
          <a:lstStyle/>
          <a:p>
            <a:r>
              <a:rPr lang="en-US" altLang="ko-KR" sz="4400" dirty="0"/>
              <a:t>Example: </a:t>
            </a:r>
            <a:r>
              <a:rPr lang="en-US" altLang="ko-KR" sz="4400" b="1" i="1" dirty="0"/>
              <a:t>return</a:t>
            </a:r>
            <a:endParaRPr lang="ko-KR" altLang="en-US" sz="4400" b="1" i="1" dirty="0"/>
          </a:p>
        </p:txBody>
      </p:sp>
      <p:sp>
        <p:nvSpPr>
          <p:cNvPr id="7" name="내용 개체 틀 6"/>
          <p:cNvSpPr>
            <a:spLocks noGrp="1"/>
          </p:cNvSpPr>
          <p:nvPr>
            <p:ph sz="half" idx="1"/>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b="1" dirty="0">
                <a:solidFill>
                  <a:srgbClr val="FF0000"/>
                </a:solidFill>
              </a:rPr>
              <a:t>    </a:t>
            </a:r>
            <a:r>
              <a:rPr lang="en-US" altLang="ko-KR" b="1" dirty="0" err="1">
                <a:solidFill>
                  <a:srgbClr val="FF0000"/>
                </a:solidFill>
              </a:rPr>
              <a:t>fFahrenheit</a:t>
            </a:r>
            <a:r>
              <a:rPr lang="en-US" altLang="ko-KR" b="1" dirty="0">
                <a:solidFill>
                  <a:srgbClr val="FF0000"/>
                </a:solidFill>
              </a:rPr>
              <a:t> = </a:t>
            </a:r>
            <a:r>
              <a:rPr lang="en-US" altLang="ko-KR" b="1" dirty="0" err="1">
                <a:solidFill>
                  <a:srgbClr val="FF0000"/>
                </a:solidFill>
              </a:rPr>
              <a:t>iCelsius</a:t>
            </a:r>
            <a:r>
              <a:rPr lang="en-US" altLang="ko-KR" b="1" dirty="0">
                <a:solidFill>
                  <a:srgbClr val="FF0000"/>
                </a:solidFill>
              </a:rPr>
              <a:t> * 1.8 + 32</a:t>
            </a:r>
          </a:p>
          <a:p>
            <a:pPr marL="0" indent="0">
              <a:buNone/>
            </a:pPr>
            <a:r>
              <a:rPr lang="en-US" altLang="ko-KR" b="1" dirty="0">
                <a:solidFill>
                  <a:srgbClr val="FF0000"/>
                </a:solidFill>
              </a:rPr>
              <a:t>    return </a:t>
            </a:r>
            <a:r>
              <a:rPr lang="en-US" altLang="ko-KR" b="1" dirty="0" err="1">
                <a:solidFill>
                  <a:srgbClr val="FF0000"/>
                </a:solidFill>
              </a:rPr>
              <a:t>fFahrenheit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내용 개체 틀 1"/>
          <p:cNvSpPr>
            <a:spLocks noGrp="1"/>
          </p:cNvSpPr>
          <p:nvPr>
            <p:ph sz="half" idx="2"/>
          </p:nvPr>
        </p:nvSpPr>
        <p:spPr>
          <a:ln w="38100">
            <a:solidFill>
              <a:srgbClr val="FF0000"/>
            </a:solidFill>
          </a:ln>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b="1" dirty="0">
                <a:solidFill>
                  <a:srgbClr val="0070C0"/>
                </a:solidFill>
              </a:rPr>
              <a:t>return </a:t>
            </a:r>
            <a:r>
              <a:rPr lang="en-US" altLang="ko-KR" b="1" dirty="0" err="1">
                <a:solidFill>
                  <a:srgbClr val="0070C0"/>
                </a:solidFill>
              </a:rPr>
              <a:t>iCelsius</a:t>
            </a:r>
            <a:r>
              <a:rPr lang="en-US" altLang="ko-KR" b="1" dirty="0">
                <a:solidFill>
                  <a:srgbClr val="0070C0"/>
                </a:solidFill>
              </a:rPr>
              <a:t> * 1.8 + 32</a:t>
            </a:r>
          </a:p>
          <a:p>
            <a:pPr marL="0" indent="0">
              <a:buNone/>
            </a:pP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067481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8992" y="154762"/>
            <a:ext cx="10353762" cy="822960"/>
          </a:xfrm>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sz="half" idx="1"/>
          </p:nvPr>
        </p:nvSpPr>
        <p:spPr>
          <a:xfrm>
            <a:off x="913795" y="2076450"/>
            <a:ext cx="5171684" cy="4029708"/>
          </a:xfrm>
          <a:ln w="38100">
            <a:solidFill>
              <a:srgbClr val="FF0000"/>
            </a:solidFill>
          </a:ln>
        </p:spPr>
        <p:txBody>
          <a:bodyPr/>
          <a:lstStyle/>
          <a:p>
            <a:pPr marL="0" indent="0">
              <a:buNone/>
            </a:pPr>
            <a:r>
              <a:rPr lang="en-US" altLang="ko-KR" sz="1800" dirty="0" err="1"/>
              <a:t>def</a:t>
            </a:r>
            <a:r>
              <a:rPr lang="en-US" altLang="ko-KR" sz="1800" dirty="0"/>
              <a:t> </a:t>
            </a:r>
            <a:r>
              <a:rPr lang="en-US" altLang="ko-KR" sz="1800" dirty="0" err="1"/>
              <a:t>toFahrenheit</a:t>
            </a:r>
            <a:r>
              <a:rPr lang="en-US" altLang="ko-KR" sz="1800" dirty="0"/>
              <a:t>(</a:t>
            </a:r>
            <a:r>
              <a:rPr lang="en-US" altLang="ko-KR" sz="1800" dirty="0" err="1"/>
              <a:t>iCelsius</a:t>
            </a:r>
            <a:r>
              <a:rPr lang="en-US" altLang="ko-KR" sz="1800" dirty="0"/>
              <a:t>):</a:t>
            </a:r>
          </a:p>
          <a:p>
            <a:pPr marL="0" indent="0">
              <a:buNone/>
            </a:pPr>
            <a:r>
              <a:rPr lang="en-US" altLang="ko-KR" sz="1800" dirty="0"/>
              <a:t>    return </a:t>
            </a:r>
            <a:r>
              <a:rPr lang="en-US" altLang="ko-KR" sz="1800" dirty="0" err="1"/>
              <a:t>iCelsius</a:t>
            </a:r>
            <a:r>
              <a:rPr lang="en-US" altLang="ko-KR" sz="1800" dirty="0"/>
              <a:t> * 1.8 + 32</a:t>
            </a:r>
          </a:p>
          <a:p>
            <a:pPr marL="0" indent="0">
              <a:buNone/>
            </a:pPr>
            <a:endParaRPr lang="en-US" altLang="ko-KR" sz="1800" dirty="0"/>
          </a:p>
          <a:p>
            <a:pPr marL="0" indent="0">
              <a:buNone/>
            </a:pPr>
            <a:endParaRPr lang="en-US" altLang="ko-KR" sz="1800" dirty="0"/>
          </a:p>
          <a:p>
            <a:pPr marL="0" indent="0">
              <a:buNone/>
            </a:pPr>
            <a:endParaRPr lang="en-US" altLang="ko-KR" sz="1800" dirty="0"/>
          </a:p>
          <a:p>
            <a:pPr marL="0" indent="0">
              <a:buNone/>
            </a:pPr>
            <a:r>
              <a:rPr lang="en-US" altLang="ko-KR" sz="1800" b="1" dirty="0">
                <a:solidFill>
                  <a:srgbClr val="0070C0"/>
                </a:solidFill>
              </a:rPr>
              <a:t>print(</a:t>
            </a:r>
            <a:r>
              <a:rPr lang="en-US" altLang="ko-KR" sz="1800" b="1" dirty="0" err="1">
                <a:solidFill>
                  <a:srgbClr val="0070C0"/>
                </a:solidFill>
              </a:rPr>
              <a:t>toFahrenheit</a:t>
            </a:r>
            <a:r>
              <a:rPr lang="en-US" altLang="ko-KR" sz="1800" b="1" dirty="0">
                <a:solidFill>
                  <a:srgbClr val="0070C0"/>
                </a:solidFill>
              </a:rPr>
              <a:t>(30))</a:t>
            </a:r>
          </a:p>
        </p:txBody>
      </p:sp>
      <p:sp>
        <p:nvSpPr>
          <p:cNvPr id="2" name="내용 개체 틀 1"/>
          <p:cNvSpPr>
            <a:spLocks noGrp="1"/>
          </p:cNvSpPr>
          <p:nvPr>
            <p:ph sz="half" idx="2"/>
          </p:nvPr>
        </p:nvSpPr>
        <p:spPr>
          <a:xfrm>
            <a:off x="6410716" y="2076450"/>
            <a:ext cx="5171684" cy="4029709"/>
          </a:xfrm>
        </p:spPr>
        <p:txBody>
          <a:bodyPr>
            <a:normAutofit/>
          </a:bodyPr>
          <a:lstStyle/>
          <a:p>
            <a:pPr marL="0" indent="0">
              <a:buNone/>
            </a:pPr>
            <a:r>
              <a:rPr lang="en-US" altLang="ko-KR" sz="1800" dirty="0" err="1"/>
              <a:t>def</a:t>
            </a:r>
            <a:r>
              <a:rPr lang="en-US" altLang="ko-KR" sz="1800" dirty="0"/>
              <a:t> </a:t>
            </a:r>
            <a:r>
              <a:rPr lang="en-US" altLang="ko-KR" sz="1800" dirty="0" err="1"/>
              <a:t>toFahrenheit</a:t>
            </a:r>
            <a:r>
              <a:rPr lang="en-US" altLang="ko-KR" sz="1800" dirty="0"/>
              <a:t>(</a:t>
            </a:r>
            <a:r>
              <a:rPr lang="en-US" altLang="ko-KR" sz="1800" dirty="0" err="1"/>
              <a:t>iCelsius</a:t>
            </a:r>
            <a:r>
              <a:rPr lang="en-US" altLang="ko-KR" sz="1800" dirty="0"/>
              <a:t>):</a:t>
            </a:r>
          </a:p>
          <a:p>
            <a:pPr marL="0" indent="0">
              <a:buNone/>
            </a:pPr>
            <a:r>
              <a:rPr lang="en-US" altLang="ko-KR" sz="1800" dirty="0"/>
              <a:t>    return </a:t>
            </a:r>
            <a:r>
              <a:rPr lang="en-US" altLang="ko-KR" sz="1800" dirty="0" err="1"/>
              <a:t>iCelsius</a:t>
            </a:r>
            <a:r>
              <a:rPr lang="en-US" altLang="ko-KR" sz="1800" dirty="0"/>
              <a:t> * 1.8 + 32</a:t>
            </a:r>
          </a:p>
          <a:p>
            <a:pPr marL="0" indent="0">
              <a:buNone/>
            </a:pPr>
            <a:endParaRPr lang="en-US" altLang="ko-KR" sz="1800" dirty="0"/>
          </a:p>
          <a:p>
            <a:pPr marL="0" indent="0">
              <a:buNone/>
            </a:pPr>
            <a:endParaRPr lang="en-US" altLang="ko-KR" sz="1800" dirty="0"/>
          </a:p>
          <a:p>
            <a:pPr marL="0" indent="0">
              <a:buNone/>
            </a:pPr>
            <a:endParaRPr lang="en-US" altLang="ko-KR" sz="1800" dirty="0"/>
          </a:p>
          <a:p>
            <a:pPr marL="0" indent="0">
              <a:buNone/>
            </a:pPr>
            <a:r>
              <a:rPr lang="en-US" altLang="ko-KR" sz="1800" b="1" dirty="0">
                <a:solidFill>
                  <a:srgbClr val="FF0000"/>
                </a:solidFill>
              </a:rPr>
              <a:t>f = </a:t>
            </a:r>
            <a:r>
              <a:rPr lang="en-US" altLang="ko-KR" sz="1800" b="1" dirty="0" err="1">
                <a:solidFill>
                  <a:srgbClr val="FF0000"/>
                </a:solidFill>
              </a:rPr>
              <a:t>toFahrenheit</a:t>
            </a:r>
            <a:r>
              <a:rPr lang="en-US" altLang="ko-KR" sz="1800" b="1" dirty="0">
                <a:solidFill>
                  <a:srgbClr val="FF0000"/>
                </a:solidFill>
              </a:rPr>
              <a:t>(30)</a:t>
            </a:r>
          </a:p>
          <a:p>
            <a:pPr marL="0" indent="0">
              <a:buNone/>
            </a:pPr>
            <a:r>
              <a:rPr lang="en-US" altLang="ko-KR" sz="1800" b="1" dirty="0">
                <a:solidFill>
                  <a:srgbClr val="FF0000"/>
                </a:solidFill>
              </a:rPr>
              <a:t>print(f)</a:t>
            </a:r>
            <a:endParaRPr lang="ko-KR" altLang="en-US" sz="1800"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346120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717" y="27625"/>
            <a:ext cx="10353762" cy="998535"/>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599051" y="1612281"/>
            <a:ext cx="5334605" cy="4261663"/>
          </a:xfrm>
        </p:spPr>
        <p:txBody>
          <a:bodyPr>
            <a:normAutofit fontScale="925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r>
              <a:rPr lang="en-US" altLang="ko-KR" dirty="0"/>
              <a:t>Input a float, </a:t>
            </a:r>
            <a:r>
              <a:rPr lang="en-US" altLang="ko-KR" dirty="0" err="1">
                <a:solidFill>
                  <a:schemeClr val="tx1">
                    <a:lumMod val="50000"/>
                    <a:lumOff val="50000"/>
                  </a:schemeClr>
                </a:solidFill>
              </a:rPr>
              <a:t>iCelsius</a:t>
            </a:r>
            <a:r>
              <a:rPr lang="en-US" altLang="ko-KR" dirty="0"/>
              <a:t>,</a:t>
            </a:r>
            <a:r>
              <a:rPr lang="en-US" altLang="ko-KR" dirty="0">
                <a:solidFill>
                  <a:schemeClr val="tx1">
                    <a:lumMod val="50000"/>
                    <a:lumOff val="50000"/>
                  </a:schemeClr>
                </a:solidFill>
              </a:rPr>
              <a:t> </a:t>
            </a:r>
            <a:r>
              <a:rPr lang="en-US" altLang="ko-KR" dirty="0"/>
              <a:t>from the user.</a:t>
            </a:r>
          </a:p>
          <a:p>
            <a:pPr lvl="2"/>
            <a:r>
              <a:rPr lang="en-US" altLang="ko-KR" dirty="0"/>
              <a:t>Use </a:t>
            </a:r>
            <a:r>
              <a:rPr lang="en-US" altLang="ko-KR" dirty="0">
                <a:solidFill>
                  <a:schemeClr val="tx1">
                    <a:lumMod val="50000"/>
                    <a:lumOff val="50000"/>
                  </a:schemeClr>
                </a:solidFill>
              </a:rPr>
              <a:t>float()</a:t>
            </a:r>
            <a:r>
              <a:rPr lang="en-US" altLang="ko-KR" dirty="0"/>
              <a:t> function to convert the input string to a rational number.</a:t>
            </a:r>
          </a:p>
          <a:p>
            <a:pPr lvl="1"/>
            <a:r>
              <a:rPr lang="en-US" altLang="ko-KR" dirty="0"/>
              <a:t>Call the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64</a:t>
            </a:fld>
            <a:endParaRPr lang="en-US" dirty="0"/>
          </a:p>
        </p:txBody>
      </p:sp>
      <p:grpSp>
        <p:nvGrpSpPr>
          <p:cNvPr id="5" name="그룹 4">
            <a:extLst>
              <a:ext uri="{FF2B5EF4-FFF2-40B4-BE49-F238E27FC236}">
                <a16:creationId xmlns:a16="http://schemas.microsoft.com/office/drawing/2014/main" id="{6F8C6A41-3E2B-DDDD-2F6C-A26FDF35A6B5}"/>
              </a:ext>
            </a:extLst>
          </p:cNvPr>
          <p:cNvGrpSpPr/>
          <p:nvPr/>
        </p:nvGrpSpPr>
        <p:grpSpPr>
          <a:xfrm>
            <a:off x="7536162" y="1142162"/>
            <a:ext cx="3284238" cy="4693884"/>
            <a:chOff x="7536162" y="2276874"/>
            <a:chExt cx="2028225" cy="2898771"/>
          </a:xfrm>
        </p:grpSpPr>
        <p:sp>
          <p:nvSpPr>
            <p:cNvPr id="7" name="TextBox 6"/>
            <p:cNvSpPr txBox="1"/>
            <p:nvPr/>
          </p:nvSpPr>
          <p:spPr>
            <a:xfrm>
              <a:off x="7536162" y="2900943"/>
              <a:ext cx="2028225" cy="637371"/>
            </a:xfrm>
            <a:prstGeom prst="rect">
              <a:avLst/>
            </a:prstGeom>
            <a:noFill/>
            <a:ln>
              <a:solidFill>
                <a:schemeClr val="tx1"/>
              </a:solidFill>
            </a:ln>
          </p:spPr>
          <p:txBody>
            <a:bodyPr wrap="square" rtlCol="0" anchor="ctr" anchorCtr="0">
              <a:noAutofit/>
            </a:bodyPr>
            <a:lstStyle/>
            <a:p>
              <a:pPr algn="ctr"/>
              <a:r>
                <a:rPr lang="en-US" altLang="ko-KR" dirty="0" err="1"/>
                <a:t>iCelsius</a:t>
              </a:r>
              <a:r>
                <a:rPr lang="en-US" altLang="ko-KR" dirty="0"/>
                <a:t> = float(input())</a:t>
              </a:r>
              <a:endParaRPr lang="ko-KR" altLang="en-US" dirty="0"/>
            </a:p>
          </p:txBody>
        </p:sp>
        <p:sp>
          <p:nvSpPr>
            <p:cNvPr id="10" name="타원 9"/>
            <p:cNvSpPr/>
            <p:nvPr/>
          </p:nvSpPr>
          <p:spPr bwMode="auto">
            <a:xfrm>
              <a:off x="8394257" y="2276874"/>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1" name="도넛 10"/>
            <p:cNvSpPr/>
            <p:nvPr/>
          </p:nvSpPr>
          <p:spPr bwMode="auto">
            <a:xfrm>
              <a:off x="8394257" y="4863610"/>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2" name="직선 화살표 연결선 11"/>
            <p:cNvCxnSpPr>
              <a:stCxn id="10" idx="4"/>
              <a:endCxn id="7" idx="0"/>
            </p:cNvCxnSpPr>
            <p:nvPr/>
          </p:nvCxnSpPr>
          <p:spPr bwMode="auto">
            <a:xfrm>
              <a:off x="8550272" y="2588909"/>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36162" y="3883126"/>
              <a:ext cx="2028225" cy="635668"/>
            </a:xfrm>
            <a:prstGeom prst="rect">
              <a:avLst/>
            </a:prstGeom>
            <a:noFill/>
            <a:ln>
              <a:solidFill>
                <a:schemeClr val="tx1"/>
              </a:solidFill>
            </a:ln>
          </p:spPr>
          <p:txBody>
            <a:bodyPr wrap="square" rtlCol="0" anchor="ctr" anchorCtr="0">
              <a:noAutofit/>
            </a:bodyPr>
            <a:lstStyle/>
            <a:p>
              <a:pPr algn="ctr"/>
              <a:r>
                <a:rPr lang="en-US" altLang="ko-KR" dirty="0"/>
                <a:t>print(</a:t>
              </a:r>
              <a:r>
                <a:rPr lang="en-US" altLang="ko-KR" dirty="0" err="1"/>
                <a:t>toF</a:t>
              </a:r>
              <a:r>
                <a:rPr lang="de-DE" altLang="ko-KR" dirty="0"/>
                <a:t>ahrenheit(iCelsius))</a:t>
              </a:r>
              <a:endParaRPr lang="ko-KR" altLang="en-US" dirty="0"/>
            </a:p>
          </p:txBody>
        </p:sp>
        <p:cxnSp>
          <p:nvCxnSpPr>
            <p:cNvPr id="25" name="직선 화살표 연결선 24"/>
            <p:cNvCxnSpPr>
              <a:stCxn id="20" idx="2"/>
              <a:endCxn id="11" idx="0"/>
            </p:cNvCxnSpPr>
            <p:nvPr/>
          </p:nvCxnSpPr>
          <p:spPr bwMode="auto">
            <a:xfrm>
              <a:off x="8550272" y="4518794"/>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550272" y="3538312"/>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113138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print(</a:t>
            </a:r>
            <a:r>
              <a:rPr lang="en-US" altLang="ko-KR" dirty="0" err="1"/>
              <a:t>toFahrenheit</a:t>
            </a:r>
            <a:r>
              <a:rPr lang="en-US" altLang="ko-KR" dirty="0"/>
              <a:t>(float(input("Type a degree Celsius ... "))))</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975718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normAutofit lnSpcReduction="10000"/>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err="1"/>
              <a:t>sCelsius</a:t>
            </a:r>
            <a:r>
              <a:rPr lang="en-US" altLang="ko-KR" dirty="0"/>
              <a:t> = input("Type a degree Celsius ... ")</a:t>
            </a:r>
          </a:p>
          <a:p>
            <a:pPr marL="0" indent="0">
              <a:buNone/>
            </a:pPr>
            <a:r>
              <a:rPr lang="en-US" altLang="ko-KR" dirty="0"/>
              <a:t>if </a:t>
            </a:r>
            <a:r>
              <a:rPr lang="en-US" altLang="ko-KR" dirty="0" err="1"/>
              <a:t>sCelsius.isdecimal</a:t>
            </a:r>
            <a:r>
              <a:rPr lang="en-US" altLang="ko-KR" dirty="0"/>
              <a:t>():</a:t>
            </a:r>
          </a:p>
          <a:p>
            <a:pPr marL="0" indent="0">
              <a:buNone/>
            </a:pPr>
            <a:r>
              <a:rPr lang="en-US" altLang="ko-KR" dirty="0"/>
              <a:t>    print(</a:t>
            </a:r>
            <a:r>
              <a:rPr lang="en-US" altLang="ko-KR" dirty="0" err="1"/>
              <a:t>toFahrenheit</a:t>
            </a:r>
            <a:r>
              <a:rPr lang="en-US" altLang="ko-KR" dirty="0"/>
              <a:t>(int(</a:t>
            </a:r>
            <a:r>
              <a:rPr lang="en-US" altLang="ko-KR" dirty="0" err="1"/>
              <a:t>sCelsius</a:t>
            </a:r>
            <a:r>
              <a:rPr lang="en-US" altLang="ko-KR" dirty="0"/>
              <a:t>)))</a:t>
            </a:r>
          </a:p>
          <a:p>
            <a:pPr marL="0" indent="0">
              <a:buNone/>
            </a:pPr>
            <a:r>
              <a:rPr lang="en-US" altLang="ko-KR" dirty="0"/>
              <a:t>else:</a:t>
            </a:r>
          </a:p>
          <a:p>
            <a:pPr marL="0" indent="0">
              <a:buNone/>
            </a:pPr>
            <a:r>
              <a:rPr lang="en-US" altLang="ko-KR" dirty="0"/>
              <a:t>    print("Not an integer")</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545603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try:</a:t>
            </a:r>
          </a:p>
          <a:p>
            <a:pPr marL="0" indent="0">
              <a:buNone/>
            </a:pPr>
            <a:r>
              <a:rPr lang="en-US" altLang="ko-KR" dirty="0"/>
              <a:t>    print(</a:t>
            </a:r>
            <a:r>
              <a:rPr lang="en-US" altLang="ko-KR" dirty="0" err="1"/>
              <a:t>toFahrenheit</a:t>
            </a:r>
            <a:r>
              <a:rPr lang="en-US" altLang="ko-KR" dirty="0"/>
              <a:t>(int(input("Type a degree Celsius ... "))))</a:t>
            </a:r>
          </a:p>
          <a:p>
            <a:pPr marL="0" indent="0">
              <a:buNone/>
            </a:pPr>
            <a:r>
              <a:rPr lang="en-US" altLang="ko-KR" dirty="0"/>
              <a:t>except </a:t>
            </a:r>
            <a:r>
              <a:rPr lang="en-US" altLang="ko-KR" dirty="0" err="1"/>
              <a:t>ValueError</a:t>
            </a:r>
            <a:r>
              <a:rPr lang="en-US" altLang="ko-KR" dirty="0"/>
              <a:t>:</a:t>
            </a:r>
          </a:p>
          <a:p>
            <a:pPr marL="0" indent="0">
              <a:buNone/>
            </a:pPr>
            <a:r>
              <a:rPr lang="en-US" altLang="ko-KR" dirty="0"/>
              <a:t>    print("cannot calculate")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575490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try:</a:t>
            </a:r>
          </a:p>
          <a:p>
            <a:pPr marL="0" indent="0">
              <a:buNone/>
            </a:pPr>
            <a:r>
              <a:rPr lang="en-US" altLang="ko-KR" dirty="0"/>
              <a:t>    print(</a:t>
            </a:r>
            <a:r>
              <a:rPr lang="en-US" altLang="ko-KR" dirty="0" err="1"/>
              <a:t>toFahrenheit</a:t>
            </a:r>
            <a:r>
              <a:rPr lang="en-US" altLang="ko-KR" dirty="0"/>
              <a:t>(int(input("Type a degree Celsius ... "))))</a:t>
            </a:r>
          </a:p>
          <a:p>
            <a:pPr marL="0" indent="0">
              <a:buNone/>
            </a:pPr>
            <a:r>
              <a:rPr lang="en-US" altLang="ko-KR" dirty="0"/>
              <a:t>except </a:t>
            </a:r>
            <a:r>
              <a:rPr lang="en-US" altLang="ko-KR" dirty="0" err="1"/>
              <a:t>ValueError</a:t>
            </a:r>
            <a:r>
              <a:rPr lang="en-US" altLang="ko-KR" dirty="0"/>
              <a:t>:</a:t>
            </a:r>
          </a:p>
          <a:p>
            <a:pPr marL="0" indent="0">
              <a:buNone/>
            </a:pPr>
            <a:r>
              <a:rPr lang="en-US" altLang="ko-KR" dirty="0"/>
              <a:t>    print("</a:t>
            </a:r>
            <a:r>
              <a:rPr lang="en-US" altLang="ko-KR" b="1" dirty="0">
                <a:solidFill>
                  <a:srgbClr val="FF0000"/>
                </a:solidFill>
              </a:rPr>
              <a:t>cannot calculate</a:t>
            </a:r>
            <a:r>
              <a:rPr lang="en-US" altLang="ko-KR" dirty="0"/>
              <a:t>")	# cause of error</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303116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35206"/>
            <a:ext cx="10353762" cy="459452"/>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627274" y="1613886"/>
            <a:ext cx="5339958" cy="3833951"/>
          </a:xfrm>
        </p:spPr>
        <p:txBody>
          <a:bodyPr>
            <a:normAutofit/>
          </a:bodyPr>
          <a:lstStyle/>
          <a:p>
            <a:pPr algn="l"/>
            <a:r>
              <a:rPr lang="en-US" altLang="ko-KR" dirty="0"/>
              <a:t>Make a Python program as below:</a:t>
            </a:r>
          </a:p>
          <a:p>
            <a:pPr lvl="1" algn="l"/>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lgn="l"/>
            <a:r>
              <a:rPr lang="en-US" altLang="ko-KR" dirty="0"/>
              <a:t>Call the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in a </a:t>
            </a:r>
            <a:r>
              <a:rPr lang="en-US" altLang="ko-KR" b="1" i="1" dirty="0"/>
              <a:t>for</a:t>
            </a:r>
            <a:r>
              <a:rPr lang="en-US" altLang="ko-KR" dirty="0"/>
              <a:t> statement where </a:t>
            </a:r>
            <a:r>
              <a:rPr lang="en-US" altLang="ko-KR" dirty="0" err="1">
                <a:solidFill>
                  <a:schemeClr val="tx1">
                    <a:lumMod val="50000"/>
                    <a:lumOff val="50000"/>
                  </a:schemeClr>
                </a:solidFill>
              </a:rPr>
              <a:t>iCelsius</a:t>
            </a:r>
            <a:r>
              <a:rPr lang="en-US" altLang="ko-KR" dirty="0"/>
              <a:t> iterates from -10 through 50.</a:t>
            </a:r>
          </a:p>
        </p:txBody>
      </p:sp>
      <p:sp>
        <p:nvSpPr>
          <p:cNvPr id="12" name="슬라이드 번호 개체 틀 11"/>
          <p:cNvSpPr>
            <a:spLocks noGrp="1"/>
          </p:cNvSpPr>
          <p:nvPr>
            <p:ph type="sldNum" sz="quarter" idx="12"/>
          </p:nvPr>
        </p:nvSpPr>
        <p:spPr/>
        <p:txBody>
          <a:bodyPr/>
          <a:lstStyle/>
          <a:p>
            <a:fld id="{D57F1E4F-1CFF-5643-939E-217C01CDF565}" type="slidenum">
              <a:rPr lang="en-US" smtClean="0"/>
              <a:pPr/>
              <a:t>69</a:t>
            </a:fld>
            <a:endParaRPr lang="en-US" dirty="0"/>
          </a:p>
        </p:txBody>
      </p:sp>
      <p:grpSp>
        <p:nvGrpSpPr>
          <p:cNvPr id="4" name="그룹 3">
            <a:extLst>
              <a:ext uri="{FF2B5EF4-FFF2-40B4-BE49-F238E27FC236}">
                <a16:creationId xmlns:a16="http://schemas.microsoft.com/office/drawing/2014/main" id="{5CC8C7E3-3DC7-AD7E-31F8-17B912D62D10}"/>
              </a:ext>
            </a:extLst>
          </p:cNvPr>
          <p:cNvGrpSpPr/>
          <p:nvPr/>
        </p:nvGrpSpPr>
        <p:grpSpPr>
          <a:xfrm>
            <a:off x="6756898" y="835482"/>
            <a:ext cx="5807122" cy="5590497"/>
            <a:chOff x="6960098" y="1844826"/>
            <a:chExt cx="4051570" cy="3900433"/>
          </a:xfrm>
        </p:grpSpPr>
        <p:sp>
          <p:nvSpPr>
            <p:cNvPr id="5" name="직사각형 4"/>
            <p:cNvSpPr/>
            <p:nvPr/>
          </p:nvSpPr>
          <p:spPr bwMode="auto">
            <a:xfrm>
              <a:off x="6960098" y="2384662"/>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2400" dirty="0">
                  <a:solidFill>
                    <a:schemeClr val="tx1">
                      <a:lumMod val="50000"/>
                      <a:lumOff val="50000"/>
                    </a:schemeClr>
                  </a:solidFill>
                </a:rPr>
                <a:t>f</a:t>
              </a:r>
              <a:r>
                <a:rPr kumimoji="1" lang="en-US" altLang="ko-KR" sz="2400" dirty="0">
                  <a:solidFill>
                    <a:schemeClr val="tx1">
                      <a:lumMod val="50000"/>
                      <a:lumOff val="50000"/>
                    </a:schemeClr>
                  </a:solidFill>
                </a:rPr>
                <a:t>or</a:t>
              </a:r>
              <a:endParaRPr kumimoji="1" lang="ko-KR" altLang="en-US" sz="2400" dirty="0">
                <a:solidFill>
                  <a:schemeClr val="tx1">
                    <a:lumMod val="50000"/>
                    <a:lumOff val="50000"/>
                  </a:schemeClr>
                </a:solidFill>
              </a:endParaRPr>
            </a:p>
          </p:txBody>
        </p:sp>
        <p:sp>
          <p:nvSpPr>
            <p:cNvPr id="8" name="TextBox 7"/>
            <p:cNvSpPr txBox="1"/>
            <p:nvPr/>
          </p:nvSpPr>
          <p:spPr>
            <a:xfrm>
              <a:off x="7506159" y="2579681"/>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506159" y="2579681"/>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iCelsius</a:t>
              </a:r>
              <a:r>
                <a:rPr lang="en-US" altLang="ko-KR" sz="1517" dirty="0"/>
                <a:t> from</a:t>
              </a:r>
            </a:p>
            <a:p>
              <a:pPr algn="ctr"/>
              <a:r>
                <a:rPr lang="en-US" altLang="ko-KR" sz="1517" dirty="0"/>
                <a:t>range(-10, 51)</a:t>
              </a:r>
              <a:endParaRPr lang="ko-KR" altLang="en-US" sz="1517" dirty="0"/>
            </a:p>
          </p:txBody>
        </p:sp>
        <p:sp>
          <p:nvSpPr>
            <p:cNvPr id="10" name="타원 9"/>
            <p:cNvSpPr/>
            <p:nvPr/>
          </p:nvSpPr>
          <p:spPr bwMode="auto">
            <a:xfrm>
              <a:off x="8364254" y="184482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364254" y="5433224"/>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25" idx="0"/>
            </p:cNvCxnSpPr>
            <p:nvPr/>
          </p:nvCxnSpPr>
          <p:spPr bwMode="auto">
            <a:xfrm>
              <a:off x="8520269" y="3281761"/>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9217469" y="3095591"/>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7" name="TextBox 16"/>
            <p:cNvSpPr txBox="1"/>
            <p:nvPr/>
          </p:nvSpPr>
          <p:spPr>
            <a:xfrm>
              <a:off x="7506159" y="4371167"/>
              <a:ext cx="2028225" cy="515997"/>
            </a:xfrm>
            <a:prstGeom prst="rect">
              <a:avLst/>
            </a:prstGeom>
            <a:noFill/>
            <a:ln>
              <a:solidFill>
                <a:schemeClr val="tx1"/>
              </a:solidFill>
            </a:ln>
          </p:spPr>
          <p:txBody>
            <a:bodyPr wrap="square" rtlCol="0" anchor="ctr" anchorCtr="0">
              <a:noAutofit/>
            </a:bodyPr>
            <a:lstStyle/>
            <a:p>
              <a:pPr algn="ctr"/>
              <a:r>
                <a:rPr lang="en-US" altLang="ko-KR" sz="1517" dirty="0"/>
                <a:t>print(</a:t>
              </a:r>
              <a:r>
                <a:rPr lang="en-US" altLang="ko-KR" sz="1517" dirty="0" err="1"/>
                <a:t>iCelsius</a:t>
              </a:r>
              <a:r>
                <a:rPr lang="en-US" altLang="ko-KR" sz="1517" dirty="0"/>
                <a:t>, </a:t>
              </a:r>
              <a:r>
                <a:rPr lang="en-US" altLang="ko-KR" sz="1517" dirty="0" err="1"/>
                <a:t>dFahrenheit</a:t>
              </a:r>
              <a:r>
                <a:rPr lang="en-US" altLang="ko-KR" sz="1517" dirty="0"/>
                <a:t>)</a:t>
              </a:r>
              <a:endParaRPr lang="ko-KR" altLang="en-US" sz="1517" dirty="0"/>
            </a:p>
          </p:txBody>
        </p:sp>
        <p:cxnSp>
          <p:nvCxnSpPr>
            <p:cNvPr id="18" name="직선 화살표 연결선 17"/>
            <p:cNvCxnSpPr>
              <a:stCxn id="10" idx="4"/>
              <a:endCxn id="9" idx="0"/>
            </p:cNvCxnSpPr>
            <p:nvPr/>
          </p:nvCxnSpPr>
          <p:spPr bwMode="auto">
            <a:xfrm>
              <a:off x="8520269" y="2156860"/>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꺾인 연결선 23"/>
            <p:cNvCxnSpPr>
              <a:stCxn id="9" idx="3"/>
              <a:endCxn id="11" idx="0"/>
            </p:cNvCxnSpPr>
            <p:nvPr/>
          </p:nvCxnSpPr>
          <p:spPr bwMode="auto">
            <a:xfrm flipH="1">
              <a:off x="8520271" y="2930720"/>
              <a:ext cx="1014113" cy="2502502"/>
            </a:xfrm>
            <a:prstGeom prst="bentConnector4">
              <a:avLst>
                <a:gd name="adj1" fmla="val -65660"/>
                <a:gd name="adj2" fmla="val 9025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17" idx="1"/>
              <a:endCxn id="9" idx="1"/>
            </p:cNvCxnSpPr>
            <p:nvPr/>
          </p:nvCxnSpPr>
          <p:spPr bwMode="auto">
            <a:xfrm rot="10800000">
              <a:off x="7506157" y="2930724"/>
              <a:ext cx="13758" cy="1738805"/>
            </a:xfrm>
            <a:prstGeom prst="bentConnector3">
              <a:avLst>
                <a:gd name="adj1" fmla="val 2985050"/>
              </a:avLst>
            </a:prstGeom>
            <a:solidFill>
              <a:schemeClr val="accent1"/>
            </a:solidFill>
            <a:ln w="9525" cap="flat" cmpd="sng" algn="ctr">
              <a:solidFill>
                <a:schemeClr val="tx1"/>
              </a:solidFill>
              <a:prstDash val="solid"/>
              <a:miter lim="800000"/>
              <a:headEnd type="none" w="med" len="med"/>
              <a:tailEnd type="triangle"/>
            </a:ln>
            <a:effectLst/>
          </p:spPr>
        </p:cxnSp>
        <p:sp>
          <p:nvSpPr>
            <p:cNvPr id="25" name="TextBox 24"/>
            <p:cNvSpPr txBox="1"/>
            <p:nvPr/>
          </p:nvSpPr>
          <p:spPr>
            <a:xfrm>
              <a:off x="7506159" y="3561017"/>
              <a:ext cx="2028225" cy="530895"/>
            </a:xfrm>
            <a:prstGeom prst="rect">
              <a:avLst/>
            </a:prstGeom>
            <a:noFill/>
            <a:ln>
              <a:solidFill>
                <a:schemeClr val="tx1"/>
              </a:solidFill>
            </a:ln>
          </p:spPr>
          <p:txBody>
            <a:bodyPr wrap="square" rtlCol="0" anchor="ctr" anchorCtr="0">
              <a:noAutofit/>
            </a:bodyPr>
            <a:lstStyle/>
            <a:p>
              <a:pPr algn="ctr"/>
              <a:r>
                <a:rPr lang="en-US" altLang="ko-KR" sz="1517" dirty="0" err="1"/>
                <a:t>dFahrenheit</a:t>
              </a:r>
              <a:r>
                <a:rPr lang="en-US" altLang="ko-KR" sz="1517" dirty="0"/>
                <a:t> = </a:t>
              </a:r>
              <a:r>
                <a:rPr lang="en-US" altLang="ko-KR" sz="1517" dirty="0" err="1"/>
                <a:t>toFahrenheit</a:t>
              </a:r>
              <a:r>
                <a:rPr lang="en-US" altLang="ko-KR" sz="1517" dirty="0"/>
                <a:t>(</a:t>
              </a:r>
              <a:r>
                <a:rPr lang="en-US" altLang="ko-KR" sz="1517" dirty="0" err="1"/>
                <a:t>iCelsius</a:t>
              </a:r>
              <a:r>
                <a:rPr lang="en-US" altLang="ko-KR" sz="1517" dirty="0"/>
                <a:t>)</a:t>
              </a:r>
              <a:endParaRPr lang="ko-KR" altLang="en-US" sz="1517" dirty="0"/>
            </a:p>
          </p:txBody>
        </p:sp>
        <p:sp>
          <p:nvSpPr>
            <p:cNvPr id="26" name="TextBox 25"/>
            <p:cNvSpPr txBox="1"/>
            <p:nvPr/>
          </p:nvSpPr>
          <p:spPr>
            <a:xfrm>
              <a:off x="7545163" y="3220142"/>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20" name="직선 화살표 연결선 19"/>
            <p:cNvCxnSpPr>
              <a:stCxn id="25" idx="2"/>
              <a:endCxn id="17" idx="0"/>
            </p:cNvCxnSpPr>
            <p:nvPr/>
          </p:nvCxnSpPr>
          <p:spPr bwMode="auto">
            <a:xfrm>
              <a:off x="8520269" y="4091912"/>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60199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그림 4">
            <a:extLst>
              <a:ext uri="{FF2B5EF4-FFF2-40B4-BE49-F238E27FC236}">
                <a16:creationId xmlns:a16="http://schemas.microsoft.com/office/drawing/2014/main" id="{2E0AD7CF-05C4-5F65-ED81-57A649B254FC}"/>
              </a:ext>
            </a:extLst>
          </p:cNvPr>
          <p:cNvPicPr>
            <a:picLocks noChangeAspect="1"/>
          </p:cNvPicPr>
          <p:nvPr/>
        </p:nvPicPr>
        <p:blipFill>
          <a:blip r:embed="rId2"/>
          <a:stretch>
            <a:fillRect/>
          </a:stretch>
        </p:blipFill>
        <p:spPr>
          <a:xfrm>
            <a:off x="2954276" y="1390541"/>
            <a:ext cx="7084888" cy="4076918"/>
          </a:xfrm>
          <a:prstGeom prst="rect">
            <a:avLst/>
          </a:prstGeom>
        </p:spPr>
      </p:pic>
      <p:sp>
        <p:nvSpPr>
          <p:cNvPr id="7" name="TextBox 6">
            <a:extLst>
              <a:ext uri="{FF2B5EF4-FFF2-40B4-BE49-F238E27FC236}">
                <a16:creationId xmlns:a16="http://schemas.microsoft.com/office/drawing/2014/main" id="{4D6A8825-45D4-475C-0B23-2F79637D8CCF}"/>
              </a:ext>
            </a:extLst>
          </p:cNvPr>
          <p:cNvSpPr txBox="1"/>
          <p:nvPr/>
        </p:nvSpPr>
        <p:spPr>
          <a:xfrm>
            <a:off x="2956560" y="5479534"/>
            <a:ext cx="6096000" cy="369332"/>
          </a:xfrm>
          <a:prstGeom prst="rect">
            <a:avLst/>
          </a:prstGeom>
          <a:noFill/>
        </p:spPr>
        <p:txBody>
          <a:bodyPr wrap="square">
            <a:spAutoFit/>
          </a:bodyPr>
          <a:lstStyle/>
          <a:p>
            <a:r>
              <a:rPr lang="ko-KR" altLang="en-US" dirty="0"/>
              <a:t>https://www.cuemath.com/calculus/What-are-functions/</a:t>
            </a:r>
          </a:p>
        </p:txBody>
      </p:sp>
    </p:spTree>
    <p:extLst>
      <p:ext uri="{BB962C8B-B14F-4D97-AF65-F5344CB8AC3E}">
        <p14:creationId xmlns:p14="http://schemas.microsoft.com/office/powerpoint/2010/main" val="575088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for </a:t>
            </a:r>
            <a:r>
              <a:rPr lang="en-US" altLang="ko-KR" dirty="0" err="1"/>
              <a:t>iCelsius</a:t>
            </a:r>
            <a:r>
              <a:rPr lang="en-US" altLang="ko-KR" dirty="0"/>
              <a:t> in range(-10, 51):</a:t>
            </a:r>
          </a:p>
          <a:p>
            <a:pPr marL="0" indent="0">
              <a:buNone/>
            </a:pPr>
            <a:r>
              <a:rPr lang="en-US" altLang="ko-KR" dirty="0"/>
              <a:t>    print(</a:t>
            </a:r>
            <a:r>
              <a:rPr lang="en-US" altLang="ko-KR" dirty="0" err="1"/>
              <a:t>iCelsius</a:t>
            </a:r>
            <a:r>
              <a:rPr lang="en-US" altLang="ko-KR" dirty="0"/>
              <a:t>, </a:t>
            </a:r>
            <a:r>
              <a:rPr lang="en-US" altLang="ko-KR" dirty="0" err="1"/>
              <a:t>toFahrenheit</a:t>
            </a:r>
            <a:r>
              <a:rPr lang="en-US" altLang="ko-KR" dirty="0"/>
              <a:t>(</a:t>
            </a:r>
            <a:r>
              <a:rPr lang="en-US" altLang="ko-KR" dirty="0" err="1"/>
              <a:t>iCelsius</a:t>
            </a:r>
            <a:r>
              <a:rPr lang="en-US" altLang="ko-KR" dirty="0"/>
              <a: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9917766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endParaRPr lang="en-US" altLang="ko-KR" dirty="0"/>
          </a:p>
          <a:p>
            <a:r>
              <a:rPr lang="en-US" altLang="ko-KR" dirty="0"/>
              <a:t>Add a Python program which:</a:t>
            </a:r>
          </a:p>
          <a:p>
            <a:pPr lvl="1"/>
            <a:r>
              <a:rPr lang="en-US" altLang="ko-KR" dirty="0"/>
              <a:t>Step 1) inputs a string for a degree Celsius.</a:t>
            </a:r>
          </a:p>
          <a:p>
            <a:pPr lvl="1"/>
            <a:r>
              <a:rPr lang="en-US" altLang="ko-KR" dirty="0"/>
              <a:t>Step 2) terminates the program if the input string is equal to ‘quit’.</a:t>
            </a:r>
          </a:p>
          <a:p>
            <a:pPr lvl="1"/>
            <a:r>
              <a:rPr lang="en-US" altLang="ko-KR" dirty="0"/>
              <a:t>Step 3) transforms the input string into an integer </a:t>
            </a:r>
            <a:r>
              <a:rPr lang="en-US" altLang="ko-KR" dirty="0" err="1">
                <a:solidFill>
                  <a:schemeClr val="tx1">
                    <a:lumMod val="50000"/>
                    <a:lumOff val="50000"/>
                  </a:schemeClr>
                </a:solidFill>
              </a:rPr>
              <a:t>iCelsius</a:t>
            </a:r>
            <a:r>
              <a:rPr lang="en-US" altLang="ko-KR" dirty="0"/>
              <a:t>.</a:t>
            </a:r>
          </a:p>
          <a:p>
            <a:pPr lvl="1"/>
            <a:r>
              <a:rPr lang="en-US" altLang="ko-KR" dirty="0"/>
              <a:t>Step 4) calculates the Fahrenheit equivalence of the Celsius </a:t>
            </a:r>
            <a:r>
              <a:rPr lang="en-US" altLang="ko-KR" dirty="0" err="1">
                <a:solidFill>
                  <a:schemeClr val="tx1">
                    <a:lumMod val="50000"/>
                    <a:lumOff val="50000"/>
                  </a:schemeClr>
                </a:solidFill>
              </a:rPr>
              <a:t>iCelsius</a:t>
            </a:r>
            <a:r>
              <a:rPr lang="en-US" altLang="ko-KR" dirty="0"/>
              <a:t> and prints out the degree Fahrenheit.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4167669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a:t>def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else:</a:t>
            </a:r>
          </a:p>
          <a:p>
            <a:pPr marL="0" indent="0">
              <a:buNone/>
            </a:pPr>
            <a:r>
              <a:rPr lang="en-US" altLang="ko-KR" dirty="0"/>
              <a:t>        print(</a:t>
            </a:r>
            <a:r>
              <a:rPr lang="en-US" altLang="ko-KR" dirty="0" err="1"/>
              <a:t>toFahrenheit</a:t>
            </a:r>
            <a:r>
              <a:rPr lang="en-US" altLang="ko-KR" dirty="0"/>
              <a:t>(int(</a:t>
            </a:r>
            <a:r>
              <a:rPr lang="en-US" altLang="ko-KR" dirty="0" err="1"/>
              <a:t>sCelsius</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928499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fontScale="85000" lnSpcReduction="2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endParaRPr lang="en-US" altLang="ko-KR" dirty="0"/>
          </a:p>
          <a:p>
            <a:r>
              <a:rPr lang="en-US" altLang="ko-KR" dirty="0"/>
              <a:t>Add a Python program which:</a:t>
            </a:r>
          </a:p>
          <a:p>
            <a:pPr lvl="1"/>
            <a:r>
              <a:rPr lang="en-US" altLang="ko-KR" dirty="0"/>
              <a:t>Step 1) inputs a string for a degree Celsius.</a:t>
            </a:r>
          </a:p>
          <a:p>
            <a:pPr lvl="1"/>
            <a:r>
              <a:rPr lang="en-US" altLang="ko-KR" dirty="0"/>
              <a:t>Step 2) terminates the program if the input string is equal to ‘quit’.</a:t>
            </a:r>
          </a:p>
          <a:p>
            <a:pPr lvl="1"/>
            <a:r>
              <a:rPr lang="en-US" altLang="ko-KR" dirty="0"/>
              <a:t>Step 3) checks whether the input string is in a decimal form.</a:t>
            </a:r>
          </a:p>
          <a:p>
            <a:pPr lvl="1"/>
            <a:r>
              <a:rPr lang="en-US" altLang="ko-KR" dirty="0"/>
              <a:t>Step 4) prints out ‘not an integer’ and goes to the Step 1) if the input string is not in a decimal form.</a:t>
            </a:r>
          </a:p>
          <a:p>
            <a:pPr lvl="1"/>
            <a:r>
              <a:rPr lang="en-US" altLang="ko-KR" dirty="0"/>
              <a:t>Step 5) transforms the input string into an integer </a:t>
            </a:r>
            <a:r>
              <a:rPr lang="en-US" altLang="ko-KR" dirty="0" err="1">
                <a:solidFill>
                  <a:schemeClr val="tx1">
                    <a:lumMod val="50000"/>
                    <a:lumOff val="50000"/>
                  </a:schemeClr>
                </a:solidFill>
              </a:rPr>
              <a:t>iCelsius</a:t>
            </a:r>
            <a:r>
              <a:rPr lang="en-US" altLang="ko-KR" dirty="0"/>
              <a:t>.</a:t>
            </a:r>
          </a:p>
          <a:p>
            <a:pPr lvl="1"/>
            <a:r>
              <a:rPr lang="en-US" altLang="ko-KR" dirty="0"/>
              <a:t>Step 6) calculates the Fahrenheit equivalence of the Celsius </a:t>
            </a:r>
            <a:r>
              <a:rPr lang="en-US" altLang="ko-KR" dirty="0" err="1">
                <a:solidFill>
                  <a:schemeClr val="tx1">
                    <a:lumMod val="50000"/>
                    <a:lumOff val="50000"/>
                  </a:schemeClr>
                </a:solidFill>
              </a:rPr>
              <a:t>iCelsius</a:t>
            </a:r>
            <a:r>
              <a:rPr lang="en-US" altLang="ko-KR" dirty="0"/>
              <a:t> and prints out the degree Fahrenheit.</a:t>
            </a:r>
          </a:p>
          <a:p>
            <a:pPr lvl="1"/>
            <a:r>
              <a:rPr lang="en-US" altLang="ko-KR" dirty="0"/>
              <a:t>Step 7)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469119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a:xfrm>
            <a:off x="913794" y="1127464"/>
            <a:ext cx="10770206" cy="5070136"/>
          </a:xfrm>
        </p:spPr>
        <p:txBody>
          <a:bodyPr>
            <a:normAutofit fontScale="85000" lnSpcReduction="200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a:t>
            </a:r>
            <a:r>
              <a:rPr lang="en-US" altLang="ko-KR" dirty="0" err="1"/>
              <a:t>elif</a:t>
            </a:r>
            <a:r>
              <a:rPr lang="en-US" altLang="ko-KR" dirty="0"/>
              <a:t> </a:t>
            </a:r>
            <a:r>
              <a:rPr lang="en-US" altLang="ko-KR" dirty="0" err="1"/>
              <a:t>sCelsius.isdecimal</a:t>
            </a:r>
            <a:r>
              <a:rPr lang="en-US" altLang="ko-KR" dirty="0"/>
              <a:t>():</a:t>
            </a:r>
          </a:p>
          <a:p>
            <a:pPr marL="0" indent="0">
              <a:buNone/>
            </a:pPr>
            <a:r>
              <a:rPr lang="en-US" altLang="ko-KR" dirty="0"/>
              <a:t>        print(</a:t>
            </a:r>
            <a:r>
              <a:rPr lang="en-US" altLang="ko-KR" dirty="0" err="1"/>
              <a:t>toFahrenheit</a:t>
            </a:r>
            <a:r>
              <a:rPr lang="en-US" altLang="ko-KR" dirty="0"/>
              <a:t>(</a:t>
            </a:r>
            <a:r>
              <a:rPr lang="en-US" altLang="ko-KR" dirty="0" err="1"/>
              <a:t>int</a:t>
            </a:r>
            <a:r>
              <a:rPr lang="en-US" altLang="ko-KR" dirty="0"/>
              <a:t>(</a:t>
            </a:r>
            <a:r>
              <a:rPr lang="en-US" altLang="ko-KR" dirty="0" err="1"/>
              <a:t>sCelsius</a:t>
            </a:r>
            <a:r>
              <a:rPr lang="en-US" altLang="ko-KR" dirty="0"/>
              <a:t>)))</a:t>
            </a:r>
          </a:p>
          <a:p>
            <a:pPr marL="0" indent="0">
              <a:buNone/>
            </a:pPr>
            <a:r>
              <a:rPr lang="en-US" altLang="ko-KR" dirty="0"/>
              <a:t>    else:</a:t>
            </a:r>
          </a:p>
          <a:p>
            <a:pPr marL="0" indent="0">
              <a:buNone/>
            </a:pPr>
            <a:r>
              <a:rPr lang="en-US" altLang="ko-KR" dirty="0"/>
              <a:t>        print("Not an integer")</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486370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a:xfrm>
            <a:off x="913794" y="1127464"/>
            <a:ext cx="10546685" cy="5039656"/>
          </a:xfrm>
        </p:spPr>
        <p:txBody>
          <a:bodyPr>
            <a:normAutofit fontScale="77500" lnSpcReduction="200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else:</a:t>
            </a:r>
          </a:p>
          <a:p>
            <a:pPr marL="0" indent="0">
              <a:buNone/>
            </a:pPr>
            <a:r>
              <a:rPr lang="en-US" altLang="ko-KR" dirty="0"/>
              <a:t>        try:</a:t>
            </a:r>
          </a:p>
          <a:p>
            <a:pPr marL="0" indent="0">
              <a:buNone/>
            </a:pPr>
            <a:r>
              <a:rPr lang="en-US" altLang="ko-KR" dirty="0"/>
              <a:t>            print(</a:t>
            </a:r>
            <a:r>
              <a:rPr lang="en-US" altLang="ko-KR" dirty="0" err="1"/>
              <a:t>toFahrenheit</a:t>
            </a:r>
            <a:r>
              <a:rPr lang="en-US" altLang="ko-KR" dirty="0"/>
              <a:t>(</a:t>
            </a:r>
            <a:r>
              <a:rPr lang="en-US" altLang="ko-KR" dirty="0" err="1"/>
              <a:t>int</a:t>
            </a:r>
            <a:r>
              <a:rPr lang="en-US" altLang="ko-KR" dirty="0"/>
              <a:t>(</a:t>
            </a:r>
            <a:r>
              <a:rPr lang="en-US" altLang="ko-KR" dirty="0" err="1"/>
              <a:t>sCelsius</a:t>
            </a:r>
            <a:r>
              <a:rPr lang="en-US" altLang="ko-KR" dirty="0"/>
              <a:t>)))</a:t>
            </a:r>
          </a:p>
          <a:p>
            <a:pPr marL="0" indent="0">
              <a:buNone/>
            </a:pPr>
            <a:r>
              <a:rPr lang="en-US" altLang="ko-KR" dirty="0"/>
              <a:t>        except </a:t>
            </a:r>
            <a:r>
              <a:rPr lang="en-US" altLang="ko-KR" dirty="0" err="1"/>
              <a:t>ValueError</a:t>
            </a:r>
            <a:r>
              <a:rPr lang="en-US" altLang="ko-KR" dirty="0"/>
              <a:t>:</a:t>
            </a:r>
          </a:p>
          <a:p>
            <a:pPr marL="0" indent="0">
              <a:buNone/>
            </a:pPr>
            <a:r>
              <a:rPr lang="en-US" altLang="ko-KR" dirty="0"/>
              <a:t>            print("cannot calculate")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715033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50373"/>
            <a:ext cx="10353762" cy="684733"/>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677443" y="1423215"/>
            <a:ext cx="5801607" cy="4243175"/>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endParaRPr lang="en-US" altLang="ko-KR" dirty="0"/>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76</a:t>
            </a:fld>
            <a:endParaRPr lang="en-US" dirty="0"/>
          </a:p>
        </p:txBody>
      </p:sp>
      <p:grpSp>
        <p:nvGrpSpPr>
          <p:cNvPr id="5" name="그룹 4">
            <a:extLst>
              <a:ext uri="{FF2B5EF4-FFF2-40B4-BE49-F238E27FC236}">
                <a16:creationId xmlns:a16="http://schemas.microsoft.com/office/drawing/2014/main" id="{F4A797AD-2049-71CF-7439-C3565CCC7D03}"/>
              </a:ext>
            </a:extLst>
          </p:cNvPr>
          <p:cNvGrpSpPr/>
          <p:nvPr/>
        </p:nvGrpSpPr>
        <p:grpSpPr>
          <a:xfrm>
            <a:off x="6978642" y="1270000"/>
            <a:ext cx="4596225" cy="4895979"/>
            <a:chOff x="6816082" y="1916834"/>
            <a:chExt cx="3588399" cy="3822425"/>
          </a:xfrm>
        </p:grpSpPr>
        <p:sp>
          <p:nvSpPr>
            <p:cNvPr id="13" name="직사각형 12"/>
            <p:cNvSpPr/>
            <p:nvPr/>
          </p:nvSpPr>
          <p:spPr bwMode="auto">
            <a:xfrm>
              <a:off x="6816082" y="1916834"/>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2000" dirty="0" err="1">
                  <a:solidFill>
                    <a:schemeClr val="tx1">
                      <a:lumMod val="50000"/>
                      <a:lumOff val="50000"/>
                    </a:schemeClr>
                  </a:solidFill>
                </a:rPr>
                <a:t>isOdd</a:t>
              </a:r>
              <a:r>
                <a:rPr lang="en-US" altLang="ko-KR" sz="2000" dirty="0">
                  <a:solidFill>
                    <a:schemeClr val="tx1">
                      <a:lumMod val="50000"/>
                      <a:lumOff val="50000"/>
                    </a:schemeClr>
                  </a:solidFill>
                </a:rPr>
                <a:t>(n)</a:t>
              </a:r>
              <a:endParaRPr kumimoji="1" lang="ko-KR" altLang="en-US" sz="2000" dirty="0">
                <a:solidFill>
                  <a:schemeClr val="tx1">
                    <a:lumMod val="50000"/>
                    <a:lumOff val="50000"/>
                  </a:schemeClr>
                </a:solidFill>
                <a:latin typeface="Tahoma" pitchFamily="34" charset="0"/>
              </a:endParaRPr>
            </a:p>
          </p:txBody>
        </p:sp>
        <p:sp>
          <p:nvSpPr>
            <p:cNvPr id="7" name="TextBox 6"/>
            <p:cNvSpPr txBox="1"/>
            <p:nvPr/>
          </p:nvSpPr>
          <p:spPr>
            <a:xfrm>
              <a:off x="7518160" y="3074514"/>
              <a:ext cx="2184243" cy="637371"/>
            </a:xfrm>
            <a:prstGeom prst="rect">
              <a:avLst/>
            </a:prstGeom>
            <a:noFill/>
            <a:ln>
              <a:solidFill>
                <a:schemeClr val="tx1"/>
              </a:solidFill>
            </a:ln>
          </p:spPr>
          <p:txBody>
            <a:bodyPr wrap="square" rtlCol="0" anchor="ctr" anchorCtr="0">
              <a:noAutofit/>
            </a:bodyPr>
            <a:lstStyle/>
            <a:p>
              <a:pPr algn="ctr"/>
              <a:r>
                <a:rPr lang="en-US" altLang="ko-KR" dirty="0" err="1"/>
                <a:t>bOdd</a:t>
              </a:r>
              <a:r>
                <a:rPr lang="de-DE" altLang="ko-KR" dirty="0"/>
                <a:t> = ((n % 2) == 1)</a:t>
              </a:r>
              <a:endParaRPr lang="ko-KR" altLang="en-US" dirty="0"/>
            </a:p>
          </p:txBody>
        </p:sp>
        <p:sp>
          <p:nvSpPr>
            <p:cNvPr id="10" name="타원 9"/>
            <p:cNvSpPr/>
            <p:nvPr/>
          </p:nvSpPr>
          <p:spPr bwMode="auto">
            <a:xfrm>
              <a:off x="8454264" y="245044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454264" y="5037181"/>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stCxn id="10" idx="4"/>
              <a:endCxn id="7" idx="0"/>
            </p:cNvCxnSpPr>
            <p:nvPr/>
          </p:nvCxnSpPr>
          <p:spPr bwMode="auto">
            <a:xfrm>
              <a:off x="8610279" y="2762480"/>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96169" y="4087775"/>
              <a:ext cx="2028225" cy="637371"/>
            </a:xfrm>
            <a:prstGeom prst="rect">
              <a:avLst/>
            </a:prstGeom>
            <a:noFill/>
            <a:ln>
              <a:solidFill>
                <a:schemeClr val="tx1"/>
              </a:solidFill>
            </a:ln>
          </p:spPr>
          <p:txBody>
            <a:bodyPr wrap="square" rtlCol="0" anchor="ctr" anchorCtr="0">
              <a:noAutofit/>
            </a:bodyPr>
            <a:lstStyle/>
            <a:p>
              <a:pPr algn="ctr"/>
              <a:r>
                <a:rPr lang="en-US" altLang="ko-KR" dirty="0"/>
                <a:t>return </a:t>
              </a:r>
              <a:r>
                <a:rPr lang="en-US" altLang="ko-KR" dirty="0" err="1"/>
                <a:t>bOdd</a:t>
              </a:r>
              <a:endParaRPr lang="ko-KR" altLang="en-US" dirty="0"/>
            </a:p>
          </p:txBody>
        </p:sp>
        <p:cxnSp>
          <p:nvCxnSpPr>
            <p:cNvPr id="25" name="직선 화살표 연결선 24"/>
            <p:cNvCxnSpPr>
              <a:stCxn id="20" idx="2"/>
              <a:endCxn id="11" idx="0"/>
            </p:cNvCxnSpPr>
            <p:nvPr/>
          </p:nvCxnSpPr>
          <p:spPr bwMode="auto">
            <a:xfrm>
              <a:off x="8610279" y="4692365"/>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610279" y="3711885"/>
              <a:ext cx="0" cy="37589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4233466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if </a:t>
            </a:r>
            <a:r>
              <a:rPr lang="en-US" altLang="ko-KR" dirty="0" err="1"/>
              <a:t>isOdd</a:t>
            </a:r>
            <a:r>
              <a:rPr lang="en-US" altLang="ko-KR" dirty="0"/>
              <a:t>(11):</a:t>
            </a:r>
          </a:p>
          <a:p>
            <a:pPr marL="0" indent="0">
              <a:buNone/>
            </a:pPr>
            <a:r>
              <a:rPr lang="en-US" altLang="ko-KR" dirty="0"/>
              <a:t>    print("Odd")</a:t>
            </a:r>
          </a:p>
          <a:p>
            <a:pPr marL="0" indent="0">
              <a:buNone/>
            </a:pPr>
            <a:r>
              <a:rPr lang="en-US" altLang="ko-KR" dirty="0"/>
              <a:t>else:</a:t>
            </a:r>
          </a:p>
          <a:p>
            <a:pPr marL="0" indent="0">
              <a:buNone/>
            </a:pPr>
            <a:r>
              <a:rPr lang="en-US" altLang="ko-KR" dirty="0"/>
              <a:t>    print("Even")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970897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1429"/>
            <a:ext cx="10353762" cy="722629"/>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643476" y="1923130"/>
            <a:ext cx="5278775" cy="3622671"/>
          </a:xfrm>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r>
              <a:rPr lang="en-US" altLang="ko-KR" dirty="0"/>
              <a:t>Input an integer, </a:t>
            </a:r>
            <a:r>
              <a:rPr lang="en-US" altLang="ko-KR" dirty="0">
                <a:solidFill>
                  <a:schemeClr val="tx1">
                    <a:lumMod val="50000"/>
                    <a:lumOff val="50000"/>
                  </a:schemeClr>
                </a:solidFill>
              </a:rPr>
              <a:t>n</a:t>
            </a:r>
            <a:r>
              <a:rPr lang="en-US" altLang="ko-KR" dirty="0"/>
              <a:t>,</a:t>
            </a:r>
            <a:r>
              <a:rPr lang="en-US" altLang="ko-KR" dirty="0">
                <a:solidFill>
                  <a:schemeClr val="tx1">
                    <a:lumMod val="50000"/>
                    <a:lumOff val="50000"/>
                  </a:schemeClr>
                </a:solidFill>
              </a:rPr>
              <a:t> </a:t>
            </a:r>
            <a:r>
              <a:rPr lang="en-US" altLang="ko-KR" dirty="0"/>
              <a:t>from the user.</a:t>
            </a:r>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78</a:t>
            </a:fld>
            <a:endParaRPr lang="en-US" dirty="0"/>
          </a:p>
        </p:txBody>
      </p:sp>
      <p:grpSp>
        <p:nvGrpSpPr>
          <p:cNvPr id="5" name="그룹 4">
            <a:extLst>
              <a:ext uri="{FF2B5EF4-FFF2-40B4-BE49-F238E27FC236}">
                <a16:creationId xmlns:a16="http://schemas.microsoft.com/office/drawing/2014/main" id="{63F1DCC4-9092-176B-CEEF-A56E803DA5C1}"/>
              </a:ext>
            </a:extLst>
          </p:cNvPr>
          <p:cNvGrpSpPr/>
          <p:nvPr/>
        </p:nvGrpSpPr>
        <p:grpSpPr>
          <a:xfrm>
            <a:off x="6421366" y="1007973"/>
            <a:ext cx="5262156" cy="5033367"/>
            <a:chOff x="6888090" y="1844826"/>
            <a:chExt cx="3588398" cy="3432381"/>
          </a:xfrm>
        </p:grpSpPr>
        <p:sp>
          <p:nvSpPr>
            <p:cNvPr id="13" name="타원 12"/>
            <p:cNvSpPr/>
            <p:nvPr/>
          </p:nvSpPr>
          <p:spPr bwMode="auto">
            <a:xfrm>
              <a:off x="7746185" y="184482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4" name="도넛 13"/>
            <p:cNvSpPr/>
            <p:nvPr/>
          </p:nvSpPr>
          <p:spPr bwMode="auto">
            <a:xfrm>
              <a:off x="7746185" y="496517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5" name="직선 화살표 연결선 14"/>
            <p:cNvCxnSpPr>
              <a:stCxn id="17" idx="2"/>
              <a:endCxn id="26" idx="0"/>
            </p:cNvCxnSpPr>
            <p:nvPr/>
          </p:nvCxnSpPr>
          <p:spPr bwMode="auto">
            <a:xfrm>
              <a:off x="7902200" y="3755442"/>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6" name="TextBox 15"/>
            <p:cNvSpPr txBox="1"/>
            <p:nvPr/>
          </p:nvSpPr>
          <p:spPr>
            <a:xfrm>
              <a:off x="8799302" y="3629511"/>
              <a:ext cx="780087" cy="251857"/>
            </a:xfrm>
            <a:prstGeom prst="rect">
              <a:avLst/>
            </a:prstGeom>
            <a:noFill/>
          </p:spPr>
          <p:txBody>
            <a:bodyPr wrap="square" rtlCol="0">
              <a:spAutoFit/>
            </a:bodyPr>
            <a:lstStyle/>
            <a:p>
              <a:r>
                <a:rPr lang="en-US" altLang="ko-KR" dirty="0"/>
                <a:t>False</a:t>
              </a:r>
              <a:endParaRPr lang="ko-KR" altLang="en-US" dirty="0"/>
            </a:p>
          </p:txBody>
        </p:sp>
        <p:sp>
          <p:nvSpPr>
            <p:cNvPr id="17" name="TextBox 16"/>
            <p:cNvSpPr txBox="1"/>
            <p:nvPr/>
          </p:nvSpPr>
          <p:spPr>
            <a:xfrm>
              <a:off x="6888090" y="3326988"/>
              <a:ext cx="2028225" cy="428452"/>
            </a:xfrm>
            <a:prstGeom prst="diamond">
              <a:avLst/>
            </a:prstGeom>
            <a:noFill/>
            <a:ln>
              <a:solidFill>
                <a:schemeClr val="tx1"/>
              </a:solidFill>
            </a:ln>
          </p:spPr>
          <p:txBody>
            <a:bodyPr wrap="square" rtlCol="0" anchor="ctr" anchorCtr="0">
              <a:noAutofit/>
            </a:bodyPr>
            <a:lstStyle/>
            <a:p>
              <a:pPr algn="ctr"/>
              <a:endParaRPr lang="ko-KR" altLang="en-US" dirty="0"/>
            </a:p>
          </p:txBody>
        </p:sp>
        <p:sp>
          <p:nvSpPr>
            <p:cNvPr id="18" name="TextBox 17"/>
            <p:cNvSpPr txBox="1"/>
            <p:nvPr/>
          </p:nvSpPr>
          <p:spPr>
            <a:xfrm>
              <a:off x="6888090" y="3326988"/>
              <a:ext cx="2028225" cy="428452"/>
            </a:xfrm>
            <a:prstGeom prst="rect">
              <a:avLst/>
            </a:prstGeom>
            <a:noFill/>
            <a:ln>
              <a:noFill/>
            </a:ln>
          </p:spPr>
          <p:txBody>
            <a:bodyPr wrap="square" rtlCol="0" anchor="ctr" anchorCtr="0">
              <a:noAutofit/>
            </a:bodyPr>
            <a:lstStyle/>
            <a:p>
              <a:pPr algn="ctr"/>
              <a:r>
                <a:rPr lang="en-US" altLang="ko-KR" dirty="0" err="1"/>
                <a:t>isOdd</a:t>
              </a:r>
              <a:r>
                <a:rPr lang="en-US" altLang="ko-KR" dirty="0"/>
                <a:t>(n)</a:t>
              </a:r>
            </a:p>
          </p:txBody>
        </p:sp>
        <p:sp>
          <p:nvSpPr>
            <p:cNvPr id="19" name="TextBox 18"/>
            <p:cNvSpPr txBox="1"/>
            <p:nvPr/>
          </p:nvSpPr>
          <p:spPr>
            <a:xfrm>
              <a:off x="6888090" y="2780927"/>
              <a:ext cx="2028225" cy="266806"/>
            </a:xfrm>
            <a:prstGeom prst="rect">
              <a:avLst/>
            </a:prstGeom>
            <a:noFill/>
            <a:ln>
              <a:solidFill>
                <a:schemeClr val="tx1"/>
              </a:solidFill>
            </a:ln>
          </p:spPr>
          <p:txBody>
            <a:bodyPr wrap="square" rtlCol="0" anchor="ctr" anchorCtr="0">
              <a:noAutofit/>
            </a:bodyPr>
            <a:lstStyle/>
            <a:p>
              <a:pPr algn="ctr"/>
              <a:r>
                <a:rPr lang="en-US" altLang="ko-KR" dirty="0"/>
                <a:t>n = </a:t>
              </a:r>
              <a:r>
                <a:rPr lang="en-US" altLang="ko-KR" dirty="0" err="1"/>
                <a:t>int</a:t>
              </a:r>
              <a:r>
                <a:rPr lang="en-US" altLang="ko-KR" dirty="0"/>
                <a:t>(input())</a:t>
              </a:r>
              <a:endParaRPr lang="ko-KR" altLang="en-US" dirty="0"/>
            </a:p>
          </p:txBody>
        </p:sp>
        <p:sp>
          <p:nvSpPr>
            <p:cNvPr id="21" name="TextBox 20"/>
            <p:cNvSpPr txBox="1"/>
            <p:nvPr/>
          </p:nvSpPr>
          <p:spPr>
            <a:xfrm>
              <a:off x="8448263" y="4559343"/>
              <a:ext cx="2028225" cy="266806"/>
            </a:xfrm>
            <a:prstGeom prst="rect">
              <a:avLst/>
            </a:prstGeom>
            <a:noFill/>
            <a:ln>
              <a:solidFill>
                <a:schemeClr val="tx1"/>
              </a:solidFill>
            </a:ln>
          </p:spPr>
          <p:txBody>
            <a:bodyPr wrap="square" rtlCol="0" anchor="ctr" anchorCtr="0">
              <a:noAutofit/>
            </a:bodyPr>
            <a:lstStyle/>
            <a:p>
              <a:pPr algn="ctr"/>
              <a:r>
                <a:rPr lang="en-US" altLang="ko-KR" dirty="0"/>
                <a:t>print('even')</a:t>
              </a:r>
              <a:endParaRPr lang="ko-KR" altLang="en-US" dirty="0"/>
            </a:p>
          </p:txBody>
        </p:sp>
        <p:cxnSp>
          <p:nvCxnSpPr>
            <p:cNvPr id="22" name="직선 화살표 연결선 21"/>
            <p:cNvCxnSpPr>
              <a:stCxn id="13" idx="4"/>
              <a:endCxn id="19" idx="0"/>
            </p:cNvCxnSpPr>
            <p:nvPr/>
          </p:nvCxnSpPr>
          <p:spPr bwMode="auto">
            <a:xfrm>
              <a:off x="7902200" y="215686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3" name="직선 화살표 연결선 22"/>
            <p:cNvCxnSpPr>
              <a:stCxn id="19" idx="2"/>
              <a:endCxn id="18" idx="0"/>
            </p:cNvCxnSpPr>
            <p:nvPr/>
          </p:nvCxnSpPr>
          <p:spPr bwMode="auto">
            <a:xfrm>
              <a:off x="7902200" y="3047735"/>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7934893" y="3779979"/>
              <a:ext cx="780087" cy="251857"/>
            </a:xfrm>
            <a:prstGeom prst="rect">
              <a:avLst/>
            </a:prstGeom>
            <a:noFill/>
          </p:spPr>
          <p:txBody>
            <a:bodyPr wrap="square" rtlCol="0">
              <a:spAutoFit/>
            </a:bodyPr>
            <a:lstStyle/>
            <a:p>
              <a:r>
                <a:rPr lang="en-US" altLang="ko-KR" dirty="0"/>
                <a:t>True</a:t>
              </a:r>
              <a:endParaRPr lang="ko-KR" altLang="en-US" dirty="0"/>
            </a:p>
          </p:txBody>
        </p:sp>
        <p:sp>
          <p:nvSpPr>
            <p:cNvPr id="26" name="TextBox 25"/>
            <p:cNvSpPr txBox="1"/>
            <p:nvPr/>
          </p:nvSpPr>
          <p:spPr>
            <a:xfrm>
              <a:off x="6888090" y="4074295"/>
              <a:ext cx="2028225" cy="266806"/>
            </a:xfrm>
            <a:prstGeom prst="rect">
              <a:avLst/>
            </a:prstGeom>
            <a:noFill/>
            <a:ln>
              <a:solidFill>
                <a:schemeClr val="tx1"/>
              </a:solidFill>
            </a:ln>
          </p:spPr>
          <p:txBody>
            <a:bodyPr wrap="square" rtlCol="0" anchor="ctr" anchorCtr="0">
              <a:noAutofit/>
            </a:bodyPr>
            <a:lstStyle/>
            <a:p>
              <a:pPr algn="ctr"/>
              <a:r>
                <a:rPr lang="en-US" altLang="ko-KR" dirty="0"/>
                <a:t>print('odd')</a:t>
              </a:r>
              <a:endParaRPr lang="ko-KR" altLang="en-US" dirty="0"/>
            </a:p>
          </p:txBody>
        </p:sp>
        <p:cxnSp>
          <p:nvCxnSpPr>
            <p:cNvPr id="27" name="꺾인 연결선 26"/>
            <p:cNvCxnSpPr>
              <a:stCxn id="18" idx="3"/>
              <a:endCxn id="21" idx="0"/>
            </p:cNvCxnSpPr>
            <p:nvPr/>
          </p:nvCxnSpPr>
          <p:spPr bwMode="auto">
            <a:xfrm>
              <a:off x="8916315" y="3541217"/>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꺾인 연결선 27"/>
            <p:cNvCxnSpPr>
              <a:stCxn id="21" idx="2"/>
              <a:endCxn id="14" idx="6"/>
            </p:cNvCxnSpPr>
            <p:nvPr/>
          </p:nvCxnSpPr>
          <p:spPr bwMode="auto">
            <a:xfrm rot="5400000">
              <a:off x="8612778" y="4271590"/>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26" idx="2"/>
              <a:endCxn id="14" idx="0"/>
            </p:cNvCxnSpPr>
            <p:nvPr/>
          </p:nvCxnSpPr>
          <p:spPr bwMode="auto">
            <a:xfrm>
              <a:off x="7902200" y="4341103"/>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404448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if </a:t>
            </a:r>
            <a:r>
              <a:rPr lang="en-US" altLang="ko-KR" dirty="0" err="1"/>
              <a:t>isOdd</a:t>
            </a:r>
            <a:r>
              <a:rPr lang="en-US" altLang="ko-KR" dirty="0"/>
              <a:t>(</a:t>
            </a:r>
            <a:r>
              <a:rPr lang="en-US" altLang="ko-KR" dirty="0" err="1"/>
              <a:t>int</a:t>
            </a:r>
            <a:r>
              <a:rPr lang="en-US" altLang="ko-KR" dirty="0"/>
              <a:t>(input("Type a number ... "))):</a:t>
            </a:r>
          </a:p>
          <a:p>
            <a:pPr marL="0" indent="0">
              <a:buNone/>
            </a:pPr>
            <a:r>
              <a:rPr lang="en-US" altLang="ko-KR" dirty="0"/>
              <a:t>    print("Odd")</a:t>
            </a:r>
          </a:p>
          <a:p>
            <a:pPr marL="0" indent="0">
              <a:buNone/>
            </a:pPr>
            <a:r>
              <a:rPr lang="en-US" altLang="ko-KR" dirty="0"/>
              <a:t>else:</a:t>
            </a:r>
          </a:p>
          <a:p>
            <a:pPr marL="0" indent="0">
              <a:buNone/>
            </a:pPr>
            <a:r>
              <a:rPr lang="en-US" altLang="ko-KR" dirty="0"/>
              <a:t>    print("Even")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6771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TextBox 6">
            <a:extLst>
              <a:ext uri="{FF2B5EF4-FFF2-40B4-BE49-F238E27FC236}">
                <a16:creationId xmlns:a16="http://schemas.microsoft.com/office/drawing/2014/main" id="{4D6A8825-45D4-475C-0B23-2F79637D8CCF}"/>
              </a:ext>
            </a:extLst>
          </p:cNvPr>
          <p:cNvSpPr txBox="1"/>
          <p:nvPr/>
        </p:nvSpPr>
        <p:spPr>
          <a:xfrm>
            <a:off x="2933977" y="5993657"/>
            <a:ext cx="6096000" cy="369332"/>
          </a:xfrm>
          <a:prstGeom prst="rect">
            <a:avLst/>
          </a:prstGeom>
          <a:noFill/>
        </p:spPr>
        <p:txBody>
          <a:bodyPr wrap="square">
            <a:spAutoFit/>
          </a:bodyPr>
          <a:lstStyle/>
          <a:p>
            <a:r>
              <a:rPr lang="ko-KR" altLang="en-US" dirty="0"/>
              <a:t>https://www.cuemath.com/calculus/What-are-functions/</a:t>
            </a:r>
          </a:p>
        </p:txBody>
      </p:sp>
      <p:pic>
        <p:nvPicPr>
          <p:cNvPr id="11" name="그림 10">
            <a:extLst>
              <a:ext uri="{FF2B5EF4-FFF2-40B4-BE49-F238E27FC236}">
                <a16:creationId xmlns:a16="http://schemas.microsoft.com/office/drawing/2014/main" id="{37DDF8F9-22CB-3013-0FC1-370E47EB8CE8}"/>
              </a:ext>
            </a:extLst>
          </p:cNvPr>
          <p:cNvPicPr>
            <a:picLocks noChangeAspect="1"/>
          </p:cNvPicPr>
          <p:nvPr/>
        </p:nvPicPr>
        <p:blipFill>
          <a:blip r:embed="rId2"/>
          <a:stretch>
            <a:fillRect/>
          </a:stretch>
        </p:blipFill>
        <p:spPr>
          <a:xfrm>
            <a:off x="2954297" y="905522"/>
            <a:ext cx="5762983" cy="5088135"/>
          </a:xfrm>
          <a:prstGeom prst="rect">
            <a:avLst/>
          </a:prstGeom>
        </p:spPr>
      </p:pic>
    </p:spTree>
    <p:extLst>
      <p:ext uri="{BB962C8B-B14F-4D97-AF65-F5344CB8AC3E}">
        <p14:creationId xmlns:p14="http://schemas.microsoft.com/office/powerpoint/2010/main" val="3098702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32373"/>
            <a:ext cx="10353762" cy="697540"/>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350793" y="1489866"/>
            <a:ext cx="5743784" cy="3622671"/>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in a </a:t>
            </a:r>
            <a:r>
              <a:rPr lang="en-US" altLang="ko-KR" b="1" i="1" dirty="0"/>
              <a:t>for</a:t>
            </a:r>
            <a:r>
              <a:rPr lang="en-US" altLang="ko-KR" dirty="0"/>
              <a:t> statement, where </a:t>
            </a:r>
            <a:r>
              <a:rPr lang="en-US" altLang="ko-KR" dirty="0">
                <a:solidFill>
                  <a:schemeClr val="tx1">
                    <a:lumMod val="50000"/>
                    <a:lumOff val="50000"/>
                  </a:schemeClr>
                </a:solidFill>
              </a:rPr>
              <a:t>n</a:t>
            </a:r>
            <a:r>
              <a:rPr lang="en-US" altLang="ko-KR" dirty="0"/>
              <a:t> iterates from 1 through 100,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80</a:t>
            </a:fld>
            <a:endParaRPr lang="en-US" dirty="0"/>
          </a:p>
        </p:txBody>
      </p:sp>
      <p:grpSp>
        <p:nvGrpSpPr>
          <p:cNvPr id="6" name="그룹 5">
            <a:extLst>
              <a:ext uri="{FF2B5EF4-FFF2-40B4-BE49-F238E27FC236}">
                <a16:creationId xmlns:a16="http://schemas.microsoft.com/office/drawing/2014/main" id="{8EC31356-0CF2-121F-5309-9977EC82B90D}"/>
              </a:ext>
            </a:extLst>
          </p:cNvPr>
          <p:cNvGrpSpPr/>
          <p:nvPr/>
        </p:nvGrpSpPr>
        <p:grpSpPr>
          <a:xfrm>
            <a:off x="6421366" y="729913"/>
            <a:ext cx="5500177" cy="5446481"/>
            <a:chOff x="6600057" y="1700810"/>
            <a:chExt cx="3938887" cy="3900433"/>
          </a:xfrm>
        </p:grpSpPr>
        <p:sp>
          <p:nvSpPr>
            <p:cNvPr id="5" name="직사각형 4"/>
            <p:cNvSpPr/>
            <p:nvPr/>
          </p:nvSpPr>
          <p:spPr bwMode="auto">
            <a:xfrm>
              <a:off x="6600057" y="2240645"/>
              <a:ext cx="3938887" cy="2814537"/>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2800" dirty="0">
                  <a:solidFill>
                    <a:schemeClr val="tx1">
                      <a:lumMod val="50000"/>
                      <a:lumOff val="50000"/>
                    </a:schemeClr>
                  </a:solidFill>
                </a:rPr>
                <a:t>f</a:t>
              </a:r>
              <a:r>
                <a:rPr kumimoji="1" lang="en-US" altLang="ko-KR" sz="2800" dirty="0">
                  <a:solidFill>
                    <a:schemeClr val="tx1">
                      <a:lumMod val="50000"/>
                      <a:lumOff val="50000"/>
                    </a:schemeClr>
                  </a:solidFill>
                </a:rPr>
                <a:t>or</a:t>
              </a:r>
              <a:endParaRPr kumimoji="1" lang="ko-KR" altLang="en-US" sz="2800" dirty="0">
                <a:solidFill>
                  <a:schemeClr val="tx1">
                    <a:lumMod val="50000"/>
                    <a:lumOff val="50000"/>
                  </a:schemeClr>
                </a:solidFill>
              </a:endParaRPr>
            </a:p>
          </p:txBody>
        </p:sp>
        <p:sp>
          <p:nvSpPr>
            <p:cNvPr id="8" name="TextBox 7"/>
            <p:cNvSpPr txBox="1"/>
            <p:nvPr/>
          </p:nvSpPr>
          <p:spPr>
            <a:xfrm>
              <a:off x="7146117" y="2435665"/>
              <a:ext cx="2028225" cy="702078"/>
            </a:xfrm>
            <a:prstGeom prst="diamond">
              <a:avLst/>
            </a:prstGeom>
            <a:noFill/>
            <a:ln>
              <a:solidFill>
                <a:schemeClr val="tx1"/>
              </a:solidFill>
            </a:ln>
          </p:spPr>
          <p:txBody>
            <a:bodyPr wrap="square" rtlCol="0" anchor="ctr" anchorCtr="0">
              <a:noAutofit/>
            </a:bodyPr>
            <a:lstStyle/>
            <a:p>
              <a:pPr algn="ctr"/>
              <a:endParaRPr lang="ko-KR" altLang="en-US" sz="1600" dirty="0"/>
            </a:p>
          </p:txBody>
        </p:sp>
        <p:sp>
          <p:nvSpPr>
            <p:cNvPr id="9" name="TextBox 8"/>
            <p:cNvSpPr txBox="1"/>
            <p:nvPr/>
          </p:nvSpPr>
          <p:spPr>
            <a:xfrm>
              <a:off x="7146117" y="2435665"/>
              <a:ext cx="2028225" cy="702078"/>
            </a:xfrm>
            <a:prstGeom prst="rect">
              <a:avLst/>
            </a:prstGeom>
            <a:noFill/>
            <a:ln>
              <a:noFill/>
            </a:ln>
          </p:spPr>
          <p:txBody>
            <a:bodyPr wrap="square" rtlCol="0" anchor="ctr" anchorCtr="0">
              <a:noAutofit/>
            </a:bodyPr>
            <a:lstStyle/>
            <a:p>
              <a:pPr algn="ctr"/>
              <a:r>
                <a:rPr lang="en-US" altLang="ko-KR" sz="1600" dirty="0"/>
                <a:t>Item n from</a:t>
              </a:r>
            </a:p>
            <a:p>
              <a:pPr algn="ctr"/>
              <a:r>
                <a:rPr lang="en-US" altLang="ko-KR" sz="1600" dirty="0"/>
                <a:t>range(1, 101)</a:t>
              </a:r>
              <a:endParaRPr lang="ko-KR" altLang="en-US" sz="1600" dirty="0"/>
            </a:p>
          </p:txBody>
        </p:sp>
        <p:sp>
          <p:nvSpPr>
            <p:cNvPr id="10" name="타원 9"/>
            <p:cNvSpPr/>
            <p:nvPr/>
          </p:nvSpPr>
          <p:spPr bwMode="auto">
            <a:xfrm>
              <a:off x="8004212" y="1700810"/>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600">
                <a:latin typeface="Tahoma" pitchFamily="34" charset="0"/>
              </a:endParaRPr>
            </a:p>
          </p:txBody>
        </p:sp>
        <p:sp>
          <p:nvSpPr>
            <p:cNvPr id="11" name="도넛 10"/>
            <p:cNvSpPr/>
            <p:nvPr/>
          </p:nvSpPr>
          <p:spPr bwMode="auto">
            <a:xfrm>
              <a:off x="8004212" y="5289208"/>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600">
                <a:latin typeface="Tahoma" pitchFamily="34" charset="0"/>
              </a:endParaRPr>
            </a:p>
          </p:txBody>
        </p:sp>
        <p:cxnSp>
          <p:nvCxnSpPr>
            <p:cNvPr id="13" name="직선 화살표 연결선 12"/>
            <p:cNvCxnSpPr>
              <a:stCxn id="9" idx="2"/>
            </p:cNvCxnSpPr>
            <p:nvPr/>
          </p:nvCxnSpPr>
          <p:spPr bwMode="auto">
            <a:xfrm>
              <a:off x="8160228" y="3137745"/>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8588727" y="2916233"/>
              <a:ext cx="1794199" cy="242451"/>
            </a:xfrm>
            <a:prstGeom prst="rect">
              <a:avLst/>
            </a:prstGeom>
            <a:noFill/>
          </p:spPr>
          <p:txBody>
            <a:bodyPr wrap="square" rtlCol="0">
              <a:spAutoFit/>
            </a:bodyPr>
            <a:lstStyle/>
            <a:p>
              <a:r>
                <a:rPr lang="en-US" altLang="ko-KR" sz="1600" dirty="0"/>
                <a:t>If no more item</a:t>
              </a:r>
              <a:endParaRPr lang="ko-KR" altLang="en-US" sz="1600" dirty="0"/>
            </a:p>
          </p:txBody>
        </p:sp>
        <p:cxnSp>
          <p:nvCxnSpPr>
            <p:cNvPr id="18" name="직선 화살표 연결선 17"/>
            <p:cNvCxnSpPr>
              <a:stCxn id="10" idx="4"/>
              <a:endCxn id="9" idx="0"/>
            </p:cNvCxnSpPr>
            <p:nvPr/>
          </p:nvCxnSpPr>
          <p:spPr bwMode="auto">
            <a:xfrm>
              <a:off x="8160228" y="2012844"/>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29" idx="1"/>
              <a:endCxn id="9" idx="1"/>
            </p:cNvCxnSpPr>
            <p:nvPr/>
          </p:nvCxnSpPr>
          <p:spPr bwMode="auto">
            <a:xfrm rot="10800000">
              <a:off x="7146115" y="2786706"/>
              <a:ext cx="13758" cy="1511004"/>
            </a:xfrm>
            <a:prstGeom prst="bentConnector3">
              <a:avLst>
                <a:gd name="adj1" fmla="val 1905110"/>
              </a:avLst>
            </a:prstGeom>
            <a:solidFill>
              <a:schemeClr val="accent1"/>
            </a:solidFill>
            <a:ln w="9525" cap="flat" cmpd="sng" algn="ctr">
              <a:solidFill>
                <a:schemeClr val="tx1"/>
              </a:solidFill>
              <a:prstDash val="solid"/>
              <a:miter lim="800000"/>
              <a:headEnd type="none" w="med" len="med"/>
              <a:tailEnd type="triangle"/>
            </a:ln>
            <a:effectLst/>
          </p:spPr>
        </p:cxnSp>
        <p:sp>
          <p:nvSpPr>
            <p:cNvPr id="26" name="TextBox 25"/>
            <p:cNvSpPr txBox="1"/>
            <p:nvPr/>
          </p:nvSpPr>
          <p:spPr>
            <a:xfrm>
              <a:off x="7262578" y="3026955"/>
              <a:ext cx="1638182" cy="242451"/>
            </a:xfrm>
            <a:prstGeom prst="rect">
              <a:avLst/>
            </a:prstGeom>
            <a:noFill/>
          </p:spPr>
          <p:txBody>
            <a:bodyPr wrap="square" rtlCol="0">
              <a:spAutoFit/>
            </a:bodyPr>
            <a:lstStyle/>
            <a:p>
              <a:r>
                <a:rPr lang="en-US" altLang="ko-KR" sz="1600" dirty="0"/>
                <a:t>If next item</a:t>
              </a:r>
              <a:endParaRPr lang="ko-KR" altLang="en-US" sz="1600" dirty="0"/>
            </a:p>
          </p:txBody>
        </p:sp>
        <p:cxnSp>
          <p:nvCxnSpPr>
            <p:cNvPr id="19" name="직선 화살표 연결선 18"/>
            <p:cNvCxnSpPr>
              <a:stCxn id="22" idx="2"/>
              <a:endCxn id="29" idx="0"/>
            </p:cNvCxnSpPr>
            <p:nvPr/>
          </p:nvCxnSpPr>
          <p:spPr bwMode="auto">
            <a:xfrm>
              <a:off x="8160228" y="3845452"/>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1" name="TextBox 20"/>
            <p:cNvSpPr txBox="1"/>
            <p:nvPr/>
          </p:nvSpPr>
          <p:spPr>
            <a:xfrm>
              <a:off x="8628282" y="3683902"/>
              <a:ext cx="780087" cy="242451"/>
            </a:xfrm>
            <a:prstGeom prst="rect">
              <a:avLst/>
            </a:prstGeom>
            <a:noFill/>
          </p:spPr>
          <p:txBody>
            <a:bodyPr wrap="square" rtlCol="0">
              <a:spAutoFit/>
            </a:bodyPr>
            <a:lstStyle/>
            <a:p>
              <a:r>
                <a:rPr lang="en-US" altLang="ko-KR" sz="1600" dirty="0"/>
                <a:t>False</a:t>
              </a:r>
              <a:endParaRPr lang="ko-KR" altLang="en-US" sz="1600" dirty="0"/>
            </a:p>
          </p:txBody>
        </p:sp>
        <p:sp>
          <p:nvSpPr>
            <p:cNvPr id="22" name="TextBox 21"/>
            <p:cNvSpPr txBox="1"/>
            <p:nvPr/>
          </p:nvSpPr>
          <p:spPr>
            <a:xfrm>
              <a:off x="7146117" y="3416998"/>
              <a:ext cx="2028225" cy="428452"/>
            </a:xfrm>
            <a:prstGeom prst="diamond">
              <a:avLst/>
            </a:prstGeom>
            <a:noFill/>
            <a:ln>
              <a:solidFill>
                <a:schemeClr val="tx1"/>
              </a:solidFill>
            </a:ln>
          </p:spPr>
          <p:txBody>
            <a:bodyPr wrap="square" rtlCol="0" anchor="ctr" anchorCtr="0">
              <a:noAutofit/>
            </a:bodyPr>
            <a:lstStyle/>
            <a:p>
              <a:pPr algn="ctr"/>
              <a:endParaRPr lang="ko-KR" altLang="en-US" sz="1600" dirty="0"/>
            </a:p>
          </p:txBody>
        </p:sp>
        <p:sp>
          <p:nvSpPr>
            <p:cNvPr id="23" name="TextBox 22"/>
            <p:cNvSpPr txBox="1"/>
            <p:nvPr/>
          </p:nvSpPr>
          <p:spPr>
            <a:xfrm>
              <a:off x="7146117" y="3416998"/>
              <a:ext cx="2028225" cy="428452"/>
            </a:xfrm>
            <a:prstGeom prst="rect">
              <a:avLst/>
            </a:prstGeom>
            <a:noFill/>
            <a:ln>
              <a:noFill/>
            </a:ln>
          </p:spPr>
          <p:txBody>
            <a:bodyPr wrap="square" rtlCol="0" anchor="ctr" anchorCtr="0">
              <a:noAutofit/>
            </a:bodyPr>
            <a:lstStyle/>
            <a:p>
              <a:pPr algn="ctr"/>
              <a:r>
                <a:rPr lang="en-US" altLang="ko-KR" sz="1600" dirty="0" err="1"/>
                <a:t>isOdd</a:t>
              </a:r>
              <a:r>
                <a:rPr lang="en-US" altLang="ko-KR" sz="1600" dirty="0"/>
                <a:t>(n)</a:t>
              </a:r>
            </a:p>
          </p:txBody>
        </p:sp>
        <p:sp>
          <p:nvSpPr>
            <p:cNvPr id="27" name="TextBox 26"/>
            <p:cNvSpPr txBox="1"/>
            <p:nvPr/>
          </p:nvSpPr>
          <p:spPr>
            <a:xfrm>
              <a:off x="8276693" y="4649353"/>
              <a:ext cx="2028225" cy="266806"/>
            </a:xfrm>
            <a:prstGeom prst="rect">
              <a:avLst/>
            </a:prstGeom>
            <a:noFill/>
            <a:ln>
              <a:solidFill>
                <a:schemeClr val="tx1"/>
              </a:solidFill>
            </a:ln>
          </p:spPr>
          <p:txBody>
            <a:bodyPr wrap="square" rtlCol="0" anchor="ctr" anchorCtr="0">
              <a:noAutofit/>
            </a:bodyPr>
            <a:lstStyle/>
            <a:p>
              <a:pPr algn="ctr"/>
              <a:r>
                <a:rPr lang="en-US" altLang="ko-KR" sz="1600" dirty="0"/>
                <a:t>print('even')</a:t>
              </a:r>
              <a:endParaRPr lang="ko-KR" altLang="en-US" sz="1600" dirty="0"/>
            </a:p>
          </p:txBody>
        </p:sp>
        <p:sp>
          <p:nvSpPr>
            <p:cNvPr id="28" name="TextBox 27"/>
            <p:cNvSpPr txBox="1"/>
            <p:nvPr/>
          </p:nvSpPr>
          <p:spPr>
            <a:xfrm>
              <a:off x="8082221" y="3807140"/>
              <a:ext cx="780087" cy="242451"/>
            </a:xfrm>
            <a:prstGeom prst="rect">
              <a:avLst/>
            </a:prstGeom>
            <a:noFill/>
          </p:spPr>
          <p:txBody>
            <a:bodyPr wrap="square" rtlCol="0">
              <a:spAutoFit/>
            </a:bodyPr>
            <a:lstStyle/>
            <a:p>
              <a:r>
                <a:rPr lang="en-US" altLang="ko-KR" sz="1600" dirty="0"/>
                <a:t>True</a:t>
              </a:r>
              <a:endParaRPr lang="ko-KR" altLang="en-US" sz="1600" dirty="0"/>
            </a:p>
          </p:txBody>
        </p:sp>
        <p:sp>
          <p:nvSpPr>
            <p:cNvPr id="29" name="TextBox 28"/>
            <p:cNvSpPr txBox="1"/>
            <p:nvPr/>
          </p:nvSpPr>
          <p:spPr>
            <a:xfrm>
              <a:off x="7146117" y="4164305"/>
              <a:ext cx="2028225" cy="266806"/>
            </a:xfrm>
            <a:prstGeom prst="rect">
              <a:avLst/>
            </a:prstGeom>
            <a:noFill/>
            <a:ln>
              <a:solidFill>
                <a:schemeClr val="tx1"/>
              </a:solidFill>
            </a:ln>
          </p:spPr>
          <p:txBody>
            <a:bodyPr wrap="square" rtlCol="0" anchor="ctr" anchorCtr="0">
              <a:noAutofit/>
            </a:bodyPr>
            <a:lstStyle/>
            <a:p>
              <a:pPr algn="ctr"/>
              <a:r>
                <a:rPr lang="en-US" altLang="ko-KR" sz="1600" dirty="0"/>
                <a:t>print('odd')</a:t>
              </a:r>
              <a:endParaRPr lang="ko-KR" altLang="en-US" sz="1600" dirty="0"/>
            </a:p>
          </p:txBody>
        </p:sp>
        <p:cxnSp>
          <p:nvCxnSpPr>
            <p:cNvPr id="30" name="꺾인 연결선 29"/>
            <p:cNvCxnSpPr>
              <a:stCxn id="23" idx="3"/>
              <a:endCxn id="27" idx="0"/>
            </p:cNvCxnSpPr>
            <p:nvPr/>
          </p:nvCxnSpPr>
          <p:spPr bwMode="auto">
            <a:xfrm>
              <a:off x="9174342" y="3631227"/>
              <a:ext cx="116463"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7" name="꺾인 연결선 6"/>
            <p:cNvCxnSpPr>
              <a:stCxn id="27" idx="1"/>
              <a:endCxn id="9" idx="1"/>
            </p:cNvCxnSpPr>
            <p:nvPr/>
          </p:nvCxnSpPr>
          <p:spPr bwMode="auto">
            <a:xfrm rot="10800000">
              <a:off x="7146117" y="2786708"/>
              <a:ext cx="1130575" cy="1996051"/>
            </a:xfrm>
            <a:prstGeom prst="bentConnector3">
              <a:avLst>
                <a:gd name="adj1" fmla="val 121905"/>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2" name="꺾인 연결선 31"/>
            <p:cNvCxnSpPr>
              <a:stCxn id="9" idx="3"/>
              <a:endCxn id="11" idx="6"/>
            </p:cNvCxnSpPr>
            <p:nvPr/>
          </p:nvCxnSpPr>
          <p:spPr bwMode="auto">
            <a:xfrm flipH="1">
              <a:off x="8316247" y="2786704"/>
              <a:ext cx="858095" cy="2658520"/>
            </a:xfrm>
            <a:prstGeom prst="bentConnector3">
              <a:avLst>
                <a:gd name="adj1" fmla="val -144302"/>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361821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for n in range(1, 101):</a:t>
            </a:r>
          </a:p>
          <a:p>
            <a:pPr marL="0" indent="0">
              <a:buNone/>
            </a:pPr>
            <a:r>
              <a:rPr lang="en-US" altLang="ko-KR" dirty="0"/>
              <a:t>    if </a:t>
            </a:r>
            <a:r>
              <a:rPr lang="en-US" altLang="ko-KR" dirty="0" err="1"/>
              <a:t>isOdd</a:t>
            </a:r>
            <a:r>
              <a:rPr lang="en-US" altLang="ko-KR" dirty="0"/>
              <a:t>(n):</a:t>
            </a:r>
          </a:p>
          <a:p>
            <a:pPr marL="0" indent="0">
              <a:buNone/>
            </a:pPr>
            <a:r>
              <a:rPr lang="en-US" altLang="ko-KR" dirty="0"/>
              <a:t>        print(n, "Odd")</a:t>
            </a:r>
          </a:p>
          <a:p>
            <a:pPr marL="0" indent="0">
              <a:buNone/>
            </a:pPr>
            <a:r>
              <a:rPr lang="en-US" altLang="ko-KR" dirty="0"/>
              <a:t>    else:</a:t>
            </a:r>
          </a:p>
          <a:p>
            <a:pPr marL="0" indent="0">
              <a:buNone/>
            </a:pPr>
            <a:r>
              <a:rPr lang="en-US" altLang="ko-KR" dirty="0"/>
              <a:t>        print(n, "Even")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4223081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r>
              <a:rPr lang="en-US" altLang="ko-KR" dirty="0"/>
              <a:t>Add a Python program which:</a:t>
            </a:r>
          </a:p>
          <a:p>
            <a:pPr lvl="1"/>
            <a:r>
              <a:rPr lang="en-US" altLang="ko-KR" dirty="0"/>
              <a:t>Step 1) inputs a string for a number.</a:t>
            </a:r>
          </a:p>
          <a:p>
            <a:pPr lvl="1"/>
            <a:r>
              <a:rPr lang="en-US" altLang="ko-KR" dirty="0"/>
              <a:t>Step 2) terminates the program if the input string is equal to ‘quit’.</a:t>
            </a:r>
          </a:p>
          <a:p>
            <a:pPr lvl="1"/>
            <a:r>
              <a:rPr lang="en-US" altLang="ko-KR" dirty="0"/>
              <a:t>Step 3) transforms the input string into an integer </a:t>
            </a:r>
            <a:r>
              <a:rPr lang="en-US" altLang="ko-KR" dirty="0">
                <a:solidFill>
                  <a:schemeClr val="tx1">
                    <a:lumMod val="50000"/>
                    <a:lumOff val="50000"/>
                  </a:schemeClr>
                </a:solidFill>
              </a:rPr>
              <a:t>n</a:t>
            </a:r>
            <a:r>
              <a:rPr lang="en-US" altLang="ko-KR" dirty="0"/>
              <a:t>.</a:t>
            </a:r>
          </a:p>
          <a:p>
            <a:pPr lvl="1"/>
            <a:r>
              <a:rPr lang="en-US" altLang="ko-KR" dirty="0"/>
              <a:t>Step 4) prints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4941426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a:xfrm>
            <a:off x="913794" y="1127464"/>
            <a:ext cx="10841325" cy="5090456"/>
          </a:xfrm>
        </p:spPr>
        <p:txBody>
          <a:bodyPr>
            <a:normAutofit lnSpcReduction="10000"/>
          </a:bodyPr>
          <a:lstStyle/>
          <a:p>
            <a:pPr marL="0" indent="0">
              <a:buNone/>
            </a:pPr>
            <a:r>
              <a:rPr lang="en-US" altLang="ko-KR" sz="1800" dirty="0" err="1"/>
              <a:t>def</a:t>
            </a:r>
            <a:r>
              <a:rPr lang="en-US" altLang="ko-KR" sz="1800" dirty="0"/>
              <a:t> </a:t>
            </a:r>
            <a:r>
              <a:rPr lang="en-US" altLang="ko-KR" sz="1800" dirty="0" err="1"/>
              <a:t>isOdd</a:t>
            </a:r>
            <a:r>
              <a:rPr lang="en-US" altLang="ko-KR" sz="1800" dirty="0"/>
              <a:t>(n):</a:t>
            </a:r>
          </a:p>
          <a:p>
            <a:pPr marL="0" indent="0">
              <a:buNone/>
            </a:pPr>
            <a:r>
              <a:rPr lang="en-US" altLang="ko-KR" sz="1800" dirty="0"/>
              <a:t>    return n % 2 &gt; 0</a:t>
            </a:r>
          </a:p>
          <a:p>
            <a:pPr marL="0" indent="0">
              <a:buNone/>
            </a:pPr>
            <a:endParaRPr lang="en-US" altLang="ko-KR" sz="1800" dirty="0"/>
          </a:p>
          <a:p>
            <a:pPr marL="0" indent="0">
              <a:buNone/>
            </a:pPr>
            <a:endParaRPr lang="en-US" altLang="ko-KR" sz="1800" dirty="0"/>
          </a:p>
          <a:p>
            <a:pPr marL="0" indent="0">
              <a:buNone/>
            </a:pPr>
            <a:r>
              <a:rPr lang="en-US" altLang="ko-KR" sz="1800" dirty="0"/>
              <a:t>while True:</a:t>
            </a:r>
          </a:p>
          <a:p>
            <a:pPr marL="0" indent="0">
              <a:buNone/>
            </a:pPr>
            <a:r>
              <a:rPr lang="en-US" altLang="ko-KR" sz="1800" dirty="0"/>
              <a:t>    s = input("Type a number ... ")</a:t>
            </a:r>
          </a:p>
          <a:p>
            <a:pPr marL="0" indent="0">
              <a:buNone/>
            </a:pPr>
            <a:r>
              <a:rPr lang="en-US" altLang="ko-KR" sz="1800" dirty="0"/>
              <a:t>    if s == "quit":</a:t>
            </a:r>
          </a:p>
          <a:p>
            <a:pPr marL="0" indent="0">
              <a:buNone/>
            </a:pPr>
            <a:r>
              <a:rPr lang="en-US" altLang="ko-KR" sz="1800" dirty="0"/>
              <a:t>        break</a:t>
            </a:r>
          </a:p>
          <a:p>
            <a:pPr marL="0" indent="0">
              <a:buNone/>
            </a:pPr>
            <a:r>
              <a:rPr lang="en-US" altLang="ko-KR" sz="1800" dirty="0"/>
              <a:t>    </a:t>
            </a:r>
            <a:r>
              <a:rPr lang="en-US" altLang="ko-KR" sz="1800" dirty="0" err="1"/>
              <a:t>elif</a:t>
            </a:r>
            <a:r>
              <a:rPr lang="en-US" altLang="ko-KR" sz="1800" dirty="0"/>
              <a:t> </a:t>
            </a:r>
            <a:r>
              <a:rPr lang="en-US" altLang="ko-KR" sz="1800" dirty="0" err="1"/>
              <a:t>isOdd</a:t>
            </a:r>
            <a:r>
              <a:rPr lang="en-US" altLang="ko-KR" sz="1800" dirty="0"/>
              <a:t>(</a:t>
            </a:r>
            <a:r>
              <a:rPr lang="en-US" altLang="ko-KR" sz="1800" dirty="0" err="1"/>
              <a:t>int</a:t>
            </a:r>
            <a:r>
              <a:rPr lang="en-US" altLang="ko-KR" sz="1800" dirty="0"/>
              <a:t>(s)):</a:t>
            </a:r>
          </a:p>
          <a:p>
            <a:pPr marL="0" indent="0">
              <a:buNone/>
            </a:pPr>
            <a:r>
              <a:rPr lang="en-US" altLang="ko-KR" sz="1800" dirty="0"/>
              <a:t>        print("Odd")</a:t>
            </a:r>
          </a:p>
          <a:p>
            <a:pPr marL="0" indent="0">
              <a:buNone/>
            </a:pPr>
            <a:r>
              <a:rPr lang="en-US" altLang="ko-KR" sz="1800" dirty="0"/>
              <a:t>    else:</a:t>
            </a:r>
          </a:p>
          <a:p>
            <a:pPr marL="0" indent="0">
              <a:buNone/>
            </a:pPr>
            <a:r>
              <a:rPr lang="en-US" altLang="ko-KR" sz="1800" dirty="0"/>
              <a:t>        print("Even")</a:t>
            </a:r>
            <a:endParaRPr lang="ko-KR" altLang="en-US" sz="18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9332346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20249"/>
            <a:ext cx="10353762" cy="564435"/>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395574" y="1509799"/>
            <a:ext cx="5426048" cy="3622671"/>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(100003)</a:t>
            </a:r>
            <a:r>
              <a:rPr lang="en-US" altLang="ko-KR"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84</a:t>
            </a:fld>
            <a:endParaRPr lang="en-US" dirty="0"/>
          </a:p>
        </p:txBody>
      </p:sp>
      <p:grpSp>
        <p:nvGrpSpPr>
          <p:cNvPr id="26" name="그룹 25">
            <a:extLst>
              <a:ext uri="{FF2B5EF4-FFF2-40B4-BE49-F238E27FC236}">
                <a16:creationId xmlns:a16="http://schemas.microsoft.com/office/drawing/2014/main" id="{6D51F61C-34BB-B08D-41EA-6474A902772A}"/>
              </a:ext>
            </a:extLst>
          </p:cNvPr>
          <p:cNvGrpSpPr/>
          <p:nvPr/>
        </p:nvGrpSpPr>
        <p:grpSpPr>
          <a:xfrm>
            <a:off x="6095999" y="731521"/>
            <a:ext cx="4925659" cy="5887930"/>
            <a:chOff x="6914013" y="874839"/>
            <a:chExt cx="4448782" cy="5317891"/>
          </a:xfrm>
        </p:grpSpPr>
        <p:sp>
          <p:nvSpPr>
            <p:cNvPr id="27" name="직사각형 26"/>
            <p:cNvSpPr/>
            <p:nvPr/>
          </p:nvSpPr>
          <p:spPr bwMode="auto">
            <a:xfrm>
              <a:off x="6914013" y="874839"/>
              <a:ext cx="4395478" cy="5317891"/>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kumimoji="1" lang="en-US" altLang="ko-KR" sz="1517" dirty="0" err="1">
                  <a:solidFill>
                    <a:schemeClr val="tx1">
                      <a:lumMod val="50000"/>
                      <a:lumOff val="50000"/>
                    </a:schemeClr>
                  </a:solidFill>
                  <a:latin typeface="Tahoma" pitchFamily="34" charset="0"/>
                </a:rPr>
                <a:t>isPrime</a:t>
              </a:r>
              <a:r>
                <a:rPr kumimoji="1" lang="en-US" altLang="ko-KR" sz="1517" dirty="0">
                  <a:solidFill>
                    <a:schemeClr val="tx1">
                      <a:lumMod val="50000"/>
                      <a:lumOff val="50000"/>
                    </a:schemeClr>
                  </a:solidFill>
                  <a:latin typeface="Tahoma" pitchFamily="34" charset="0"/>
                </a:rPr>
                <a:t>(n)</a:t>
              </a:r>
              <a:endParaRPr kumimoji="1" lang="ko-KR" altLang="en-US" sz="1517" dirty="0">
                <a:solidFill>
                  <a:schemeClr val="tx1">
                    <a:lumMod val="50000"/>
                    <a:lumOff val="50000"/>
                  </a:schemeClr>
                </a:solidFill>
                <a:latin typeface="Tahoma" pitchFamily="34" charset="0"/>
              </a:endParaRPr>
            </a:p>
          </p:txBody>
        </p:sp>
        <p:sp>
          <p:nvSpPr>
            <p:cNvPr id="5" name="직사각형 4"/>
            <p:cNvSpPr/>
            <p:nvPr/>
          </p:nvSpPr>
          <p:spPr bwMode="auto">
            <a:xfrm>
              <a:off x="7134251" y="2208064"/>
              <a:ext cx="4046769" cy="2674909"/>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6" name="TextBox 5"/>
            <p:cNvSpPr txBox="1"/>
            <p:nvPr/>
          </p:nvSpPr>
          <p:spPr>
            <a:xfrm>
              <a:off x="7987969" y="3339187"/>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7" name="TextBox 6"/>
            <p:cNvSpPr txBox="1"/>
            <p:nvPr/>
          </p:nvSpPr>
          <p:spPr>
            <a:xfrm>
              <a:off x="7987969" y="1577768"/>
              <a:ext cx="2028225" cy="435273"/>
            </a:xfrm>
            <a:prstGeom prst="rect">
              <a:avLst/>
            </a:prstGeom>
            <a:noFill/>
            <a:ln>
              <a:solidFill>
                <a:schemeClr val="tx1"/>
              </a:solidFill>
            </a:ln>
          </p:spPr>
          <p:txBody>
            <a:bodyPr wrap="square" rtlCol="0" anchor="ctr" anchorCtr="0">
              <a:noAutofit/>
            </a:bodyPr>
            <a:lstStyle/>
            <a:p>
              <a:pPr algn="ctr"/>
              <a:r>
                <a:rPr lang="en-US" altLang="ko-KR" sz="1517" dirty="0" err="1"/>
                <a:t>bPrime</a:t>
              </a:r>
              <a:r>
                <a:rPr lang="en-US" altLang="ko-KR" sz="1517" dirty="0"/>
                <a:t> = True</a:t>
              </a:r>
              <a:endParaRPr lang="ko-KR" altLang="en-US" sz="1517" dirty="0"/>
            </a:p>
          </p:txBody>
        </p:sp>
        <p:sp>
          <p:nvSpPr>
            <p:cNvPr id="8" name="TextBox 7"/>
            <p:cNvSpPr txBox="1"/>
            <p:nvPr/>
          </p:nvSpPr>
          <p:spPr>
            <a:xfrm>
              <a:off x="7987969" y="2403083"/>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987969" y="2403083"/>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a:t>
              </a:r>
              <a:r>
                <a:rPr lang="en-US" altLang="ko-KR" sz="1517" dirty="0"/>
                <a:t> from</a:t>
              </a:r>
            </a:p>
            <a:p>
              <a:pPr algn="ctr"/>
              <a:r>
                <a:rPr lang="en-US" altLang="ko-KR" sz="1517" dirty="0"/>
                <a:t>range(2, n)</a:t>
              </a:r>
              <a:endParaRPr lang="ko-KR" altLang="en-US" sz="1517" dirty="0"/>
            </a:p>
          </p:txBody>
        </p:sp>
        <p:sp>
          <p:nvSpPr>
            <p:cNvPr id="10" name="타원 9"/>
            <p:cNvSpPr/>
            <p:nvPr/>
          </p:nvSpPr>
          <p:spPr bwMode="auto">
            <a:xfrm>
              <a:off x="8846064" y="1076937"/>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846064" y="5724678"/>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stCxn id="10" idx="4"/>
              <a:endCxn id="7" idx="0"/>
            </p:cNvCxnSpPr>
            <p:nvPr/>
          </p:nvCxnSpPr>
          <p:spPr bwMode="auto">
            <a:xfrm>
              <a:off x="9002079" y="1388972"/>
              <a:ext cx="0" cy="18879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3" name="직선 화살표 연결선 12"/>
            <p:cNvCxnSpPr>
              <a:stCxn id="9" idx="2"/>
              <a:endCxn id="16" idx="0"/>
            </p:cNvCxnSpPr>
            <p:nvPr/>
          </p:nvCxnSpPr>
          <p:spPr bwMode="auto">
            <a:xfrm>
              <a:off x="9002079" y="3105161"/>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4" name="TextBox 13"/>
            <p:cNvSpPr txBox="1"/>
            <p:nvPr/>
          </p:nvSpPr>
          <p:spPr>
            <a:xfrm>
              <a:off x="7877110" y="3050992"/>
              <a:ext cx="1638182" cy="325795"/>
            </a:xfrm>
            <a:prstGeom prst="rect">
              <a:avLst/>
            </a:prstGeom>
            <a:noFill/>
          </p:spPr>
          <p:txBody>
            <a:bodyPr wrap="square" rtlCol="0">
              <a:spAutoFit/>
            </a:bodyPr>
            <a:lstStyle/>
            <a:p>
              <a:r>
                <a:rPr lang="en-US" altLang="ko-KR" sz="1517" dirty="0"/>
                <a:t>If next item</a:t>
              </a:r>
              <a:endParaRPr lang="ko-KR" altLang="en-US" sz="1517" dirty="0"/>
            </a:p>
          </p:txBody>
        </p:sp>
        <p:sp>
          <p:nvSpPr>
            <p:cNvPr id="15" name="TextBox 14"/>
            <p:cNvSpPr txBox="1"/>
            <p:nvPr/>
          </p:nvSpPr>
          <p:spPr>
            <a:xfrm>
              <a:off x="9568596" y="2905800"/>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6" name="TextBox 15"/>
            <p:cNvSpPr txBox="1"/>
            <p:nvPr/>
          </p:nvSpPr>
          <p:spPr>
            <a:xfrm>
              <a:off x="7987969" y="3339187"/>
              <a:ext cx="2028225" cy="702078"/>
            </a:xfrm>
            <a:prstGeom prst="rect">
              <a:avLst/>
            </a:prstGeom>
            <a:noFill/>
            <a:ln>
              <a:noFill/>
            </a:ln>
          </p:spPr>
          <p:txBody>
            <a:bodyPr wrap="square" rtlCol="0" anchor="ctr" anchorCtr="0">
              <a:noAutofit/>
            </a:bodyPr>
            <a:lstStyle/>
            <a:p>
              <a:pPr algn="ctr"/>
              <a:r>
                <a:rPr lang="en-US" altLang="ko-KR" sz="1517" dirty="0"/>
                <a:t>n % </a:t>
              </a:r>
              <a:r>
                <a:rPr lang="en-US" altLang="ko-KR" sz="1517" dirty="0" err="1"/>
                <a:t>i</a:t>
              </a:r>
              <a:r>
                <a:rPr lang="en-US" altLang="ko-KR" sz="1517" dirty="0"/>
                <a:t> == 0</a:t>
              </a:r>
              <a:endParaRPr lang="ko-KR" altLang="en-US" sz="1517" dirty="0"/>
            </a:p>
          </p:txBody>
        </p:sp>
        <p:sp>
          <p:nvSpPr>
            <p:cNvPr id="17" name="TextBox 16"/>
            <p:cNvSpPr txBox="1"/>
            <p:nvPr/>
          </p:nvSpPr>
          <p:spPr>
            <a:xfrm>
              <a:off x="7987969" y="4275292"/>
              <a:ext cx="2028225" cy="435273"/>
            </a:xfrm>
            <a:prstGeom prst="rect">
              <a:avLst/>
            </a:prstGeom>
            <a:noFill/>
            <a:ln>
              <a:solidFill>
                <a:schemeClr val="tx1"/>
              </a:solidFill>
            </a:ln>
          </p:spPr>
          <p:txBody>
            <a:bodyPr wrap="square" rtlCol="0" anchor="ctr" anchorCtr="0">
              <a:noAutofit/>
            </a:bodyPr>
            <a:lstStyle/>
            <a:p>
              <a:pPr algn="ctr"/>
              <a:r>
                <a:rPr lang="en-US" altLang="ko-KR" sz="1517" dirty="0" err="1"/>
                <a:t>bPrime</a:t>
              </a:r>
              <a:r>
                <a:rPr lang="en-US" altLang="ko-KR" sz="1517" dirty="0"/>
                <a:t> = False</a:t>
              </a:r>
              <a:endParaRPr lang="ko-KR" altLang="en-US" sz="1517" dirty="0"/>
            </a:p>
          </p:txBody>
        </p:sp>
        <p:cxnSp>
          <p:nvCxnSpPr>
            <p:cNvPr id="18" name="직선 화살표 연결선 17"/>
            <p:cNvCxnSpPr>
              <a:stCxn id="7" idx="2"/>
              <a:endCxn id="9" idx="0"/>
            </p:cNvCxnSpPr>
            <p:nvPr/>
          </p:nvCxnSpPr>
          <p:spPr bwMode="auto">
            <a:xfrm>
              <a:off x="9002079" y="2013041"/>
              <a:ext cx="0" cy="39004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직선 화살표 연결선 18"/>
            <p:cNvCxnSpPr>
              <a:stCxn id="16" idx="2"/>
              <a:endCxn id="17" idx="0"/>
            </p:cNvCxnSpPr>
            <p:nvPr/>
          </p:nvCxnSpPr>
          <p:spPr bwMode="auto">
            <a:xfrm>
              <a:off x="9002079" y="4041265"/>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987969" y="5055379"/>
              <a:ext cx="2028225" cy="435273"/>
            </a:xfrm>
            <a:prstGeom prst="rect">
              <a:avLst/>
            </a:prstGeom>
            <a:noFill/>
            <a:ln>
              <a:solidFill>
                <a:schemeClr val="tx1"/>
              </a:solidFill>
            </a:ln>
          </p:spPr>
          <p:txBody>
            <a:bodyPr wrap="square" rtlCol="0" anchor="ctr" anchorCtr="0">
              <a:noAutofit/>
            </a:bodyPr>
            <a:lstStyle/>
            <a:p>
              <a:pPr algn="ctr"/>
              <a:r>
                <a:rPr lang="en-US" altLang="ko-KR" sz="1517" dirty="0"/>
                <a:t>return </a:t>
              </a:r>
              <a:r>
                <a:rPr lang="en-US" altLang="ko-KR" sz="1517" dirty="0" err="1"/>
                <a:t>bPrime</a:t>
              </a:r>
              <a:endParaRPr lang="ko-KR" altLang="en-US" sz="1517" dirty="0"/>
            </a:p>
          </p:txBody>
        </p:sp>
        <p:sp>
          <p:nvSpPr>
            <p:cNvPr id="21" name="TextBox 20"/>
            <p:cNvSpPr txBox="1"/>
            <p:nvPr/>
          </p:nvSpPr>
          <p:spPr>
            <a:xfrm>
              <a:off x="8924072" y="3987097"/>
              <a:ext cx="780087" cy="325795"/>
            </a:xfrm>
            <a:prstGeom prst="rect">
              <a:avLst/>
            </a:prstGeom>
            <a:noFill/>
          </p:spPr>
          <p:txBody>
            <a:bodyPr wrap="square" rtlCol="0">
              <a:spAutoFit/>
            </a:bodyPr>
            <a:lstStyle/>
            <a:p>
              <a:r>
                <a:rPr lang="en-US" altLang="ko-KR" sz="1517" dirty="0"/>
                <a:t>True</a:t>
              </a:r>
              <a:endParaRPr lang="ko-KR" altLang="en-US" sz="1517" dirty="0"/>
            </a:p>
          </p:txBody>
        </p:sp>
        <p:cxnSp>
          <p:nvCxnSpPr>
            <p:cNvPr id="22" name="꺾인 연결선 21"/>
            <p:cNvCxnSpPr>
              <a:stCxn id="16" idx="1"/>
              <a:endCxn id="9" idx="1"/>
            </p:cNvCxnSpPr>
            <p:nvPr/>
          </p:nvCxnSpPr>
          <p:spPr bwMode="auto">
            <a:xfrm rot="10800000">
              <a:off x="7987967" y="2754122"/>
              <a:ext cx="13758" cy="936104"/>
            </a:xfrm>
            <a:prstGeom prst="bentConnector3">
              <a:avLst>
                <a:gd name="adj1" fmla="val 4534589"/>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369203" y="3663142"/>
              <a:ext cx="780087" cy="325795"/>
            </a:xfrm>
            <a:prstGeom prst="rect">
              <a:avLst/>
            </a:prstGeom>
            <a:noFill/>
          </p:spPr>
          <p:txBody>
            <a:bodyPr wrap="square" rtlCol="0">
              <a:spAutoFit/>
            </a:bodyPr>
            <a:lstStyle/>
            <a:p>
              <a:r>
                <a:rPr lang="en-US" altLang="ko-KR" sz="1517" dirty="0"/>
                <a:t>False</a:t>
              </a:r>
              <a:endParaRPr lang="ko-KR" altLang="en-US" sz="1517" dirty="0"/>
            </a:p>
          </p:txBody>
        </p:sp>
        <p:cxnSp>
          <p:nvCxnSpPr>
            <p:cNvPr id="24" name="꺾인 연결선 23"/>
            <p:cNvCxnSpPr>
              <a:stCxn id="9" idx="3"/>
              <a:endCxn id="20" idx="0"/>
            </p:cNvCxnSpPr>
            <p:nvPr/>
          </p:nvCxnSpPr>
          <p:spPr bwMode="auto">
            <a:xfrm flipH="1">
              <a:off x="9002081" y="2754121"/>
              <a:ext cx="1014113" cy="2301256"/>
            </a:xfrm>
            <a:prstGeom prst="bentConnector4">
              <a:avLst>
                <a:gd name="adj1" fmla="val -90475"/>
                <a:gd name="adj2" fmla="val 8849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직선 화살표 연결선 24"/>
            <p:cNvCxnSpPr>
              <a:stCxn id="20" idx="2"/>
              <a:endCxn id="11" idx="0"/>
            </p:cNvCxnSpPr>
            <p:nvPr/>
          </p:nvCxnSpPr>
          <p:spPr bwMode="auto">
            <a:xfrm>
              <a:off x="9002079" y="5490650"/>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직선 화살표 연결선 27"/>
            <p:cNvCxnSpPr>
              <a:stCxn id="17" idx="2"/>
              <a:endCxn id="20" idx="0"/>
            </p:cNvCxnSpPr>
            <p:nvPr/>
          </p:nvCxnSpPr>
          <p:spPr bwMode="auto">
            <a:xfrm>
              <a:off x="9002079" y="4710563"/>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981909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9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a:t>
            </a:r>
            <a:r>
              <a:rPr lang="en-US" altLang="ko-KR" dirty="0" err="1"/>
              <a:t>bPrime</a:t>
            </a:r>
            <a:r>
              <a:rPr lang="en-US" altLang="ko-KR" dirty="0"/>
              <a:t> = True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a:t>
            </a:r>
            <a:r>
              <a:rPr lang="en-US" altLang="ko-KR" dirty="0" err="1"/>
              <a:t>bPrime</a:t>
            </a:r>
            <a:r>
              <a:rPr lang="en-US" altLang="ko-KR" dirty="0"/>
              <a:t> = False</a:t>
            </a:r>
          </a:p>
          <a:p>
            <a:pPr marL="0" indent="0">
              <a:buNone/>
            </a:pPr>
            <a:r>
              <a:rPr lang="en-US" altLang="ko-KR" dirty="0"/>
              <a:t>            break</a:t>
            </a:r>
          </a:p>
          <a:p>
            <a:pPr marL="0" indent="0">
              <a:buNone/>
            </a:pPr>
            <a:r>
              <a:rPr lang="en-US" altLang="ko-KR" dirty="0"/>
              <a:t>    return </a:t>
            </a:r>
            <a:r>
              <a:rPr lang="en-US" altLang="ko-KR" dirty="0" err="1"/>
              <a:t>bPrime</a:t>
            </a:r>
            <a:endParaRPr lang="en-US" altLang="ko-KR" dirty="0"/>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647509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lnSpcReduction="1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9229063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872911" y="0"/>
            <a:ext cx="10353762" cy="650240"/>
          </a:xfrm>
        </p:spPr>
        <p:txBody>
          <a:bodyPr>
            <a:normAutofit fontScale="90000"/>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sz="half" idx="1"/>
          </p:nvPr>
        </p:nvSpPr>
        <p:spPr>
          <a:xfrm>
            <a:off x="913795" y="1107439"/>
            <a:ext cx="5039604" cy="5039359"/>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True</a:t>
            </a:r>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False</a:t>
            </a:r>
          </a:p>
          <a:p>
            <a:pPr marL="0" indent="0">
              <a:buNone/>
            </a:pPr>
            <a:r>
              <a:rPr lang="en-US" altLang="ko-KR" sz="1800" b="1" dirty="0">
                <a:solidFill>
                  <a:srgbClr val="FFFF00"/>
                </a:solidFill>
              </a:rPr>
              <a:t>            break</a:t>
            </a:r>
          </a:p>
          <a:p>
            <a:pPr marL="0" indent="0">
              <a:buNone/>
            </a:pPr>
            <a:r>
              <a:rPr lang="en-US" altLang="ko-KR" sz="1800" dirty="0">
                <a:solidFill>
                  <a:srgbClr val="FFFF00"/>
                </a:solidFill>
              </a:rPr>
              <a:t>    </a:t>
            </a:r>
            <a:r>
              <a:rPr lang="en-US" altLang="ko-KR" sz="1800" b="1" dirty="0">
                <a:solidFill>
                  <a:srgbClr val="FFFF00"/>
                </a:solidFill>
              </a:rPr>
              <a:t>return </a:t>
            </a:r>
            <a:r>
              <a:rPr lang="en-US" altLang="ko-KR" sz="1800" b="1" dirty="0" err="1">
                <a:solidFill>
                  <a:srgbClr val="FFFF00"/>
                </a:solidFill>
              </a:rPr>
              <a:t>bPrime</a:t>
            </a:r>
            <a:endParaRPr lang="en-US" altLang="ko-KR" sz="1800" b="1" dirty="0">
              <a:solidFill>
                <a:srgbClr val="FFFF00"/>
              </a:solidFill>
            </a:endParaRP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2" name="내용 개체 틀 1"/>
          <p:cNvSpPr>
            <a:spLocks noGrp="1"/>
          </p:cNvSpPr>
          <p:nvPr>
            <p:ph sz="half" idx="2"/>
          </p:nvPr>
        </p:nvSpPr>
        <p:spPr>
          <a:xfrm>
            <a:off x="6410716" y="1107440"/>
            <a:ext cx="5039604" cy="5039360"/>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endParaRPr lang="en-US" altLang="ko-KR" sz="1800" dirty="0"/>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a:solidFill>
                  <a:srgbClr val="FFFF00"/>
                </a:solidFill>
              </a:rPr>
              <a:t>return False</a:t>
            </a:r>
          </a:p>
          <a:p>
            <a:pPr marL="0" indent="0">
              <a:buNone/>
            </a:pPr>
            <a:endParaRPr lang="en-US" altLang="ko-KR" sz="1800" b="1" dirty="0">
              <a:solidFill>
                <a:srgbClr val="FFFF00"/>
              </a:solidFill>
            </a:endParaRPr>
          </a:p>
          <a:p>
            <a:pPr marL="0" indent="0">
              <a:buNone/>
            </a:pPr>
            <a:r>
              <a:rPr lang="en-US" altLang="ko-KR" sz="1800" dirty="0">
                <a:solidFill>
                  <a:srgbClr val="FFFF00"/>
                </a:solidFill>
              </a:rPr>
              <a:t>    </a:t>
            </a:r>
            <a:r>
              <a:rPr lang="en-US" altLang="ko-KR" sz="1800" b="1" dirty="0">
                <a:solidFill>
                  <a:srgbClr val="FFFF00"/>
                </a:solidFill>
              </a:rPr>
              <a:t>return True</a:t>
            </a: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2893769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872911" y="0"/>
            <a:ext cx="10353762" cy="650240"/>
          </a:xfrm>
        </p:spPr>
        <p:txBody>
          <a:bodyPr>
            <a:normAutofit fontScale="90000"/>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sz="half" idx="1"/>
          </p:nvPr>
        </p:nvSpPr>
        <p:spPr>
          <a:xfrm>
            <a:off x="913795" y="1107439"/>
            <a:ext cx="5039604" cy="5039359"/>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True</a:t>
            </a:r>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False</a:t>
            </a:r>
          </a:p>
          <a:p>
            <a:pPr marL="0" indent="0">
              <a:buNone/>
            </a:pPr>
            <a:r>
              <a:rPr lang="en-US" altLang="ko-KR" sz="1800" b="1" dirty="0">
                <a:solidFill>
                  <a:srgbClr val="FFFF00"/>
                </a:solidFill>
              </a:rPr>
              <a:t>            break</a:t>
            </a:r>
          </a:p>
          <a:p>
            <a:pPr marL="0" indent="0">
              <a:buNone/>
            </a:pPr>
            <a:r>
              <a:rPr lang="en-US" altLang="ko-KR" sz="1800" dirty="0">
                <a:solidFill>
                  <a:srgbClr val="FFFF00"/>
                </a:solidFill>
              </a:rPr>
              <a:t>    </a:t>
            </a:r>
            <a:r>
              <a:rPr lang="en-US" altLang="ko-KR" sz="1800" b="1" dirty="0">
                <a:solidFill>
                  <a:srgbClr val="FFFF00"/>
                </a:solidFill>
              </a:rPr>
              <a:t>return </a:t>
            </a:r>
            <a:r>
              <a:rPr lang="en-US" altLang="ko-KR" sz="1800" b="1" dirty="0" err="1">
                <a:solidFill>
                  <a:srgbClr val="FFFF00"/>
                </a:solidFill>
              </a:rPr>
              <a:t>bPrime</a:t>
            </a:r>
            <a:endParaRPr lang="en-US" altLang="ko-KR" sz="1800" b="1" dirty="0">
              <a:solidFill>
                <a:srgbClr val="FFFF00"/>
              </a:solidFill>
            </a:endParaRP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2" name="내용 개체 틀 1"/>
          <p:cNvSpPr>
            <a:spLocks noGrp="1"/>
          </p:cNvSpPr>
          <p:nvPr>
            <p:ph sz="half" idx="2"/>
          </p:nvPr>
        </p:nvSpPr>
        <p:spPr>
          <a:xfrm>
            <a:off x="6410716" y="1107440"/>
            <a:ext cx="5039604" cy="5039360"/>
          </a:xfrm>
          <a:ln w="38100">
            <a:solidFill>
              <a:srgbClr val="FF0000"/>
            </a:solidFill>
          </a:ln>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endParaRPr lang="en-US" altLang="ko-KR" sz="1800" dirty="0"/>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a:solidFill>
                  <a:srgbClr val="FFFF00"/>
                </a:solidFill>
              </a:rPr>
              <a:t>return False</a:t>
            </a:r>
          </a:p>
          <a:p>
            <a:pPr marL="0" indent="0">
              <a:buNone/>
            </a:pPr>
            <a:endParaRPr lang="en-US" altLang="ko-KR" sz="1800" b="1" dirty="0">
              <a:solidFill>
                <a:srgbClr val="FFFF00"/>
              </a:solidFill>
            </a:endParaRPr>
          </a:p>
          <a:p>
            <a:pPr marL="0" indent="0">
              <a:buNone/>
            </a:pPr>
            <a:r>
              <a:rPr lang="en-US" altLang="ko-KR" sz="1800" dirty="0">
                <a:solidFill>
                  <a:srgbClr val="FFFF00"/>
                </a:solidFill>
              </a:rPr>
              <a:t>    </a:t>
            </a:r>
            <a:r>
              <a:rPr lang="en-US" altLang="ko-KR" sz="1800" b="1" dirty="0">
                <a:solidFill>
                  <a:srgbClr val="FFFF00"/>
                </a:solidFill>
              </a:rPr>
              <a:t>return True</a:t>
            </a: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36948405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9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b="1" dirty="0">
                <a:solidFill>
                  <a:srgbClr val="FFFF00"/>
                </a:solidFill>
              </a:rPr>
              <a:t>    if n &lt;= 1:</a:t>
            </a:r>
          </a:p>
          <a:p>
            <a:pPr marL="0" indent="0">
              <a:buNone/>
            </a:pPr>
            <a:r>
              <a:rPr lang="en-US" altLang="ko-KR" b="1" dirty="0">
                <a:solidFill>
                  <a:srgbClr val="FFFF00"/>
                </a:solidFill>
              </a:rPr>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361279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5" name="내용 개체 틀 4"/>
          <p:cNvSpPr>
            <a:spLocks noGrp="1"/>
          </p:cNvSpPr>
          <p:nvPr>
            <p:ph idx="1"/>
          </p:nvPr>
        </p:nvSpPr>
        <p:spPr/>
        <p:txBody>
          <a:bodyPr>
            <a:normAutofit/>
          </a:bodyPr>
          <a:lstStyle/>
          <a:p>
            <a:r>
              <a:rPr lang="en-US" altLang="ko-KR" dirty="0"/>
              <a:t>Functions are </a:t>
            </a:r>
            <a:r>
              <a:rPr lang="en-US" altLang="ko-KR" b="1" dirty="0"/>
              <a:t>reusable pieces of programs.</a:t>
            </a:r>
          </a:p>
          <a:p>
            <a:r>
              <a:rPr lang="en-US" altLang="ko-KR" dirty="0"/>
              <a:t>They allow you to give a name to a block of statements, allowing you to run that block using the specified name anywhere in your program and any number of times.</a:t>
            </a:r>
          </a:p>
          <a:p>
            <a:pPr lvl="1"/>
            <a:r>
              <a:rPr lang="en-US" altLang="ko-KR" dirty="0"/>
              <a:t>This is known as </a:t>
            </a:r>
            <a:r>
              <a:rPr lang="en-US" altLang="ko-KR" b="1" i="1" dirty="0"/>
              <a:t>calling</a:t>
            </a:r>
            <a:r>
              <a:rPr lang="en-US" altLang="ko-KR" dirty="0"/>
              <a:t> the function.</a:t>
            </a:r>
          </a:p>
          <a:p>
            <a:r>
              <a:rPr lang="en-US" altLang="ko-KR" dirty="0"/>
              <a:t>We have already used many built-in functions such as </a:t>
            </a:r>
            <a:r>
              <a:rPr lang="en-US" altLang="ko-KR" b="1" i="1" dirty="0" err="1"/>
              <a:t>len</a:t>
            </a:r>
            <a:r>
              <a:rPr lang="en-US" altLang="ko-KR" b="1" i="1" dirty="0"/>
              <a:t> </a:t>
            </a:r>
            <a:r>
              <a:rPr lang="en-US" altLang="ko-KR" dirty="0"/>
              <a:t>and </a:t>
            </a:r>
            <a:r>
              <a:rPr lang="en-US" altLang="ko-KR" b="1" i="1" dirty="0"/>
              <a:t>range</a:t>
            </a:r>
            <a:r>
              <a:rPr lang="en-US" altLang="ko-KR" dirty="0"/>
              <a:t>.</a:t>
            </a:r>
          </a:p>
          <a:p>
            <a:r>
              <a:rPr lang="en-US" altLang="ko-KR" dirty="0"/>
              <a:t>Notice that we can call the same function twice which means we do not have to write the same code again.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36639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32618"/>
            <a:ext cx="10353762" cy="648102"/>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p:txBody>
          <a:bodyPr>
            <a:normAutofit fontScale="925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Input an integer, </a:t>
            </a:r>
            <a:r>
              <a:rPr lang="en-US" altLang="ko-KR" dirty="0">
                <a:solidFill>
                  <a:schemeClr val="tx1">
                    <a:lumMod val="50000"/>
                    <a:lumOff val="50000"/>
                  </a:schemeClr>
                </a:solidFill>
              </a:rPr>
              <a:t>n</a:t>
            </a:r>
            <a:r>
              <a:rPr lang="en-US" altLang="ko-KR" dirty="0"/>
              <a:t>,</a:t>
            </a:r>
            <a:r>
              <a:rPr lang="en-US" altLang="ko-KR" dirty="0">
                <a:solidFill>
                  <a:schemeClr val="tx1">
                    <a:lumMod val="50000"/>
                    <a:lumOff val="50000"/>
                  </a:schemeClr>
                </a:solidFill>
              </a:rPr>
              <a:t> </a:t>
            </a:r>
            <a:r>
              <a:rPr lang="en-US" altLang="ko-KR" dirty="0"/>
              <a:t>from the user.</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and print out:</a:t>
            </a:r>
          </a:p>
          <a:p>
            <a:pPr lvl="2"/>
            <a:r>
              <a:rPr lang="en-US" altLang="ko-KR" dirty="0"/>
              <a:t>‘prime’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‘not 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90</a:t>
            </a:fld>
            <a:endParaRPr lang="en-US" dirty="0"/>
          </a:p>
        </p:txBody>
      </p:sp>
      <p:sp>
        <p:nvSpPr>
          <p:cNvPr id="13" name="타원 12"/>
          <p:cNvSpPr/>
          <p:nvPr/>
        </p:nvSpPr>
        <p:spPr bwMode="auto">
          <a:xfrm>
            <a:off x="7614171" y="177281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14" name="도넛 13"/>
          <p:cNvSpPr/>
          <p:nvPr/>
        </p:nvSpPr>
        <p:spPr bwMode="auto">
          <a:xfrm>
            <a:off x="7614171" y="4893164"/>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15" name="직선 화살표 연결선 14"/>
          <p:cNvCxnSpPr>
            <a:stCxn id="17" idx="2"/>
            <a:endCxn id="26" idx="0"/>
          </p:cNvCxnSpPr>
          <p:nvPr/>
        </p:nvCxnSpPr>
        <p:spPr bwMode="auto">
          <a:xfrm>
            <a:off x="7770186" y="3683434"/>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6" name="TextBox 15"/>
          <p:cNvSpPr txBox="1"/>
          <p:nvPr/>
        </p:nvSpPr>
        <p:spPr>
          <a:xfrm>
            <a:off x="8238240" y="3521884"/>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17" name="TextBox 16"/>
          <p:cNvSpPr txBox="1"/>
          <p:nvPr/>
        </p:nvSpPr>
        <p:spPr>
          <a:xfrm>
            <a:off x="6756076" y="325498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8" name="TextBox 17"/>
          <p:cNvSpPr txBox="1"/>
          <p:nvPr/>
        </p:nvSpPr>
        <p:spPr>
          <a:xfrm>
            <a:off x="6756076" y="3254980"/>
            <a:ext cx="2028225" cy="428452"/>
          </a:xfrm>
          <a:prstGeom prst="rect">
            <a:avLst/>
          </a:prstGeom>
          <a:noFill/>
          <a:ln>
            <a:noFill/>
          </a:ln>
        </p:spPr>
        <p:txBody>
          <a:bodyPr wrap="square" rtlCol="0" anchor="ctr" anchorCtr="0">
            <a:noAutofit/>
          </a:bodyPr>
          <a:lstStyle/>
          <a:p>
            <a:pPr algn="ctr"/>
            <a:r>
              <a:rPr lang="en-US" altLang="ko-KR" sz="1083" dirty="0" err="1"/>
              <a:t>isPrime</a:t>
            </a:r>
            <a:r>
              <a:rPr lang="en-US" altLang="ko-KR" sz="1083" dirty="0"/>
              <a:t>(n)</a:t>
            </a:r>
          </a:p>
        </p:txBody>
      </p:sp>
      <p:sp>
        <p:nvSpPr>
          <p:cNvPr id="19" name="TextBox 18"/>
          <p:cNvSpPr txBox="1"/>
          <p:nvPr/>
        </p:nvSpPr>
        <p:spPr>
          <a:xfrm>
            <a:off x="6756076" y="2708919"/>
            <a:ext cx="2028225" cy="266806"/>
          </a:xfrm>
          <a:prstGeom prst="rect">
            <a:avLst/>
          </a:prstGeom>
          <a:noFill/>
          <a:ln>
            <a:solidFill>
              <a:schemeClr val="tx1"/>
            </a:solidFill>
          </a:ln>
        </p:spPr>
        <p:txBody>
          <a:bodyPr wrap="square" rtlCol="0" anchor="ctr" anchorCtr="0">
            <a:noAutofit/>
          </a:bodyPr>
          <a:lstStyle/>
          <a:p>
            <a:pPr algn="ctr"/>
            <a:r>
              <a:rPr lang="en-US" altLang="ko-KR" sz="1083" dirty="0"/>
              <a:t>n = </a:t>
            </a:r>
            <a:r>
              <a:rPr lang="en-US" altLang="ko-KR" sz="1083" dirty="0" err="1"/>
              <a:t>int</a:t>
            </a:r>
            <a:r>
              <a:rPr lang="en-US" altLang="ko-KR" sz="1083" dirty="0"/>
              <a:t>(input())</a:t>
            </a:r>
            <a:endParaRPr lang="ko-KR" altLang="en-US" sz="1083" dirty="0"/>
          </a:p>
        </p:txBody>
      </p:sp>
      <p:sp>
        <p:nvSpPr>
          <p:cNvPr id="21" name="TextBox 20"/>
          <p:cNvSpPr txBox="1"/>
          <p:nvPr/>
        </p:nvSpPr>
        <p:spPr>
          <a:xfrm>
            <a:off x="8316249" y="4487335"/>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print('no prime')</a:t>
            </a:r>
            <a:endParaRPr lang="ko-KR" altLang="en-US" sz="1083" dirty="0"/>
          </a:p>
        </p:txBody>
      </p:sp>
      <p:cxnSp>
        <p:nvCxnSpPr>
          <p:cNvPr id="22" name="직선 화살표 연결선 21"/>
          <p:cNvCxnSpPr>
            <a:stCxn id="13" idx="4"/>
            <a:endCxn id="19" idx="0"/>
          </p:cNvCxnSpPr>
          <p:nvPr/>
        </p:nvCxnSpPr>
        <p:spPr bwMode="auto">
          <a:xfrm>
            <a:off x="7770186" y="2084853"/>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3" name="직선 화살표 연결선 22"/>
          <p:cNvCxnSpPr>
            <a:stCxn id="19" idx="2"/>
            <a:endCxn id="18" idx="0"/>
          </p:cNvCxnSpPr>
          <p:nvPr/>
        </p:nvCxnSpPr>
        <p:spPr bwMode="auto">
          <a:xfrm>
            <a:off x="7770186" y="2975727"/>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7692179" y="3645122"/>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6" name="TextBox 25"/>
          <p:cNvSpPr txBox="1"/>
          <p:nvPr/>
        </p:nvSpPr>
        <p:spPr>
          <a:xfrm>
            <a:off x="6756076" y="4002287"/>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print('prime')</a:t>
            </a:r>
            <a:endParaRPr lang="ko-KR" altLang="en-US" sz="1083" dirty="0"/>
          </a:p>
        </p:txBody>
      </p:sp>
      <p:cxnSp>
        <p:nvCxnSpPr>
          <p:cNvPr id="27" name="꺾인 연결선 26"/>
          <p:cNvCxnSpPr>
            <a:stCxn id="18" idx="3"/>
            <a:endCxn id="21" idx="0"/>
          </p:cNvCxnSpPr>
          <p:nvPr/>
        </p:nvCxnSpPr>
        <p:spPr bwMode="auto">
          <a:xfrm>
            <a:off x="8784301" y="3469209"/>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꺾인 연결선 27"/>
          <p:cNvCxnSpPr>
            <a:stCxn id="21" idx="2"/>
            <a:endCxn id="14" idx="6"/>
          </p:cNvCxnSpPr>
          <p:nvPr/>
        </p:nvCxnSpPr>
        <p:spPr bwMode="auto">
          <a:xfrm rot="5400000">
            <a:off x="8480764" y="4199582"/>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26" idx="2"/>
            <a:endCxn id="14" idx="0"/>
          </p:cNvCxnSpPr>
          <p:nvPr/>
        </p:nvCxnSpPr>
        <p:spPr bwMode="auto">
          <a:xfrm>
            <a:off x="7770186" y="4269095"/>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1281620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6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if n &lt;= 1:</a:t>
            </a:r>
          </a:p>
          <a:p>
            <a:pPr marL="0" indent="0">
              <a:buNone/>
            </a:pPr>
            <a:r>
              <a:rPr lang="en-US" altLang="ko-KR" dirty="0"/>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if </a:t>
            </a:r>
            <a:r>
              <a:rPr lang="en-US" altLang="ko-KR" dirty="0" err="1"/>
              <a:t>isPrime</a:t>
            </a:r>
            <a:r>
              <a:rPr lang="en-US" altLang="ko-KR" dirty="0"/>
              <a:t>(</a:t>
            </a:r>
            <a:r>
              <a:rPr lang="en-US" altLang="ko-KR" dirty="0" err="1"/>
              <a:t>int</a:t>
            </a:r>
            <a:r>
              <a:rPr lang="en-US" altLang="ko-KR" dirty="0"/>
              <a:t>(input("Type a number ... "))):</a:t>
            </a:r>
          </a:p>
          <a:p>
            <a:pPr marL="0" indent="0">
              <a:buNone/>
            </a:pPr>
            <a:r>
              <a:rPr lang="en-US" altLang="ko-KR" dirty="0"/>
              <a:t>    print("prime")</a:t>
            </a:r>
          </a:p>
          <a:p>
            <a:pPr marL="0" indent="0">
              <a:buNone/>
            </a:pPr>
            <a:r>
              <a:rPr lang="en-US" altLang="ko-KR" dirty="0"/>
              <a:t>else:</a:t>
            </a:r>
          </a:p>
          <a:p>
            <a:pPr marL="0" indent="0">
              <a:buNone/>
            </a:pPr>
            <a:r>
              <a:rPr lang="en-US" altLang="ko-KR" dirty="0"/>
              <a:t>    print("not prime")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1869629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p:txBody>
          <a:bodyPr>
            <a:normAutofit lnSpcReduction="10000"/>
          </a:bodyPr>
          <a:lstStyle/>
          <a:p>
            <a:r>
              <a:rPr lang="en-US" altLang="ko-KR" dirty="0"/>
              <a:t>Make a Python program which lists all of the prime numbers from 2 through 10,000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in a </a:t>
            </a:r>
            <a:r>
              <a:rPr lang="en-US" altLang="ko-KR" b="1" i="1" dirty="0"/>
              <a:t>for</a:t>
            </a:r>
            <a:r>
              <a:rPr lang="en-US" altLang="ko-KR" dirty="0"/>
              <a:t> statement where </a:t>
            </a:r>
            <a:r>
              <a:rPr lang="en-US" altLang="ko-KR" dirty="0">
                <a:solidFill>
                  <a:schemeClr val="tx1">
                    <a:lumMod val="50000"/>
                    <a:lumOff val="50000"/>
                  </a:schemeClr>
                </a:solidFill>
              </a:rPr>
              <a:t>n</a:t>
            </a:r>
            <a:r>
              <a:rPr lang="en-US" altLang="ko-KR" dirty="0"/>
              <a:t> iterates from 2 through 10,000.</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92</a:t>
            </a:fld>
            <a:endParaRPr lang="en-US" dirty="0"/>
          </a:p>
        </p:txBody>
      </p:sp>
      <p:sp>
        <p:nvSpPr>
          <p:cNvPr id="5" name="직사각형 4"/>
          <p:cNvSpPr/>
          <p:nvPr/>
        </p:nvSpPr>
        <p:spPr bwMode="auto">
          <a:xfrm>
            <a:off x="6816082" y="2240647"/>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6" name="TextBox 5"/>
          <p:cNvSpPr txBox="1"/>
          <p:nvPr/>
        </p:nvSpPr>
        <p:spPr>
          <a:xfrm>
            <a:off x="7362143" y="3371770"/>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8" name="TextBox 7"/>
          <p:cNvSpPr txBox="1"/>
          <p:nvPr/>
        </p:nvSpPr>
        <p:spPr>
          <a:xfrm>
            <a:off x="7362143" y="2435666"/>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362143" y="2435666"/>
            <a:ext cx="2028225" cy="702078"/>
          </a:xfrm>
          <a:prstGeom prst="rect">
            <a:avLst/>
          </a:prstGeom>
          <a:noFill/>
          <a:ln>
            <a:noFill/>
          </a:ln>
        </p:spPr>
        <p:txBody>
          <a:bodyPr wrap="square" rtlCol="0" anchor="ctr" anchorCtr="0">
            <a:noAutofit/>
          </a:bodyPr>
          <a:lstStyle/>
          <a:p>
            <a:pPr algn="ctr"/>
            <a:r>
              <a:rPr lang="en-US" altLang="ko-KR" sz="1517" dirty="0"/>
              <a:t>Item n from</a:t>
            </a:r>
          </a:p>
          <a:p>
            <a:pPr algn="ctr"/>
            <a:r>
              <a:rPr lang="en-US" altLang="ko-KR" sz="1517" dirty="0"/>
              <a:t>range(2, 10001)</a:t>
            </a:r>
            <a:endParaRPr lang="ko-KR" altLang="en-US" sz="1517" dirty="0"/>
          </a:p>
        </p:txBody>
      </p:sp>
      <p:sp>
        <p:nvSpPr>
          <p:cNvPr id="10" name="타원 9"/>
          <p:cNvSpPr/>
          <p:nvPr/>
        </p:nvSpPr>
        <p:spPr bwMode="auto">
          <a:xfrm>
            <a:off x="8220238" y="1700810"/>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20238" y="5289209"/>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16" idx="0"/>
          </p:cNvCxnSpPr>
          <p:nvPr/>
        </p:nvCxnSpPr>
        <p:spPr bwMode="auto">
          <a:xfrm>
            <a:off x="8376253" y="3137744"/>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4" name="TextBox 13"/>
          <p:cNvSpPr txBox="1"/>
          <p:nvPr/>
        </p:nvSpPr>
        <p:spPr>
          <a:xfrm>
            <a:off x="7206123" y="3083576"/>
            <a:ext cx="1638182" cy="325795"/>
          </a:xfrm>
          <a:prstGeom prst="rect">
            <a:avLst/>
          </a:prstGeom>
          <a:noFill/>
        </p:spPr>
        <p:txBody>
          <a:bodyPr wrap="square" rtlCol="0">
            <a:spAutoFit/>
          </a:bodyPr>
          <a:lstStyle/>
          <a:p>
            <a:r>
              <a:rPr lang="en-US" altLang="ko-KR" sz="1517" dirty="0"/>
              <a:t>If next item</a:t>
            </a:r>
            <a:endParaRPr lang="ko-KR" altLang="en-US" sz="1517" dirty="0"/>
          </a:p>
        </p:txBody>
      </p:sp>
      <p:sp>
        <p:nvSpPr>
          <p:cNvPr id="15" name="TextBox 14"/>
          <p:cNvSpPr txBox="1"/>
          <p:nvPr/>
        </p:nvSpPr>
        <p:spPr>
          <a:xfrm>
            <a:off x="8688290" y="3161585"/>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6" name="TextBox 15"/>
          <p:cNvSpPr txBox="1"/>
          <p:nvPr/>
        </p:nvSpPr>
        <p:spPr>
          <a:xfrm>
            <a:off x="7362143" y="3371770"/>
            <a:ext cx="2028225" cy="702078"/>
          </a:xfrm>
          <a:prstGeom prst="rect">
            <a:avLst/>
          </a:prstGeom>
          <a:noFill/>
          <a:ln>
            <a:noFill/>
          </a:ln>
        </p:spPr>
        <p:txBody>
          <a:bodyPr wrap="square" rtlCol="0" anchor="ctr" anchorCtr="0">
            <a:noAutofit/>
          </a:bodyPr>
          <a:lstStyle/>
          <a:p>
            <a:pPr algn="ctr"/>
            <a:r>
              <a:rPr lang="en-US" altLang="ko-KR" sz="1517" dirty="0" err="1"/>
              <a:t>isPrime</a:t>
            </a:r>
            <a:r>
              <a:rPr lang="en-US" altLang="ko-KR" sz="1517" dirty="0"/>
              <a:t>(n)</a:t>
            </a:r>
            <a:endParaRPr lang="ko-KR" altLang="en-US" sz="1517" dirty="0"/>
          </a:p>
        </p:txBody>
      </p:sp>
      <p:sp>
        <p:nvSpPr>
          <p:cNvPr id="17" name="TextBox 16"/>
          <p:cNvSpPr txBox="1"/>
          <p:nvPr/>
        </p:nvSpPr>
        <p:spPr>
          <a:xfrm>
            <a:off x="7362143" y="4307876"/>
            <a:ext cx="2028225" cy="435273"/>
          </a:xfrm>
          <a:prstGeom prst="rect">
            <a:avLst/>
          </a:prstGeom>
          <a:noFill/>
          <a:ln>
            <a:solidFill>
              <a:schemeClr val="tx1"/>
            </a:solidFill>
          </a:ln>
        </p:spPr>
        <p:txBody>
          <a:bodyPr wrap="square" rtlCol="0" anchor="ctr" anchorCtr="0">
            <a:noAutofit/>
          </a:bodyPr>
          <a:lstStyle/>
          <a:p>
            <a:pPr algn="ctr"/>
            <a:r>
              <a:rPr lang="en-US" altLang="ko-KR" sz="1517" dirty="0"/>
              <a:t>print(n)</a:t>
            </a:r>
            <a:endParaRPr lang="ko-KR" altLang="en-US" sz="1517" dirty="0"/>
          </a:p>
        </p:txBody>
      </p:sp>
      <p:cxnSp>
        <p:nvCxnSpPr>
          <p:cNvPr id="18" name="직선 화살표 연결선 17"/>
          <p:cNvCxnSpPr>
            <a:stCxn id="10" idx="4"/>
            <a:endCxn id="9" idx="0"/>
          </p:cNvCxnSpPr>
          <p:nvPr/>
        </p:nvCxnSpPr>
        <p:spPr bwMode="auto">
          <a:xfrm>
            <a:off x="8376253" y="2012845"/>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직선 화살표 연결선 18"/>
          <p:cNvCxnSpPr>
            <a:stCxn id="16" idx="2"/>
            <a:endCxn id="17" idx="0"/>
          </p:cNvCxnSpPr>
          <p:nvPr/>
        </p:nvCxnSpPr>
        <p:spPr bwMode="auto">
          <a:xfrm>
            <a:off x="8376253" y="4073848"/>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1" name="TextBox 20"/>
          <p:cNvSpPr txBox="1"/>
          <p:nvPr/>
        </p:nvSpPr>
        <p:spPr>
          <a:xfrm>
            <a:off x="8298246" y="4019680"/>
            <a:ext cx="780087" cy="325795"/>
          </a:xfrm>
          <a:prstGeom prst="rect">
            <a:avLst/>
          </a:prstGeom>
          <a:noFill/>
        </p:spPr>
        <p:txBody>
          <a:bodyPr wrap="square" rtlCol="0">
            <a:spAutoFit/>
          </a:bodyPr>
          <a:lstStyle/>
          <a:p>
            <a:r>
              <a:rPr lang="en-US" altLang="ko-KR" sz="1517" dirty="0"/>
              <a:t>True</a:t>
            </a:r>
            <a:endParaRPr lang="ko-KR" altLang="en-US" sz="1517" dirty="0"/>
          </a:p>
        </p:txBody>
      </p:sp>
      <p:cxnSp>
        <p:nvCxnSpPr>
          <p:cNvPr id="22" name="꺾인 연결선 21"/>
          <p:cNvCxnSpPr>
            <a:stCxn id="16" idx="1"/>
            <a:endCxn id="9" idx="1"/>
          </p:cNvCxnSpPr>
          <p:nvPr/>
        </p:nvCxnSpPr>
        <p:spPr bwMode="auto">
          <a:xfrm rot="10800000">
            <a:off x="7362141" y="2786705"/>
            <a:ext cx="13758" cy="936104"/>
          </a:xfrm>
          <a:prstGeom prst="bentConnector3">
            <a:avLst>
              <a:gd name="adj1" fmla="val 1800000"/>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029651" y="3651027"/>
            <a:ext cx="780087" cy="325795"/>
          </a:xfrm>
          <a:prstGeom prst="rect">
            <a:avLst/>
          </a:prstGeom>
          <a:noFill/>
        </p:spPr>
        <p:txBody>
          <a:bodyPr wrap="square" rtlCol="0">
            <a:spAutoFit/>
          </a:bodyPr>
          <a:lstStyle/>
          <a:p>
            <a:r>
              <a:rPr lang="en-US" altLang="ko-KR" sz="1517" dirty="0"/>
              <a:t>False</a:t>
            </a:r>
            <a:endParaRPr lang="ko-KR" altLang="en-US" sz="1517" dirty="0"/>
          </a:p>
        </p:txBody>
      </p:sp>
      <p:cxnSp>
        <p:nvCxnSpPr>
          <p:cNvPr id="24" name="꺾인 연결선 23"/>
          <p:cNvCxnSpPr>
            <a:stCxn id="9" idx="3"/>
            <a:endCxn id="11" idx="0"/>
          </p:cNvCxnSpPr>
          <p:nvPr/>
        </p:nvCxnSpPr>
        <p:spPr bwMode="auto">
          <a:xfrm flipH="1">
            <a:off x="8376255" y="2786705"/>
            <a:ext cx="1014113" cy="2502502"/>
          </a:xfrm>
          <a:prstGeom prst="bentConnector4">
            <a:avLst>
              <a:gd name="adj1" fmla="val -24420"/>
              <a:gd name="adj2" fmla="val 9025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17" idx="1"/>
            <a:endCxn id="9" idx="1"/>
          </p:cNvCxnSpPr>
          <p:nvPr/>
        </p:nvCxnSpPr>
        <p:spPr bwMode="auto">
          <a:xfrm rot="10800000">
            <a:off x="7362141" y="2786709"/>
            <a:ext cx="13758" cy="1738805"/>
          </a:xfrm>
          <a:prstGeom prst="bentConnector3">
            <a:avLst>
              <a:gd name="adj1" fmla="val 1800000"/>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530760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a:xfrm>
            <a:off x="913794" y="1127464"/>
            <a:ext cx="10668605" cy="5040254"/>
          </a:xfrm>
        </p:spPr>
        <p:txBody>
          <a:bodyPr>
            <a:normAutofit fontScale="77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if n &lt;= 1:</a:t>
            </a:r>
          </a:p>
          <a:p>
            <a:pPr marL="0" indent="0">
              <a:buNone/>
            </a:pPr>
            <a:r>
              <a:rPr lang="en-US" altLang="ko-KR" dirty="0"/>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for n in range(2, 10001):</a:t>
            </a:r>
          </a:p>
          <a:p>
            <a:pPr marL="0" indent="0">
              <a:buNone/>
            </a:pPr>
            <a:r>
              <a:rPr lang="en-US" altLang="ko-KR" dirty="0"/>
              <a:t>    if </a:t>
            </a:r>
            <a:r>
              <a:rPr lang="en-US" altLang="ko-KR" dirty="0" err="1"/>
              <a:t>isPrime</a:t>
            </a:r>
            <a:r>
              <a:rPr lang="en-US" altLang="ko-KR" dirty="0"/>
              <a:t>(n):</a:t>
            </a:r>
          </a:p>
          <a:p>
            <a:pPr marL="0" indent="0">
              <a:buNone/>
            </a:pPr>
            <a:r>
              <a:rPr lang="en-US" altLang="ko-KR" dirty="0"/>
              <a:t>        print(n)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93</a:t>
            </a:fld>
            <a:endParaRPr lang="en-US" dirty="0"/>
          </a:p>
        </p:txBody>
      </p:sp>
    </p:spTree>
    <p:extLst>
      <p:ext uri="{BB962C8B-B14F-4D97-AF65-F5344CB8AC3E}">
        <p14:creationId xmlns:p14="http://schemas.microsoft.com/office/powerpoint/2010/main" val="2666978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r>
              <a:rPr lang="en-US" altLang="ko-KR" dirty="0"/>
              <a:t>Add a Python program which:</a:t>
            </a:r>
          </a:p>
          <a:p>
            <a:pPr lvl="1"/>
            <a:r>
              <a:rPr lang="en-US" altLang="ko-KR" dirty="0"/>
              <a:t>Step 1) inputs a string for a number.</a:t>
            </a:r>
          </a:p>
          <a:p>
            <a:pPr lvl="1"/>
            <a:r>
              <a:rPr lang="en-US" altLang="ko-KR" dirty="0"/>
              <a:t>Step 2) terminates the program if the input string is equal to ‘quit’.</a:t>
            </a:r>
          </a:p>
          <a:p>
            <a:pPr lvl="1"/>
            <a:r>
              <a:rPr lang="en-US" altLang="ko-KR" dirty="0"/>
              <a:t>Step 3) transforms the input string into an integer </a:t>
            </a:r>
            <a:r>
              <a:rPr lang="en-US" altLang="ko-KR" dirty="0">
                <a:solidFill>
                  <a:schemeClr val="tx1">
                    <a:lumMod val="50000"/>
                    <a:lumOff val="50000"/>
                  </a:schemeClr>
                </a:solidFill>
              </a:rPr>
              <a:t>n</a:t>
            </a:r>
            <a:r>
              <a:rPr lang="en-US" altLang="ko-KR" dirty="0"/>
              <a:t>.</a:t>
            </a:r>
          </a:p>
          <a:p>
            <a:pPr lvl="1"/>
            <a:r>
              <a:rPr lang="en-US" altLang="ko-KR" dirty="0"/>
              <a:t>Step 4) prints out:</a:t>
            </a:r>
          </a:p>
          <a:p>
            <a:pPr lvl="2"/>
            <a:r>
              <a:rPr lang="en-US" altLang="ko-KR" dirty="0"/>
              <a:t>‘prime’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‘not 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24422042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a:xfrm>
            <a:off x="770360" y="953773"/>
            <a:ext cx="10910652" cy="5336089"/>
          </a:xfrm>
        </p:spPr>
        <p:txBody>
          <a:bodyPr>
            <a:normAutofit fontScale="77500" lnSpcReduction="20000"/>
          </a:bodyPr>
          <a:lstStyle/>
          <a:p>
            <a:pPr marL="0" indent="0">
              <a:lnSpc>
                <a:spcPct val="120000"/>
              </a:lnSpc>
              <a:spcBef>
                <a:spcPts val="0"/>
              </a:spcBef>
              <a:spcAft>
                <a:spcPts val="0"/>
              </a:spcAft>
              <a:buNone/>
            </a:pPr>
            <a:r>
              <a:rPr lang="en-US" altLang="ko-KR" dirty="0"/>
              <a:t>import math</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err="1"/>
              <a:t>def</a:t>
            </a:r>
            <a:r>
              <a:rPr lang="en-US" altLang="ko-KR" dirty="0"/>
              <a:t> </a:t>
            </a:r>
            <a:r>
              <a:rPr lang="en-US" altLang="ko-KR" dirty="0" err="1"/>
              <a:t>isPrime</a:t>
            </a:r>
            <a:r>
              <a:rPr lang="en-US" altLang="ko-KR" dirty="0"/>
              <a:t>(n):</a:t>
            </a:r>
          </a:p>
          <a:p>
            <a:pPr marL="0" indent="0">
              <a:lnSpc>
                <a:spcPct val="120000"/>
              </a:lnSpc>
              <a:spcBef>
                <a:spcPts val="0"/>
              </a:spcBef>
              <a:spcAft>
                <a:spcPts val="0"/>
              </a:spcAft>
              <a:buNone/>
            </a:pPr>
            <a:r>
              <a:rPr lang="en-US" altLang="ko-KR" dirty="0"/>
              <a:t>    if n &lt;= 1:</a:t>
            </a:r>
          </a:p>
          <a:p>
            <a:pPr marL="0" indent="0">
              <a:lnSpc>
                <a:spcPct val="120000"/>
              </a:lnSpc>
              <a:spcBef>
                <a:spcPts val="0"/>
              </a:spcBef>
              <a:spcAft>
                <a:spcPts val="0"/>
              </a:spcAft>
              <a:buNone/>
            </a:pPr>
            <a:r>
              <a:rPr lang="en-US" altLang="ko-KR" dirty="0"/>
              <a:t>        return False</a:t>
            </a:r>
          </a:p>
          <a:p>
            <a:pPr marL="0" indent="0">
              <a:lnSpc>
                <a:spcPct val="120000"/>
              </a:lnSpc>
              <a:spcBef>
                <a:spcPts val="0"/>
              </a:spcBef>
              <a:spcAft>
                <a:spcPts val="0"/>
              </a:spcAft>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lnSpc>
                <a:spcPct val="120000"/>
              </a:lnSpc>
              <a:spcBef>
                <a:spcPts val="0"/>
              </a:spcBef>
              <a:spcAft>
                <a:spcPts val="0"/>
              </a:spcAft>
              <a:buNone/>
            </a:pPr>
            <a:r>
              <a:rPr lang="en-US" altLang="ko-KR" dirty="0"/>
              <a:t>        if n % d == 0:</a:t>
            </a:r>
          </a:p>
          <a:p>
            <a:pPr marL="0" indent="0">
              <a:lnSpc>
                <a:spcPct val="120000"/>
              </a:lnSpc>
              <a:spcBef>
                <a:spcPts val="0"/>
              </a:spcBef>
              <a:spcAft>
                <a:spcPts val="0"/>
              </a:spcAft>
              <a:buNone/>
            </a:pPr>
            <a:r>
              <a:rPr lang="en-US" altLang="ko-KR" dirty="0"/>
              <a:t>            return False</a:t>
            </a:r>
          </a:p>
          <a:p>
            <a:pPr marL="0" indent="0">
              <a:lnSpc>
                <a:spcPct val="120000"/>
              </a:lnSpc>
              <a:spcBef>
                <a:spcPts val="0"/>
              </a:spcBef>
              <a:spcAft>
                <a:spcPts val="0"/>
              </a:spcAft>
              <a:buNone/>
            </a:pPr>
            <a:r>
              <a:rPr lang="en-US" altLang="ko-KR" dirty="0"/>
              <a:t>    return True</a:t>
            </a:r>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while True:</a:t>
            </a:r>
          </a:p>
          <a:p>
            <a:pPr marL="0" indent="0">
              <a:lnSpc>
                <a:spcPct val="120000"/>
              </a:lnSpc>
              <a:spcBef>
                <a:spcPts val="0"/>
              </a:spcBef>
              <a:spcAft>
                <a:spcPts val="0"/>
              </a:spcAft>
              <a:buNone/>
            </a:pPr>
            <a:r>
              <a:rPr lang="en-US" altLang="ko-KR" dirty="0"/>
              <a:t>    s = input("Type a number ... ")</a:t>
            </a:r>
          </a:p>
          <a:p>
            <a:pPr marL="0" indent="0">
              <a:lnSpc>
                <a:spcPct val="120000"/>
              </a:lnSpc>
              <a:spcBef>
                <a:spcPts val="0"/>
              </a:spcBef>
              <a:spcAft>
                <a:spcPts val="0"/>
              </a:spcAft>
              <a:buNone/>
            </a:pPr>
            <a:r>
              <a:rPr lang="en-US" altLang="ko-KR" dirty="0"/>
              <a:t>    if s == "quit":</a:t>
            </a:r>
          </a:p>
          <a:p>
            <a:pPr marL="0" indent="0">
              <a:lnSpc>
                <a:spcPct val="120000"/>
              </a:lnSpc>
              <a:spcBef>
                <a:spcPts val="0"/>
              </a:spcBef>
              <a:spcAft>
                <a:spcPts val="0"/>
              </a:spcAft>
              <a:buNone/>
            </a:pPr>
            <a:r>
              <a:rPr lang="en-US" altLang="ko-KR" dirty="0"/>
              <a:t>        break</a:t>
            </a:r>
          </a:p>
          <a:p>
            <a:pPr marL="0" indent="0">
              <a:lnSpc>
                <a:spcPct val="120000"/>
              </a:lnSpc>
              <a:spcBef>
                <a:spcPts val="0"/>
              </a:spcBef>
              <a:spcAft>
                <a:spcPts val="0"/>
              </a:spcAft>
              <a:buNone/>
            </a:pPr>
            <a:r>
              <a:rPr lang="en-US" altLang="ko-KR" dirty="0"/>
              <a:t>    </a:t>
            </a:r>
            <a:r>
              <a:rPr lang="en-US" altLang="ko-KR" dirty="0" err="1"/>
              <a:t>elif</a:t>
            </a:r>
            <a:r>
              <a:rPr lang="en-US" altLang="ko-KR" dirty="0"/>
              <a:t> </a:t>
            </a:r>
            <a:r>
              <a:rPr lang="en-US" altLang="ko-KR" dirty="0" err="1"/>
              <a:t>isPrime</a:t>
            </a:r>
            <a:r>
              <a:rPr lang="en-US" altLang="ko-KR" dirty="0"/>
              <a:t>(</a:t>
            </a:r>
            <a:r>
              <a:rPr lang="en-US" altLang="ko-KR" dirty="0" err="1"/>
              <a:t>int</a:t>
            </a:r>
            <a:r>
              <a:rPr lang="en-US" altLang="ko-KR" dirty="0"/>
              <a:t>(s)):</a:t>
            </a:r>
          </a:p>
          <a:p>
            <a:pPr marL="0" indent="0">
              <a:lnSpc>
                <a:spcPct val="120000"/>
              </a:lnSpc>
              <a:spcBef>
                <a:spcPts val="0"/>
              </a:spcBef>
              <a:spcAft>
                <a:spcPts val="0"/>
              </a:spcAft>
              <a:buNone/>
            </a:pPr>
            <a:r>
              <a:rPr lang="en-US" altLang="ko-KR" dirty="0"/>
              <a:t>        print("prime")</a:t>
            </a:r>
          </a:p>
          <a:p>
            <a:pPr marL="0" indent="0">
              <a:lnSpc>
                <a:spcPct val="120000"/>
              </a:lnSpc>
              <a:spcBef>
                <a:spcPts val="0"/>
              </a:spcBef>
              <a:spcAft>
                <a:spcPts val="0"/>
              </a:spcAft>
              <a:buNone/>
            </a:pPr>
            <a:r>
              <a:rPr lang="en-US" altLang="ko-KR" dirty="0"/>
              <a:t>    else:</a:t>
            </a:r>
          </a:p>
          <a:p>
            <a:pPr marL="0" indent="0">
              <a:lnSpc>
                <a:spcPct val="120000"/>
              </a:lnSpc>
              <a:spcBef>
                <a:spcPts val="0"/>
              </a:spcBef>
              <a:spcAft>
                <a:spcPts val="0"/>
              </a:spcAft>
              <a:buNone/>
            </a:pPr>
            <a:r>
              <a:rPr lang="en-US" altLang="ko-KR" dirty="0"/>
              <a:t>        print("not prime")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30830265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63672"/>
            <a:ext cx="10353762" cy="728261"/>
          </a:xfrm>
        </p:spPr>
        <p:txBody>
          <a:bodyPr>
            <a:normAutofit/>
          </a:bodyPr>
          <a:lstStyle/>
          <a:p>
            <a:r>
              <a:rPr lang="en-US" altLang="ko-KR" sz="4400" dirty="0"/>
              <a:t>Practice: </a:t>
            </a:r>
            <a:r>
              <a:rPr lang="en-US" altLang="ko-KR" sz="4400" b="1" i="1" dirty="0"/>
              <a:t>return</a:t>
            </a:r>
            <a:endParaRPr lang="ko-KR" altLang="en-US" sz="4400" b="1" i="1" dirty="0"/>
          </a:p>
        </p:txBody>
      </p:sp>
      <mc:AlternateContent xmlns:mc="http://schemas.openxmlformats.org/markup-compatibility/2006" xmlns:a14="http://schemas.microsoft.com/office/drawing/2010/main">
        <mc:Choice Requires="a14">
          <p:sp>
            <p:nvSpPr>
              <p:cNvPr id="3" name="내용 개체 틀 2"/>
              <p:cNvSpPr>
                <a:spLocks noGrp="1"/>
              </p:cNvSpPr>
              <p:nvPr>
                <p:ph sz="half" idx="1"/>
              </p:nvPr>
            </p:nvSpPr>
            <p:spPr>
              <a:xfrm>
                <a:off x="913795" y="2076450"/>
                <a:ext cx="5424252" cy="3622671"/>
              </a:xfrm>
            </p:spPr>
            <p:txBody>
              <a:bodyPr>
                <a:normAutofit/>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the BMI, Body Mass Index.</a:t>
                </a:r>
              </a:p>
              <a:p>
                <a:pPr lvl="2"/>
                <a14:m>
                  <m:oMath xmlns:m="http://schemas.openxmlformats.org/officeDocument/2006/math">
                    <m:r>
                      <a:rPr lang="en-US" altLang="ko-KR" b="0" i="1" smtClean="0">
                        <a:latin typeface="Cambria Math" panose="02040503050406030204" pitchFamily="18" charset="0"/>
                      </a:rPr>
                      <m:t>𝐵𝑀𝐼</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i="1">
                            <a:latin typeface="Cambria Math" panose="02040503050406030204" pitchFamily="18" charset="0"/>
                          </a:rPr>
                          <m:t>𝑓</m:t>
                        </m:r>
                        <m:r>
                          <a:rPr lang="en-US" altLang="ko-KR" b="0" i="1" smtClean="0">
                            <a:latin typeface="Cambria Math" panose="02040503050406030204" pitchFamily="18" charset="0"/>
                          </a:rPr>
                          <m:t>𝑊𝑒𝑖𝑔h𝑡</m:t>
                        </m:r>
                      </m:num>
                      <m:den>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𝑓</m:t>
                            </m:r>
                            <m:r>
                              <a:rPr lang="en-US" altLang="ko-KR" b="0" i="1" smtClean="0">
                                <a:latin typeface="Cambria Math" panose="02040503050406030204" pitchFamily="18" charset="0"/>
                              </a:rPr>
                              <m:t>𝐻𝑒𝑖𝑔h𝑡</m:t>
                            </m:r>
                          </m:e>
                          <m:sup>
                            <m:r>
                              <a:rPr lang="en-US" altLang="ko-KR" b="0" i="1" smtClean="0">
                                <a:latin typeface="Cambria Math" panose="02040503050406030204" pitchFamily="18" charset="0"/>
                              </a:rPr>
                              <m:t>2</m:t>
                            </m:r>
                          </m:sup>
                        </m:sSup>
                      </m:den>
                    </m:f>
                  </m:oMath>
                </a14:m>
                <a:endParaRPr lang="en-US" altLang="ko-KR" i="1" dirty="0"/>
              </a:p>
              <a:p>
                <a:pPr lvl="1"/>
                <a:r>
                  <a:rPr lang="en-US" altLang="ko-KR" dirty="0"/>
                  <a:t>Call the function </a:t>
                </a:r>
                <a:r>
                  <a:rPr lang="en-US" altLang="ko-KR" dirty="0">
                    <a:solidFill>
                      <a:schemeClr val="tx1">
                        <a:lumMod val="50000"/>
                        <a:lumOff val="50000"/>
                      </a:schemeClr>
                    </a:solidFill>
                  </a:rPr>
                  <a:t>BMI(60.0, 1.75)</a:t>
                </a:r>
                <a:r>
                  <a:rPr lang="en-US" altLang="ko-KR" dirty="0"/>
                  <a:t> and print out the return value.</a:t>
                </a:r>
              </a:p>
            </p:txBody>
          </p:sp>
        </mc:Choice>
        <mc:Fallback xmlns="">
          <p:sp>
            <p:nvSpPr>
              <p:cNvPr id="3" name="내용 개체 틀 2"/>
              <p:cNvSpPr>
                <a:spLocks noGrp="1" noRot="1" noChangeAspect="1" noMove="1" noResize="1" noEditPoints="1" noAdjustHandles="1" noChangeArrowheads="1" noChangeShapeType="1" noTextEdit="1"/>
              </p:cNvSpPr>
              <p:nvPr>
                <p:ph sz="half" idx="1"/>
              </p:nvPr>
            </p:nvSpPr>
            <p:spPr>
              <a:xfrm>
                <a:off x="913795" y="2076450"/>
                <a:ext cx="5424252" cy="3622671"/>
              </a:xfrm>
              <a:blipFill>
                <a:blip r:embed="rId2"/>
                <a:stretch>
                  <a:fillRect/>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96</a:t>
            </a:fld>
            <a:endParaRPr lang="en-US" dirty="0"/>
          </a:p>
        </p:txBody>
      </p:sp>
      <p:grpSp>
        <p:nvGrpSpPr>
          <p:cNvPr id="5" name="그룹 4">
            <a:extLst>
              <a:ext uri="{FF2B5EF4-FFF2-40B4-BE49-F238E27FC236}">
                <a16:creationId xmlns:a16="http://schemas.microsoft.com/office/drawing/2014/main" id="{4EE12768-5435-5B87-949C-34D998D33B22}"/>
              </a:ext>
            </a:extLst>
          </p:cNvPr>
          <p:cNvGrpSpPr/>
          <p:nvPr/>
        </p:nvGrpSpPr>
        <p:grpSpPr>
          <a:xfrm>
            <a:off x="6744074" y="1838825"/>
            <a:ext cx="4523482" cy="4203387"/>
            <a:chOff x="6744074" y="1838825"/>
            <a:chExt cx="3588399" cy="3822425"/>
          </a:xfrm>
        </p:grpSpPr>
        <p:sp>
          <p:nvSpPr>
            <p:cNvPr id="13" name="직사각형 12"/>
            <p:cNvSpPr/>
            <p:nvPr/>
          </p:nvSpPr>
          <p:spPr bwMode="auto">
            <a:xfrm>
              <a:off x="6744074" y="1838825"/>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endParaRPr kumimoji="1" lang="ko-KR" altLang="en-US" dirty="0">
                <a:solidFill>
                  <a:schemeClr val="tx1">
                    <a:lumMod val="50000"/>
                    <a:lumOff val="50000"/>
                  </a:schemeClr>
                </a:solidFill>
                <a:latin typeface="Tahoma" pitchFamily="34" charset="0"/>
              </a:endParaRPr>
            </a:p>
          </p:txBody>
        </p:sp>
        <p:sp>
          <p:nvSpPr>
            <p:cNvPr id="7" name="TextBox 6"/>
            <p:cNvSpPr txBox="1"/>
            <p:nvPr/>
          </p:nvSpPr>
          <p:spPr>
            <a:xfrm>
              <a:off x="7524161" y="2996506"/>
              <a:ext cx="2028225" cy="870545"/>
            </a:xfrm>
            <a:prstGeom prst="rect">
              <a:avLst/>
            </a:prstGeom>
            <a:noFill/>
            <a:ln>
              <a:solidFill>
                <a:schemeClr val="tx1"/>
              </a:solidFill>
            </a:ln>
          </p:spPr>
          <p:txBody>
            <a:bodyPr wrap="square" rtlCol="0" anchor="ctr" anchorCtr="0">
              <a:noAutofit/>
            </a:bodyPr>
            <a:lstStyle/>
            <a:p>
              <a:pPr algn="ctr"/>
              <a:r>
                <a:rPr lang="en-US" altLang="ko-KR" dirty="0" err="1"/>
                <a:t>fBMI</a:t>
              </a:r>
              <a:r>
                <a:rPr lang="de-DE" altLang="ko-KR" dirty="0"/>
                <a:t> = fWeight / (fHeight ** 2)</a:t>
              </a:r>
              <a:endParaRPr lang="ko-KR" altLang="en-US" dirty="0"/>
            </a:p>
          </p:txBody>
        </p:sp>
        <p:sp>
          <p:nvSpPr>
            <p:cNvPr id="10" name="타원 9"/>
            <p:cNvSpPr/>
            <p:nvPr/>
          </p:nvSpPr>
          <p:spPr bwMode="auto">
            <a:xfrm>
              <a:off x="8382256" y="237243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1" name="도넛 10"/>
            <p:cNvSpPr/>
            <p:nvPr/>
          </p:nvSpPr>
          <p:spPr bwMode="auto">
            <a:xfrm>
              <a:off x="8382256" y="495917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2" name="직선 화살표 연결선 11"/>
            <p:cNvCxnSpPr>
              <a:stCxn id="10" idx="4"/>
              <a:endCxn id="7" idx="0"/>
            </p:cNvCxnSpPr>
            <p:nvPr/>
          </p:nvCxnSpPr>
          <p:spPr bwMode="auto">
            <a:xfrm>
              <a:off x="8538272" y="2684471"/>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24161" y="4179085"/>
              <a:ext cx="2028225" cy="435273"/>
            </a:xfrm>
            <a:prstGeom prst="rect">
              <a:avLst/>
            </a:prstGeom>
            <a:noFill/>
            <a:ln>
              <a:solidFill>
                <a:schemeClr val="tx1"/>
              </a:solidFill>
            </a:ln>
          </p:spPr>
          <p:txBody>
            <a:bodyPr wrap="square" rtlCol="0" anchor="ctr" anchorCtr="0">
              <a:noAutofit/>
            </a:bodyPr>
            <a:lstStyle/>
            <a:p>
              <a:pPr algn="ctr"/>
              <a:r>
                <a:rPr lang="en-US" altLang="ko-KR" dirty="0"/>
                <a:t>return </a:t>
              </a:r>
              <a:r>
                <a:rPr lang="en-US" altLang="ko-KR" dirty="0" err="1"/>
                <a:t>fBMI</a:t>
              </a:r>
              <a:endParaRPr lang="ko-KR" altLang="en-US" dirty="0"/>
            </a:p>
          </p:txBody>
        </p:sp>
        <p:cxnSp>
          <p:nvCxnSpPr>
            <p:cNvPr id="25" name="직선 화살표 연결선 24"/>
            <p:cNvCxnSpPr>
              <a:stCxn id="20" idx="2"/>
              <a:endCxn id="11" idx="0"/>
            </p:cNvCxnSpPr>
            <p:nvPr/>
          </p:nvCxnSpPr>
          <p:spPr bwMode="auto">
            <a:xfrm>
              <a:off x="8538272" y="4614356"/>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538272" y="3867051"/>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087693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2703"/>
            <a:ext cx="10353762" cy="559999"/>
          </a:xfrm>
        </p:spPr>
        <p:txBody>
          <a:bodyPr>
            <a:normAutofit fontScale="90000"/>
          </a:bodyPr>
          <a:lstStyle/>
          <a:p>
            <a:r>
              <a:rPr lang="en-US" altLang="ko-KR" dirty="0"/>
              <a:t>Practice: </a:t>
            </a:r>
            <a:r>
              <a:rPr lang="en-US" altLang="ko-KR" b="1" i="1" dirty="0"/>
              <a:t>return</a:t>
            </a:r>
            <a:endParaRPr lang="ko-KR" altLang="en-US" b="1" i="1" dirty="0"/>
          </a:p>
        </p:txBody>
      </p:sp>
      <p:sp>
        <p:nvSpPr>
          <p:cNvPr id="3" name="내용 개체 틀 2"/>
          <p:cNvSpPr>
            <a:spLocks noGrp="1"/>
          </p:cNvSpPr>
          <p:nvPr>
            <p:ph sz="half" idx="1"/>
          </p:nvPr>
        </p:nvSpPr>
        <p:spPr>
          <a:xfrm>
            <a:off x="282374" y="1376610"/>
            <a:ext cx="5819050" cy="3925185"/>
          </a:xfrm>
        </p:spPr>
        <p:txBody>
          <a:bodyPr>
            <a:normAutofit fontScale="92500" lnSpcReduction="10000"/>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BMI.</a:t>
            </a:r>
          </a:p>
          <a:p>
            <a:pPr lvl="1"/>
            <a:r>
              <a:rPr lang="en-US" altLang="ko-KR" dirty="0"/>
              <a:t>Input user’s weight (in kilo gram) and height (in meter), calculate BMI by calling the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and print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97</a:t>
            </a:fld>
            <a:endParaRPr lang="en-US" dirty="0"/>
          </a:p>
        </p:txBody>
      </p:sp>
      <p:grpSp>
        <p:nvGrpSpPr>
          <p:cNvPr id="5" name="그룹 4">
            <a:extLst>
              <a:ext uri="{FF2B5EF4-FFF2-40B4-BE49-F238E27FC236}">
                <a16:creationId xmlns:a16="http://schemas.microsoft.com/office/drawing/2014/main" id="{3A899525-519F-FEAB-7F9A-EE9741F53A20}"/>
              </a:ext>
            </a:extLst>
          </p:cNvPr>
          <p:cNvGrpSpPr/>
          <p:nvPr/>
        </p:nvGrpSpPr>
        <p:grpSpPr>
          <a:xfrm>
            <a:off x="6456040" y="729553"/>
            <a:ext cx="4344039" cy="5939810"/>
            <a:chOff x="6456041" y="1442781"/>
            <a:chExt cx="3822424" cy="5226581"/>
          </a:xfrm>
        </p:grpSpPr>
        <p:sp>
          <p:nvSpPr>
            <p:cNvPr id="21" name="타원 20"/>
            <p:cNvSpPr/>
            <p:nvPr/>
          </p:nvSpPr>
          <p:spPr bwMode="auto">
            <a:xfrm>
              <a:off x="7314136" y="1442781"/>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2" name="도넛 21"/>
            <p:cNvSpPr/>
            <p:nvPr/>
          </p:nvSpPr>
          <p:spPr bwMode="auto">
            <a:xfrm>
              <a:off x="7314136" y="6357327"/>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3" name="직선 화살표 연결선 22"/>
            <p:cNvCxnSpPr>
              <a:stCxn id="28" idx="2"/>
              <a:endCxn id="37" idx="0"/>
            </p:cNvCxnSpPr>
            <p:nvPr/>
          </p:nvCxnSpPr>
          <p:spPr bwMode="auto">
            <a:xfrm>
              <a:off x="7470151" y="3944589"/>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7" name="TextBox 26"/>
            <p:cNvSpPr txBox="1"/>
            <p:nvPr/>
          </p:nvSpPr>
          <p:spPr>
            <a:xfrm>
              <a:off x="7938205" y="3783039"/>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8" name="TextBox 27"/>
            <p:cNvSpPr txBox="1"/>
            <p:nvPr/>
          </p:nvSpPr>
          <p:spPr>
            <a:xfrm>
              <a:off x="6456041" y="3516135"/>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9" name="TextBox 28"/>
            <p:cNvSpPr txBox="1"/>
            <p:nvPr/>
          </p:nvSpPr>
          <p:spPr>
            <a:xfrm>
              <a:off x="6456041" y="3516135"/>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18.5</a:t>
              </a:r>
            </a:p>
          </p:txBody>
        </p:sp>
        <p:sp>
          <p:nvSpPr>
            <p:cNvPr id="30" name="TextBox 29"/>
            <p:cNvSpPr txBox="1"/>
            <p:nvPr/>
          </p:nvSpPr>
          <p:spPr>
            <a:xfrm>
              <a:off x="6456041" y="2066849"/>
              <a:ext cx="2028225" cy="455602"/>
            </a:xfrm>
            <a:prstGeom prst="rect">
              <a:avLst/>
            </a:prstGeom>
            <a:noFill/>
            <a:ln>
              <a:solidFill>
                <a:schemeClr val="tx1"/>
              </a:solidFill>
            </a:ln>
          </p:spPr>
          <p:txBody>
            <a:bodyPr wrap="square" rtlCol="0" anchor="ctr" anchorCtr="0">
              <a:noAutofit/>
            </a:bodyPr>
            <a:lstStyle/>
            <a:p>
              <a:pPr algn="ctr"/>
              <a:r>
                <a:rPr lang="en-US" altLang="ko-KR" sz="1083" dirty="0" err="1"/>
                <a:t>fWeight</a:t>
              </a:r>
              <a:r>
                <a:rPr lang="en-US" altLang="ko-KR" sz="1083" dirty="0"/>
                <a:t> = float(input())</a:t>
              </a:r>
            </a:p>
            <a:p>
              <a:pPr algn="ctr"/>
              <a:r>
                <a:rPr lang="en-US" altLang="ko-KR" sz="1083" dirty="0" err="1"/>
                <a:t>fHeight</a:t>
              </a:r>
              <a:r>
                <a:rPr lang="en-US" altLang="ko-KR" sz="1083" dirty="0"/>
                <a:t> = float(input())</a:t>
              </a:r>
              <a:endParaRPr lang="ko-KR" altLang="en-US" sz="1083" dirty="0"/>
            </a:p>
          </p:txBody>
        </p:sp>
        <p:sp>
          <p:nvSpPr>
            <p:cNvPr id="31" name="TextBox 30"/>
            <p:cNvSpPr txBox="1"/>
            <p:nvPr/>
          </p:nvSpPr>
          <p:spPr>
            <a:xfrm>
              <a:off x="8250240" y="4017065"/>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print('underweight')</a:t>
              </a:r>
              <a:endParaRPr lang="ko-KR" altLang="en-US" sz="1083" dirty="0"/>
            </a:p>
          </p:txBody>
        </p:sp>
        <p:cxnSp>
          <p:nvCxnSpPr>
            <p:cNvPr id="32" name="직선 화살표 연결선 31"/>
            <p:cNvCxnSpPr>
              <a:stCxn id="21" idx="4"/>
              <a:endCxn id="30" idx="0"/>
            </p:cNvCxnSpPr>
            <p:nvPr/>
          </p:nvCxnSpPr>
          <p:spPr bwMode="auto">
            <a:xfrm>
              <a:off x="7470151" y="1754816"/>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직선 화살표 연결선 32"/>
            <p:cNvCxnSpPr>
              <a:stCxn id="30" idx="2"/>
              <a:endCxn id="50" idx="0"/>
            </p:cNvCxnSpPr>
            <p:nvPr/>
          </p:nvCxnSpPr>
          <p:spPr bwMode="auto">
            <a:xfrm>
              <a:off x="7470151" y="2522452"/>
              <a:ext cx="0" cy="27036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7938205" y="4530346"/>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6" name="TextBox 35"/>
            <p:cNvSpPr txBox="1"/>
            <p:nvPr/>
          </p:nvSpPr>
          <p:spPr>
            <a:xfrm>
              <a:off x="6456041" y="4263442"/>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7" name="TextBox 36"/>
            <p:cNvSpPr txBox="1"/>
            <p:nvPr/>
          </p:nvSpPr>
          <p:spPr>
            <a:xfrm>
              <a:off x="6456041" y="4263442"/>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25.0</a:t>
              </a:r>
            </a:p>
          </p:txBody>
        </p:sp>
        <p:sp>
          <p:nvSpPr>
            <p:cNvPr id="39" name="TextBox 38"/>
            <p:cNvSpPr txBox="1"/>
            <p:nvPr/>
          </p:nvSpPr>
          <p:spPr>
            <a:xfrm>
              <a:off x="8250240" y="4764372"/>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print('normal weight')</a:t>
              </a:r>
              <a:endParaRPr lang="ko-KR" altLang="en-US" sz="1083" dirty="0"/>
            </a:p>
          </p:txBody>
        </p:sp>
        <p:sp>
          <p:nvSpPr>
            <p:cNvPr id="40" name="TextBox 39"/>
            <p:cNvSpPr txBox="1"/>
            <p:nvPr/>
          </p:nvSpPr>
          <p:spPr>
            <a:xfrm>
              <a:off x="7392144" y="3906277"/>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1" name="TextBox 40"/>
            <p:cNvSpPr txBox="1"/>
            <p:nvPr/>
          </p:nvSpPr>
          <p:spPr>
            <a:xfrm>
              <a:off x="6456041" y="578865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print('obesity')</a:t>
              </a:r>
              <a:endParaRPr lang="ko-KR" altLang="en-US" sz="1083" dirty="0"/>
            </a:p>
          </p:txBody>
        </p:sp>
        <p:sp>
          <p:nvSpPr>
            <p:cNvPr id="42" name="TextBox 41"/>
            <p:cNvSpPr txBox="1"/>
            <p:nvPr/>
          </p:nvSpPr>
          <p:spPr>
            <a:xfrm>
              <a:off x="7392144" y="4653584"/>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3" name="꺾인 연결선 42"/>
            <p:cNvCxnSpPr>
              <a:stCxn id="29" idx="3"/>
              <a:endCxn id="31" idx="0"/>
            </p:cNvCxnSpPr>
            <p:nvPr/>
          </p:nvCxnSpPr>
          <p:spPr bwMode="auto">
            <a:xfrm>
              <a:off x="8484266" y="3730361"/>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4" name="꺾인 연결선 43"/>
            <p:cNvCxnSpPr>
              <a:stCxn id="37" idx="3"/>
              <a:endCxn id="39" idx="0"/>
            </p:cNvCxnSpPr>
            <p:nvPr/>
          </p:nvCxnSpPr>
          <p:spPr bwMode="auto">
            <a:xfrm>
              <a:off x="8484266" y="4477668"/>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1" idx="3"/>
              <a:endCxn id="22" idx="6"/>
            </p:cNvCxnSpPr>
            <p:nvPr/>
          </p:nvCxnSpPr>
          <p:spPr bwMode="auto">
            <a:xfrm flipH="1">
              <a:off x="7626170" y="4150470"/>
              <a:ext cx="2652295" cy="236287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39" idx="3"/>
              <a:endCxn id="22" idx="6"/>
            </p:cNvCxnSpPr>
            <p:nvPr/>
          </p:nvCxnSpPr>
          <p:spPr bwMode="auto">
            <a:xfrm flipH="1">
              <a:off x="7626170" y="4897778"/>
              <a:ext cx="2652295" cy="1615567"/>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직선 화살표 연결선 46"/>
            <p:cNvCxnSpPr>
              <a:stCxn id="41" idx="2"/>
              <a:endCxn id="22" idx="0"/>
            </p:cNvCxnSpPr>
            <p:nvPr/>
          </p:nvCxnSpPr>
          <p:spPr bwMode="auto">
            <a:xfrm>
              <a:off x="7470151" y="6055456"/>
              <a:ext cx="0" cy="3018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6456041" y="2792818"/>
              <a:ext cx="2028225" cy="444163"/>
            </a:xfrm>
            <a:prstGeom prst="rect">
              <a:avLst/>
            </a:prstGeom>
            <a:noFill/>
            <a:ln>
              <a:solidFill>
                <a:schemeClr val="tx1"/>
              </a:solidFill>
            </a:ln>
          </p:spPr>
          <p:txBody>
            <a:bodyPr wrap="square" rtlCol="0" anchor="ctr" anchorCtr="0">
              <a:noAutofit/>
            </a:bodyPr>
            <a:lstStyle/>
            <a:p>
              <a:pPr algn="ctr"/>
              <a:r>
                <a:rPr lang="en-US" altLang="ko-KR" sz="1083" dirty="0" err="1"/>
                <a:t>fBMI</a:t>
              </a:r>
              <a:r>
                <a:rPr lang="en-US" altLang="ko-KR" sz="1083" dirty="0"/>
                <a:t> = BMI(</a:t>
              </a:r>
              <a:r>
                <a:rPr lang="en-US" altLang="ko-KR" sz="1083" dirty="0" err="1"/>
                <a:t>fWeight</a:t>
              </a:r>
              <a:r>
                <a:rPr lang="en-US" altLang="ko-KR" sz="1083" dirty="0"/>
                <a:t>, </a:t>
              </a:r>
              <a:r>
                <a:rPr lang="en-US" altLang="ko-KR" sz="1083" dirty="0" err="1"/>
                <a:t>fHeight</a:t>
              </a:r>
              <a:r>
                <a:rPr lang="en-US" altLang="ko-KR" sz="1083" dirty="0"/>
                <a:t>)</a:t>
              </a:r>
              <a:endParaRPr lang="ko-KR" altLang="en-US" sz="1083" dirty="0"/>
            </a:p>
          </p:txBody>
        </p:sp>
        <p:cxnSp>
          <p:nvCxnSpPr>
            <p:cNvPr id="53" name="직선 화살표 연결선 52"/>
            <p:cNvCxnSpPr>
              <a:stCxn id="50" idx="2"/>
              <a:endCxn id="29" idx="0"/>
            </p:cNvCxnSpPr>
            <p:nvPr/>
          </p:nvCxnSpPr>
          <p:spPr bwMode="auto">
            <a:xfrm>
              <a:off x="7470151" y="3236981"/>
              <a:ext cx="0" cy="27915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6" name="TextBox 55"/>
            <p:cNvSpPr txBox="1"/>
            <p:nvPr/>
          </p:nvSpPr>
          <p:spPr>
            <a:xfrm>
              <a:off x="7938205" y="5231980"/>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7" name="TextBox 56"/>
            <p:cNvSpPr txBox="1"/>
            <p:nvPr/>
          </p:nvSpPr>
          <p:spPr>
            <a:xfrm>
              <a:off x="6456041" y="4965076"/>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8" name="TextBox 57"/>
            <p:cNvSpPr txBox="1"/>
            <p:nvPr/>
          </p:nvSpPr>
          <p:spPr>
            <a:xfrm>
              <a:off x="6456041" y="4965076"/>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30.0</a:t>
              </a:r>
            </a:p>
          </p:txBody>
        </p:sp>
        <p:sp>
          <p:nvSpPr>
            <p:cNvPr id="59" name="TextBox 58"/>
            <p:cNvSpPr txBox="1"/>
            <p:nvPr/>
          </p:nvSpPr>
          <p:spPr>
            <a:xfrm>
              <a:off x="8250240" y="5466006"/>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print('overweight')</a:t>
              </a:r>
              <a:endParaRPr lang="ko-KR" altLang="en-US" sz="1083" dirty="0"/>
            </a:p>
          </p:txBody>
        </p:sp>
        <p:sp>
          <p:nvSpPr>
            <p:cNvPr id="60" name="TextBox 59"/>
            <p:cNvSpPr txBox="1"/>
            <p:nvPr/>
          </p:nvSpPr>
          <p:spPr>
            <a:xfrm>
              <a:off x="7392144" y="5355218"/>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61" name="꺾인 연결선 60"/>
            <p:cNvCxnSpPr>
              <a:stCxn id="58" idx="3"/>
              <a:endCxn id="59" idx="0"/>
            </p:cNvCxnSpPr>
            <p:nvPr/>
          </p:nvCxnSpPr>
          <p:spPr bwMode="auto">
            <a:xfrm>
              <a:off x="8484266" y="5179302"/>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3" name="직선 화살표 연결선 62"/>
            <p:cNvCxnSpPr>
              <a:stCxn id="37" idx="2"/>
              <a:endCxn id="58" idx="0"/>
            </p:cNvCxnSpPr>
            <p:nvPr/>
          </p:nvCxnSpPr>
          <p:spPr bwMode="auto">
            <a:xfrm>
              <a:off x="7470151" y="4691894"/>
              <a:ext cx="0" cy="27318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5" name="직선 화살표 연결선 64"/>
            <p:cNvCxnSpPr>
              <a:stCxn id="58" idx="2"/>
              <a:endCxn id="41" idx="0"/>
            </p:cNvCxnSpPr>
            <p:nvPr/>
          </p:nvCxnSpPr>
          <p:spPr bwMode="auto">
            <a:xfrm>
              <a:off x="7470151" y="5393528"/>
              <a:ext cx="0" cy="39512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07002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return</a:t>
            </a:r>
            <a:endParaRPr lang="ko-KR" altLang="en-US" b="1" i="1" dirty="0"/>
          </a:p>
        </p:txBody>
      </p:sp>
      <p:sp>
        <p:nvSpPr>
          <p:cNvPr id="7" name="내용 개체 틀 6"/>
          <p:cNvSpPr>
            <a:spLocks noGrp="1"/>
          </p:cNvSpPr>
          <p:nvPr>
            <p:ph idx="1"/>
          </p:nvPr>
        </p:nvSpPr>
        <p:spPr/>
        <p:txBody>
          <a:bodyPr>
            <a:normAutofit fontScale="77500" lnSpcReduction="20000"/>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BMI.</a:t>
            </a:r>
          </a:p>
          <a:p>
            <a:r>
              <a:rPr lang="en-US" altLang="ko-KR" dirty="0"/>
              <a:t>Add a Python program which:</a:t>
            </a:r>
          </a:p>
          <a:p>
            <a:pPr lvl="1"/>
            <a:r>
              <a:rPr lang="en-US" altLang="ko-KR" dirty="0"/>
              <a:t>Step 1) inputs a string for user’s weight (in kilo gram).</a:t>
            </a:r>
          </a:p>
          <a:p>
            <a:pPr lvl="1"/>
            <a:r>
              <a:rPr lang="en-US" altLang="ko-KR" dirty="0"/>
              <a:t>Step 2) terminates the program if the input string is equal to ‘quit’.</a:t>
            </a:r>
          </a:p>
          <a:p>
            <a:pPr lvl="1"/>
            <a:r>
              <a:rPr lang="en-US" altLang="ko-KR" dirty="0"/>
              <a:t>Step 3) inputs the other string for user’s height (in meter)</a:t>
            </a:r>
          </a:p>
          <a:p>
            <a:pPr lvl="1"/>
            <a:r>
              <a:rPr lang="en-US" altLang="ko-KR" dirty="0"/>
              <a:t>Step 4) transforms the two input strings into floats </a:t>
            </a:r>
            <a:r>
              <a:rPr lang="en-US" altLang="ko-KR" dirty="0" err="1">
                <a:solidFill>
                  <a:schemeClr val="tx1">
                    <a:lumMod val="50000"/>
                    <a:lumOff val="50000"/>
                  </a:schemeClr>
                </a:solidFill>
              </a:rPr>
              <a:t>fWeight</a:t>
            </a:r>
            <a:r>
              <a:rPr lang="en-US" altLang="ko-KR" dirty="0"/>
              <a:t> and </a:t>
            </a:r>
            <a:r>
              <a:rPr lang="en-US" altLang="ko-KR" dirty="0" err="1">
                <a:solidFill>
                  <a:schemeClr val="tx1">
                    <a:lumMod val="50000"/>
                    <a:lumOff val="50000"/>
                  </a:schemeClr>
                </a:solidFill>
              </a:rPr>
              <a:t>fHeight</a:t>
            </a:r>
            <a:r>
              <a:rPr lang="en-US" altLang="ko-KR" dirty="0"/>
              <a:t>, and calculate BMI by calling the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a:t>
            </a:r>
          </a:p>
          <a:p>
            <a:pPr lvl="1"/>
            <a:r>
              <a:rPr lang="en-US" altLang="ko-KR" dirty="0"/>
              <a:t>Step 5) prints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a:p>
            <a:pPr lvl="1"/>
            <a:r>
              <a:rPr lang="en-US" altLang="ko-KR" dirty="0"/>
              <a:t>Step 6)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10940772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return</a:t>
            </a:r>
            <a:endParaRPr lang="ko-KR" altLang="en-US" b="1" i="1" dirty="0"/>
          </a:p>
        </p:txBody>
      </p:sp>
      <p:sp>
        <p:nvSpPr>
          <p:cNvPr id="7" name="내용 개체 틀 6"/>
          <p:cNvSpPr>
            <a:spLocks noGrp="1"/>
          </p:cNvSpPr>
          <p:nvPr>
            <p:ph idx="1"/>
          </p:nvPr>
        </p:nvSpPr>
        <p:spPr>
          <a:xfrm>
            <a:off x="1006392" y="905522"/>
            <a:ext cx="7651471" cy="5458531"/>
          </a:xfrm>
        </p:spPr>
        <p:txBody>
          <a:bodyPr>
            <a:normAutofit fontScale="77500" lnSpcReduction="20000"/>
          </a:bodyPr>
          <a:lstStyle/>
          <a:p>
            <a:pPr marL="36900" indent="0">
              <a:lnSpc>
                <a:spcPct val="80000"/>
              </a:lnSpc>
              <a:buNone/>
            </a:pPr>
            <a:r>
              <a:rPr lang="en-US" altLang="ko-KR" sz="1800" dirty="0"/>
              <a:t>def BMI(</a:t>
            </a:r>
            <a:r>
              <a:rPr lang="en-US" altLang="ko-KR" sz="1800" dirty="0" err="1"/>
              <a:t>fWeight</a:t>
            </a:r>
            <a:r>
              <a:rPr lang="en-US" altLang="ko-KR" sz="1800" dirty="0"/>
              <a:t>, </a:t>
            </a:r>
            <a:r>
              <a:rPr lang="en-US" altLang="ko-KR" sz="1800" dirty="0" err="1"/>
              <a:t>fHeight</a:t>
            </a:r>
            <a:r>
              <a:rPr lang="en-US" altLang="ko-KR" sz="1800" dirty="0"/>
              <a:t>):</a:t>
            </a:r>
          </a:p>
          <a:p>
            <a:pPr marL="36900" indent="0">
              <a:lnSpc>
                <a:spcPct val="80000"/>
              </a:lnSpc>
              <a:buNone/>
            </a:pPr>
            <a:r>
              <a:rPr lang="en-US" altLang="ko-KR" sz="1800" dirty="0"/>
              <a:t>    return </a:t>
            </a:r>
            <a:r>
              <a:rPr lang="en-US" altLang="ko-KR" sz="1800" dirty="0" err="1"/>
              <a:t>fWeight</a:t>
            </a:r>
            <a:r>
              <a:rPr lang="en-US" altLang="ko-KR" sz="1800" dirty="0"/>
              <a:t> / (</a:t>
            </a:r>
            <a:r>
              <a:rPr lang="en-US" altLang="ko-KR" sz="1800" dirty="0" err="1"/>
              <a:t>fHeight</a:t>
            </a:r>
            <a:r>
              <a:rPr lang="en-US" altLang="ko-KR" sz="1800" dirty="0"/>
              <a:t> ** 2)</a:t>
            </a:r>
          </a:p>
          <a:p>
            <a:pPr marL="36900" indent="0">
              <a:lnSpc>
                <a:spcPct val="80000"/>
              </a:lnSpc>
              <a:buNone/>
            </a:pPr>
            <a:endParaRPr lang="en-US" altLang="ko-KR" sz="1800" dirty="0"/>
          </a:p>
          <a:p>
            <a:pPr marL="36900" indent="0">
              <a:lnSpc>
                <a:spcPct val="80000"/>
              </a:lnSpc>
              <a:buNone/>
            </a:pPr>
            <a:r>
              <a:rPr lang="en-US" altLang="ko-KR" sz="1800" dirty="0"/>
              <a:t>while True:</a:t>
            </a:r>
          </a:p>
          <a:p>
            <a:pPr marL="36900" indent="0">
              <a:lnSpc>
                <a:spcPct val="80000"/>
              </a:lnSpc>
              <a:buNone/>
            </a:pPr>
            <a:r>
              <a:rPr lang="en-US" altLang="ko-KR" sz="1800" dirty="0"/>
              <a:t>    </a:t>
            </a:r>
            <a:r>
              <a:rPr lang="en-US" altLang="ko-KR" sz="1800" dirty="0" err="1"/>
              <a:t>weight_input</a:t>
            </a:r>
            <a:r>
              <a:rPr lang="en-US" altLang="ko-KR" sz="1800" dirty="0"/>
              <a:t> = input("Enter your weight in kilograms ('quit' to exit): ")</a:t>
            </a:r>
          </a:p>
          <a:p>
            <a:pPr marL="36900" indent="0">
              <a:lnSpc>
                <a:spcPct val="80000"/>
              </a:lnSpc>
              <a:buNone/>
            </a:pPr>
            <a:r>
              <a:rPr lang="en-US" altLang="ko-KR" sz="1800" dirty="0"/>
              <a:t>    if </a:t>
            </a:r>
            <a:r>
              <a:rPr lang="en-US" altLang="ko-KR" sz="1800" dirty="0" err="1"/>
              <a:t>weight_input.lower</a:t>
            </a:r>
            <a:r>
              <a:rPr lang="en-US" altLang="ko-KR" sz="1800" dirty="0"/>
              <a:t>() == 'quit':</a:t>
            </a:r>
          </a:p>
          <a:p>
            <a:pPr marL="36900" indent="0">
              <a:lnSpc>
                <a:spcPct val="80000"/>
              </a:lnSpc>
              <a:buNone/>
            </a:pPr>
            <a:r>
              <a:rPr lang="en-US" altLang="ko-KR" sz="1800" dirty="0"/>
              <a:t>        break</a:t>
            </a:r>
          </a:p>
          <a:p>
            <a:pPr marL="36900" indent="0">
              <a:lnSpc>
                <a:spcPct val="80000"/>
              </a:lnSpc>
              <a:buNone/>
            </a:pPr>
            <a:r>
              <a:rPr lang="en-US" altLang="ko-KR" sz="1800" dirty="0"/>
              <a:t>    </a:t>
            </a:r>
            <a:r>
              <a:rPr lang="en-US" altLang="ko-KR" sz="1800" dirty="0" err="1"/>
              <a:t>height_input</a:t>
            </a:r>
            <a:r>
              <a:rPr lang="en-US" altLang="ko-KR" sz="1800" dirty="0"/>
              <a:t> = input("Enter your height in meters: ")</a:t>
            </a:r>
          </a:p>
          <a:p>
            <a:pPr marL="36900" indent="0">
              <a:lnSpc>
                <a:spcPct val="80000"/>
              </a:lnSpc>
              <a:buNone/>
            </a:pPr>
            <a:r>
              <a:rPr lang="en-US" altLang="ko-KR" sz="1800" dirty="0"/>
              <a:t>    try:</a:t>
            </a:r>
          </a:p>
          <a:p>
            <a:pPr marL="36900" indent="0">
              <a:lnSpc>
                <a:spcPct val="80000"/>
              </a:lnSpc>
              <a:buNone/>
            </a:pPr>
            <a:r>
              <a:rPr lang="en-US" altLang="ko-KR" sz="1800" dirty="0"/>
              <a:t>        </a:t>
            </a:r>
            <a:r>
              <a:rPr lang="en-US" altLang="ko-KR" sz="1800" dirty="0" err="1"/>
              <a:t>fWeight</a:t>
            </a:r>
            <a:r>
              <a:rPr lang="en-US" altLang="ko-KR" sz="1800" dirty="0"/>
              <a:t> = float(</a:t>
            </a:r>
            <a:r>
              <a:rPr lang="en-US" altLang="ko-KR" sz="1800" dirty="0" err="1"/>
              <a:t>weight_input</a:t>
            </a:r>
            <a:r>
              <a:rPr lang="en-US" altLang="ko-KR" sz="1800" dirty="0"/>
              <a:t>)</a:t>
            </a:r>
          </a:p>
          <a:p>
            <a:pPr marL="36900" indent="0">
              <a:lnSpc>
                <a:spcPct val="80000"/>
              </a:lnSpc>
              <a:buNone/>
            </a:pPr>
            <a:r>
              <a:rPr lang="en-US" altLang="ko-KR" sz="1800" dirty="0"/>
              <a:t>        </a:t>
            </a:r>
            <a:r>
              <a:rPr lang="en-US" altLang="ko-KR" sz="1800" dirty="0" err="1"/>
              <a:t>fHeight</a:t>
            </a:r>
            <a:r>
              <a:rPr lang="en-US" altLang="ko-KR" sz="1800" dirty="0"/>
              <a:t> = float(</a:t>
            </a:r>
            <a:r>
              <a:rPr lang="en-US" altLang="ko-KR" sz="1800" dirty="0" err="1"/>
              <a:t>height_input</a:t>
            </a:r>
            <a:r>
              <a:rPr lang="en-US" altLang="ko-KR" sz="1800" dirty="0"/>
              <a:t>)</a:t>
            </a:r>
          </a:p>
          <a:p>
            <a:pPr marL="36900" indent="0">
              <a:lnSpc>
                <a:spcPct val="80000"/>
              </a:lnSpc>
              <a:buNone/>
            </a:pPr>
            <a:r>
              <a:rPr lang="en-US" altLang="ko-KR" sz="1800" dirty="0"/>
              <a:t>        </a:t>
            </a:r>
            <a:r>
              <a:rPr lang="en-US" altLang="ko-KR" sz="1800" dirty="0" err="1"/>
              <a:t>bmi</a:t>
            </a:r>
            <a:r>
              <a:rPr lang="en-US" altLang="ko-KR" sz="1800" dirty="0"/>
              <a:t> = BMI(</a:t>
            </a:r>
            <a:r>
              <a:rPr lang="en-US" altLang="ko-KR" sz="1800" dirty="0" err="1"/>
              <a:t>fWeight</a:t>
            </a:r>
            <a:r>
              <a:rPr lang="en-US" altLang="ko-KR" sz="1800" dirty="0"/>
              <a:t>, </a:t>
            </a:r>
            <a:r>
              <a:rPr lang="en-US" altLang="ko-KR" sz="1800" dirty="0" err="1"/>
              <a:t>fHeight</a:t>
            </a:r>
            <a:r>
              <a:rPr lang="en-US" altLang="ko-KR" sz="1800" dirty="0"/>
              <a:t>)      </a:t>
            </a:r>
          </a:p>
          <a:p>
            <a:pPr marL="36900" indent="0">
              <a:lnSpc>
                <a:spcPct val="80000"/>
              </a:lnSpc>
              <a:buNone/>
            </a:pPr>
            <a:r>
              <a:rPr lang="en-US" altLang="ko-KR" sz="1800" dirty="0"/>
              <a:t>        if </a:t>
            </a:r>
            <a:r>
              <a:rPr lang="en-US" altLang="ko-KR" sz="1800" dirty="0" err="1"/>
              <a:t>bmi</a:t>
            </a:r>
            <a:r>
              <a:rPr lang="en-US" altLang="ko-KR" sz="1800" dirty="0"/>
              <a:t> &lt;= 18.5:</a:t>
            </a:r>
          </a:p>
          <a:p>
            <a:pPr marL="36900" indent="0">
              <a:lnSpc>
                <a:spcPct val="80000"/>
              </a:lnSpc>
              <a:buNone/>
            </a:pPr>
            <a:r>
              <a:rPr lang="en-US" altLang="ko-KR" sz="1800" dirty="0"/>
              <a:t>            print("BMI:", </a:t>
            </a:r>
            <a:r>
              <a:rPr lang="en-US" altLang="ko-KR" sz="1800" dirty="0" err="1"/>
              <a:t>bmi</a:t>
            </a:r>
            <a:r>
              <a:rPr lang="en-US" altLang="ko-KR" sz="1800" dirty="0"/>
              <a:t>, "- underweight")</a:t>
            </a:r>
          </a:p>
          <a:p>
            <a:pPr marL="36900" indent="0">
              <a:lnSpc>
                <a:spcPct val="80000"/>
              </a:lnSpc>
              <a:buNone/>
            </a:pPr>
            <a:r>
              <a:rPr lang="en-US" altLang="ko-KR" sz="1800" dirty="0"/>
              <a:t>        </a:t>
            </a:r>
            <a:r>
              <a:rPr lang="en-US" altLang="ko-KR" sz="1800" dirty="0" err="1"/>
              <a:t>elif</a:t>
            </a:r>
            <a:r>
              <a:rPr lang="en-US" altLang="ko-KR" sz="1800" dirty="0"/>
              <a:t> 18.5 &lt; </a:t>
            </a:r>
            <a:r>
              <a:rPr lang="en-US" altLang="ko-KR" sz="1800" dirty="0" err="1"/>
              <a:t>bmi</a:t>
            </a:r>
            <a:r>
              <a:rPr lang="en-US" altLang="ko-KR" sz="1800" dirty="0"/>
              <a:t> &lt; 25.0:</a:t>
            </a:r>
          </a:p>
          <a:p>
            <a:pPr marL="36900" indent="0">
              <a:lnSpc>
                <a:spcPct val="80000"/>
              </a:lnSpc>
              <a:buNone/>
            </a:pPr>
            <a:r>
              <a:rPr lang="en-US" altLang="ko-KR" sz="1800" dirty="0"/>
              <a:t>            print("BMI:", </a:t>
            </a:r>
            <a:r>
              <a:rPr lang="en-US" altLang="ko-KR" sz="1800" dirty="0" err="1"/>
              <a:t>bmi</a:t>
            </a:r>
            <a:r>
              <a:rPr lang="en-US" altLang="ko-KR" sz="1800" dirty="0"/>
              <a:t>, "- normal weight")</a:t>
            </a:r>
          </a:p>
          <a:p>
            <a:pPr marL="36900" indent="0">
              <a:lnSpc>
                <a:spcPct val="80000"/>
              </a:lnSpc>
              <a:buNone/>
            </a:pPr>
            <a:r>
              <a:rPr lang="en-US" altLang="ko-KR" sz="1800" dirty="0"/>
              <a:t>        </a:t>
            </a:r>
            <a:r>
              <a:rPr lang="en-US" altLang="ko-KR" sz="1800" dirty="0" err="1"/>
              <a:t>elif</a:t>
            </a:r>
            <a:r>
              <a:rPr lang="en-US" altLang="ko-KR" sz="1800" dirty="0"/>
              <a:t> 25.0 &lt;= </a:t>
            </a:r>
            <a:r>
              <a:rPr lang="en-US" altLang="ko-KR" sz="1800" dirty="0" err="1"/>
              <a:t>bmi</a:t>
            </a:r>
            <a:r>
              <a:rPr lang="en-US" altLang="ko-KR" sz="1800" dirty="0"/>
              <a:t> &lt; 30.0:</a:t>
            </a:r>
          </a:p>
          <a:p>
            <a:pPr marL="36900" indent="0">
              <a:lnSpc>
                <a:spcPct val="80000"/>
              </a:lnSpc>
              <a:buNone/>
            </a:pPr>
            <a:r>
              <a:rPr lang="en-US" altLang="ko-KR" sz="1800" dirty="0"/>
              <a:t>            print("BMI:", </a:t>
            </a:r>
            <a:r>
              <a:rPr lang="en-US" altLang="ko-KR" sz="1800" dirty="0" err="1"/>
              <a:t>bmi</a:t>
            </a:r>
            <a:r>
              <a:rPr lang="en-US" altLang="ko-KR" sz="1800" dirty="0"/>
              <a:t>, "- overweight")</a:t>
            </a:r>
          </a:p>
          <a:p>
            <a:pPr marL="36900" indent="0">
              <a:lnSpc>
                <a:spcPct val="80000"/>
              </a:lnSpc>
              <a:buNone/>
            </a:pPr>
            <a:r>
              <a:rPr lang="en-US" altLang="ko-KR" sz="1800" dirty="0"/>
              <a:t>        else:</a:t>
            </a:r>
          </a:p>
          <a:p>
            <a:pPr marL="36900" indent="0">
              <a:lnSpc>
                <a:spcPct val="80000"/>
              </a:lnSpc>
              <a:buNone/>
            </a:pPr>
            <a:r>
              <a:rPr lang="en-US" altLang="ko-KR" sz="1800" dirty="0"/>
              <a:t>            print("BMI:", </a:t>
            </a:r>
            <a:r>
              <a:rPr lang="en-US" altLang="ko-KR" sz="1800" dirty="0" err="1"/>
              <a:t>bmi</a:t>
            </a:r>
            <a:r>
              <a:rPr lang="en-US" altLang="ko-KR" sz="1800" dirty="0"/>
              <a:t>, "- obesity")</a:t>
            </a:r>
          </a:p>
          <a:p>
            <a:pPr marL="36900" indent="0">
              <a:lnSpc>
                <a:spcPct val="80000"/>
              </a:lnSpc>
              <a:buNone/>
            </a:pPr>
            <a:r>
              <a:rPr lang="en-US" altLang="ko-KR" sz="1800" dirty="0"/>
              <a:t>    except </a:t>
            </a:r>
            <a:r>
              <a:rPr lang="en-US" altLang="ko-KR" sz="1800" dirty="0" err="1"/>
              <a:t>ValueError</a:t>
            </a:r>
            <a:r>
              <a:rPr lang="en-US" altLang="ko-KR" sz="1800" dirty="0"/>
              <a:t>:</a:t>
            </a:r>
          </a:p>
          <a:p>
            <a:pPr marL="36900" indent="0">
              <a:lnSpc>
                <a:spcPct val="80000"/>
              </a:lnSpc>
              <a:buNone/>
            </a:pPr>
            <a:r>
              <a:rPr lang="en-US" altLang="ko-KR" sz="1800" dirty="0"/>
              <a:t>        print("Invalid input. Please enter numeric values for weight and height.")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180361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5717</TotalTime>
  <Words>12862</Words>
  <Application>Microsoft Office PowerPoint</Application>
  <PresentationFormat>와이드스크린</PresentationFormat>
  <Paragraphs>2184</Paragraphs>
  <Slides>191</Slides>
  <Notes>0</Notes>
  <HiddenSlides>10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191</vt:i4>
      </vt:variant>
    </vt:vector>
  </HeadingPairs>
  <TitlesOfParts>
    <vt:vector size="201" baseType="lpstr">
      <vt:lpstr>Söhne</vt:lpstr>
      <vt:lpstr>Batang</vt:lpstr>
      <vt:lpstr>Arial</vt:lpstr>
      <vt:lpstr>Calibri</vt:lpstr>
      <vt:lpstr>Cambria Math</vt:lpstr>
      <vt:lpstr>Courier New</vt:lpstr>
      <vt:lpstr>Tahoma</vt:lpstr>
      <vt:lpstr>Wingdings</vt:lpstr>
      <vt:lpstr>Wingdings 2</vt:lpstr>
      <vt:lpstr>SlateVTI</vt:lpstr>
      <vt:lpstr>Python Programming Ⅰ</vt:lpstr>
      <vt:lpstr>Python: Functions, Modules</vt:lpstr>
      <vt:lpstr>Python: Functions</vt:lpstr>
      <vt:lpstr>Topic Structure</vt:lpstr>
      <vt:lpstr>Learning Objectives</vt:lpstr>
      <vt:lpstr>Functions</vt:lpstr>
      <vt:lpstr>Functions</vt:lpstr>
      <vt:lpstr>Functions</vt:lpstr>
      <vt:lpstr>Functions</vt:lpstr>
      <vt:lpstr>Functions</vt:lpstr>
      <vt:lpstr>Syntax of Defining and Calling Functions</vt:lpstr>
      <vt:lpstr>Syntax of Defining and Calling Functions</vt:lpstr>
      <vt:lpstr>Control Flow in Calling Functions</vt:lpstr>
      <vt:lpstr>Control Flow in Calling Functions</vt:lpstr>
      <vt:lpstr>Control Flow in Calling Functions</vt:lpstr>
      <vt:lpstr>Control Flow in Calling Functions</vt:lpstr>
      <vt:lpstr>Control Flow in Calling Functions</vt:lpstr>
      <vt:lpstr>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Learning Objectives</vt:lpstr>
      <vt:lpstr>Example: Function without Parameters</vt:lpstr>
      <vt:lpstr>Practice: Function without Parameters</vt:lpstr>
      <vt:lpstr>Function Parameters</vt:lpstr>
      <vt:lpstr>Example: Parameters</vt:lpstr>
      <vt:lpstr>Example: Parameters</vt:lpstr>
      <vt:lpstr>Example: Parameters</vt:lpstr>
      <vt:lpstr>Practice: Parameters</vt:lpstr>
      <vt:lpstr>Practice: Parameters</vt:lpstr>
      <vt:lpstr>Example: Parameters</vt:lpstr>
      <vt:lpstr>Example: Parameters</vt:lpstr>
      <vt:lpstr>Example: Parameters</vt:lpstr>
      <vt:lpstr>Example: Parameters</vt:lpstr>
      <vt:lpstr>Example: Parameters</vt:lpstr>
      <vt:lpstr>Example: Parameters</vt:lpstr>
      <vt:lpstr>Learning Objectives</vt:lpstr>
      <vt:lpstr>return statement</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Exception Handling</vt:lpstr>
      <vt:lpstr>Example: Exception Handling</vt:lpstr>
      <vt:lpstr>Example: Exception Handling</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Practice: return</vt:lpstr>
      <vt:lpstr>Practice: return</vt:lpstr>
      <vt:lpstr>Practice: return</vt:lpstr>
      <vt:lpstr>Practice: return</vt:lpstr>
      <vt:lpstr>Example: return</vt:lpstr>
      <vt:lpstr>return statement</vt:lpstr>
      <vt:lpstr>Example: No return</vt:lpstr>
      <vt:lpstr>Example: return None</vt:lpstr>
      <vt:lpstr>Example: No return</vt:lpstr>
      <vt:lpstr>Practice</vt:lpstr>
      <vt:lpstr>Learning Objectives</vt:lpstr>
      <vt:lpstr>Local Variables</vt:lpstr>
      <vt:lpstr>Example: Scope</vt:lpstr>
      <vt:lpstr>Example: Scope</vt:lpstr>
      <vt:lpstr>The global statement</vt:lpstr>
      <vt:lpstr>Example: global</vt:lpstr>
      <vt:lpstr>Example: global</vt:lpstr>
      <vt:lpstr>Example: global</vt:lpstr>
      <vt:lpstr>Example: global</vt:lpstr>
      <vt:lpstr>Example: global</vt:lpstr>
      <vt:lpstr>Example: global</vt:lpstr>
      <vt:lpstr>Example: global</vt:lpstr>
      <vt:lpstr>Learning Objectives</vt:lpstr>
      <vt:lpstr>Default Argument Values</vt:lpstr>
      <vt:lpstr>Example: Default Argument Values</vt:lpstr>
      <vt:lpstr>Example: Default Argument Values</vt:lpstr>
      <vt:lpstr>Example: Default Argument Values</vt:lpstr>
      <vt:lpstr>Practice: Default Argument Values</vt:lpstr>
      <vt:lpstr>Practice: Default Argument Values</vt:lpstr>
      <vt:lpstr>Learning Objectives</vt:lpstr>
      <vt:lpstr>Keyword Arguments</vt:lpstr>
      <vt:lpstr>Example: Keyword Arguments</vt:lpstr>
      <vt:lpstr>Example: Default Argument Values</vt:lpstr>
      <vt:lpstr>Usage: Keyword Arguments</vt:lpstr>
      <vt:lpstr>Usage: Keyword Arguments * https://scikit-learn.org/stable/modules/generated/sklearn.model_selection.train_test_split.html</vt:lpstr>
      <vt:lpstr>Learning Objectives</vt:lpstr>
      <vt:lpstr>VarArgs Parameters</vt:lpstr>
      <vt:lpstr>Example: VarArgs Parameters</vt:lpstr>
      <vt:lpstr>Example: VarArgs Parameters</vt:lpstr>
      <vt:lpstr>Example: VarArgs Parameters</vt:lpstr>
      <vt:lpstr>Example: VarArgs Parameters</vt:lpstr>
      <vt:lpstr>Learning Objectives</vt:lpstr>
      <vt:lpstr>DocStrings</vt:lpstr>
      <vt:lpstr>Example: DocStrings</vt:lpstr>
      <vt:lpstr>Classes</vt:lpstr>
      <vt:lpstr>Summary</vt:lpstr>
      <vt:lpstr>End of Python: Functions</vt:lpstr>
      <vt:lpstr>Python: Modules and Packages</vt:lpstr>
      <vt:lpstr>Topic Structure</vt:lpstr>
      <vt:lpstr>Learning Objectives</vt:lpstr>
      <vt:lpstr>Modules</vt:lpstr>
      <vt:lpstr>Learning Objectives</vt:lpstr>
      <vt:lpstr>Example: Importing and Using System Library</vt:lpstr>
      <vt:lpstr>Example: Importing and Using System Library</vt:lpstr>
      <vt:lpstr>Example: Importing and Using Mathematical Library</vt:lpstr>
      <vt:lpstr>Example: Importing and Using Mathematical Library</vt:lpstr>
      <vt:lpstr>The from..import statement</vt:lpstr>
      <vt:lpstr>A module's __name__</vt:lpstr>
      <vt:lpstr>Learning Objectives</vt:lpstr>
      <vt:lpstr>Making Your Own Modules</vt:lpstr>
      <vt:lpstr>Example: Making and Using Your Own Modules</vt:lpstr>
      <vt:lpstr>Example: Making and Using Your Own Modules (from..import)</vt:lpstr>
      <vt:lpstr>Example: Making and Using Your Own Modules (from..import *)</vt:lpstr>
      <vt:lpstr>Practice: Making and Using Your Own Modules</vt:lpstr>
      <vt:lpstr>Practice: Making and Using Your Own Modules</vt:lpstr>
      <vt:lpstr>Learning Objectives</vt:lpstr>
      <vt:lpstr>The dir function</vt:lpstr>
      <vt:lpstr>Example: dir</vt:lpstr>
      <vt:lpstr>Learning Objectives</vt:lpstr>
      <vt:lpstr>Packages</vt:lpstr>
      <vt:lpstr>Packages</vt:lpstr>
      <vt:lpstr>Packages (A Container of Modules)</vt:lpstr>
      <vt:lpstr>Example: Packages</vt:lpstr>
      <vt:lpstr>Packages</vt:lpstr>
      <vt:lpstr>Packages (Distributions)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Installing Packages from PyPI (Python Package Index)</vt:lpstr>
      <vt:lpstr>Example: Finding Packages regarding ‘statistics’</vt:lpstr>
      <vt:lpstr>Example: Finding Packages regarding ‘statistics’</vt:lpstr>
      <vt:lpstr>Example: Installing "statistics"</vt:lpstr>
      <vt:lpstr>The statistics Module</vt:lpstr>
      <vt:lpstr>Example: statistics</vt:lpstr>
      <vt:lpstr>Example: statistics</vt:lpstr>
      <vt:lpstr>Example: statistics</vt:lpstr>
      <vt:lpstr>Practice: statistics</vt:lpstr>
      <vt:lpstr>Packages: Upgrading Packages from PyPI (Python Package Index)</vt:lpstr>
      <vt:lpstr>Packages: Upgrading Packages from PyPI (Python Package Index)</vt:lpstr>
      <vt:lpstr>Summary</vt:lpstr>
      <vt:lpstr>End of Python: Modules and Packages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141</cp:revision>
  <dcterms:created xsi:type="dcterms:W3CDTF">2023-11-06T08:03:36Z</dcterms:created>
  <dcterms:modified xsi:type="dcterms:W3CDTF">2024-04-24T12:10:41Z</dcterms:modified>
</cp:coreProperties>
</file>