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2"/>
  </p:notesMasterIdLst>
  <p:handoutMasterIdLst>
    <p:handoutMasterId r:id="rId133"/>
  </p:handoutMasterIdLst>
  <p:sldIdLst>
    <p:sldId id="259" r:id="rId2"/>
    <p:sldId id="559" r:id="rId3"/>
    <p:sldId id="757" r:id="rId4"/>
    <p:sldId id="538" r:id="rId5"/>
    <p:sldId id="549" r:id="rId6"/>
    <p:sldId id="587" r:id="rId7"/>
    <p:sldId id="588" r:id="rId8"/>
    <p:sldId id="589" r:id="rId9"/>
    <p:sldId id="605" r:id="rId10"/>
    <p:sldId id="550" r:id="rId11"/>
    <p:sldId id="590" r:id="rId12"/>
    <p:sldId id="591" r:id="rId13"/>
    <p:sldId id="592" r:id="rId14"/>
    <p:sldId id="593" r:id="rId15"/>
    <p:sldId id="594" r:id="rId16"/>
    <p:sldId id="698" r:id="rId17"/>
    <p:sldId id="595" r:id="rId18"/>
    <p:sldId id="610" r:id="rId19"/>
    <p:sldId id="684" r:id="rId20"/>
    <p:sldId id="680" r:id="rId21"/>
    <p:sldId id="681" r:id="rId22"/>
    <p:sldId id="683" r:id="rId23"/>
    <p:sldId id="685" r:id="rId24"/>
    <p:sldId id="686" r:id="rId25"/>
    <p:sldId id="687" r:id="rId26"/>
    <p:sldId id="688" r:id="rId27"/>
    <p:sldId id="689" r:id="rId28"/>
    <p:sldId id="690" r:id="rId29"/>
    <p:sldId id="691" r:id="rId30"/>
    <p:sldId id="692" r:id="rId31"/>
    <p:sldId id="693" r:id="rId32"/>
    <p:sldId id="694" r:id="rId33"/>
    <p:sldId id="695" r:id="rId34"/>
    <p:sldId id="696" r:id="rId35"/>
    <p:sldId id="697" r:id="rId36"/>
    <p:sldId id="572" r:id="rId37"/>
    <p:sldId id="721" r:id="rId38"/>
    <p:sldId id="562" r:id="rId39"/>
    <p:sldId id="570" r:id="rId40"/>
    <p:sldId id="758" r:id="rId41"/>
    <p:sldId id="608" r:id="rId42"/>
    <p:sldId id="669" r:id="rId43"/>
    <p:sldId id="575" r:id="rId44"/>
    <p:sldId id="580" r:id="rId45"/>
    <p:sldId id="576" r:id="rId46"/>
    <p:sldId id="552" r:id="rId47"/>
    <p:sldId id="579" r:id="rId48"/>
    <p:sldId id="722" r:id="rId49"/>
    <p:sldId id="563" r:id="rId50"/>
    <p:sldId id="581" r:id="rId51"/>
    <p:sldId id="672" r:id="rId52"/>
    <p:sldId id="582" r:id="rId53"/>
    <p:sldId id="583" r:id="rId54"/>
    <p:sldId id="564" r:id="rId55"/>
    <p:sldId id="584" r:id="rId56"/>
    <p:sldId id="566" r:id="rId57"/>
    <p:sldId id="585" r:id="rId58"/>
    <p:sldId id="568" r:id="rId59"/>
    <p:sldId id="569" r:id="rId60"/>
    <p:sldId id="606" r:id="rId61"/>
    <p:sldId id="577" r:id="rId62"/>
    <p:sldId id="596" r:id="rId63"/>
    <p:sldId id="597" r:id="rId64"/>
    <p:sldId id="598" r:id="rId65"/>
    <p:sldId id="599" r:id="rId66"/>
    <p:sldId id="600" r:id="rId67"/>
    <p:sldId id="717" r:id="rId68"/>
    <p:sldId id="601" r:id="rId69"/>
    <p:sldId id="602" r:id="rId70"/>
    <p:sldId id="611" r:id="rId71"/>
    <p:sldId id="699" r:id="rId72"/>
    <p:sldId id="700" r:id="rId73"/>
    <p:sldId id="701" r:id="rId74"/>
    <p:sldId id="702" r:id="rId75"/>
    <p:sldId id="703" r:id="rId76"/>
    <p:sldId id="704" r:id="rId77"/>
    <p:sldId id="705" r:id="rId78"/>
    <p:sldId id="706" r:id="rId79"/>
    <p:sldId id="707" r:id="rId80"/>
    <p:sldId id="708" r:id="rId81"/>
    <p:sldId id="709" r:id="rId82"/>
    <p:sldId id="710" r:id="rId83"/>
    <p:sldId id="711" r:id="rId84"/>
    <p:sldId id="712" r:id="rId85"/>
    <p:sldId id="713" r:id="rId86"/>
    <p:sldId id="714" r:id="rId87"/>
    <p:sldId id="716" r:id="rId88"/>
    <p:sldId id="715" r:id="rId89"/>
    <p:sldId id="578" r:id="rId90"/>
    <p:sldId id="613" r:id="rId91"/>
    <p:sldId id="616" r:id="rId92"/>
    <p:sldId id="619" r:id="rId93"/>
    <p:sldId id="632" r:id="rId94"/>
    <p:sldId id="618" r:id="rId95"/>
    <p:sldId id="617" r:id="rId96"/>
    <p:sldId id="614" r:id="rId97"/>
    <p:sldId id="620" r:id="rId98"/>
    <p:sldId id="622" r:id="rId99"/>
    <p:sldId id="623" r:id="rId100"/>
    <p:sldId id="603" r:id="rId101"/>
    <p:sldId id="624" r:id="rId102"/>
    <p:sldId id="627" r:id="rId103"/>
    <p:sldId id="628" r:id="rId104"/>
    <p:sldId id="625" r:id="rId105"/>
    <p:sldId id="629" r:id="rId106"/>
    <p:sldId id="631" r:id="rId107"/>
    <p:sldId id="630" r:id="rId108"/>
    <p:sldId id="626" r:id="rId109"/>
    <p:sldId id="553" r:id="rId110"/>
    <p:sldId id="633" r:id="rId111"/>
    <p:sldId id="634" r:id="rId112"/>
    <p:sldId id="662" r:id="rId113"/>
    <p:sldId id="670" r:id="rId114"/>
    <p:sldId id="554" r:id="rId115"/>
    <p:sldId id="635" r:id="rId116"/>
    <p:sldId id="636" r:id="rId117"/>
    <p:sldId id="663" r:id="rId118"/>
    <p:sldId id="759" r:id="rId119"/>
    <p:sldId id="637" r:id="rId120"/>
    <p:sldId id="638" r:id="rId121"/>
    <p:sldId id="642" r:id="rId122"/>
    <p:sldId id="760" r:id="rId123"/>
    <p:sldId id="641" r:id="rId124"/>
    <p:sldId id="643" r:id="rId125"/>
    <p:sldId id="639" r:id="rId126"/>
    <p:sldId id="640" r:id="rId127"/>
    <p:sldId id="607" r:id="rId128"/>
    <p:sldId id="644" r:id="rId129"/>
    <p:sldId id="645" r:id="rId130"/>
    <p:sldId id="558" r:id="rId13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>
        <p:scale>
          <a:sx n="75" d="100"/>
          <a:sy n="75" d="100"/>
        </p:scale>
        <p:origin x="1301" y="2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2024-04-15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2024-04-15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2024-04-15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5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while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expression: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D340CD-58C1-E6C9-34C1-6C1A0FD242EC}"/>
              </a:ext>
            </a:extLst>
          </p:cNvPr>
          <p:cNvGrpSpPr/>
          <p:nvPr/>
        </p:nvGrpSpPr>
        <p:grpSpPr>
          <a:xfrm>
            <a:off x="6236552" y="1127464"/>
            <a:ext cx="5162094" cy="5068239"/>
            <a:chOff x="5694436" y="915547"/>
            <a:chExt cx="5708925" cy="5605128"/>
          </a:xfrm>
        </p:grpSpPr>
        <p:cxnSp>
          <p:nvCxnSpPr>
            <p:cNvPr id="18" name="꺾인 연결선 5">
              <a:extLst>
                <a:ext uri="{FF2B5EF4-FFF2-40B4-BE49-F238E27FC236}">
                  <a16:creationId xmlns:a16="http://schemas.microsoft.com/office/drawing/2014/main" id="{BB721C53-DD4B-6941-F27E-74EA6302E18A}"/>
                </a:ext>
              </a:extLst>
            </p:cNvPr>
            <p:cNvCxnSpPr>
              <a:stCxn id="22" idx="3"/>
              <a:endCxn id="25" idx="0"/>
            </p:cNvCxnSpPr>
            <p:nvPr/>
          </p:nvCxnSpPr>
          <p:spPr bwMode="auto">
            <a:xfrm flipH="1">
              <a:off x="7959055" y="2628222"/>
              <a:ext cx="1349383" cy="3477255"/>
            </a:xfrm>
            <a:prstGeom prst="bentConnector4">
              <a:avLst>
                <a:gd name="adj1" fmla="val -123945"/>
                <a:gd name="adj2" fmla="val 8282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3C2D3A-CA56-00F1-5C9D-A1B1212F9600}"/>
                </a:ext>
              </a:extLst>
            </p:cNvPr>
            <p:cNvSpPr txBox="1"/>
            <p:nvPr/>
          </p:nvSpPr>
          <p:spPr>
            <a:xfrm>
              <a:off x="6609672" y="2161128"/>
              <a:ext cx="2698765" cy="93418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2391D2-2778-DD09-CEC1-FCD6935D90D1}"/>
                </a:ext>
              </a:extLst>
            </p:cNvPr>
            <p:cNvSpPr txBox="1"/>
            <p:nvPr/>
          </p:nvSpPr>
          <p:spPr>
            <a:xfrm>
              <a:off x="6609672" y="2161128"/>
              <a:ext cx="2698765" cy="934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400" dirty="0"/>
                <a:t>expression</a:t>
              </a:r>
              <a:endParaRPr lang="ko-KR" alt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D3CB2C-944D-2F26-DF29-BDA018B5C616}"/>
                </a:ext>
              </a:extLst>
            </p:cNvPr>
            <p:cNvSpPr txBox="1"/>
            <p:nvPr/>
          </p:nvSpPr>
          <p:spPr>
            <a:xfrm>
              <a:off x="6609672" y="3925705"/>
              <a:ext cx="2698765" cy="934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400" dirty="0"/>
                <a:t>statements</a:t>
              </a:r>
              <a:endParaRPr lang="ko-KR" altLang="en-US" sz="24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50C973F-9177-069D-20DE-7AC2DD06268C}"/>
                </a:ext>
              </a:extLst>
            </p:cNvPr>
            <p:cNvSpPr/>
            <p:nvPr/>
          </p:nvSpPr>
          <p:spPr bwMode="auto">
            <a:xfrm>
              <a:off x="7751456" y="915547"/>
              <a:ext cx="415195" cy="4151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sp>
          <p:nvSpPr>
            <p:cNvPr id="25" name="도넛 16">
              <a:extLst>
                <a:ext uri="{FF2B5EF4-FFF2-40B4-BE49-F238E27FC236}">
                  <a16:creationId xmlns:a16="http://schemas.microsoft.com/office/drawing/2014/main" id="{DEAE7493-33EF-4132-366A-1A7A23B16466}"/>
                </a:ext>
              </a:extLst>
            </p:cNvPr>
            <p:cNvSpPr/>
            <p:nvPr/>
          </p:nvSpPr>
          <p:spPr bwMode="auto">
            <a:xfrm>
              <a:off x="7751456" y="6105480"/>
              <a:ext cx="415195" cy="41519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42C9E51-B0A8-2BA1-139A-DB07B334438D}"/>
                </a:ext>
              </a:extLst>
            </p:cNvPr>
            <p:cNvCxnSpPr>
              <a:stCxn id="24" idx="4"/>
              <a:endCxn id="22" idx="0"/>
            </p:cNvCxnSpPr>
            <p:nvPr/>
          </p:nvCxnSpPr>
          <p:spPr bwMode="auto">
            <a:xfrm>
              <a:off x="7959052" y="1330742"/>
              <a:ext cx="0" cy="830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8147B5C-5123-4E57-028D-55BD501A931A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 bwMode="auto">
            <a:xfrm>
              <a:off x="7959052" y="3095319"/>
              <a:ext cx="0" cy="830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327F87-343E-A047-1562-ABEB6E12CA63}"/>
                </a:ext>
              </a:extLst>
            </p:cNvPr>
            <p:cNvSpPr txBox="1"/>
            <p:nvPr/>
          </p:nvSpPr>
          <p:spPr>
            <a:xfrm>
              <a:off x="5694436" y="3178736"/>
              <a:ext cx="2698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If expression is true</a:t>
              </a:r>
              <a:endParaRPr lang="ko-KR" altLang="en-US" sz="2000" dirty="0"/>
            </a:p>
          </p:txBody>
        </p:sp>
        <p:cxnSp>
          <p:nvCxnSpPr>
            <p:cNvPr id="30" name="꺾인 연결선 8">
              <a:extLst>
                <a:ext uri="{FF2B5EF4-FFF2-40B4-BE49-F238E27FC236}">
                  <a16:creationId xmlns:a16="http://schemas.microsoft.com/office/drawing/2014/main" id="{F186E697-6BE1-C5B8-B878-957B40460255}"/>
                </a:ext>
              </a:extLst>
            </p:cNvPr>
            <p:cNvCxnSpPr>
              <a:stCxn id="23" idx="2"/>
              <a:endCxn id="22" idx="1"/>
            </p:cNvCxnSpPr>
            <p:nvPr/>
          </p:nvCxnSpPr>
          <p:spPr bwMode="auto">
            <a:xfrm rot="5400000" flipH="1">
              <a:off x="6168524" y="3069368"/>
              <a:ext cx="2231671" cy="1349383"/>
            </a:xfrm>
            <a:prstGeom prst="bentConnector4">
              <a:avLst>
                <a:gd name="adj1" fmla="val -20338"/>
                <a:gd name="adj2" fmla="val 19438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31C510-F359-345C-AD3A-FAB39CC60E6B}"/>
                </a:ext>
              </a:extLst>
            </p:cNvPr>
            <p:cNvSpPr txBox="1"/>
            <p:nvPr/>
          </p:nvSpPr>
          <p:spPr>
            <a:xfrm>
              <a:off x="8704597" y="3178736"/>
              <a:ext cx="2698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If expression is false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40485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Statement</a:t>
            </a:r>
          </a:p>
          <a:p>
            <a:pPr lvl="1"/>
            <a:r>
              <a:rPr lang="en-US" altLang="ko-KR" dirty="0"/>
              <a:t>while</a:t>
            </a:r>
          </a:p>
          <a:p>
            <a:pPr lvl="2"/>
            <a:r>
              <a:rPr lang="en-US" altLang="ko-KR" dirty="0"/>
              <a:t>Control Flow in while Statement</a:t>
            </a:r>
          </a:p>
          <a:p>
            <a:pPr lvl="2"/>
            <a:r>
              <a:rPr lang="en-US" altLang="ko-KR" dirty="0"/>
              <a:t>Repetition Controls for while Statement</a:t>
            </a:r>
          </a:p>
          <a:p>
            <a:pPr lvl="2"/>
            <a:r>
              <a:rPr lang="en-US" altLang="ko-KR" dirty="0"/>
              <a:t>The break Statement</a:t>
            </a:r>
          </a:p>
          <a:p>
            <a:pPr lvl="1"/>
            <a:r>
              <a:rPr lang="en-US" altLang="ko-KR" dirty="0"/>
              <a:t>while-else</a:t>
            </a:r>
          </a:p>
          <a:p>
            <a:r>
              <a:rPr lang="en-US" altLang="ko-KR" b="1" u="sng" dirty="0"/>
              <a:t>while-if</a:t>
            </a:r>
          </a:p>
          <a:p>
            <a:r>
              <a:rPr lang="en-US" altLang="ko-KR" dirty="0"/>
              <a:t>while-while (nested while)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861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09576"/>
            <a:ext cx="10353762" cy="6918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r>
              <a:rPr lang="en-US" altLang="ko-KR" dirty="0"/>
              <a:t>Hint)</a:t>
            </a:r>
          </a:p>
          <a:p>
            <a:pPr marL="495285" lvl="1" indent="0">
              <a:buNone/>
            </a:pPr>
            <a:r>
              <a:rPr lang="en-US" altLang="ko-KR" dirty="0"/>
              <a:t>n = 1</a:t>
            </a:r>
          </a:p>
          <a:p>
            <a:pPr marL="495285" lvl="1" indent="0">
              <a:buNone/>
            </a:pPr>
            <a:r>
              <a:rPr lang="en-US" altLang="ko-KR" dirty="0"/>
              <a:t>while n &lt;= 100:</a:t>
            </a:r>
          </a:p>
          <a:p>
            <a:pPr marL="495285" lvl="1" indent="0">
              <a:buNone/>
            </a:pPr>
            <a:r>
              <a:rPr lang="en-US" altLang="ko-KR" dirty="0"/>
              <a:t>    …</a:t>
            </a:r>
          </a:p>
          <a:p>
            <a:pPr marL="495285" lvl="1" indent="0">
              <a:buNone/>
            </a:pPr>
            <a:r>
              <a:rPr lang="en-US" altLang="ko-KR" dirty="0"/>
              <a:t>    n += 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D136FB-3E30-DBC2-D70E-87F4C7EC9E06}"/>
              </a:ext>
            </a:extLst>
          </p:cNvPr>
          <p:cNvGrpSpPr/>
          <p:nvPr/>
        </p:nvGrpSpPr>
        <p:grpSpPr>
          <a:xfrm>
            <a:off x="7540104" y="458066"/>
            <a:ext cx="3940696" cy="6062609"/>
            <a:chOff x="7032104" y="1556794"/>
            <a:chExt cx="3042338" cy="4680520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7032104" y="2570907"/>
              <a:ext cx="3042338" cy="319835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280246" y="1556794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280246" y="5925279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10" idx="2"/>
              <a:endCxn id="15" idx="0"/>
            </p:cNvCxnSpPr>
            <p:nvPr/>
          </p:nvCxnSpPr>
          <p:spPr bwMode="auto">
            <a:xfrm>
              <a:off x="8436261" y="4091480"/>
              <a:ext cx="0" cy="3845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8904315" y="3929930"/>
              <a:ext cx="780087" cy="28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22151" y="366302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22151" y="366302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n % 2 != 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2151" y="4475991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print(n)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2151" y="2882939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22151" y="2882939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n &lt;= 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14272" y="3344640"/>
              <a:ext cx="780087" cy="28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64535" y="3182273"/>
              <a:ext cx="780087" cy="28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22151" y="207007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n = 1</a:t>
              </a:r>
              <a:endParaRPr lang="ko-KR" altLang="en-US" dirty="0"/>
            </a:p>
          </p:txBody>
        </p:sp>
        <p:cxnSp>
          <p:nvCxnSpPr>
            <p:cNvPr id="27" name="직선 화살표 연결선 26"/>
            <p:cNvCxnSpPr>
              <a:stCxn id="6" idx="4"/>
              <a:endCxn id="22" idx="0"/>
            </p:cNvCxnSpPr>
            <p:nvPr/>
          </p:nvCxnSpPr>
          <p:spPr bwMode="auto">
            <a:xfrm>
              <a:off x="8436261" y="1868828"/>
              <a:ext cx="0" cy="2012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직선 화살표 연결선 27"/>
            <p:cNvCxnSpPr>
              <a:stCxn id="22" idx="2"/>
              <a:endCxn id="18" idx="0"/>
            </p:cNvCxnSpPr>
            <p:nvPr/>
          </p:nvCxnSpPr>
          <p:spPr bwMode="auto">
            <a:xfrm>
              <a:off x="8436261" y="2336881"/>
              <a:ext cx="0" cy="5460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/>
            <p:cNvCxnSpPr>
              <a:stCxn id="18" idx="2"/>
              <a:endCxn id="11" idx="0"/>
            </p:cNvCxnSpPr>
            <p:nvPr/>
          </p:nvCxnSpPr>
          <p:spPr bwMode="auto">
            <a:xfrm>
              <a:off x="8436261" y="3311393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꺾인 연결선 36"/>
            <p:cNvCxnSpPr>
              <a:stCxn id="18" idx="1"/>
              <a:endCxn id="7" idx="2"/>
            </p:cNvCxnSpPr>
            <p:nvPr/>
          </p:nvCxnSpPr>
          <p:spPr bwMode="auto">
            <a:xfrm rot="10800000" flipH="1" flipV="1">
              <a:off x="7422151" y="3097167"/>
              <a:ext cx="858095" cy="2984129"/>
            </a:xfrm>
            <a:prstGeom prst="bentConnector3">
              <a:avLst>
                <a:gd name="adj1" fmla="val -288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358254" y="4053168"/>
              <a:ext cx="780087" cy="28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22151" y="505679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n += 1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>
              <a:stCxn id="15" idx="2"/>
              <a:endCxn id="40" idx="0"/>
            </p:cNvCxnSpPr>
            <p:nvPr/>
          </p:nvCxnSpPr>
          <p:spPr bwMode="auto">
            <a:xfrm>
              <a:off x="8436261" y="4742796"/>
              <a:ext cx="0" cy="31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꺾인 연결선 45"/>
            <p:cNvCxnSpPr>
              <a:stCxn id="11" idx="3"/>
              <a:endCxn id="40" idx="3"/>
            </p:cNvCxnSpPr>
            <p:nvPr/>
          </p:nvCxnSpPr>
          <p:spPr bwMode="auto">
            <a:xfrm>
              <a:off x="9450374" y="3877254"/>
              <a:ext cx="13758" cy="1312947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꺾인 연결선 47"/>
            <p:cNvCxnSpPr>
              <a:stCxn id="40" idx="2"/>
              <a:endCxn id="18" idx="3"/>
            </p:cNvCxnSpPr>
            <p:nvPr/>
          </p:nvCxnSpPr>
          <p:spPr bwMode="auto">
            <a:xfrm rot="5400000" flipH="1" flipV="1">
              <a:off x="7830099" y="3703329"/>
              <a:ext cx="2226436" cy="1014113"/>
            </a:xfrm>
            <a:prstGeom prst="bentConnector4">
              <a:avLst>
                <a:gd name="adj1" fmla="val -11123"/>
                <a:gd name="adj2" fmla="val 15022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15506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n = 1</a:t>
            </a:r>
          </a:p>
          <a:p>
            <a:pPr marL="0" indent="0">
              <a:buNone/>
            </a:pPr>
            <a:r>
              <a:rPr lang="pt-BR" altLang="ko-KR" dirty="0"/>
              <a:t>while n &lt;= 100:</a:t>
            </a:r>
          </a:p>
          <a:p>
            <a:pPr marL="0" indent="0">
              <a:buNone/>
            </a:pPr>
            <a:r>
              <a:rPr lang="pt-BR" altLang="ko-KR" dirty="0"/>
              <a:t>    if n % 2 == 1:</a:t>
            </a:r>
          </a:p>
          <a:p>
            <a:pPr marL="0" indent="0">
              <a:buNone/>
            </a:pPr>
            <a:r>
              <a:rPr lang="pt-BR" altLang="ko-KR" dirty="0"/>
              <a:t>        print(n)</a:t>
            </a:r>
          </a:p>
          <a:p>
            <a:pPr marL="0" indent="0">
              <a:buNone/>
            </a:pPr>
            <a:r>
              <a:rPr lang="pt-BR" altLang="ko-KR" dirty="0"/>
              <a:t>    n += 1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135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n = 1</a:t>
            </a:r>
          </a:p>
          <a:p>
            <a:pPr marL="0" indent="0">
              <a:buNone/>
            </a:pPr>
            <a:r>
              <a:rPr lang="pt-BR" altLang="ko-KR" dirty="0"/>
              <a:t>while n &lt;= 100:</a:t>
            </a:r>
          </a:p>
          <a:p>
            <a:pPr marL="0" indent="0">
              <a:buNone/>
            </a:pPr>
            <a:r>
              <a:rPr lang="pt-BR" altLang="ko-KR" dirty="0"/>
              <a:t>    print(n)</a:t>
            </a:r>
          </a:p>
          <a:p>
            <a:pPr marL="0" indent="0">
              <a:buNone/>
            </a:pPr>
            <a:r>
              <a:rPr lang="pt-BR" altLang="ko-KR" dirty="0"/>
              <a:t>    n += 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0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195" y="244475"/>
            <a:ext cx="10353762" cy="773175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r>
              <a:rPr lang="en-US" altLang="ko-KR" dirty="0"/>
              <a:t>Hint)</a:t>
            </a:r>
          </a:p>
          <a:p>
            <a:pPr marL="495285" lvl="1" indent="0">
              <a:buNone/>
            </a:pPr>
            <a:r>
              <a:rPr lang="en-US" altLang="ko-KR" dirty="0"/>
              <a:t>n = 2</a:t>
            </a:r>
          </a:p>
          <a:p>
            <a:pPr marL="495285" lvl="1" indent="0">
              <a:buNone/>
            </a:pPr>
            <a:r>
              <a:rPr lang="en-US" altLang="ko-KR" dirty="0"/>
              <a:t>while n &lt;= 100:</a:t>
            </a:r>
          </a:p>
          <a:p>
            <a:pPr marL="495285" lvl="1" indent="0">
              <a:buNone/>
            </a:pPr>
            <a:r>
              <a:rPr lang="en-US" altLang="ko-KR" dirty="0"/>
              <a:t>    …</a:t>
            </a:r>
          </a:p>
          <a:p>
            <a:pPr marL="495285" lvl="1" indent="0">
              <a:buNone/>
            </a:pPr>
            <a:r>
              <a:rPr lang="en-US" altLang="ko-KR" dirty="0"/>
              <a:t>    n += 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94D1E1-D7C6-FEBF-AE96-7738AB97C9CB}"/>
              </a:ext>
            </a:extLst>
          </p:cNvPr>
          <p:cNvGrpSpPr/>
          <p:nvPr/>
        </p:nvGrpSpPr>
        <p:grpSpPr>
          <a:xfrm>
            <a:off x="7304671" y="1009091"/>
            <a:ext cx="4075134" cy="5329022"/>
            <a:chOff x="6672064" y="1772818"/>
            <a:chExt cx="3042338" cy="397844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672064" y="2786931"/>
              <a:ext cx="3042338" cy="2418269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7920206" y="1772818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7920206" y="5439225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2111" y="3879050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print(n)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2111" y="3098963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2111" y="3098963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n &lt;=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10594" y="3511860"/>
              <a:ext cx="780087" cy="27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2990" y="3364731"/>
              <a:ext cx="780087" cy="27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62111" y="2286097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n = 2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>
              <a:stCxn id="6" idx="4"/>
              <a:endCxn id="17" idx="0"/>
            </p:cNvCxnSpPr>
            <p:nvPr/>
          </p:nvCxnSpPr>
          <p:spPr bwMode="auto">
            <a:xfrm>
              <a:off x="8076221" y="2084852"/>
              <a:ext cx="0" cy="2012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직선 화살표 연결선 18"/>
            <p:cNvCxnSpPr>
              <a:stCxn id="17" idx="2"/>
              <a:endCxn id="14" idx="0"/>
            </p:cNvCxnSpPr>
            <p:nvPr/>
          </p:nvCxnSpPr>
          <p:spPr bwMode="auto">
            <a:xfrm>
              <a:off x="8076221" y="2552905"/>
              <a:ext cx="0" cy="5460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4" idx="2"/>
              <a:endCxn id="12" idx="0"/>
            </p:cNvCxnSpPr>
            <p:nvPr/>
          </p:nvCxnSpPr>
          <p:spPr bwMode="auto">
            <a:xfrm>
              <a:off x="8076221" y="3527417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꺾인 연결선 20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062111" y="3313191"/>
              <a:ext cx="858095" cy="2282051"/>
            </a:xfrm>
            <a:prstGeom prst="bentConnector3">
              <a:avLst>
                <a:gd name="adj1" fmla="val -288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062111" y="4459855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n += 2</a:t>
              </a:r>
              <a:endParaRPr lang="ko-KR" altLang="en-US" dirty="0"/>
            </a:p>
          </p:txBody>
        </p:sp>
        <p:cxnSp>
          <p:nvCxnSpPr>
            <p:cNvPr id="24" name="직선 화살표 연결선 23"/>
            <p:cNvCxnSpPr>
              <a:stCxn id="12" idx="2"/>
              <a:endCxn id="23" idx="0"/>
            </p:cNvCxnSpPr>
            <p:nvPr/>
          </p:nvCxnSpPr>
          <p:spPr bwMode="auto">
            <a:xfrm>
              <a:off x="8076221" y="4145855"/>
              <a:ext cx="0" cy="31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꺾인 연결선 25"/>
            <p:cNvCxnSpPr>
              <a:stCxn id="23" idx="2"/>
              <a:endCxn id="14" idx="3"/>
            </p:cNvCxnSpPr>
            <p:nvPr/>
          </p:nvCxnSpPr>
          <p:spPr bwMode="auto">
            <a:xfrm rot="5400000" flipH="1" flipV="1">
              <a:off x="7876541" y="3512871"/>
              <a:ext cx="1413472" cy="1014113"/>
            </a:xfrm>
            <a:prstGeom prst="bentConnector4">
              <a:avLst>
                <a:gd name="adj1" fmla="val -17521"/>
                <a:gd name="adj2" fmla="val 12442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127303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n = 1</a:t>
            </a:r>
          </a:p>
          <a:p>
            <a:pPr marL="0" indent="0">
              <a:buNone/>
            </a:pPr>
            <a:r>
              <a:rPr lang="pt-BR" altLang="ko-KR" dirty="0"/>
              <a:t>while n &lt;= 100:</a:t>
            </a:r>
          </a:p>
          <a:p>
            <a:pPr marL="0" indent="0">
              <a:buNone/>
            </a:pPr>
            <a:r>
              <a:rPr lang="pt-BR" altLang="ko-KR" dirty="0"/>
              <a:t>    if n % 2 == </a:t>
            </a:r>
            <a:r>
              <a:rPr lang="en-US" altLang="ko-KR" dirty="0"/>
              <a:t>0</a:t>
            </a:r>
            <a:r>
              <a:rPr lang="pt-BR" altLang="ko-KR" dirty="0"/>
              <a:t>:</a:t>
            </a:r>
          </a:p>
          <a:p>
            <a:pPr marL="0" indent="0">
              <a:buNone/>
            </a:pPr>
            <a:r>
              <a:rPr lang="pt-BR" altLang="ko-KR" dirty="0"/>
              <a:t>        print(n)</a:t>
            </a:r>
          </a:p>
          <a:p>
            <a:pPr marL="0" indent="0">
              <a:buNone/>
            </a:pPr>
            <a:r>
              <a:rPr lang="pt-BR" altLang="ko-KR" dirty="0"/>
              <a:t>    n += 1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763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n = </a:t>
            </a:r>
            <a:r>
              <a:rPr lang="en-US" altLang="ko-KR" dirty="0"/>
              <a:t>2</a:t>
            </a:r>
            <a:endParaRPr lang="pt-BR" altLang="ko-KR" dirty="0"/>
          </a:p>
          <a:p>
            <a:pPr marL="0" indent="0">
              <a:buNone/>
            </a:pPr>
            <a:r>
              <a:rPr lang="pt-BR" altLang="ko-KR" dirty="0"/>
              <a:t>while n &lt;= 100:</a:t>
            </a:r>
          </a:p>
          <a:p>
            <a:pPr marL="0" indent="0">
              <a:buNone/>
            </a:pPr>
            <a:r>
              <a:rPr lang="pt-BR" altLang="ko-KR" dirty="0"/>
              <a:t>    print(n)</a:t>
            </a:r>
          </a:p>
          <a:p>
            <a:pPr marL="0" indent="0">
              <a:buNone/>
            </a:pPr>
            <a:r>
              <a:rPr lang="pt-BR" altLang="ko-KR" dirty="0"/>
              <a:t>    n += 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728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pt-BR" altLang="ko-KR" dirty="0"/>
              <a:t>n = </a:t>
            </a:r>
            <a:r>
              <a:rPr lang="en-US" altLang="ko-KR" dirty="0"/>
              <a:t>2</a:t>
            </a:r>
            <a:endParaRPr lang="pt-BR" altLang="ko-KR" dirty="0"/>
          </a:p>
          <a:p>
            <a:pPr marL="0" indent="0">
              <a:buNone/>
            </a:pPr>
            <a:r>
              <a:rPr lang="pt-BR" altLang="ko-KR" dirty="0"/>
              <a:t>while n &lt;= 100:</a:t>
            </a:r>
          </a:p>
          <a:p>
            <a:pPr marL="0" indent="0">
              <a:buNone/>
            </a:pPr>
            <a:r>
              <a:rPr lang="pt-BR" altLang="ko-KR" dirty="0"/>
              <a:t>    print(n)</a:t>
            </a:r>
          </a:p>
          <a:p>
            <a:pPr marL="0" indent="0">
              <a:buNone/>
            </a:pPr>
            <a:r>
              <a:rPr lang="pt-BR" altLang="ko-KR" dirty="0"/>
              <a:t>    n += 2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pt-BR" altLang="ko-KR" dirty="0"/>
          </a:p>
          <a:p>
            <a:pPr marL="0" indent="0">
              <a:buNone/>
            </a:pPr>
            <a:r>
              <a:rPr lang="pt-BR" altLang="ko-KR" b="1" dirty="0">
                <a:solidFill>
                  <a:srgbClr val="FF0000"/>
                </a:solidFill>
              </a:rPr>
              <a:t>n = 0</a:t>
            </a:r>
          </a:p>
          <a:p>
            <a:pPr marL="0" indent="0">
              <a:buNone/>
            </a:pPr>
            <a:r>
              <a:rPr lang="pt-BR" altLang="ko-KR" dirty="0"/>
              <a:t>while n &lt;= 100:</a:t>
            </a:r>
          </a:p>
          <a:p>
            <a:pPr marL="0" indent="0">
              <a:buNone/>
            </a:pPr>
            <a:r>
              <a:rPr lang="pt-BR" altLang="ko-KR" dirty="0"/>
              <a:t>    print(n)</a:t>
            </a:r>
          </a:p>
          <a:p>
            <a:pPr marL="0" indent="0">
              <a:buNone/>
            </a:pPr>
            <a:r>
              <a:rPr lang="pt-BR" altLang="ko-KR" dirty="0"/>
              <a:t>    n += 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80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55" y="66628"/>
            <a:ext cx="10353762" cy="908732"/>
          </a:xfrm>
        </p:spPr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Make a Python program which prints out numbers, 1, 4, 7, …, 100.</a:t>
            </a:r>
          </a:p>
          <a:p>
            <a:endParaRPr lang="en-US" altLang="ko-KR" dirty="0"/>
          </a:p>
          <a:p>
            <a:r>
              <a:rPr lang="en-US" altLang="ko-KR" dirty="0"/>
              <a:t>Hint)</a:t>
            </a:r>
          </a:p>
          <a:p>
            <a:pPr marL="495285" lvl="1" indent="0">
              <a:buNone/>
            </a:pPr>
            <a:r>
              <a:rPr lang="en-US" altLang="ko-KR" dirty="0"/>
              <a:t>n = 1</a:t>
            </a:r>
          </a:p>
          <a:p>
            <a:pPr marL="495285" lvl="1" indent="0">
              <a:buNone/>
            </a:pPr>
            <a:r>
              <a:rPr lang="en-US" altLang="ko-KR" dirty="0"/>
              <a:t>while n &lt;= 100:</a:t>
            </a:r>
          </a:p>
          <a:p>
            <a:pPr marL="495285" lvl="1" indent="0">
              <a:buNone/>
            </a:pPr>
            <a:r>
              <a:rPr lang="en-US" altLang="ko-KR" dirty="0"/>
              <a:t>    …</a:t>
            </a:r>
          </a:p>
          <a:p>
            <a:pPr marL="495285" lvl="1" indent="0">
              <a:buNone/>
            </a:pPr>
            <a:r>
              <a:rPr lang="en-US" altLang="ko-KR" dirty="0"/>
              <a:t>    n += 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9BA184-2785-C630-9602-DA124E32E7B1}"/>
              </a:ext>
            </a:extLst>
          </p:cNvPr>
          <p:cNvGrpSpPr/>
          <p:nvPr/>
        </p:nvGrpSpPr>
        <p:grpSpPr>
          <a:xfrm>
            <a:off x="7079468" y="918372"/>
            <a:ext cx="4188088" cy="5476730"/>
            <a:chOff x="6744072" y="1826824"/>
            <a:chExt cx="3042338" cy="397844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744072" y="2840937"/>
              <a:ext cx="3042338" cy="2418269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7992214" y="1826824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7992214" y="549323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34119" y="393305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4119" y="3152969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34119" y="3152969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&lt;= 100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10450" y="3550492"/>
              <a:ext cx="780087" cy="2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90136" y="3418737"/>
              <a:ext cx="780087" cy="2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34119" y="234010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= 1</a:t>
              </a:r>
              <a:endParaRPr lang="ko-KR" altLang="en-US" sz="1600" dirty="0"/>
            </a:p>
          </p:txBody>
        </p:sp>
        <p:cxnSp>
          <p:nvCxnSpPr>
            <p:cNvPr id="14" name="직선 화살표 연결선 13"/>
            <p:cNvCxnSpPr>
              <a:stCxn id="6" idx="4"/>
              <a:endCxn id="13" idx="0"/>
            </p:cNvCxnSpPr>
            <p:nvPr/>
          </p:nvCxnSpPr>
          <p:spPr bwMode="auto">
            <a:xfrm>
              <a:off x="8148229" y="2138858"/>
              <a:ext cx="0" cy="2012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>
              <a:stCxn id="13" idx="2"/>
              <a:endCxn id="10" idx="0"/>
            </p:cNvCxnSpPr>
            <p:nvPr/>
          </p:nvCxnSpPr>
          <p:spPr bwMode="auto">
            <a:xfrm>
              <a:off x="8148229" y="2606911"/>
              <a:ext cx="0" cy="5460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10" idx="2"/>
              <a:endCxn id="8" idx="0"/>
            </p:cNvCxnSpPr>
            <p:nvPr/>
          </p:nvCxnSpPr>
          <p:spPr bwMode="auto">
            <a:xfrm>
              <a:off x="8148229" y="3581423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꺾인 연결선 16"/>
            <p:cNvCxnSpPr>
              <a:stCxn id="10" idx="1"/>
              <a:endCxn id="7" idx="2"/>
            </p:cNvCxnSpPr>
            <p:nvPr/>
          </p:nvCxnSpPr>
          <p:spPr bwMode="auto">
            <a:xfrm rot="10800000" flipH="1" flipV="1">
              <a:off x="7134119" y="3367197"/>
              <a:ext cx="858095" cy="2282051"/>
            </a:xfrm>
            <a:prstGeom prst="bentConnector3">
              <a:avLst>
                <a:gd name="adj1" fmla="val -288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134119" y="4513861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+= 3</a:t>
              </a:r>
              <a:endParaRPr lang="ko-KR" altLang="en-US" sz="1600" dirty="0"/>
            </a:p>
          </p:txBody>
        </p:sp>
        <p:cxnSp>
          <p:nvCxnSpPr>
            <p:cNvPr id="19" name="직선 화살표 연결선 18"/>
            <p:cNvCxnSpPr>
              <a:stCxn id="8" idx="2"/>
              <a:endCxn id="18" idx="0"/>
            </p:cNvCxnSpPr>
            <p:nvPr/>
          </p:nvCxnSpPr>
          <p:spPr bwMode="auto">
            <a:xfrm>
              <a:off x="8148229" y="4199861"/>
              <a:ext cx="0" cy="31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꺾인 연결선 19"/>
            <p:cNvCxnSpPr>
              <a:stCxn id="18" idx="2"/>
              <a:endCxn id="10" idx="3"/>
            </p:cNvCxnSpPr>
            <p:nvPr/>
          </p:nvCxnSpPr>
          <p:spPr bwMode="auto">
            <a:xfrm rot="5400000" flipH="1" flipV="1">
              <a:off x="7948549" y="3566877"/>
              <a:ext cx="1413472" cy="1014113"/>
            </a:xfrm>
            <a:prstGeom prst="bentConnector4">
              <a:avLst>
                <a:gd name="adj1" fmla="val -17521"/>
                <a:gd name="adj2" fmla="val 12442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58830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91173"/>
            <a:ext cx="7265006" cy="783086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4388" y="2077335"/>
            <a:ext cx="6137941" cy="362267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Make a Python program which:</a:t>
            </a:r>
          </a:p>
          <a:p>
            <a:pPr lvl="1"/>
            <a:r>
              <a:rPr lang="en-US" altLang="ko-KR" dirty="0"/>
              <a:t>Step 1) inputs a string,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sAge</a:t>
            </a:r>
            <a:r>
              <a:rPr lang="en-US" altLang="ko-KR" dirty="0"/>
              <a:t>, representing the user’s age.</a:t>
            </a:r>
          </a:p>
          <a:p>
            <a:pPr lvl="1"/>
            <a:r>
              <a:rPr lang="en-US" altLang="ko-KR" dirty="0"/>
              <a:t>Step 2) terminates the program if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sAge</a:t>
            </a:r>
            <a:r>
              <a:rPr lang="en-US" altLang="ko-KR" dirty="0"/>
              <a:t> is equal to ‘quit’.</a:t>
            </a:r>
          </a:p>
          <a:p>
            <a:pPr lvl="1"/>
            <a:r>
              <a:rPr lang="en-US" altLang="ko-KR" dirty="0"/>
              <a:t>Step 3) transforms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sAge</a:t>
            </a:r>
            <a:r>
              <a:rPr lang="en-US" altLang="ko-KR" dirty="0"/>
              <a:t> into an integer,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Step 4) prints out:</a:t>
            </a:r>
          </a:p>
          <a:p>
            <a:pPr lvl="2"/>
            <a:r>
              <a:rPr lang="en-US" altLang="ko-KR" dirty="0"/>
              <a:t>‘You are a child.’ if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iAge</a:t>
            </a:r>
            <a:r>
              <a:rPr lang="en-US" altLang="ko-KR" dirty="0"/>
              <a:t> is less than or equal to 12.</a:t>
            </a:r>
          </a:p>
          <a:p>
            <a:pPr lvl="2"/>
            <a:r>
              <a:rPr lang="en-US" altLang="ko-KR" dirty="0"/>
              <a:t>‘You are a teenager.’ if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iAge</a:t>
            </a:r>
            <a:r>
              <a:rPr lang="en-US" altLang="ko-KR" dirty="0"/>
              <a:t> is between 13 and 19.</a:t>
            </a:r>
          </a:p>
          <a:p>
            <a:pPr lvl="2"/>
            <a:r>
              <a:rPr lang="en-US" altLang="ko-KR" dirty="0"/>
              <a:t>‘You are an adult.’ if 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iAge</a:t>
            </a:r>
            <a:r>
              <a:rPr lang="en-US" altLang="ko-KR" dirty="0"/>
              <a:t> is greater than or equal to 20.</a:t>
            </a:r>
          </a:p>
          <a:p>
            <a:pPr lvl="1"/>
            <a:r>
              <a:rPr lang="en-US" altLang="ko-KR" dirty="0"/>
              <a:t>Step 5) goes to the Step 1).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1B9F71A-3C8A-C92A-E547-3BEA8FBFFD84}"/>
              </a:ext>
            </a:extLst>
          </p:cNvPr>
          <p:cNvGrpSpPr/>
          <p:nvPr/>
        </p:nvGrpSpPr>
        <p:grpSpPr>
          <a:xfrm>
            <a:off x="7390761" y="386683"/>
            <a:ext cx="4679403" cy="6280144"/>
            <a:chOff x="6456041" y="1280763"/>
            <a:chExt cx="4068757" cy="5460607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6456041" y="2216865"/>
              <a:ext cx="4068757" cy="4131714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" name="타원 3"/>
            <p:cNvSpPr/>
            <p:nvPr/>
          </p:nvSpPr>
          <p:spPr bwMode="auto">
            <a:xfrm>
              <a:off x="7638478" y="1280763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sp>
          <p:nvSpPr>
            <p:cNvPr id="5" name="도넛 4"/>
            <p:cNvSpPr/>
            <p:nvPr/>
          </p:nvSpPr>
          <p:spPr bwMode="auto">
            <a:xfrm>
              <a:off x="7638478" y="6429335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cxnSp>
          <p:nvCxnSpPr>
            <p:cNvPr id="6" name="직선 화살표 연결선 5"/>
            <p:cNvCxnSpPr>
              <a:stCxn id="8" idx="2"/>
              <a:endCxn id="16" idx="0"/>
            </p:cNvCxnSpPr>
            <p:nvPr/>
          </p:nvCxnSpPr>
          <p:spPr bwMode="auto">
            <a:xfrm>
              <a:off x="7794493" y="5030709"/>
              <a:ext cx="0" cy="2408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8262547" y="4869160"/>
              <a:ext cx="780087" cy="2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0383" y="460225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0383" y="460225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iAge</a:t>
              </a:r>
              <a:r>
                <a:rPr lang="en-US" altLang="ko-KR" sz="1400" dirty="0"/>
                <a:t> &lt;= 12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0383" y="4167081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iAge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sAge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52591" y="5025177"/>
              <a:ext cx="1560173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print('child')</a:t>
              </a:r>
              <a:endParaRPr lang="ko-KR" altLang="en-US" sz="1400" dirty="0"/>
            </a:p>
          </p:txBody>
        </p:sp>
        <p:cxnSp>
          <p:nvCxnSpPr>
            <p:cNvPr id="12" name="직선 화살표 연결선 11"/>
            <p:cNvCxnSpPr>
              <a:stCxn id="10" idx="2"/>
              <a:endCxn id="9" idx="0"/>
            </p:cNvCxnSpPr>
            <p:nvPr/>
          </p:nvCxnSpPr>
          <p:spPr bwMode="auto">
            <a:xfrm>
              <a:off x="7794493" y="4433888"/>
              <a:ext cx="0" cy="1683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3" name="직선 화살표 연결선 12"/>
            <p:cNvCxnSpPr>
              <a:stCxn id="16" idx="2"/>
              <a:endCxn id="19" idx="0"/>
            </p:cNvCxnSpPr>
            <p:nvPr/>
          </p:nvCxnSpPr>
          <p:spPr bwMode="auto">
            <a:xfrm>
              <a:off x="7794493" y="5700007"/>
              <a:ext cx="0" cy="3065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8262547" y="5538458"/>
              <a:ext cx="780087" cy="2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0383" y="5271554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0383" y="5271554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iAge</a:t>
              </a:r>
              <a:r>
                <a:rPr lang="en-US" altLang="ko-KR" sz="1400" dirty="0"/>
                <a:t> &lt;= 19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52591" y="5682026"/>
              <a:ext cx="1560173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print('teenager')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16487" y="4992397"/>
              <a:ext cx="780087" cy="2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80383" y="6006510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print('adult')</a:t>
              </a:r>
              <a:endParaRPr lang="ko-KR" altLang="en-US" sz="1400" dirty="0"/>
            </a:p>
          </p:txBody>
        </p:sp>
        <p:cxnSp>
          <p:nvCxnSpPr>
            <p:cNvPr id="21" name="꺾인 연결선 20"/>
            <p:cNvCxnSpPr>
              <a:stCxn id="9" idx="3"/>
              <a:endCxn id="11" idx="0"/>
            </p:cNvCxnSpPr>
            <p:nvPr/>
          </p:nvCxnSpPr>
          <p:spPr bwMode="auto">
            <a:xfrm>
              <a:off x="8808608" y="4816481"/>
              <a:ext cx="624069" cy="20869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꺾인 연결선 21"/>
            <p:cNvCxnSpPr>
              <a:stCxn id="16" idx="3"/>
              <a:endCxn id="17" idx="0"/>
            </p:cNvCxnSpPr>
            <p:nvPr/>
          </p:nvCxnSpPr>
          <p:spPr bwMode="auto">
            <a:xfrm>
              <a:off x="8808608" y="5485780"/>
              <a:ext cx="624069" cy="19624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780383" y="2450891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0383" y="2450891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bRun</a:t>
              </a:r>
              <a:endParaRPr lang="en-US" altLang="ko-KR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16487" y="2841033"/>
              <a:ext cx="780087" cy="2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36400" y="2716659"/>
              <a:ext cx="780087" cy="2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80383" y="3074960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sAge</a:t>
              </a:r>
              <a:r>
                <a:rPr lang="en-US" altLang="ko-KR" sz="1400" dirty="0"/>
                <a:t> = input()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80383" y="1794042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bRun</a:t>
              </a:r>
              <a:r>
                <a:rPr lang="en-US" altLang="ko-KR" sz="1400" dirty="0"/>
                <a:t> = True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62547" y="3781696"/>
              <a:ext cx="780087" cy="2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0383" y="3514791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80383" y="3514791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sAge</a:t>
              </a:r>
              <a:r>
                <a:rPr lang="en-US" altLang="ko-KR" sz="1400" dirty="0"/>
                <a:t> == 'quit'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16487" y="3904933"/>
              <a:ext cx="780087" cy="2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cxnSp>
          <p:nvCxnSpPr>
            <p:cNvPr id="43" name="직선 화살표 연결선 42"/>
            <p:cNvCxnSpPr>
              <a:stCxn id="4" idx="4"/>
              <a:endCxn id="34" idx="0"/>
            </p:cNvCxnSpPr>
            <p:nvPr/>
          </p:nvCxnSpPr>
          <p:spPr bwMode="auto">
            <a:xfrm>
              <a:off x="7794493" y="1592797"/>
              <a:ext cx="0" cy="2012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직선 화살표 연결선 44"/>
            <p:cNvCxnSpPr>
              <a:stCxn id="34" idx="2"/>
              <a:endCxn id="27" idx="0"/>
            </p:cNvCxnSpPr>
            <p:nvPr/>
          </p:nvCxnSpPr>
          <p:spPr bwMode="auto">
            <a:xfrm>
              <a:off x="7794493" y="2060850"/>
              <a:ext cx="0" cy="3900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7" name="직선 화살표 연결선 46"/>
            <p:cNvCxnSpPr>
              <a:stCxn id="27" idx="2"/>
              <a:endCxn id="33" idx="0"/>
            </p:cNvCxnSpPr>
            <p:nvPr/>
          </p:nvCxnSpPr>
          <p:spPr bwMode="auto">
            <a:xfrm>
              <a:off x="7794493" y="2879343"/>
              <a:ext cx="0" cy="1956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9" name="직선 화살표 연결선 48"/>
            <p:cNvCxnSpPr>
              <a:stCxn id="33" idx="2"/>
              <a:endCxn id="40" idx="0"/>
            </p:cNvCxnSpPr>
            <p:nvPr/>
          </p:nvCxnSpPr>
          <p:spPr bwMode="auto">
            <a:xfrm>
              <a:off x="7794493" y="3341766"/>
              <a:ext cx="0" cy="173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직선 화살표 연결선 50"/>
            <p:cNvCxnSpPr>
              <a:stCxn id="40" idx="2"/>
              <a:endCxn id="10" idx="0"/>
            </p:cNvCxnSpPr>
            <p:nvPr/>
          </p:nvCxnSpPr>
          <p:spPr bwMode="auto">
            <a:xfrm>
              <a:off x="7794493" y="3943244"/>
              <a:ext cx="0" cy="223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9042632" y="3588241"/>
              <a:ext cx="1170130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bRun</a:t>
              </a:r>
              <a:r>
                <a:rPr lang="en-US" altLang="ko-KR" sz="1400" dirty="0"/>
                <a:t> = False</a:t>
              </a:r>
              <a:endParaRPr lang="ko-KR" altLang="en-US" sz="1400" dirty="0"/>
            </a:p>
          </p:txBody>
        </p:sp>
        <p:cxnSp>
          <p:nvCxnSpPr>
            <p:cNvPr id="59" name="직선 화살표 연결선 58"/>
            <p:cNvCxnSpPr>
              <a:stCxn id="40" idx="3"/>
              <a:endCxn id="57" idx="1"/>
            </p:cNvCxnSpPr>
            <p:nvPr/>
          </p:nvCxnSpPr>
          <p:spPr bwMode="auto">
            <a:xfrm flipV="1">
              <a:off x="8808606" y="3721646"/>
              <a:ext cx="234026" cy="73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4" name="꺾인 연결선 83"/>
            <p:cNvCxnSpPr>
              <a:stCxn id="27" idx="1"/>
            </p:cNvCxnSpPr>
            <p:nvPr/>
          </p:nvCxnSpPr>
          <p:spPr bwMode="auto">
            <a:xfrm rot="10800000" flipH="1" flipV="1">
              <a:off x="6780383" y="2665119"/>
              <a:ext cx="858095" cy="3920233"/>
            </a:xfrm>
            <a:prstGeom prst="bentConnector3">
              <a:avLst>
                <a:gd name="adj1" fmla="val -288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7716487" y="5649246"/>
              <a:ext cx="780087" cy="2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cxnSp>
          <p:nvCxnSpPr>
            <p:cNvPr id="36" name="꺾인 연결선 35"/>
            <p:cNvCxnSpPr>
              <a:stCxn id="57" idx="3"/>
              <a:endCxn id="27" idx="3"/>
            </p:cNvCxnSpPr>
            <p:nvPr/>
          </p:nvCxnSpPr>
          <p:spPr bwMode="auto">
            <a:xfrm flipH="1" flipV="1">
              <a:off x="8808606" y="2665119"/>
              <a:ext cx="1404156" cy="1056527"/>
            </a:xfrm>
            <a:prstGeom prst="bentConnector3">
              <a:avLst>
                <a:gd name="adj1" fmla="val -1763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6" name="꺾인 연결선 45"/>
            <p:cNvCxnSpPr>
              <a:stCxn id="11" idx="3"/>
              <a:endCxn id="27" idx="3"/>
            </p:cNvCxnSpPr>
            <p:nvPr/>
          </p:nvCxnSpPr>
          <p:spPr bwMode="auto">
            <a:xfrm flipH="1" flipV="1">
              <a:off x="8808606" y="2665119"/>
              <a:ext cx="1404156" cy="2493463"/>
            </a:xfrm>
            <a:prstGeom prst="bentConnector3">
              <a:avLst>
                <a:gd name="adj1" fmla="val -1763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0" name="꺾인 연결선 49"/>
            <p:cNvCxnSpPr>
              <a:stCxn id="17" idx="3"/>
              <a:endCxn id="27" idx="3"/>
            </p:cNvCxnSpPr>
            <p:nvPr/>
          </p:nvCxnSpPr>
          <p:spPr bwMode="auto">
            <a:xfrm flipH="1" flipV="1">
              <a:off x="8808606" y="2665117"/>
              <a:ext cx="1404156" cy="3150312"/>
            </a:xfrm>
            <a:prstGeom prst="bentConnector3">
              <a:avLst>
                <a:gd name="adj1" fmla="val -1763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3" name="꺾인 연결선 52"/>
            <p:cNvCxnSpPr>
              <a:stCxn id="19" idx="3"/>
              <a:endCxn id="27" idx="3"/>
            </p:cNvCxnSpPr>
            <p:nvPr/>
          </p:nvCxnSpPr>
          <p:spPr bwMode="auto">
            <a:xfrm flipV="1">
              <a:off x="8808606" y="2665117"/>
              <a:ext cx="13758" cy="3474796"/>
            </a:xfrm>
            <a:prstGeom prst="bentConnector3">
              <a:avLst>
                <a:gd name="adj1" fmla="val 120171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595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expression: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8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bRun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bRun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sAge</a:t>
            </a:r>
            <a:r>
              <a:rPr lang="en-US" altLang="ko-KR" dirty="0"/>
              <a:t> = input("Type your age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sAge</a:t>
            </a:r>
            <a:r>
              <a:rPr lang="en-US" altLang="ko-KR" dirty="0"/>
              <a:t> == "quit":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bRun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iAge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sAge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iAge</a:t>
            </a:r>
            <a:r>
              <a:rPr lang="en-US" altLang="ko-KR" dirty="0"/>
              <a:t> &lt;= 12:</a:t>
            </a:r>
          </a:p>
          <a:p>
            <a:pPr marL="0" indent="0">
              <a:buNone/>
            </a:pPr>
            <a:r>
              <a:rPr lang="en-US" altLang="ko-KR" dirty="0"/>
              <a:t>            print("child")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iAge</a:t>
            </a:r>
            <a:r>
              <a:rPr lang="en-US" altLang="ko-KR" dirty="0"/>
              <a:t> &lt;= 19:</a:t>
            </a:r>
          </a:p>
          <a:p>
            <a:pPr marL="0" indent="0">
              <a:buNone/>
            </a:pPr>
            <a:r>
              <a:rPr lang="en-US" altLang="ko-KR" dirty="0"/>
              <a:t>            print("teenager")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print("adult")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23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sAge</a:t>
            </a:r>
            <a:r>
              <a:rPr lang="en-US" altLang="ko-KR" dirty="0"/>
              <a:t> = input("Type your age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sAge</a:t>
            </a:r>
            <a:r>
              <a:rPr lang="en-US" altLang="ko-KR" dirty="0"/>
              <a:t>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iAge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sAge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iAge</a:t>
            </a:r>
            <a:r>
              <a:rPr lang="en-US" altLang="ko-KR" dirty="0"/>
              <a:t> &lt;= 12:</a:t>
            </a:r>
          </a:p>
          <a:p>
            <a:pPr marL="0" indent="0">
              <a:buNone/>
            </a:pPr>
            <a:r>
              <a:rPr lang="en-US" altLang="ko-KR" dirty="0"/>
              <a:t>            print("child")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iAge</a:t>
            </a:r>
            <a:r>
              <a:rPr lang="en-US" altLang="ko-KR" dirty="0"/>
              <a:t> &lt;= 19:</a:t>
            </a:r>
          </a:p>
          <a:p>
            <a:pPr marL="0" indent="0">
              <a:buNone/>
            </a:pPr>
            <a:r>
              <a:rPr lang="en-US" altLang="ko-KR" dirty="0"/>
              <a:t>            print("teenager")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print("adult")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592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0595" y="14257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10595" y="1404446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while </a:t>
            </a:r>
            <a:r>
              <a:rPr lang="en-US" altLang="ko-KR" sz="1400" b="1" dirty="0">
                <a:solidFill>
                  <a:srgbClr val="0070C0"/>
                </a:solidFill>
              </a:rPr>
              <a:t>True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 = input("Type your age ... ")</a:t>
            </a:r>
          </a:p>
          <a:p>
            <a:pPr marL="0" indent="0"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 == "quit":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400" dirty="0"/>
              <a:t>    else: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&lt;= 12:</a:t>
            </a:r>
          </a:p>
          <a:p>
            <a:pPr marL="0" indent="0">
              <a:buNone/>
            </a:pPr>
            <a:r>
              <a:rPr lang="en-US" altLang="ko-KR" sz="1400" dirty="0"/>
              <a:t>            print("child")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&lt;= 19:</a:t>
            </a:r>
          </a:p>
          <a:p>
            <a:pPr marL="0" indent="0">
              <a:buNone/>
            </a:pPr>
            <a:r>
              <a:rPr lang="en-US" altLang="ko-KR" sz="1400" dirty="0"/>
              <a:t>            print("teenager")</a:t>
            </a:r>
          </a:p>
          <a:p>
            <a:pPr marL="0" indent="0">
              <a:buNone/>
            </a:pPr>
            <a:r>
              <a:rPr lang="en-US" altLang="ko-KR" sz="1400" dirty="0"/>
              <a:t>        else:</a:t>
            </a:r>
          </a:p>
          <a:p>
            <a:pPr marL="0" indent="0">
              <a:buNone/>
            </a:pPr>
            <a:r>
              <a:rPr lang="en-US" altLang="ko-KR" sz="1400" dirty="0"/>
              <a:t>            print("adult")</a:t>
            </a:r>
            <a:endParaRPr lang="ko-KR" altLang="en-US" sz="14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227836" y="1711325"/>
            <a:ext cx="5781284" cy="4626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 err="1">
                <a:solidFill>
                  <a:srgbClr val="0070C0"/>
                </a:solidFill>
              </a:rPr>
              <a:t>bRun</a:t>
            </a:r>
            <a:r>
              <a:rPr lang="en-US" altLang="ko-KR" sz="1400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400" dirty="0"/>
              <a:t>while </a:t>
            </a:r>
            <a:r>
              <a:rPr lang="en-US" altLang="ko-KR" sz="1400" b="1" dirty="0" err="1">
                <a:solidFill>
                  <a:srgbClr val="0070C0"/>
                </a:solidFill>
              </a:rPr>
              <a:t>bRun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 = input("Type your age ... ")</a:t>
            </a:r>
          </a:p>
          <a:p>
            <a:pPr marL="0" indent="0"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 == "quit":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        </a:t>
            </a:r>
            <a:r>
              <a:rPr lang="en-US" altLang="ko-KR" sz="1400" b="1" dirty="0" err="1">
                <a:solidFill>
                  <a:srgbClr val="0070C0"/>
                </a:solidFill>
              </a:rPr>
              <a:t>bRun</a:t>
            </a:r>
            <a:r>
              <a:rPr lang="en-US" altLang="ko-KR" sz="1400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400" dirty="0"/>
              <a:t>    else: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&lt;= 12:</a:t>
            </a:r>
          </a:p>
          <a:p>
            <a:pPr marL="0" indent="0">
              <a:buNone/>
            </a:pPr>
            <a:r>
              <a:rPr lang="en-US" altLang="ko-KR" sz="1400" dirty="0"/>
              <a:t>            print("child")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&lt;= 19:</a:t>
            </a:r>
          </a:p>
          <a:p>
            <a:pPr marL="0" indent="0">
              <a:buNone/>
            </a:pPr>
            <a:r>
              <a:rPr lang="en-US" altLang="ko-KR" sz="1400" dirty="0"/>
              <a:t>            print("teenager")</a:t>
            </a:r>
          </a:p>
          <a:p>
            <a:pPr marL="0" indent="0">
              <a:buNone/>
            </a:pPr>
            <a:r>
              <a:rPr lang="en-US" altLang="ko-KR" sz="1400" dirty="0"/>
              <a:t>        else:</a:t>
            </a:r>
          </a:p>
          <a:p>
            <a:pPr marL="0" indent="0">
              <a:buNone/>
            </a:pPr>
            <a:r>
              <a:rPr lang="en-US" altLang="ko-KR" sz="1400" dirty="0"/>
              <a:t>            print("adult")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503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762000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4" y="1027114"/>
            <a:ext cx="4856841" cy="5018086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while </a:t>
            </a:r>
            <a:r>
              <a:rPr lang="en-US" altLang="ko-KR" sz="1400" b="1" dirty="0">
                <a:solidFill>
                  <a:srgbClr val="FFFF00"/>
                </a:solidFill>
              </a:rPr>
              <a:t>True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 = input("Type your age ... ")</a:t>
            </a:r>
          </a:p>
          <a:p>
            <a:pPr marL="0" indent="0"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 == "quit":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b="1" dirty="0">
                <a:solidFill>
                  <a:srgbClr val="FFFF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400" dirty="0"/>
              <a:t>    else: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&lt;= 12:</a:t>
            </a:r>
          </a:p>
          <a:p>
            <a:pPr marL="0" indent="0">
              <a:buNone/>
            </a:pPr>
            <a:r>
              <a:rPr lang="en-US" altLang="ko-KR" sz="1400" dirty="0"/>
              <a:t>            print("child")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&lt;= 19:</a:t>
            </a:r>
          </a:p>
          <a:p>
            <a:pPr marL="0" indent="0">
              <a:buNone/>
            </a:pPr>
            <a:r>
              <a:rPr lang="en-US" altLang="ko-KR" sz="1400" dirty="0"/>
              <a:t>            print("teenager")</a:t>
            </a:r>
          </a:p>
          <a:p>
            <a:pPr marL="0" indent="0">
              <a:buNone/>
            </a:pPr>
            <a:r>
              <a:rPr lang="en-US" altLang="ko-KR" sz="1400" dirty="0"/>
              <a:t>        else:</a:t>
            </a:r>
          </a:p>
          <a:p>
            <a:pPr marL="0" indent="0">
              <a:buNone/>
            </a:pPr>
            <a:r>
              <a:rPr lang="en-US" altLang="ko-KR" sz="1400" dirty="0"/>
              <a:t>            print("adult")</a:t>
            </a:r>
            <a:endParaRPr lang="ko-KR" altLang="en-US" sz="14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66876" y="1338668"/>
            <a:ext cx="5700004" cy="4422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b="1" dirty="0" err="1">
                <a:solidFill>
                  <a:srgbClr val="FFFF00"/>
                </a:solidFill>
              </a:rPr>
              <a:t>bRun</a:t>
            </a:r>
            <a:r>
              <a:rPr lang="en-US" altLang="ko-KR" sz="1400" b="1" dirty="0">
                <a:solidFill>
                  <a:srgbClr val="FFFF0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400" dirty="0"/>
              <a:t>while </a:t>
            </a:r>
            <a:r>
              <a:rPr lang="en-US" altLang="ko-KR" sz="1400" b="1" dirty="0" err="1">
                <a:solidFill>
                  <a:srgbClr val="FFFF00"/>
                </a:solidFill>
              </a:rPr>
              <a:t>bRun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 = input("Type your age ... ")</a:t>
            </a:r>
          </a:p>
          <a:p>
            <a:pPr marL="0" indent="0">
              <a:buNone/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 == "quit":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FF00"/>
                </a:solidFill>
              </a:rPr>
              <a:t>bRun</a:t>
            </a:r>
            <a:r>
              <a:rPr lang="en-US" altLang="ko-KR" sz="1400" b="1" dirty="0">
                <a:solidFill>
                  <a:srgbClr val="FFFF0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400" dirty="0"/>
              <a:t>    else: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sAge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&lt;= 12:</a:t>
            </a:r>
          </a:p>
          <a:p>
            <a:pPr marL="0" indent="0">
              <a:buNone/>
            </a:pPr>
            <a:r>
              <a:rPr lang="en-US" altLang="ko-KR" sz="1400" dirty="0"/>
              <a:t>            print("child")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iAge</a:t>
            </a:r>
            <a:r>
              <a:rPr lang="en-US" altLang="ko-KR" sz="1400" dirty="0"/>
              <a:t> &lt;= 19:</a:t>
            </a:r>
          </a:p>
          <a:p>
            <a:pPr marL="0" indent="0">
              <a:buNone/>
            </a:pPr>
            <a:r>
              <a:rPr lang="en-US" altLang="ko-KR" sz="1400" dirty="0"/>
              <a:t>            print("teenager")</a:t>
            </a:r>
          </a:p>
          <a:p>
            <a:pPr marL="0" indent="0">
              <a:buNone/>
            </a:pPr>
            <a:r>
              <a:rPr lang="en-US" altLang="ko-KR" sz="1400" dirty="0"/>
              <a:t>        else:</a:t>
            </a:r>
          </a:p>
          <a:p>
            <a:pPr marL="0" indent="0">
              <a:buNone/>
            </a:pPr>
            <a:r>
              <a:rPr lang="en-US" altLang="ko-KR" sz="1400" dirty="0"/>
              <a:t>            print("adult")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88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104" y="100843"/>
            <a:ext cx="9423761" cy="838352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Example: </a:t>
            </a:r>
            <a:r>
              <a:rPr lang="en-US" altLang="ko-KR" sz="4400" b="1" i="1" dirty="0"/>
              <a:t>while-if</a:t>
            </a:r>
            <a:endParaRPr lang="ko-KR" altLang="en-US" sz="4400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435" y="2274808"/>
            <a:ext cx="7036717" cy="362267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Make a Python program which:</a:t>
            </a:r>
          </a:p>
          <a:p>
            <a:pPr lvl="1"/>
            <a:r>
              <a:rPr lang="en-US" altLang="ko-KR" sz="1600" dirty="0"/>
              <a:t>Step 1) inputs a string,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sz="1600" dirty="0"/>
              <a:t>, representing a number.</a:t>
            </a:r>
          </a:p>
          <a:p>
            <a:pPr lvl="1"/>
            <a:r>
              <a:rPr lang="en-US" altLang="ko-KR" sz="1600" dirty="0"/>
              <a:t>Step 2) terminates the program if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sz="1600" dirty="0"/>
              <a:t> is equal to ‘quit’.</a:t>
            </a:r>
          </a:p>
          <a:p>
            <a:pPr lvl="1"/>
            <a:r>
              <a:rPr lang="en-US" altLang="ko-KR" sz="1600" dirty="0"/>
              <a:t>Step 3) transforms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sz="1600" dirty="0"/>
              <a:t> into an integer,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Step 4) prints out whether 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ko-KR" sz="1600" dirty="0"/>
              <a:t> is odd or even.</a:t>
            </a:r>
          </a:p>
          <a:p>
            <a:pPr lvl="1"/>
            <a:r>
              <a:rPr lang="en-US" altLang="ko-KR" sz="1600" dirty="0"/>
              <a:t>Step 5) goes to the Step 1).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6F4EA1-6A6A-2873-5AF3-211ECB30481A}"/>
              </a:ext>
            </a:extLst>
          </p:cNvPr>
          <p:cNvGrpSpPr/>
          <p:nvPr/>
        </p:nvGrpSpPr>
        <p:grpSpPr>
          <a:xfrm>
            <a:off x="6456042" y="318328"/>
            <a:ext cx="5126358" cy="6135010"/>
            <a:chOff x="6456042" y="1584020"/>
            <a:chExt cx="4068757" cy="4869318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6456042" y="2500323"/>
              <a:ext cx="4068757" cy="3530191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" name="타원 3"/>
            <p:cNvSpPr/>
            <p:nvPr/>
          </p:nvSpPr>
          <p:spPr bwMode="auto">
            <a:xfrm>
              <a:off x="7638479" y="1584020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5" name="도넛 4"/>
            <p:cNvSpPr/>
            <p:nvPr/>
          </p:nvSpPr>
          <p:spPr bwMode="auto">
            <a:xfrm>
              <a:off x="7638479" y="6141303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cxnSp>
          <p:nvCxnSpPr>
            <p:cNvPr id="6" name="직선 화살표 연결선 5"/>
            <p:cNvCxnSpPr>
              <a:stCxn id="8" idx="2"/>
              <a:endCxn id="19" idx="0"/>
            </p:cNvCxnSpPr>
            <p:nvPr/>
          </p:nvCxnSpPr>
          <p:spPr bwMode="auto">
            <a:xfrm>
              <a:off x="7794494" y="5333967"/>
              <a:ext cx="0" cy="3845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8262548" y="5172417"/>
              <a:ext cx="780087" cy="26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80384" y="4905513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0384" y="4905513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% 2 == 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0384" y="4470339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=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(s)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52592" y="5328434"/>
              <a:ext cx="1560173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print('odd')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10" idx="2"/>
              <a:endCxn id="9" idx="0"/>
            </p:cNvCxnSpPr>
            <p:nvPr/>
          </p:nvCxnSpPr>
          <p:spPr bwMode="auto">
            <a:xfrm>
              <a:off x="7794494" y="4737145"/>
              <a:ext cx="0" cy="1683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6780384" y="5718478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print('even')</a:t>
              </a:r>
              <a:endParaRPr lang="ko-KR" altLang="en-US" sz="1600" dirty="0"/>
            </a:p>
          </p:txBody>
        </p:sp>
        <p:cxnSp>
          <p:nvCxnSpPr>
            <p:cNvPr id="20" name="꺾인 연결선 19"/>
            <p:cNvCxnSpPr>
              <a:stCxn id="9" idx="3"/>
              <a:endCxn id="11" idx="0"/>
            </p:cNvCxnSpPr>
            <p:nvPr/>
          </p:nvCxnSpPr>
          <p:spPr bwMode="auto">
            <a:xfrm>
              <a:off x="8808609" y="5119739"/>
              <a:ext cx="624069" cy="20869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780384" y="2754148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0384" y="2754148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 err="1"/>
                <a:t>bRun</a:t>
              </a:r>
              <a:endParaRPr lang="en-US" altLang="ko-KR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16487" y="3144290"/>
              <a:ext cx="780087" cy="26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36401" y="3019916"/>
              <a:ext cx="780087" cy="26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0384" y="3378218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s = input()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0384" y="2097299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 err="1"/>
                <a:t>bRun</a:t>
              </a:r>
              <a:r>
                <a:rPr lang="en-US" altLang="ko-KR" sz="1600" dirty="0"/>
                <a:t> = True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62548" y="4084953"/>
              <a:ext cx="780087" cy="26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0384" y="3818049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80384" y="3818049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s == 'quit'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16487" y="4208191"/>
              <a:ext cx="780087" cy="26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cxnSp>
          <p:nvCxnSpPr>
            <p:cNvPr id="32" name="직선 화살표 연결선 31"/>
            <p:cNvCxnSpPr>
              <a:stCxn id="4" idx="4"/>
              <a:endCxn id="27" idx="0"/>
            </p:cNvCxnSpPr>
            <p:nvPr/>
          </p:nvCxnSpPr>
          <p:spPr bwMode="auto">
            <a:xfrm>
              <a:off x="7794494" y="1896055"/>
              <a:ext cx="0" cy="2012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/>
            <p:cNvCxnSpPr>
              <a:stCxn id="27" idx="2"/>
              <a:endCxn id="23" idx="0"/>
            </p:cNvCxnSpPr>
            <p:nvPr/>
          </p:nvCxnSpPr>
          <p:spPr bwMode="auto">
            <a:xfrm>
              <a:off x="7794494" y="2364107"/>
              <a:ext cx="0" cy="3900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3" idx="2"/>
              <a:endCxn id="26" idx="0"/>
            </p:cNvCxnSpPr>
            <p:nvPr/>
          </p:nvCxnSpPr>
          <p:spPr bwMode="auto">
            <a:xfrm>
              <a:off x="7794494" y="3182600"/>
              <a:ext cx="0" cy="1956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/>
            <p:cNvCxnSpPr>
              <a:stCxn id="26" idx="2"/>
              <a:endCxn id="30" idx="0"/>
            </p:cNvCxnSpPr>
            <p:nvPr/>
          </p:nvCxnSpPr>
          <p:spPr bwMode="auto">
            <a:xfrm>
              <a:off x="7794494" y="3645023"/>
              <a:ext cx="0" cy="173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직선 화살표 연결선 35"/>
            <p:cNvCxnSpPr>
              <a:stCxn id="30" idx="2"/>
              <a:endCxn id="10" idx="0"/>
            </p:cNvCxnSpPr>
            <p:nvPr/>
          </p:nvCxnSpPr>
          <p:spPr bwMode="auto">
            <a:xfrm>
              <a:off x="7794494" y="4246501"/>
              <a:ext cx="0" cy="223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9042633" y="3891499"/>
              <a:ext cx="1170130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 err="1"/>
                <a:t>bRun</a:t>
              </a:r>
              <a:r>
                <a:rPr lang="en-US" altLang="ko-KR" sz="1600" dirty="0"/>
                <a:t> = False</a:t>
              </a:r>
              <a:endParaRPr lang="ko-KR" altLang="en-US" sz="1600" dirty="0"/>
            </a:p>
          </p:txBody>
        </p:sp>
        <p:cxnSp>
          <p:nvCxnSpPr>
            <p:cNvPr id="38" name="직선 화살표 연결선 37"/>
            <p:cNvCxnSpPr>
              <a:stCxn id="30" idx="3"/>
              <a:endCxn id="37" idx="1"/>
            </p:cNvCxnSpPr>
            <p:nvPr/>
          </p:nvCxnSpPr>
          <p:spPr bwMode="auto">
            <a:xfrm flipV="1">
              <a:off x="8808607" y="4024904"/>
              <a:ext cx="234026" cy="73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꺾인 연결선 38"/>
            <p:cNvCxnSpPr>
              <a:stCxn id="37" idx="3"/>
              <a:endCxn id="23" idx="3"/>
            </p:cNvCxnSpPr>
            <p:nvPr/>
          </p:nvCxnSpPr>
          <p:spPr bwMode="auto">
            <a:xfrm flipH="1" flipV="1">
              <a:off x="8808607" y="2968377"/>
              <a:ext cx="1404156" cy="1056527"/>
            </a:xfrm>
            <a:prstGeom prst="bentConnector3">
              <a:avLst>
                <a:gd name="adj1" fmla="val -1763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꺾인 연결선 39"/>
            <p:cNvCxnSpPr>
              <a:stCxn id="11" idx="3"/>
              <a:endCxn id="23" idx="3"/>
            </p:cNvCxnSpPr>
            <p:nvPr/>
          </p:nvCxnSpPr>
          <p:spPr bwMode="auto">
            <a:xfrm flipH="1" flipV="1">
              <a:off x="8808607" y="2968376"/>
              <a:ext cx="1404156" cy="2493463"/>
            </a:xfrm>
            <a:prstGeom prst="bentConnector3">
              <a:avLst>
                <a:gd name="adj1" fmla="val -1763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꺾인 연결선 41"/>
            <p:cNvCxnSpPr>
              <a:stCxn id="19" idx="3"/>
              <a:endCxn id="23" idx="3"/>
            </p:cNvCxnSpPr>
            <p:nvPr/>
          </p:nvCxnSpPr>
          <p:spPr bwMode="auto">
            <a:xfrm flipV="1">
              <a:off x="8808607" y="2968375"/>
              <a:ext cx="13758" cy="2883506"/>
            </a:xfrm>
            <a:prstGeom prst="bentConnector3">
              <a:avLst>
                <a:gd name="adj1" fmla="val 120171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꺾인 연결선 42"/>
            <p:cNvCxnSpPr>
              <a:stCxn id="23" idx="1"/>
              <a:endCxn id="5" idx="2"/>
            </p:cNvCxnSpPr>
            <p:nvPr/>
          </p:nvCxnSpPr>
          <p:spPr bwMode="auto">
            <a:xfrm rot="10800000" flipH="1" flipV="1">
              <a:off x="6780384" y="2968374"/>
              <a:ext cx="858095" cy="3328944"/>
            </a:xfrm>
            <a:prstGeom prst="bentConnector3">
              <a:avLst>
                <a:gd name="adj1" fmla="val -288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7716488" y="5295655"/>
              <a:ext cx="780087" cy="26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257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bRun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bRun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s = input("Type a number ... ")</a:t>
            </a:r>
          </a:p>
          <a:p>
            <a:pPr marL="0" indent="0">
              <a:buNone/>
            </a:pPr>
            <a:r>
              <a:rPr lang="en-US" altLang="ko-KR" dirty="0"/>
              <a:t>    if s == "quit":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bRun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n = 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pPr marL="0" indent="0">
              <a:buNone/>
            </a:pPr>
            <a:r>
              <a:rPr lang="en-US" altLang="ko-KR" dirty="0"/>
              <a:t>        if n % 2 == 0:</a:t>
            </a:r>
          </a:p>
          <a:p>
            <a:pPr marL="0" indent="0">
              <a:buNone/>
            </a:pPr>
            <a:r>
              <a:rPr lang="en-US" altLang="ko-KR" dirty="0"/>
              <a:t>            print("even")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print("odd")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5070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s = input("Type a number ... ")</a:t>
            </a:r>
          </a:p>
          <a:p>
            <a:pPr marL="0" indent="0">
              <a:buNone/>
            </a:pPr>
            <a:r>
              <a:rPr lang="en-US" altLang="ko-KR" dirty="0"/>
              <a:t>    if s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n = 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pPr marL="0" indent="0">
              <a:buNone/>
            </a:pPr>
            <a:r>
              <a:rPr lang="en-US" altLang="ko-KR" dirty="0"/>
              <a:t>        if n % 2 == 0:</a:t>
            </a:r>
          </a:p>
          <a:p>
            <a:pPr marL="0" indent="0">
              <a:buNone/>
            </a:pPr>
            <a:r>
              <a:rPr lang="en-US" altLang="ko-KR" dirty="0"/>
              <a:t>            print("even")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print("odd")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534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304800"/>
            <a:ext cx="10353762" cy="6807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13795" y="1426210"/>
            <a:ext cx="5344404" cy="40297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while </a:t>
            </a:r>
            <a:r>
              <a:rPr lang="en-US" altLang="ko-KR" sz="1600" b="1" dirty="0">
                <a:solidFill>
                  <a:srgbClr val="FFFF00"/>
                </a:solidFill>
              </a:rPr>
              <a:t>True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s = input("Type a number ... ")</a:t>
            </a:r>
          </a:p>
          <a:p>
            <a:pPr marL="0" indent="0">
              <a:buNone/>
            </a:pPr>
            <a:r>
              <a:rPr lang="en-US" altLang="ko-KR" sz="1600" dirty="0"/>
              <a:t>    if s == "quit":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 </a:t>
            </a:r>
            <a:r>
              <a:rPr lang="en-US" altLang="ko-KR" sz="1600" b="1" dirty="0">
                <a:solidFill>
                  <a:srgbClr val="FFFF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(s)</a:t>
            </a:r>
          </a:p>
          <a:p>
            <a:pPr marL="0" indent="0">
              <a:buNone/>
            </a:pPr>
            <a:r>
              <a:rPr lang="en-US" altLang="ko-KR" sz="1600" dirty="0"/>
              <a:t>        if n % 2 == 0:</a:t>
            </a:r>
          </a:p>
          <a:p>
            <a:pPr marL="0" indent="0">
              <a:buNone/>
            </a:pPr>
            <a:r>
              <a:rPr lang="en-US" altLang="ko-KR" sz="1600" dirty="0"/>
              <a:t>            print("even")</a:t>
            </a:r>
          </a:p>
          <a:p>
            <a:pPr marL="0" indent="0">
              <a:buNone/>
            </a:pPr>
            <a:r>
              <a:rPr lang="en-US" altLang="ko-KR" sz="1600" dirty="0"/>
              <a:t>        else:</a:t>
            </a:r>
          </a:p>
          <a:p>
            <a:pPr marL="0" indent="0">
              <a:buNone/>
            </a:pPr>
            <a:r>
              <a:rPr lang="en-US" altLang="ko-KR" sz="1600" dirty="0"/>
              <a:t>            print("odd")</a:t>
            </a:r>
            <a:endParaRPr lang="ko-KR" altLang="en-US" sz="16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410716" y="1426210"/>
            <a:ext cx="5344404" cy="40297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b="1" dirty="0" err="1">
                <a:solidFill>
                  <a:srgbClr val="FFFF00"/>
                </a:solidFill>
              </a:rPr>
              <a:t>bRun</a:t>
            </a:r>
            <a:r>
              <a:rPr lang="en-US" altLang="ko-KR" sz="1600" b="1" dirty="0">
                <a:solidFill>
                  <a:srgbClr val="FFFF0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600" dirty="0"/>
              <a:t>while </a:t>
            </a:r>
            <a:r>
              <a:rPr lang="en-US" altLang="ko-KR" sz="1600" b="1" dirty="0" err="1">
                <a:solidFill>
                  <a:srgbClr val="FFFF00"/>
                </a:solidFill>
              </a:rPr>
              <a:t>bRun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s = input("Type a number ... ")</a:t>
            </a:r>
          </a:p>
          <a:p>
            <a:pPr marL="0" indent="0">
              <a:buNone/>
            </a:pPr>
            <a:r>
              <a:rPr lang="en-US" altLang="ko-KR" sz="1600" dirty="0"/>
              <a:t>    if s == "quit":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 </a:t>
            </a:r>
            <a:r>
              <a:rPr lang="en-US" altLang="ko-KR" sz="1600" b="1" dirty="0" err="1">
                <a:solidFill>
                  <a:srgbClr val="FFFF00"/>
                </a:solidFill>
              </a:rPr>
              <a:t>bRun</a:t>
            </a:r>
            <a:r>
              <a:rPr lang="en-US" altLang="ko-KR" sz="1600" b="1" dirty="0">
                <a:solidFill>
                  <a:srgbClr val="FFFF0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(s)</a:t>
            </a:r>
          </a:p>
          <a:p>
            <a:pPr marL="0" indent="0">
              <a:buNone/>
            </a:pPr>
            <a:r>
              <a:rPr lang="en-US" altLang="ko-KR" sz="1600" dirty="0"/>
              <a:t>        if n % 2 == 0:</a:t>
            </a:r>
          </a:p>
          <a:p>
            <a:pPr marL="0" indent="0">
              <a:buNone/>
            </a:pPr>
            <a:r>
              <a:rPr lang="en-US" altLang="ko-KR" sz="1600" dirty="0"/>
              <a:t>            print("even")</a:t>
            </a:r>
          </a:p>
          <a:p>
            <a:pPr marL="0" indent="0">
              <a:buNone/>
            </a:pPr>
            <a:r>
              <a:rPr lang="en-US" altLang="ko-KR" sz="1600" dirty="0"/>
              <a:t>        else:</a:t>
            </a:r>
          </a:p>
          <a:p>
            <a:pPr marL="0" indent="0">
              <a:buNone/>
            </a:pPr>
            <a:r>
              <a:rPr lang="en-US" altLang="ko-KR" sz="1600" dirty="0"/>
              <a:t>            print("odd")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017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19119" y="304800"/>
            <a:ext cx="10353762" cy="6807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13795" y="1426210"/>
            <a:ext cx="5344404" cy="4029708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while </a:t>
            </a:r>
            <a:r>
              <a:rPr lang="en-US" altLang="ko-KR" sz="1600" b="1" dirty="0">
                <a:solidFill>
                  <a:srgbClr val="FFFF00"/>
                </a:solidFill>
              </a:rPr>
              <a:t>True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s = input("Type a number ... ")</a:t>
            </a:r>
          </a:p>
          <a:p>
            <a:pPr marL="0" indent="0">
              <a:buNone/>
            </a:pPr>
            <a:r>
              <a:rPr lang="en-US" altLang="ko-KR" sz="1600" dirty="0"/>
              <a:t>    if s == "quit":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 </a:t>
            </a:r>
            <a:r>
              <a:rPr lang="en-US" altLang="ko-KR" sz="1600" b="1" dirty="0">
                <a:solidFill>
                  <a:srgbClr val="FFFF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(s)</a:t>
            </a:r>
          </a:p>
          <a:p>
            <a:pPr marL="0" indent="0">
              <a:buNone/>
            </a:pPr>
            <a:r>
              <a:rPr lang="en-US" altLang="ko-KR" sz="1600" dirty="0"/>
              <a:t>        if n % 2 == 0:</a:t>
            </a:r>
          </a:p>
          <a:p>
            <a:pPr marL="0" indent="0">
              <a:buNone/>
            </a:pPr>
            <a:r>
              <a:rPr lang="en-US" altLang="ko-KR" sz="1600" dirty="0"/>
              <a:t>            print("even")</a:t>
            </a:r>
          </a:p>
          <a:p>
            <a:pPr marL="0" indent="0">
              <a:buNone/>
            </a:pPr>
            <a:r>
              <a:rPr lang="en-US" altLang="ko-KR" sz="1600" dirty="0"/>
              <a:t>        else:</a:t>
            </a:r>
          </a:p>
          <a:p>
            <a:pPr marL="0" indent="0">
              <a:buNone/>
            </a:pPr>
            <a:r>
              <a:rPr lang="en-US" altLang="ko-KR" sz="1600" dirty="0"/>
              <a:t>            print("odd")</a:t>
            </a:r>
            <a:endParaRPr lang="ko-KR" altLang="en-US" sz="16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410716" y="1426210"/>
            <a:ext cx="5344404" cy="40297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b="1" dirty="0" err="1">
                <a:solidFill>
                  <a:srgbClr val="FFFF00"/>
                </a:solidFill>
              </a:rPr>
              <a:t>bRun</a:t>
            </a:r>
            <a:r>
              <a:rPr lang="en-US" altLang="ko-KR" sz="1600" b="1" dirty="0">
                <a:solidFill>
                  <a:srgbClr val="FFFF0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600" dirty="0"/>
              <a:t>while </a:t>
            </a:r>
            <a:r>
              <a:rPr lang="en-US" altLang="ko-KR" sz="1600" b="1" dirty="0" err="1">
                <a:solidFill>
                  <a:srgbClr val="FFFF00"/>
                </a:solidFill>
              </a:rPr>
              <a:t>bRun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s = input("Type a number ... ")</a:t>
            </a:r>
          </a:p>
          <a:p>
            <a:pPr marL="0" indent="0">
              <a:buNone/>
            </a:pPr>
            <a:r>
              <a:rPr lang="en-US" altLang="ko-KR" sz="1600" dirty="0"/>
              <a:t>    if s == "quit":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 </a:t>
            </a:r>
            <a:r>
              <a:rPr lang="en-US" altLang="ko-KR" sz="1600" b="1" dirty="0" err="1">
                <a:solidFill>
                  <a:srgbClr val="FFFF00"/>
                </a:solidFill>
              </a:rPr>
              <a:t>bRun</a:t>
            </a:r>
            <a:r>
              <a:rPr lang="en-US" altLang="ko-KR" sz="1600" b="1" dirty="0">
                <a:solidFill>
                  <a:srgbClr val="FFFF0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(s)</a:t>
            </a:r>
          </a:p>
          <a:p>
            <a:pPr marL="0" indent="0">
              <a:buNone/>
            </a:pPr>
            <a:r>
              <a:rPr lang="en-US" altLang="ko-KR" sz="1600" dirty="0"/>
              <a:t>        if n % 2 == 0:</a:t>
            </a:r>
          </a:p>
          <a:p>
            <a:pPr marL="0" indent="0">
              <a:buNone/>
            </a:pPr>
            <a:r>
              <a:rPr lang="en-US" altLang="ko-KR" sz="1600" dirty="0"/>
              <a:t>            print("even")</a:t>
            </a:r>
          </a:p>
          <a:p>
            <a:pPr marL="0" indent="0">
              <a:buNone/>
            </a:pPr>
            <a:r>
              <a:rPr lang="en-US" altLang="ko-KR" sz="1600" dirty="0"/>
              <a:t>        else:</a:t>
            </a:r>
          </a:p>
          <a:p>
            <a:pPr marL="0" indent="0">
              <a:buNone/>
            </a:pPr>
            <a:r>
              <a:rPr lang="en-US" altLang="ko-KR" sz="1600" dirty="0"/>
              <a:t>            print("odd")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496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/>
              <a:t>d = 2</a:t>
            </a:r>
          </a:p>
          <a:p>
            <a:pPr marL="0" indent="0">
              <a:buNone/>
            </a:pP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while d &lt; n: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d +=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bPrime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2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430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/>
              <a:t>d = 2</a:t>
            </a:r>
          </a:p>
          <a:p>
            <a:pPr marL="0" indent="0">
              <a:buNone/>
            </a:pPr>
            <a:r>
              <a:rPr lang="en-US" altLang="ko-KR" dirty="0"/>
              <a:t>while d &lt; n: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d +=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FFF0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619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6502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12196" y="1158242"/>
            <a:ext cx="5171556" cy="4540881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Definition. A number </a:t>
            </a:r>
            <a:r>
              <a:rPr lang="en-US" altLang="ko-KR" sz="1400" i="1" dirty="0"/>
              <a:t>n</a:t>
            </a:r>
            <a:r>
              <a:rPr lang="en-US" altLang="ko-KR" sz="1400" dirty="0"/>
              <a:t> is prime if it is greater than one and if none of the numbers 2 , 3 , … , </a:t>
            </a:r>
            <a:r>
              <a:rPr lang="en-US" altLang="ko-KR" sz="1400" i="1" dirty="0"/>
              <a:t>n</a:t>
            </a:r>
            <a:r>
              <a:rPr lang="en-US" altLang="ko-KR" sz="1400" dirty="0"/>
              <a:t> − 1 divides </a:t>
            </a:r>
            <a:r>
              <a:rPr lang="en-US" altLang="ko-KR" sz="1400" i="1" dirty="0"/>
              <a:t>n</a:t>
            </a:r>
            <a:r>
              <a:rPr lang="en-US" altLang="ko-KR" sz="1400" dirty="0"/>
              <a:t> evenly.</a:t>
            </a:r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n = 121</a:t>
            </a:r>
          </a:p>
          <a:p>
            <a:pPr marL="0" indent="0">
              <a:buNone/>
            </a:pPr>
            <a:r>
              <a:rPr lang="en-US" altLang="ko-KR" sz="1400" dirty="0"/>
              <a:t>d = 2</a:t>
            </a:r>
          </a:p>
          <a:p>
            <a:pPr marL="0" indent="0">
              <a:buNone/>
            </a:pPr>
            <a:r>
              <a:rPr lang="en-US" altLang="ko-KR" sz="1400" b="1" dirty="0" err="1">
                <a:solidFill>
                  <a:srgbClr val="FFFF00"/>
                </a:solidFill>
              </a:rPr>
              <a:t>bPrime</a:t>
            </a:r>
            <a:r>
              <a:rPr lang="en-US" altLang="ko-KR" sz="1400" b="1" dirty="0">
                <a:solidFill>
                  <a:srgbClr val="FFFF0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400" dirty="0"/>
              <a:t>while d &lt; n:</a:t>
            </a:r>
          </a:p>
          <a:p>
            <a:pPr marL="0" indent="0">
              <a:buNone/>
            </a:pPr>
            <a:r>
              <a:rPr lang="en-US" altLang="ko-KR" sz="1400" dirty="0"/>
              <a:t>    if n % d == 0: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FF00"/>
                </a:solidFill>
              </a:rPr>
              <a:t>bPrime</a:t>
            </a:r>
            <a:r>
              <a:rPr lang="en-US" altLang="ko-KR" sz="1400" b="1" dirty="0">
                <a:solidFill>
                  <a:srgbClr val="FFFF0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400" dirty="0"/>
              <a:t>        break</a:t>
            </a:r>
          </a:p>
          <a:p>
            <a:pPr marL="0" indent="0">
              <a:buNone/>
            </a:pPr>
            <a:r>
              <a:rPr lang="en-US" altLang="ko-KR" sz="1400" dirty="0"/>
              <a:t>    d += 1</a:t>
            </a:r>
          </a:p>
          <a:p>
            <a:pPr marL="0" indent="0">
              <a:buNone/>
            </a:pPr>
            <a:r>
              <a:rPr lang="en-US" altLang="ko-KR" sz="1400" dirty="0"/>
              <a:t>print(</a:t>
            </a:r>
            <a:r>
              <a:rPr lang="en-US" altLang="ko-KR" sz="1400" b="1" dirty="0" err="1">
                <a:solidFill>
                  <a:srgbClr val="FFFF00"/>
                </a:solidFill>
              </a:rPr>
              <a:t>bPrime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776721" y="1158242"/>
            <a:ext cx="5171556" cy="454088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Definition. A number </a:t>
            </a:r>
            <a:r>
              <a:rPr lang="en-US" altLang="ko-KR" sz="1400" i="1" dirty="0"/>
              <a:t>n</a:t>
            </a:r>
            <a:r>
              <a:rPr lang="en-US" altLang="ko-KR" sz="1400" dirty="0"/>
              <a:t> is prime if it is greater than one and if none of the numbers 2 , 3 , … , </a:t>
            </a:r>
            <a:r>
              <a:rPr lang="en-US" altLang="ko-KR" sz="1400" i="1" dirty="0"/>
              <a:t>n</a:t>
            </a:r>
            <a:r>
              <a:rPr lang="en-US" altLang="ko-KR" sz="1400" dirty="0"/>
              <a:t> − 1 divides </a:t>
            </a:r>
            <a:r>
              <a:rPr lang="en-US" altLang="ko-KR" sz="1400" i="1" dirty="0"/>
              <a:t>n</a:t>
            </a:r>
            <a:r>
              <a:rPr lang="en-US" altLang="ko-KR" sz="1400" dirty="0"/>
              <a:t> evenly.</a:t>
            </a:r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n = 121</a:t>
            </a:r>
          </a:p>
          <a:p>
            <a:pPr marL="0" indent="0">
              <a:buNone/>
            </a:pPr>
            <a:r>
              <a:rPr lang="en-US" altLang="ko-KR" sz="1400" dirty="0"/>
              <a:t>d = 2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while d &lt; n:</a:t>
            </a:r>
          </a:p>
          <a:p>
            <a:pPr marL="0" indent="0">
              <a:buNone/>
            </a:pPr>
            <a:r>
              <a:rPr lang="en-US" altLang="ko-KR" sz="1400" dirty="0"/>
              <a:t>    if n % d == 0: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break</a:t>
            </a:r>
          </a:p>
          <a:p>
            <a:pPr marL="0" indent="0">
              <a:buNone/>
            </a:pPr>
            <a:r>
              <a:rPr lang="en-US" altLang="ko-KR" sz="1400" dirty="0"/>
              <a:t>    d += 1</a:t>
            </a:r>
          </a:p>
          <a:p>
            <a:pPr marL="0" indent="0">
              <a:buNone/>
            </a:pPr>
            <a:r>
              <a:rPr lang="en-US" altLang="ko-KR" sz="1400" dirty="0"/>
              <a:t>print(</a:t>
            </a:r>
            <a:r>
              <a:rPr lang="en-US" altLang="ko-KR" sz="1400" b="1" dirty="0">
                <a:solidFill>
                  <a:srgbClr val="FFFF00"/>
                </a:solidFill>
              </a:rPr>
              <a:t>d &gt;= 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620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54762"/>
            <a:ext cx="10353762" cy="6502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12196" y="1158242"/>
            <a:ext cx="5171556" cy="4540881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sz="1400" dirty="0"/>
              <a:t>Definition. A number </a:t>
            </a:r>
            <a:r>
              <a:rPr lang="en-US" altLang="ko-KR" sz="1400" i="1" dirty="0"/>
              <a:t>n</a:t>
            </a:r>
            <a:r>
              <a:rPr lang="en-US" altLang="ko-KR" sz="1400" dirty="0"/>
              <a:t> is prime if it is greater than one and if none of the numbers 2 , 3 , … , </a:t>
            </a:r>
            <a:r>
              <a:rPr lang="en-US" altLang="ko-KR" sz="1400" i="1" dirty="0"/>
              <a:t>n</a:t>
            </a:r>
            <a:r>
              <a:rPr lang="en-US" altLang="ko-KR" sz="1400" dirty="0"/>
              <a:t> − 1 divides </a:t>
            </a:r>
            <a:r>
              <a:rPr lang="en-US" altLang="ko-KR" sz="1400" i="1" dirty="0"/>
              <a:t>n</a:t>
            </a:r>
            <a:r>
              <a:rPr lang="en-US" altLang="ko-KR" sz="1400" dirty="0"/>
              <a:t> evenly.</a:t>
            </a:r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n = 121</a:t>
            </a:r>
          </a:p>
          <a:p>
            <a:pPr marL="0" indent="0">
              <a:buNone/>
            </a:pPr>
            <a:r>
              <a:rPr lang="en-US" altLang="ko-KR" sz="1400" dirty="0"/>
              <a:t>d = 2</a:t>
            </a:r>
          </a:p>
          <a:p>
            <a:pPr marL="0" indent="0">
              <a:buNone/>
            </a:pPr>
            <a:r>
              <a:rPr lang="en-US" altLang="ko-KR" sz="1400" b="1" dirty="0" err="1">
                <a:solidFill>
                  <a:srgbClr val="FFFF00"/>
                </a:solidFill>
              </a:rPr>
              <a:t>bPrime</a:t>
            </a:r>
            <a:r>
              <a:rPr lang="en-US" altLang="ko-KR" sz="1400" b="1" dirty="0">
                <a:solidFill>
                  <a:srgbClr val="FFFF0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400" dirty="0"/>
              <a:t>while d &lt; n:</a:t>
            </a:r>
          </a:p>
          <a:p>
            <a:pPr marL="0" indent="0">
              <a:buNone/>
            </a:pPr>
            <a:r>
              <a:rPr lang="en-US" altLang="ko-KR" sz="1400" dirty="0"/>
              <a:t>    if n % d == 0: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FF00"/>
                </a:solidFill>
              </a:rPr>
              <a:t>bPrime</a:t>
            </a:r>
            <a:r>
              <a:rPr lang="en-US" altLang="ko-KR" sz="1400" b="1" dirty="0">
                <a:solidFill>
                  <a:srgbClr val="FFFF0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400" dirty="0"/>
              <a:t>        break</a:t>
            </a:r>
          </a:p>
          <a:p>
            <a:pPr marL="0" indent="0">
              <a:buNone/>
            </a:pPr>
            <a:r>
              <a:rPr lang="en-US" altLang="ko-KR" sz="1400" dirty="0"/>
              <a:t>    d += 1</a:t>
            </a:r>
          </a:p>
          <a:p>
            <a:pPr marL="0" indent="0">
              <a:buNone/>
            </a:pPr>
            <a:r>
              <a:rPr lang="en-US" altLang="ko-KR" sz="1400" dirty="0"/>
              <a:t>print(</a:t>
            </a:r>
            <a:r>
              <a:rPr lang="en-US" altLang="ko-KR" sz="1400" b="1" dirty="0" err="1">
                <a:solidFill>
                  <a:srgbClr val="FFFF00"/>
                </a:solidFill>
              </a:rPr>
              <a:t>bPrime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776721" y="1158242"/>
            <a:ext cx="5171556" cy="454088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Definition. A number </a:t>
            </a:r>
            <a:r>
              <a:rPr lang="en-US" altLang="ko-KR" sz="1400" i="1" dirty="0"/>
              <a:t>n</a:t>
            </a:r>
            <a:r>
              <a:rPr lang="en-US" altLang="ko-KR" sz="1400" dirty="0"/>
              <a:t> is prime if it is greater than one and if none of the numbers 2 , 3 , … , </a:t>
            </a:r>
            <a:r>
              <a:rPr lang="en-US" altLang="ko-KR" sz="1400" i="1" dirty="0"/>
              <a:t>n</a:t>
            </a:r>
            <a:r>
              <a:rPr lang="en-US" altLang="ko-KR" sz="1400" dirty="0"/>
              <a:t> − 1 divides </a:t>
            </a:r>
            <a:r>
              <a:rPr lang="en-US" altLang="ko-KR" sz="1400" i="1" dirty="0"/>
              <a:t>n</a:t>
            </a:r>
            <a:r>
              <a:rPr lang="en-US" altLang="ko-KR" sz="1400" dirty="0"/>
              <a:t> evenly.</a:t>
            </a:r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n = 121</a:t>
            </a:r>
          </a:p>
          <a:p>
            <a:pPr marL="0" indent="0">
              <a:buNone/>
            </a:pPr>
            <a:r>
              <a:rPr lang="en-US" altLang="ko-KR" sz="1400" dirty="0"/>
              <a:t>d = 2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while d &lt; n:</a:t>
            </a:r>
          </a:p>
          <a:p>
            <a:pPr marL="0" indent="0">
              <a:buNone/>
            </a:pPr>
            <a:r>
              <a:rPr lang="en-US" altLang="ko-KR" sz="1400" dirty="0"/>
              <a:t>    if n % d == 0: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break</a:t>
            </a:r>
          </a:p>
          <a:p>
            <a:pPr marL="0" indent="0">
              <a:buNone/>
            </a:pPr>
            <a:r>
              <a:rPr lang="en-US" altLang="ko-KR" sz="1400" dirty="0"/>
              <a:t>    d += 1</a:t>
            </a:r>
          </a:p>
          <a:p>
            <a:pPr marL="0" indent="0">
              <a:buNone/>
            </a:pPr>
            <a:r>
              <a:rPr lang="en-US" altLang="ko-KR" sz="1400" dirty="0"/>
              <a:t>print(</a:t>
            </a:r>
            <a:r>
              <a:rPr lang="en-US" altLang="ko-KR" sz="1400" b="1" dirty="0">
                <a:solidFill>
                  <a:srgbClr val="FFFF00"/>
                </a:solidFill>
              </a:rPr>
              <a:t>d &gt;= 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365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913794" y="1127464"/>
                <a:ext cx="10902285" cy="509045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Definition. A number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dirty="0"/>
                  <a:t> divides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evenly.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import math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d = 2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bPrime</a:t>
                </a:r>
                <a:r>
                  <a:rPr lang="en-US" altLang="ko-KR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while d &lt;= </a:t>
                </a:r>
                <a:r>
                  <a:rPr lang="en-US" altLang="ko-KR" dirty="0" err="1"/>
                  <a:t>int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math.sqrt</a:t>
                </a:r>
                <a:r>
                  <a:rPr lang="en-US" altLang="ko-KR" dirty="0"/>
                  <a:t>(n)):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d += 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127464"/>
                <a:ext cx="10902285" cy="50904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320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9079" y="965200"/>
                <a:ext cx="5060041" cy="537291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Definition. A number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dirty="0"/>
                  <a:t> divides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evenly.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import math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d = 2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bPrime</a:t>
                </a:r>
                <a:r>
                  <a:rPr lang="en-US" altLang="ko-KR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while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d &lt; 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ko-KR" b="1" dirty="0" err="1">
                    <a:solidFill>
                      <a:srgbClr val="FF0000"/>
                    </a:solidFill>
                  </a:rPr>
                  <a:t>math.sqrt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(n))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d += 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9079" y="965200"/>
                <a:ext cx="5060041" cy="53729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1" y="965201"/>
                <a:ext cx="5323840" cy="53729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/>
                  <a:t>Definition. A number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is prime if it is greater than one and if none of the numbers 2 , 3 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dirty="0"/>
                  <a:t> divides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evenly.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import math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n = 121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d = 2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bPrime</a:t>
                </a:r>
                <a:r>
                  <a:rPr lang="en-US" altLang="ko-KR" dirty="0"/>
                  <a:t> = True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while </a:t>
                </a:r>
                <a:r>
                  <a:rPr lang="en-US" altLang="ko-KR" b="1" dirty="0">
                    <a:solidFill>
                      <a:srgbClr val="FFFF00"/>
                    </a:solidFill>
                  </a:rPr>
                  <a:t>d &lt;= </a:t>
                </a:r>
                <a:r>
                  <a:rPr lang="en-US" altLang="ko-KR" b="1" dirty="0" err="1">
                    <a:solidFill>
                      <a:srgbClr val="FFFF00"/>
                    </a:solidFill>
                  </a:rPr>
                  <a:t>int</a:t>
                </a:r>
                <a:r>
                  <a:rPr lang="en-US" altLang="ko-KR" b="1" dirty="0">
                    <a:solidFill>
                      <a:srgbClr val="FFFF00"/>
                    </a:solidFill>
                  </a:rPr>
                  <a:t>(</a:t>
                </a:r>
                <a:r>
                  <a:rPr lang="en-US" altLang="ko-KR" b="1" dirty="0" err="1">
                    <a:solidFill>
                      <a:srgbClr val="FFFF00"/>
                    </a:solidFill>
                  </a:rPr>
                  <a:t>math.sqrt</a:t>
                </a:r>
                <a:r>
                  <a:rPr lang="en-US" altLang="ko-KR" b="1" dirty="0">
                    <a:solidFill>
                      <a:srgbClr val="FFFF00"/>
                    </a:solidFill>
                  </a:rPr>
                  <a:t>(n))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if n % d == 0: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 = False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break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d += 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print(</a:t>
                </a:r>
                <a:r>
                  <a:rPr lang="en-US" altLang="ko-KR" dirty="0" err="1"/>
                  <a:t>bPrime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내용 개체 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1" y="965201"/>
                <a:ext cx="5323840" cy="53729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929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which:</a:t>
            </a:r>
          </a:p>
          <a:p>
            <a:pPr lvl="1"/>
            <a:r>
              <a:rPr lang="en-US" altLang="ko-KR" dirty="0"/>
              <a:t>Step 1) inputs a string,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/>
              <a:t>, representing a number.</a:t>
            </a:r>
          </a:p>
          <a:p>
            <a:pPr lvl="1"/>
            <a:r>
              <a:rPr lang="en-US" altLang="ko-KR" dirty="0"/>
              <a:t>Step 2) transforms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/>
              <a:t> into an integer,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Step 3) prints out whether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ko-KR" dirty="0"/>
              <a:t> is prime or not.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while-if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math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</a:t>
            </a:r>
            <a:r>
              <a:rPr lang="en-US" altLang="ko-KR" dirty="0" err="1"/>
              <a:t>int</a:t>
            </a:r>
            <a:r>
              <a:rPr lang="en-US" altLang="ko-KR" dirty="0"/>
              <a:t>(input("Type a number ... "))</a:t>
            </a:r>
          </a:p>
          <a:p>
            <a:pPr marL="0" indent="0">
              <a:buNone/>
            </a:pPr>
            <a:r>
              <a:rPr lang="en-US" altLang="ko-KR" dirty="0"/>
              <a:t>d = 2</a:t>
            </a:r>
          </a:p>
          <a:p>
            <a:pPr marL="0" indent="0">
              <a:buNone/>
            </a:pP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while d &lt;=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(n)):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d +=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bPrime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6437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Statement</a:t>
            </a:r>
          </a:p>
          <a:p>
            <a:pPr lvl="1"/>
            <a:r>
              <a:rPr lang="en-US" altLang="ko-KR" dirty="0"/>
              <a:t>while</a:t>
            </a:r>
          </a:p>
          <a:p>
            <a:pPr lvl="2"/>
            <a:r>
              <a:rPr lang="en-US" altLang="ko-KR" dirty="0"/>
              <a:t>Control Flow in while Statement</a:t>
            </a:r>
          </a:p>
          <a:p>
            <a:pPr lvl="2"/>
            <a:r>
              <a:rPr lang="en-US" altLang="ko-KR" dirty="0"/>
              <a:t>Repetition Controls for while Statement</a:t>
            </a:r>
          </a:p>
          <a:p>
            <a:pPr lvl="2"/>
            <a:r>
              <a:rPr lang="en-US" altLang="ko-KR" dirty="0"/>
              <a:t>The break Statement</a:t>
            </a:r>
          </a:p>
          <a:p>
            <a:pPr lvl="1"/>
            <a:r>
              <a:rPr lang="en-US" altLang="ko-KR" dirty="0"/>
              <a:t>while-else</a:t>
            </a:r>
          </a:p>
          <a:p>
            <a:r>
              <a:rPr lang="en-US" altLang="ko-KR" dirty="0"/>
              <a:t>while-if</a:t>
            </a:r>
          </a:p>
          <a:p>
            <a:r>
              <a:rPr lang="en-US" altLang="ko-KR" b="1" u="sng" dirty="0"/>
              <a:t>while-while (nested while)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836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6807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while-while</a:t>
            </a:r>
            <a:r>
              <a:rPr lang="en-US" altLang="ko-KR" dirty="0"/>
              <a:t> (nested </a:t>
            </a:r>
            <a:r>
              <a:rPr lang="en-US" altLang="ko-KR" b="1" i="1" dirty="0"/>
              <a:t>while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365085" cy="40297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 err="1"/>
              <a:t>i</a:t>
            </a:r>
            <a:r>
              <a:rPr lang="en-US" altLang="ko-KR" sz="2000" dirty="0"/>
              <a:t> = 1</a:t>
            </a:r>
          </a:p>
          <a:p>
            <a:pPr marL="0" indent="0">
              <a:buNone/>
            </a:pPr>
            <a:r>
              <a:rPr lang="en-US" altLang="ko-KR" sz="2000" dirty="0"/>
              <a:t>while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&lt;= 10:</a:t>
            </a:r>
          </a:p>
          <a:p>
            <a:pPr marL="0" indent="0">
              <a:buNone/>
            </a:pPr>
            <a:r>
              <a:rPr lang="en-US" altLang="ko-KR" sz="2000" dirty="0"/>
              <a:t>    j = 1</a:t>
            </a:r>
          </a:p>
          <a:p>
            <a:pPr marL="0" indent="0">
              <a:buNone/>
            </a:pPr>
            <a:r>
              <a:rPr lang="en-US" altLang="ko-KR" sz="2000" dirty="0"/>
              <a:t>    while j &lt;= 10:</a:t>
            </a:r>
          </a:p>
          <a:p>
            <a:pPr marL="0" indent="0">
              <a:buNone/>
            </a:pPr>
            <a:r>
              <a:rPr lang="en-US" altLang="ko-KR" sz="2000" dirty="0"/>
              <a:t>        print(j, end=", ")</a:t>
            </a:r>
          </a:p>
          <a:p>
            <a:pPr marL="0" indent="0">
              <a:buNone/>
            </a:pPr>
            <a:r>
              <a:rPr lang="en-US" altLang="ko-KR" sz="2000" dirty="0"/>
              <a:t>        j += 1</a:t>
            </a:r>
          </a:p>
          <a:p>
            <a:pPr marL="0" indent="0">
              <a:buNone/>
            </a:pPr>
            <a:r>
              <a:rPr lang="en-US" altLang="ko-KR" sz="2000" dirty="0"/>
              <a:t>    print()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+= 1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1, 2, 3, 4, 5, 6, 7, 8, 9, 10, </a:t>
            </a:r>
          </a:p>
          <a:p>
            <a:pPr marL="0" indent="0">
              <a:buNone/>
            </a:pPr>
            <a:r>
              <a:rPr lang="en-US" altLang="ko-KR" dirty="0"/>
              <a:t>1, 2, 3, 4, 5, 6, 7, 8, 9, 10, </a:t>
            </a:r>
          </a:p>
          <a:p>
            <a:pPr marL="0" indent="0">
              <a:buNone/>
            </a:pPr>
            <a:r>
              <a:rPr lang="en-US" altLang="ko-KR" dirty="0"/>
              <a:t>1, 2, 3, 4, 5, 6, 7, 8, 9, 10, </a:t>
            </a:r>
          </a:p>
          <a:p>
            <a:pPr marL="0" indent="0">
              <a:buNone/>
            </a:pPr>
            <a:r>
              <a:rPr lang="en-US" altLang="ko-KR" dirty="0"/>
              <a:t>1, 2, 3, 4, 5, 6, 7, 8, 9, 10, </a:t>
            </a:r>
          </a:p>
          <a:p>
            <a:pPr marL="0" indent="0">
              <a:buNone/>
            </a:pPr>
            <a:r>
              <a:rPr lang="en-US" altLang="ko-KR" dirty="0"/>
              <a:t>1, 2, 3, 4, 5, 6, 7, 8, 9, 10, </a:t>
            </a:r>
          </a:p>
          <a:p>
            <a:pPr marL="0" indent="0">
              <a:buNone/>
            </a:pPr>
            <a:r>
              <a:rPr lang="en-US" altLang="ko-KR" dirty="0"/>
              <a:t>1, 2, 3, 4, 5, 6, 7, 8, 9, 10, </a:t>
            </a:r>
          </a:p>
          <a:p>
            <a:pPr marL="0" indent="0">
              <a:buNone/>
            </a:pPr>
            <a:r>
              <a:rPr lang="en-US" altLang="ko-KR" dirty="0"/>
              <a:t>1, 2, 3, 4, 5, 6, 7, 8, 9, 10, </a:t>
            </a:r>
          </a:p>
          <a:p>
            <a:pPr marL="0" indent="0">
              <a:buNone/>
            </a:pPr>
            <a:r>
              <a:rPr lang="en-US" altLang="ko-KR" dirty="0"/>
              <a:t>1, 2, 3, 4, 5, 6, 7, 8, 9, 10, </a:t>
            </a:r>
          </a:p>
          <a:p>
            <a:pPr marL="0" indent="0">
              <a:buNone/>
            </a:pPr>
            <a:r>
              <a:rPr lang="en-US" altLang="ko-KR" dirty="0"/>
              <a:t>1, 2, 3, 4, 5, 6, 7, 8, 9, 10, </a:t>
            </a:r>
          </a:p>
          <a:p>
            <a:pPr marL="0" indent="0">
              <a:buNone/>
            </a:pPr>
            <a:r>
              <a:rPr lang="en-US" altLang="ko-KR" dirty="0"/>
              <a:t>1, 2, 3, 4, 5, 6, 7, 8, 9, 10,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969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6299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while-while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&lt;= 10:</a:t>
            </a:r>
          </a:p>
          <a:p>
            <a:pPr marL="0" indent="0">
              <a:buNone/>
            </a:pPr>
            <a:r>
              <a:rPr lang="en-US" altLang="ko-KR" dirty="0"/>
              <a:t>    j = 1</a:t>
            </a:r>
          </a:p>
          <a:p>
            <a:pPr marL="0" indent="0">
              <a:buNone/>
            </a:pPr>
            <a:r>
              <a:rPr lang="en-US" altLang="ko-KR" dirty="0"/>
              <a:t>    while j &lt;= 10: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print(j,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print(j)</a:t>
            </a:r>
          </a:p>
          <a:p>
            <a:pPr marL="0" indent="0">
              <a:buNone/>
            </a:pPr>
            <a:r>
              <a:rPr lang="en-US" altLang="ko-KR" dirty="0"/>
              <a:t>        j +=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1, 2, 3, 4, 5, 6, 7, 8, 9, 10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1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9640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End of Python: Control Flow</a:t>
            </a:r>
            <a:br>
              <a:rPr lang="en-US" altLang="ko-KR" dirty="0"/>
            </a:br>
            <a:r>
              <a:rPr lang="en-US" altLang="ko-KR" b="1" i="1" dirty="0"/>
              <a:t>while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435D0B09-EBA3-2027-380F-732B8C1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6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0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		</a:t>
            </a: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Go to 'while expression'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9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2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1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i &lt;= 3: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3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Control Flow</a:t>
            </a:r>
            <a:br>
              <a:rPr lang="en-US" altLang="ko-KR" dirty="0"/>
            </a:br>
            <a:r>
              <a:rPr lang="en-US" altLang="ko-KR" b="1" i="1" dirty="0"/>
              <a:t>while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4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i = 1</a:t>
            </a:r>
          </a:p>
          <a:p>
            <a:pPr marL="0" indent="0">
              <a:buNone/>
            </a:pPr>
            <a:r>
              <a:rPr lang="nn-NO" altLang="ko-KR" dirty="0"/>
              <a:t>while i &lt;= 3: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2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3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1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8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1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1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r>
              <a:rPr lang="en-US" altLang="ko-KR" b="1" dirty="0">
                <a:solidFill>
                  <a:srgbClr val="FF0000"/>
                </a:solidFill>
              </a:rPr>
              <a:t>		</a:t>
            </a: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Go to '</a:t>
            </a:r>
            <a:r>
              <a:rPr lang="nn-NO" altLang="ko-KR" b="1" dirty="0">
                <a:solidFill>
                  <a:srgbClr val="FF0000"/>
                </a:solidFill>
              </a:rPr>
              <a:t> while i &lt;= 3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1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4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2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42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2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29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2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r>
              <a:rPr lang="en-US" altLang="ko-KR" b="1" dirty="0">
                <a:solidFill>
                  <a:srgbClr val="FF0000"/>
                </a:solidFill>
              </a:rPr>
              <a:t>		</a:t>
            </a: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Go to '</a:t>
            </a:r>
            <a:r>
              <a:rPr lang="nn-NO" altLang="ko-KR" b="1" dirty="0">
                <a:solidFill>
                  <a:srgbClr val="FF0000"/>
                </a:solidFill>
              </a:rPr>
              <a:t> while i &lt;= 3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7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2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683506"/>
              </p:ext>
            </p:extLst>
          </p:nvPr>
        </p:nvGraphicFramePr>
        <p:xfrm>
          <a:off x="660400" y="1229360"/>
          <a:ext cx="11125200" cy="495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7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while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3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57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3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20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3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r>
              <a:rPr lang="en-US" altLang="ko-KR" b="1" dirty="0">
                <a:solidFill>
                  <a:srgbClr val="FF0000"/>
                </a:solidFill>
              </a:rPr>
              <a:t>		</a:t>
            </a: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Go to '</a:t>
            </a:r>
            <a:r>
              <a:rPr lang="nn-NO" altLang="ko-KR" b="1" dirty="0">
                <a:solidFill>
                  <a:srgbClr val="FF0000"/>
                </a:solidFill>
              </a:rPr>
              <a:t> while i &lt;= 3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46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4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False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4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4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False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06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expression: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12058" y="1757416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9FBE1B-318F-1D7E-F916-7DB9901354B7}"/>
              </a:ext>
            </a:extLst>
          </p:cNvPr>
          <p:cNvGrpSpPr/>
          <p:nvPr/>
        </p:nvGrpSpPr>
        <p:grpSpPr>
          <a:xfrm>
            <a:off x="6236552" y="1127464"/>
            <a:ext cx="5162094" cy="5068239"/>
            <a:chOff x="5694436" y="915547"/>
            <a:chExt cx="5708925" cy="5605128"/>
          </a:xfrm>
        </p:grpSpPr>
        <p:cxnSp>
          <p:nvCxnSpPr>
            <p:cNvPr id="7" name="꺾인 연결선 5">
              <a:extLst>
                <a:ext uri="{FF2B5EF4-FFF2-40B4-BE49-F238E27FC236}">
                  <a16:creationId xmlns:a16="http://schemas.microsoft.com/office/drawing/2014/main" id="{BCBBEF14-9446-97CA-459C-C6F4DC9210EC}"/>
                </a:ext>
              </a:extLst>
            </p:cNvPr>
            <p:cNvCxnSpPr>
              <a:stCxn id="10" idx="3"/>
              <a:endCxn id="18" idx="0"/>
            </p:cNvCxnSpPr>
            <p:nvPr/>
          </p:nvCxnSpPr>
          <p:spPr bwMode="auto">
            <a:xfrm flipH="1">
              <a:off x="7959055" y="2628222"/>
              <a:ext cx="1349383" cy="3477255"/>
            </a:xfrm>
            <a:prstGeom prst="bentConnector4">
              <a:avLst>
                <a:gd name="adj1" fmla="val -123945"/>
                <a:gd name="adj2" fmla="val 8282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F8C2C7-A2BC-19BB-4186-2F678C573CD6}"/>
                </a:ext>
              </a:extLst>
            </p:cNvPr>
            <p:cNvSpPr txBox="1"/>
            <p:nvPr/>
          </p:nvSpPr>
          <p:spPr>
            <a:xfrm>
              <a:off x="6609672" y="2161128"/>
              <a:ext cx="2698765" cy="93418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0492DD-7F9D-F857-BE94-9849483D880D}"/>
                </a:ext>
              </a:extLst>
            </p:cNvPr>
            <p:cNvSpPr txBox="1"/>
            <p:nvPr/>
          </p:nvSpPr>
          <p:spPr>
            <a:xfrm>
              <a:off x="6609672" y="2161128"/>
              <a:ext cx="2698765" cy="9341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400" dirty="0"/>
                <a:t>expression</a:t>
              </a:r>
              <a:endParaRPr lang="ko-KR" altLang="en-US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D9287B-963F-E7A7-C961-248BE2C285EA}"/>
                </a:ext>
              </a:extLst>
            </p:cNvPr>
            <p:cNvSpPr txBox="1"/>
            <p:nvPr/>
          </p:nvSpPr>
          <p:spPr>
            <a:xfrm>
              <a:off x="6609672" y="3925705"/>
              <a:ext cx="2698765" cy="9341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400" dirty="0"/>
                <a:t>statements</a:t>
              </a:r>
              <a:endParaRPr lang="ko-KR" altLang="en-US" sz="24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D5F6DB-5665-0784-90C9-B729DFDC4FB5}"/>
                </a:ext>
              </a:extLst>
            </p:cNvPr>
            <p:cNvSpPr/>
            <p:nvPr/>
          </p:nvSpPr>
          <p:spPr bwMode="auto">
            <a:xfrm>
              <a:off x="7751456" y="915547"/>
              <a:ext cx="415195" cy="41519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sp>
          <p:nvSpPr>
            <p:cNvPr id="18" name="도넛 16">
              <a:extLst>
                <a:ext uri="{FF2B5EF4-FFF2-40B4-BE49-F238E27FC236}">
                  <a16:creationId xmlns:a16="http://schemas.microsoft.com/office/drawing/2014/main" id="{D6F677BF-D4C9-959E-408E-47B6408C6EC9}"/>
                </a:ext>
              </a:extLst>
            </p:cNvPr>
            <p:cNvSpPr/>
            <p:nvPr/>
          </p:nvSpPr>
          <p:spPr bwMode="auto">
            <a:xfrm>
              <a:off x="7751456" y="6105480"/>
              <a:ext cx="415195" cy="41519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2951AED-8CCF-02DE-3191-5E511AEAA446}"/>
                </a:ext>
              </a:extLst>
            </p:cNvPr>
            <p:cNvCxnSpPr>
              <a:stCxn id="14" idx="4"/>
              <a:endCxn id="10" idx="0"/>
            </p:cNvCxnSpPr>
            <p:nvPr/>
          </p:nvCxnSpPr>
          <p:spPr bwMode="auto">
            <a:xfrm>
              <a:off x="7959052" y="1330742"/>
              <a:ext cx="0" cy="830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AD0761D-9D41-2CFD-7628-C5E83E853917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 bwMode="auto">
            <a:xfrm>
              <a:off x="7959052" y="3095319"/>
              <a:ext cx="0" cy="830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FBD6AA-5A47-0684-3816-3C710A77F141}"/>
                </a:ext>
              </a:extLst>
            </p:cNvPr>
            <p:cNvSpPr txBox="1"/>
            <p:nvPr/>
          </p:nvSpPr>
          <p:spPr>
            <a:xfrm>
              <a:off x="5694436" y="3178736"/>
              <a:ext cx="2698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If expression is true</a:t>
              </a:r>
              <a:endParaRPr lang="ko-KR" altLang="en-US" sz="2000" dirty="0"/>
            </a:p>
          </p:txBody>
        </p:sp>
        <p:cxnSp>
          <p:nvCxnSpPr>
            <p:cNvPr id="25" name="꺾인 연결선 8">
              <a:extLst>
                <a:ext uri="{FF2B5EF4-FFF2-40B4-BE49-F238E27FC236}">
                  <a16:creationId xmlns:a16="http://schemas.microsoft.com/office/drawing/2014/main" id="{D9A08CB8-6912-42E4-21F2-A710C0C531EE}"/>
                </a:ext>
              </a:extLst>
            </p:cNvPr>
            <p:cNvCxnSpPr>
              <a:stCxn id="11" idx="2"/>
              <a:endCxn id="10" idx="1"/>
            </p:cNvCxnSpPr>
            <p:nvPr/>
          </p:nvCxnSpPr>
          <p:spPr bwMode="auto">
            <a:xfrm rot="5400000" flipH="1">
              <a:off x="6168524" y="3069368"/>
              <a:ext cx="2231671" cy="1349383"/>
            </a:xfrm>
            <a:prstGeom prst="bentConnector4">
              <a:avLst>
                <a:gd name="adj1" fmla="val -20338"/>
                <a:gd name="adj2" fmla="val 19438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113107-16A7-E3C3-A824-83ABE8D22ED8}"/>
                </a:ext>
              </a:extLst>
            </p:cNvPr>
            <p:cNvSpPr txBox="1"/>
            <p:nvPr/>
          </p:nvSpPr>
          <p:spPr>
            <a:xfrm>
              <a:off x="8704597" y="3178736"/>
              <a:ext cx="26987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If expression is false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85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Statement</a:t>
            </a:r>
          </a:p>
          <a:p>
            <a:pPr lvl="1"/>
            <a:r>
              <a:rPr lang="en-US" altLang="ko-KR" dirty="0"/>
              <a:t>while</a:t>
            </a:r>
          </a:p>
          <a:p>
            <a:pPr lvl="2"/>
            <a:r>
              <a:rPr lang="en-US" altLang="ko-KR" dirty="0"/>
              <a:t>Control Flow in while Statement</a:t>
            </a:r>
          </a:p>
          <a:p>
            <a:pPr lvl="2"/>
            <a:r>
              <a:rPr lang="en-US" altLang="ko-KR" b="1" u="sng" dirty="0"/>
              <a:t>Repetition Controls for while Statement</a:t>
            </a:r>
          </a:p>
          <a:p>
            <a:pPr lvl="2"/>
            <a:r>
              <a:rPr lang="en-US" altLang="ko-KR" dirty="0"/>
              <a:t>The break Statement</a:t>
            </a:r>
          </a:p>
          <a:p>
            <a:pPr lvl="1"/>
            <a:r>
              <a:rPr lang="en-US" altLang="ko-KR" dirty="0"/>
              <a:t>while-else</a:t>
            </a:r>
          </a:p>
          <a:p>
            <a:r>
              <a:rPr lang="en-US" altLang="ko-KR" dirty="0"/>
              <a:t>while-if</a:t>
            </a:r>
          </a:p>
          <a:p>
            <a:r>
              <a:rPr lang="en-US" altLang="ko-KR" dirty="0"/>
              <a:t>while-while (nested while)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5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Cases of Repetition Controls for </a:t>
            </a:r>
            <a:r>
              <a:rPr lang="en-US" altLang="ko-KR" b="1" i="1" dirty="0"/>
              <a:t>while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cases in which number of iterations is fixed.</a:t>
            </a:r>
          </a:p>
          <a:p>
            <a:endParaRPr lang="en-US" altLang="ko-KR" dirty="0"/>
          </a:p>
          <a:p>
            <a:r>
              <a:rPr lang="en-US" altLang="ko-KR" dirty="0"/>
              <a:t>The cases in which number of iterations is not fixed.</a:t>
            </a:r>
          </a:p>
          <a:p>
            <a:pPr lvl="1"/>
            <a:r>
              <a:rPr lang="en-US" altLang="ko-KR" dirty="0"/>
              <a:t>A flag variable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D3816-3E35-4D53-9640-08898A560097}"/>
              </a:ext>
            </a:extLst>
          </p:cNvPr>
          <p:cNvSpPr txBox="1"/>
          <p:nvPr/>
        </p:nvSpPr>
        <p:spPr>
          <a:xfrm>
            <a:off x="1643726" y="3912045"/>
            <a:ext cx="1001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2">
                    <a:lumMod val="90000"/>
                  </a:schemeClr>
                </a:solidFill>
                <a:latin typeface="+mn-ea"/>
                <a:cs typeface="Arial" panose="020B0604020202020204" pitchFamily="34" charset="0"/>
              </a:rPr>
              <a:t>Infinite loop (error)</a:t>
            </a:r>
            <a:endParaRPr lang="ko-KR" altLang="en-US" sz="1400" dirty="0">
              <a:solidFill>
                <a:schemeClr val="tx2">
                  <a:lumMod val="9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i &lt;= 100: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1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5" y="1127465"/>
            <a:ext cx="10028525" cy="4318295"/>
          </a:xfrm>
        </p:spPr>
        <p:txBody>
          <a:bodyPr>
            <a:normAutofit lnSpcReduction="10000"/>
          </a:bodyPr>
          <a:lstStyle/>
          <a:p>
            <a:r>
              <a:rPr lang="en-US" altLang="ko-KR" sz="2800" b="1" u="sng" dirty="0"/>
              <a:t>while Statement</a:t>
            </a:r>
          </a:p>
          <a:p>
            <a:pPr lvl="1"/>
            <a:r>
              <a:rPr lang="en-US" altLang="ko-KR" sz="2800" dirty="0"/>
              <a:t>while</a:t>
            </a:r>
          </a:p>
          <a:p>
            <a:pPr lvl="2"/>
            <a:r>
              <a:rPr lang="en-US" altLang="ko-KR" sz="2400" dirty="0"/>
              <a:t>Control Flow in while Statement</a:t>
            </a:r>
          </a:p>
          <a:p>
            <a:pPr lvl="2"/>
            <a:r>
              <a:rPr lang="en-US" altLang="ko-KR" sz="2400" dirty="0"/>
              <a:t>Repetition Controls for while Statement</a:t>
            </a:r>
          </a:p>
          <a:p>
            <a:pPr lvl="2"/>
            <a:r>
              <a:rPr lang="en-US" altLang="ko-KR" sz="2400" dirty="0"/>
              <a:t>The break Statement</a:t>
            </a:r>
          </a:p>
          <a:p>
            <a:pPr lvl="1"/>
            <a:r>
              <a:rPr lang="en-US" altLang="ko-KR" sz="2800" dirty="0"/>
              <a:t>while-else</a:t>
            </a:r>
          </a:p>
          <a:p>
            <a:r>
              <a:rPr lang="en-US" altLang="ko-KR" sz="2800" dirty="0"/>
              <a:t>while-if</a:t>
            </a:r>
          </a:p>
          <a:p>
            <a:r>
              <a:rPr lang="en-US" altLang="ko-KR" sz="2800" dirty="0"/>
              <a:t>while-while (nested while)</a:t>
            </a:r>
            <a:endParaRPr lang="ko-KR" altLang="en-US" sz="2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0</a:t>
            </a:r>
          </a:p>
          <a:p>
            <a:pPr marL="0" indent="0">
              <a:buNone/>
            </a:pPr>
            <a:r>
              <a:rPr lang="nn-NO" altLang="ko-KR" dirty="0"/>
              <a:t>while i &lt; 100: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0</a:t>
            </a:r>
          </a:p>
          <a:p>
            <a:pPr marL="0" indent="0">
              <a:buNone/>
            </a:pPr>
            <a:r>
              <a:rPr lang="nn-NO" altLang="ko-KR" dirty="0"/>
              <a:t>while i &lt; 100: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i = 0</a:t>
            </a:r>
          </a:p>
          <a:p>
            <a:pPr marL="0" indent="0">
              <a:buNone/>
            </a:pPr>
            <a:r>
              <a:rPr lang="nn-NO" altLang="ko-KR" dirty="0"/>
              <a:t>while i &lt;</a:t>
            </a:r>
            <a:r>
              <a:rPr lang="en-US" altLang="ko-KR" dirty="0"/>
              <a:t>=</a:t>
            </a:r>
            <a:r>
              <a:rPr lang="nn-NO" altLang="ko-KR" dirty="0"/>
              <a:t> </a:t>
            </a:r>
            <a:r>
              <a:rPr lang="en-US" altLang="ko-KR" dirty="0"/>
              <a:t>99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18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34675" y="2076452"/>
            <a:ext cx="5557764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0</a:t>
            </a:r>
          </a:p>
          <a:p>
            <a:pPr marL="0" indent="0">
              <a:buNone/>
            </a:pPr>
            <a:r>
              <a:rPr lang="nn-NO" altLang="ko-KR" dirty="0"/>
              <a:t>while i &lt; 100: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57764" cy="3622672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i = 0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nn-NO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99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A83FC-4690-A99B-31AE-B675F3076E31}"/>
              </a:ext>
            </a:extLst>
          </p:cNvPr>
          <p:cNvSpPr txBox="1"/>
          <p:nvPr/>
        </p:nvSpPr>
        <p:spPr>
          <a:xfrm>
            <a:off x="1137183" y="5649286"/>
            <a:ext cx="975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Both snippets achieve the same result but use a different way to express the loop's stopping condition.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4151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324445" cy="41719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 = 0.0</a:t>
            </a:r>
          </a:p>
          <a:p>
            <a:pPr marL="0" indent="0">
              <a:buNone/>
            </a:pPr>
            <a:r>
              <a:rPr lang="en-US" altLang="ko-KR" sz="2000" dirty="0"/>
              <a:t>while f &lt;= 1.0:</a:t>
            </a:r>
          </a:p>
          <a:p>
            <a:pPr marL="0" indent="0">
              <a:buNone/>
            </a:pPr>
            <a:r>
              <a:rPr lang="en-US" altLang="ko-KR" sz="2000" dirty="0"/>
              <a:t>    print(f)</a:t>
            </a:r>
          </a:p>
          <a:p>
            <a:pPr marL="0" indent="0">
              <a:buNone/>
            </a:pPr>
            <a:r>
              <a:rPr lang="en-US" altLang="ko-KR" sz="2000" dirty="0"/>
              <a:t>    f += 0.1</a:t>
            </a:r>
            <a:endParaRPr lang="ko-KR" altLang="en-US" sz="20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0.30000000000000004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0.7999999999999999</a:t>
            </a:r>
          </a:p>
          <a:p>
            <a:pPr marL="0" indent="0">
              <a:buNone/>
            </a:pPr>
            <a:r>
              <a:rPr lang="en-US" altLang="ko-KR" sz="1600" dirty="0"/>
              <a:t>0.8999999999999999</a:t>
            </a:r>
          </a:p>
          <a:p>
            <a:pPr marL="0" indent="0">
              <a:buNone/>
            </a:pPr>
            <a:r>
              <a:rPr lang="en-US" altLang="ko-KR" sz="1600" dirty="0"/>
              <a:t>0.9999999999999999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0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Print out the floats 0.0, 0.1, …, 1.0.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0.0</a:t>
            </a:r>
          </a:p>
          <a:p>
            <a:pPr marL="0" indent="0">
              <a:buNone/>
            </a:pPr>
            <a:r>
              <a:rPr lang="en-US" altLang="ko-KR" dirty="0"/>
              <a:t>while f &lt;= 1.0:</a:t>
            </a:r>
          </a:p>
          <a:p>
            <a:pPr marL="0" indent="0">
              <a:buNone/>
            </a:pPr>
            <a:r>
              <a:rPr lang="en-US" altLang="ko-KR" dirty="0"/>
              <a:t>    print("{0:.1f}".format(f))</a:t>
            </a:r>
          </a:p>
          <a:p>
            <a:pPr marL="0" indent="0">
              <a:buNone/>
            </a:pPr>
            <a:r>
              <a:rPr lang="en-US" altLang="ko-KR" dirty="0"/>
              <a:t>    f += 0.1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0.0</a:t>
            </a:r>
          </a:p>
          <a:p>
            <a:pPr marL="0" indent="0">
              <a:buNone/>
            </a:pPr>
            <a:r>
              <a:rPr lang="en-US" altLang="ko-KR" dirty="0"/>
              <a:t>0.1</a:t>
            </a:r>
          </a:p>
          <a:p>
            <a:pPr marL="0" indent="0">
              <a:buNone/>
            </a:pPr>
            <a:r>
              <a:rPr lang="en-US" altLang="ko-KR" dirty="0"/>
              <a:t>0.2</a:t>
            </a:r>
          </a:p>
          <a:p>
            <a:pPr marL="0" indent="0">
              <a:buNone/>
            </a:pPr>
            <a:r>
              <a:rPr lang="en-US" altLang="ko-KR" dirty="0"/>
              <a:t>0.3</a:t>
            </a:r>
          </a:p>
          <a:p>
            <a:pPr marL="0" indent="0">
              <a:buNone/>
            </a:pPr>
            <a:r>
              <a:rPr lang="en-US" altLang="ko-KR" dirty="0"/>
              <a:t>0.4</a:t>
            </a:r>
          </a:p>
          <a:p>
            <a:pPr marL="0" indent="0">
              <a:buNone/>
            </a:pPr>
            <a:r>
              <a:rPr lang="en-US" altLang="ko-KR" dirty="0"/>
              <a:t>0.5</a:t>
            </a:r>
          </a:p>
          <a:p>
            <a:pPr marL="0" indent="0">
              <a:buNone/>
            </a:pPr>
            <a:r>
              <a:rPr lang="en-US" altLang="ko-KR" dirty="0"/>
              <a:t>0.6</a:t>
            </a:r>
          </a:p>
          <a:p>
            <a:pPr marL="0" indent="0">
              <a:buNone/>
            </a:pPr>
            <a:r>
              <a:rPr lang="en-US" altLang="ko-KR" dirty="0"/>
              <a:t>0.7</a:t>
            </a:r>
          </a:p>
          <a:p>
            <a:pPr marL="0" indent="0">
              <a:buNone/>
            </a:pPr>
            <a:r>
              <a:rPr lang="en-US" altLang="ko-KR" dirty="0"/>
              <a:t>0.8</a:t>
            </a:r>
          </a:p>
          <a:p>
            <a:pPr marL="0" indent="0">
              <a:buNone/>
            </a:pPr>
            <a:r>
              <a:rPr lang="en-US" altLang="ko-KR" dirty="0"/>
              <a:t>0.9</a:t>
            </a:r>
          </a:p>
          <a:p>
            <a:pPr marL="0" indent="0">
              <a:buNone/>
            </a:pPr>
            <a:r>
              <a:rPr lang="en-US" altLang="ko-KR" dirty="0"/>
              <a:t>1.0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89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263485" cy="410083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400" dirty="0"/>
              <a:t>Print out the floats 0.0, 0.1, …, 1.0.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nn-NO" altLang="ko-KR" sz="2400" dirty="0"/>
              <a:t>i = 0</a:t>
            </a:r>
          </a:p>
          <a:p>
            <a:pPr marL="0" indent="0">
              <a:buNone/>
            </a:pPr>
            <a:r>
              <a:rPr lang="nn-NO" altLang="ko-KR" sz="2400" dirty="0"/>
              <a:t>while i &lt;= 10:</a:t>
            </a:r>
          </a:p>
          <a:p>
            <a:pPr marL="0" indent="0">
              <a:buNone/>
            </a:pPr>
            <a:r>
              <a:rPr lang="nn-NO" altLang="ko-KR" sz="2400" dirty="0"/>
              <a:t>    print(i / 10</a:t>
            </a:r>
            <a:r>
              <a:rPr lang="en-US" altLang="ko-KR" sz="2400" dirty="0"/>
              <a:t>.0</a:t>
            </a:r>
            <a:r>
              <a:rPr lang="nn-NO" altLang="ko-KR" sz="2400" dirty="0"/>
              <a:t>)</a:t>
            </a:r>
          </a:p>
          <a:p>
            <a:pPr marL="0" indent="0">
              <a:buNone/>
            </a:pPr>
            <a:r>
              <a:rPr lang="nn-NO" altLang="ko-KR" sz="2400" dirty="0"/>
              <a:t>    i += 1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0.0</a:t>
            </a:r>
          </a:p>
          <a:p>
            <a:pPr marL="0" indent="0">
              <a:buNone/>
            </a:pPr>
            <a:r>
              <a:rPr lang="en-US" altLang="ko-KR" dirty="0"/>
              <a:t>0.1</a:t>
            </a:r>
          </a:p>
          <a:p>
            <a:pPr marL="0" indent="0">
              <a:buNone/>
            </a:pPr>
            <a:r>
              <a:rPr lang="en-US" altLang="ko-KR" dirty="0"/>
              <a:t>0.2</a:t>
            </a:r>
          </a:p>
          <a:p>
            <a:pPr marL="0" indent="0">
              <a:buNone/>
            </a:pPr>
            <a:r>
              <a:rPr lang="en-US" altLang="ko-KR" dirty="0"/>
              <a:t>0.3</a:t>
            </a:r>
          </a:p>
          <a:p>
            <a:pPr marL="0" indent="0">
              <a:buNone/>
            </a:pPr>
            <a:r>
              <a:rPr lang="en-US" altLang="ko-KR" dirty="0"/>
              <a:t>0.4</a:t>
            </a:r>
          </a:p>
          <a:p>
            <a:pPr marL="0" indent="0">
              <a:buNone/>
            </a:pPr>
            <a:r>
              <a:rPr lang="en-US" altLang="ko-KR" dirty="0"/>
              <a:t>0.5</a:t>
            </a:r>
          </a:p>
          <a:p>
            <a:pPr marL="0" indent="0">
              <a:buNone/>
            </a:pPr>
            <a:r>
              <a:rPr lang="en-US" altLang="ko-KR" dirty="0"/>
              <a:t>0.6</a:t>
            </a:r>
          </a:p>
          <a:p>
            <a:pPr marL="0" indent="0">
              <a:buNone/>
            </a:pPr>
            <a:r>
              <a:rPr lang="en-US" altLang="ko-KR" dirty="0"/>
              <a:t>0.7</a:t>
            </a:r>
          </a:p>
          <a:p>
            <a:pPr marL="0" indent="0">
              <a:buNone/>
            </a:pPr>
            <a:r>
              <a:rPr lang="en-US" altLang="ko-KR" dirty="0"/>
              <a:t>0.8</a:t>
            </a:r>
          </a:p>
          <a:p>
            <a:pPr marL="0" indent="0">
              <a:buNone/>
            </a:pPr>
            <a:r>
              <a:rPr lang="en-US" altLang="ko-KR" dirty="0"/>
              <a:t>0.9</a:t>
            </a:r>
          </a:p>
          <a:p>
            <a:pPr marL="0" indent="0">
              <a:buNone/>
            </a:pPr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65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709245" cy="674390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Example: Unfixed Number of Iterations – A Flag Variable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4323" y="1855385"/>
            <a:ext cx="5055815" cy="39901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dirty="0" err="1"/>
              <a:t>bRun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bRun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bRun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35384A-D9B0-47A6-24E5-ED14B699187F}"/>
              </a:ext>
            </a:extLst>
          </p:cNvPr>
          <p:cNvGrpSpPr/>
          <p:nvPr/>
        </p:nvGrpSpPr>
        <p:grpSpPr>
          <a:xfrm>
            <a:off x="5852161" y="1256153"/>
            <a:ext cx="4947836" cy="5307207"/>
            <a:chOff x="6096001" y="1550793"/>
            <a:chExt cx="4436311" cy="4758529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6096001" y="2553125"/>
              <a:ext cx="4436311" cy="336615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7266131" y="1550793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sp>
          <p:nvSpPr>
            <p:cNvPr id="34" name="도넛 33"/>
            <p:cNvSpPr/>
            <p:nvPr/>
          </p:nvSpPr>
          <p:spPr bwMode="auto">
            <a:xfrm>
              <a:off x="7266131" y="5997287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cxnSp>
          <p:nvCxnSpPr>
            <p:cNvPr id="35" name="직선 화살표 연결선 34"/>
            <p:cNvCxnSpPr>
              <a:stCxn id="37" idx="2"/>
              <a:endCxn id="46" idx="0"/>
            </p:cNvCxnSpPr>
            <p:nvPr/>
          </p:nvCxnSpPr>
          <p:spPr bwMode="auto">
            <a:xfrm>
              <a:off x="7422146" y="4286627"/>
              <a:ext cx="0" cy="318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7890200" y="4125077"/>
              <a:ext cx="780087" cy="27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08036" y="3858173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08036" y="3858173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iGuess</a:t>
              </a:r>
              <a:r>
                <a:rPr lang="en-US" altLang="ko-KR" sz="1400" dirty="0"/>
                <a:t> == </a:t>
              </a:r>
              <a:r>
                <a:rPr lang="en-US" altLang="ko-KR" sz="1400" dirty="0" err="1"/>
                <a:t>iNumber</a:t>
              </a:r>
              <a:endParaRPr lang="en-US" altLang="ko-KR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02235" y="435910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print('Congratulations')</a:t>
              </a:r>
              <a:endParaRPr lang="ko-KR" altLang="en-US" sz="1400" dirty="0"/>
            </a:p>
          </p:txBody>
        </p:sp>
        <p:cxnSp>
          <p:nvCxnSpPr>
            <p:cNvPr id="41" name="직선 화살표 연결선 40"/>
            <p:cNvCxnSpPr>
              <a:stCxn id="33" idx="4"/>
              <a:endCxn id="64" idx="0"/>
            </p:cNvCxnSpPr>
            <p:nvPr/>
          </p:nvCxnSpPr>
          <p:spPr bwMode="auto">
            <a:xfrm>
              <a:off x="7422146" y="1862828"/>
              <a:ext cx="0" cy="1833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/>
            <p:cNvCxnSpPr>
              <a:stCxn id="64" idx="2"/>
              <a:endCxn id="57" idx="0"/>
            </p:cNvCxnSpPr>
            <p:nvPr/>
          </p:nvCxnSpPr>
          <p:spPr bwMode="auto">
            <a:xfrm>
              <a:off x="7422146" y="2408886"/>
              <a:ext cx="0" cy="292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직선 화살표 연결선 42"/>
            <p:cNvCxnSpPr>
              <a:stCxn id="45" idx="2"/>
              <a:endCxn id="49" idx="0"/>
            </p:cNvCxnSpPr>
            <p:nvPr/>
          </p:nvCxnSpPr>
          <p:spPr bwMode="auto">
            <a:xfrm>
              <a:off x="7422146" y="5033934"/>
              <a:ext cx="0" cy="4983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890200" y="4872384"/>
              <a:ext cx="780087" cy="27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8036" y="460548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08036" y="460548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iGuess</a:t>
              </a:r>
              <a:r>
                <a:rPr lang="en-US" altLang="ko-KR" sz="1400" dirty="0"/>
                <a:t> &lt; </a:t>
              </a:r>
              <a:r>
                <a:rPr lang="en-US" altLang="ko-KR" sz="1400" dirty="0" err="1"/>
                <a:t>iNumber</a:t>
              </a:r>
              <a:endParaRPr lang="en-US" altLang="ko-KR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02235" y="5106410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print('higher')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44139" y="4248315"/>
              <a:ext cx="780087" cy="27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08036" y="5532270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print('lower')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44139" y="4995622"/>
              <a:ext cx="780087" cy="27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cxnSp>
          <p:nvCxnSpPr>
            <p:cNvPr id="51" name="꺾인 연결선 50"/>
            <p:cNvCxnSpPr>
              <a:stCxn id="38" idx="3"/>
              <a:endCxn id="40" idx="0"/>
            </p:cNvCxnSpPr>
            <p:nvPr/>
          </p:nvCxnSpPr>
          <p:spPr bwMode="auto">
            <a:xfrm>
              <a:off x="8436261" y="4072399"/>
              <a:ext cx="780087" cy="28670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2" name="꺾인 연결선 51"/>
            <p:cNvCxnSpPr>
              <a:stCxn id="46" idx="3"/>
              <a:endCxn id="47" idx="0"/>
            </p:cNvCxnSpPr>
            <p:nvPr/>
          </p:nvCxnSpPr>
          <p:spPr bwMode="auto">
            <a:xfrm>
              <a:off x="8436261" y="4819706"/>
              <a:ext cx="780087" cy="28670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6408036" y="270159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08036" y="270159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bRun</a:t>
              </a:r>
              <a:endParaRPr lang="en-US" altLang="ko-KR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44139" y="3078251"/>
              <a:ext cx="780087" cy="27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64053" y="2967364"/>
              <a:ext cx="780087" cy="275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cxnSp>
          <p:nvCxnSpPr>
            <p:cNvPr id="60" name="직선 화살표 연결선 59"/>
            <p:cNvCxnSpPr>
              <a:stCxn id="57" idx="2"/>
              <a:endCxn id="63" idx="0"/>
            </p:cNvCxnSpPr>
            <p:nvPr/>
          </p:nvCxnSpPr>
          <p:spPr bwMode="auto">
            <a:xfrm>
              <a:off x="7422146" y="3130051"/>
              <a:ext cx="0" cy="227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6408036" y="3357341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iGuess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(input())</a:t>
              </a:r>
              <a:endParaRPr lang="ko-KR" alt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08036" y="2046191"/>
              <a:ext cx="2028225" cy="362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iNumber</a:t>
              </a:r>
              <a:r>
                <a:rPr lang="en-US" altLang="ko-KR" sz="1400" dirty="0"/>
                <a:t> = 23</a:t>
              </a:r>
            </a:p>
            <a:p>
              <a:pPr algn="ctr"/>
              <a:r>
                <a:rPr lang="en-US" altLang="ko-KR" sz="1400" dirty="0" err="1"/>
                <a:t>bRun</a:t>
              </a:r>
              <a:r>
                <a:rPr lang="en-US" altLang="ko-KR" sz="1400" dirty="0"/>
                <a:t> = True</a:t>
              </a:r>
              <a:endParaRPr lang="ko-KR" altLang="en-US" sz="1400" dirty="0"/>
            </a:p>
          </p:txBody>
        </p:sp>
        <p:cxnSp>
          <p:nvCxnSpPr>
            <p:cNvPr id="67" name="직선 화살표 연결선 66"/>
            <p:cNvCxnSpPr>
              <a:stCxn id="63" idx="2"/>
              <a:endCxn id="38" idx="0"/>
            </p:cNvCxnSpPr>
            <p:nvPr/>
          </p:nvCxnSpPr>
          <p:spPr bwMode="auto">
            <a:xfrm>
              <a:off x="7422146" y="3624147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꺾인 연결선 71"/>
            <p:cNvCxnSpPr>
              <a:stCxn id="57" idx="1"/>
              <a:endCxn id="34" idx="2"/>
            </p:cNvCxnSpPr>
            <p:nvPr/>
          </p:nvCxnSpPr>
          <p:spPr bwMode="auto">
            <a:xfrm rot="10800000" flipH="1" flipV="1">
              <a:off x="6408036" y="2915822"/>
              <a:ext cx="858095" cy="3237480"/>
            </a:xfrm>
            <a:prstGeom prst="bentConnector3">
              <a:avLst>
                <a:gd name="adj1" fmla="val -288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>
              <a:stCxn id="40" idx="3"/>
            </p:cNvCxnSpPr>
            <p:nvPr/>
          </p:nvCxnSpPr>
          <p:spPr bwMode="auto">
            <a:xfrm flipH="1" flipV="1">
              <a:off x="8450019" y="2915822"/>
              <a:ext cx="1780441" cy="1576684"/>
            </a:xfrm>
            <a:prstGeom prst="bentConnector3">
              <a:avLst>
                <a:gd name="adj1" fmla="val -1390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6" name="꺾인 연결선 75"/>
            <p:cNvCxnSpPr>
              <a:stCxn id="47" idx="3"/>
              <a:endCxn id="57" idx="3"/>
            </p:cNvCxnSpPr>
            <p:nvPr/>
          </p:nvCxnSpPr>
          <p:spPr bwMode="auto">
            <a:xfrm flipH="1" flipV="1">
              <a:off x="8436261" y="2915824"/>
              <a:ext cx="1794199" cy="2323991"/>
            </a:xfrm>
            <a:prstGeom prst="bentConnector3">
              <a:avLst>
                <a:gd name="adj1" fmla="val -1380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0" name="꺾인 연결선 79"/>
            <p:cNvCxnSpPr>
              <a:stCxn id="49" idx="3"/>
              <a:endCxn id="57" idx="3"/>
            </p:cNvCxnSpPr>
            <p:nvPr/>
          </p:nvCxnSpPr>
          <p:spPr bwMode="auto">
            <a:xfrm flipV="1">
              <a:off x="8436259" y="2915824"/>
              <a:ext cx="13758" cy="2749851"/>
            </a:xfrm>
            <a:prstGeom prst="bentConnector3">
              <a:avLst>
                <a:gd name="adj1" fmla="val 148285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3141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Unfixed Number of Iterations – A Flag Variable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 err="1"/>
              <a:t>bRun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bRun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bRun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8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Statement</a:t>
            </a:r>
          </a:p>
          <a:p>
            <a:pPr lvl="1"/>
            <a:r>
              <a:rPr lang="en-US" altLang="ko-KR" dirty="0"/>
              <a:t>while</a:t>
            </a:r>
          </a:p>
          <a:p>
            <a:pPr lvl="2"/>
            <a:r>
              <a:rPr lang="en-US" altLang="ko-KR" dirty="0"/>
              <a:t>Control Flow in while Statement</a:t>
            </a:r>
          </a:p>
          <a:p>
            <a:pPr lvl="2"/>
            <a:r>
              <a:rPr lang="en-US" altLang="ko-KR" dirty="0"/>
              <a:t>Repetition Controls for while Statement</a:t>
            </a:r>
          </a:p>
          <a:p>
            <a:pPr lvl="2"/>
            <a:r>
              <a:rPr lang="en-US" altLang="ko-KR" b="1" u="sng" dirty="0"/>
              <a:t>The break Statement</a:t>
            </a:r>
          </a:p>
          <a:p>
            <a:pPr lvl="1"/>
            <a:r>
              <a:rPr lang="en-US" altLang="ko-KR" dirty="0"/>
              <a:t>while-else</a:t>
            </a:r>
          </a:p>
          <a:p>
            <a:r>
              <a:rPr lang="en-US" altLang="ko-KR" dirty="0"/>
              <a:t>while-if</a:t>
            </a:r>
          </a:p>
          <a:p>
            <a:r>
              <a:rPr lang="en-US" altLang="ko-KR" dirty="0"/>
              <a:t>while-while (nested while)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63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used to break out of a loop statement i.e. stop the execution of a looping statement, even if the loop condition has not become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r>
              <a:rPr lang="en-US" altLang="ko-KR" dirty="0"/>
              <a:t> or the sequence of items has not been completely iterated over.</a:t>
            </a:r>
          </a:p>
          <a:p>
            <a:endParaRPr lang="en-US" altLang="ko-KR" dirty="0"/>
          </a:p>
          <a:p>
            <a:r>
              <a:rPr lang="en-US" altLang="ko-KR" dirty="0"/>
              <a:t>An important note is that if you break out of a </a:t>
            </a:r>
            <a:r>
              <a:rPr lang="en-US" altLang="ko-KR" b="1" i="1" dirty="0"/>
              <a:t>for </a:t>
            </a:r>
            <a:r>
              <a:rPr lang="en-US" altLang="ko-KR" dirty="0"/>
              <a:t>or </a:t>
            </a:r>
            <a:r>
              <a:rPr lang="en-US" altLang="ko-KR" b="1" i="1" dirty="0"/>
              <a:t>while </a:t>
            </a:r>
            <a:r>
              <a:rPr lang="en-US" altLang="ko-KR" dirty="0"/>
              <a:t>loop, any corresponding loop </a:t>
            </a:r>
            <a:r>
              <a:rPr lang="en-US" altLang="ko-KR" b="1" i="1" dirty="0"/>
              <a:t>else</a:t>
            </a:r>
            <a:r>
              <a:rPr lang="en-US" altLang="ko-KR" dirty="0"/>
              <a:t> block is not executed.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while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442425"/>
            <a:ext cx="10353762" cy="3942376"/>
          </a:xfrm>
        </p:spPr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while</a:t>
            </a:r>
            <a:r>
              <a:rPr lang="en-US" altLang="ko-KR" dirty="0"/>
              <a:t> statement allows you to repeatedly execute a block of statements as long as a condition is true.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while</a:t>
            </a:r>
            <a:r>
              <a:rPr lang="en-US" altLang="ko-KR" dirty="0"/>
              <a:t> statement is an example of what is called a looping statement.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while</a:t>
            </a:r>
            <a:r>
              <a:rPr lang="en-US" altLang="ko-KR" dirty="0"/>
              <a:t> statement can have an optional </a:t>
            </a:r>
            <a:r>
              <a:rPr lang="en-US" altLang="ko-KR" b="1" i="1" dirty="0"/>
              <a:t>else</a:t>
            </a:r>
            <a:r>
              <a:rPr lang="en-US" altLang="ko-KR" dirty="0"/>
              <a:t> clause.</a:t>
            </a:r>
          </a:p>
          <a:p>
            <a:pPr lvl="1"/>
            <a:r>
              <a:rPr lang="en-US" altLang="ko-KR" dirty="0"/>
              <a:t>When included, it is always executed once after the </a:t>
            </a:r>
            <a:r>
              <a:rPr lang="en-US" altLang="ko-KR" b="1" i="1" dirty="0"/>
              <a:t>while</a:t>
            </a:r>
            <a:r>
              <a:rPr lang="en-US" altLang="ko-KR" dirty="0"/>
              <a:t> loop is over unless a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encountered.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89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697" y="356237"/>
            <a:ext cx="11176605" cy="8278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The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0070C0"/>
                </a:solidFill>
              </a:rPr>
              <a:t>True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0070C0"/>
                </a:solidFill>
              </a:rPr>
              <a:t>bRun</a:t>
            </a:r>
            <a:r>
              <a:rPr lang="en-US" altLang="ko-KR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 err="1">
                <a:solidFill>
                  <a:srgbClr val="0070C0"/>
                </a:solidFill>
              </a:rPr>
              <a:t>bRun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 err="1">
                <a:solidFill>
                  <a:srgbClr val="0070C0"/>
                </a:solidFill>
              </a:rPr>
              <a:t>bRun</a:t>
            </a:r>
            <a:r>
              <a:rPr lang="en-US" altLang="ko-KR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6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Unfixed Number of Iterations – 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0070C0"/>
                </a:solidFill>
              </a:rPr>
              <a:t>True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0070C0"/>
                </a:solidFill>
              </a:rPr>
              <a:t>bRun</a:t>
            </a:r>
            <a:r>
              <a:rPr lang="en-US" altLang="ko-KR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 err="1">
                <a:solidFill>
                  <a:srgbClr val="0070C0"/>
                </a:solidFill>
              </a:rPr>
              <a:t>bRun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 err="1">
                <a:solidFill>
                  <a:srgbClr val="0070C0"/>
                </a:solidFill>
              </a:rPr>
              <a:t>bRun</a:t>
            </a:r>
            <a:r>
              <a:rPr lang="en-US" altLang="ko-KR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502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Unfixed Number of Iterations – 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0070C0"/>
                </a:solidFill>
              </a:rPr>
              <a:t>True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0070C0"/>
                </a:solidFill>
              </a:rPr>
              <a:t>bRun</a:t>
            </a:r>
            <a:r>
              <a:rPr lang="en-US" altLang="ko-KR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 err="1">
                <a:solidFill>
                  <a:srgbClr val="0070C0"/>
                </a:solidFill>
              </a:rPr>
              <a:t>bRun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 err="1">
                <a:solidFill>
                  <a:srgbClr val="0070C0"/>
                </a:solidFill>
              </a:rPr>
              <a:t>bRun</a:t>
            </a:r>
            <a:r>
              <a:rPr lang="en-US" altLang="ko-KR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37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Unfixed Number of Iterations – </a:t>
            </a:r>
            <a:r>
              <a:rPr lang="en-US" altLang="ko-KR" b="1" i="1" dirty="0"/>
              <a:t>if (exp.)</a:t>
            </a:r>
            <a:r>
              <a:rPr lang="en-US" altLang="ko-KR" dirty="0"/>
              <a:t>, </a:t>
            </a:r>
            <a:r>
              <a:rPr lang="en-US" altLang="ko-KR" b="1" i="1" dirty="0"/>
              <a:t>while (exp.)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2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0070C0"/>
                </a:solidFill>
              </a:rPr>
              <a:t>while 121 % i &gt; 0: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print(i)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0070C0"/>
                </a:solidFill>
              </a:rPr>
              <a:t>True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 121 %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9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Unfixed Number of Iterations – 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while True:</a:t>
            </a:r>
          </a:p>
          <a:p>
            <a:pPr marL="0" indent="0">
              <a:buNone/>
            </a:pPr>
            <a:r>
              <a:rPr lang="en-US" altLang="ko-KR" sz="14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400" dirty="0"/>
              <a:t>    if s == 'quit':</a:t>
            </a:r>
          </a:p>
          <a:p>
            <a:pPr marL="0" indent="0">
              <a:buNone/>
            </a:pPr>
            <a:r>
              <a:rPr lang="en-US" altLang="ko-KR" sz="1400" dirty="0"/>
              <a:t>        break</a:t>
            </a:r>
          </a:p>
          <a:p>
            <a:pPr marL="0" indent="0">
              <a:buNone/>
            </a:pPr>
            <a:r>
              <a:rPr lang="en-US" altLang="ko-KR" sz="1400" dirty="0"/>
              <a:t>    print('Length of the string is',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(s))</a:t>
            </a:r>
          </a:p>
          <a:p>
            <a:pPr marL="0" indent="0">
              <a:buNone/>
            </a:pPr>
            <a:r>
              <a:rPr lang="en-US" altLang="ko-KR" sz="1400" dirty="0"/>
              <a:t>print('Done')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 The length of the input string can be found out using the built-in </a:t>
            </a:r>
            <a:r>
              <a:rPr lang="en-US" altLang="ko-KR" sz="1400" b="1" i="1" dirty="0" err="1"/>
              <a:t>len</a:t>
            </a:r>
            <a:r>
              <a:rPr lang="en-US" altLang="ko-KR" sz="1400" dirty="0"/>
              <a:t> function.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C4DA6F-29F5-1DCB-C52A-76BD787FEE65}"/>
              </a:ext>
            </a:extLst>
          </p:cNvPr>
          <p:cNvGrpSpPr/>
          <p:nvPr/>
        </p:nvGrpSpPr>
        <p:grpSpPr>
          <a:xfrm>
            <a:off x="5943604" y="2066570"/>
            <a:ext cx="5679432" cy="4506950"/>
            <a:chOff x="5961475" y="2066570"/>
            <a:chExt cx="5013432" cy="397844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5961475" y="2612631"/>
              <a:ext cx="5013432" cy="2418269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7266131" y="2066570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8" name="도넛 7"/>
            <p:cNvSpPr/>
            <p:nvPr/>
          </p:nvSpPr>
          <p:spPr bwMode="auto">
            <a:xfrm>
              <a:off x="7266131" y="5732977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90200" y="4374048"/>
              <a:ext cx="780087" cy="298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8036" y="4107144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8036" y="4107144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s == 'quit'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2235" y="4608074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</a:t>
              </a:r>
              <a:r>
                <a:rPr lang="en-US" altLang="ko-KR" sz="1600" dirty="0" err="1"/>
                <a:t>len</a:t>
              </a:r>
              <a:r>
                <a:rPr lang="en-US" altLang="ko-KR" sz="1600" dirty="0"/>
                <a:t>(s))</a:t>
              </a:r>
              <a:endParaRPr lang="ko-KR" altLang="en-US" sz="1600" dirty="0"/>
            </a:p>
          </p:txBody>
        </p:sp>
        <p:cxnSp>
          <p:nvCxnSpPr>
            <p:cNvPr id="14" name="직선 화살표 연결선 13"/>
            <p:cNvCxnSpPr>
              <a:stCxn id="7" idx="4"/>
              <a:endCxn id="27" idx="0"/>
            </p:cNvCxnSpPr>
            <p:nvPr/>
          </p:nvCxnSpPr>
          <p:spPr bwMode="auto">
            <a:xfrm>
              <a:off x="7422146" y="2378605"/>
              <a:ext cx="0" cy="5719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12" idx="2"/>
              <a:endCxn id="22" idx="0"/>
            </p:cNvCxnSpPr>
            <p:nvPr/>
          </p:nvCxnSpPr>
          <p:spPr bwMode="auto">
            <a:xfrm>
              <a:off x="7422146" y="4535597"/>
              <a:ext cx="0" cy="6965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7344139" y="4497286"/>
              <a:ext cx="780087" cy="298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8036" y="5232144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print('Done')</a:t>
              </a:r>
              <a:endParaRPr lang="ko-KR" altLang="en-US" sz="1600" dirty="0"/>
            </a:p>
          </p:txBody>
        </p:sp>
        <p:cxnSp>
          <p:nvCxnSpPr>
            <p:cNvPr id="24" name="꺾인 연결선 23"/>
            <p:cNvCxnSpPr>
              <a:stCxn id="12" idx="3"/>
              <a:endCxn id="13" idx="0"/>
            </p:cNvCxnSpPr>
            <p:nvPr/>
          </p:nvCxnSpPr>
          <p:spPr bwMode="auto">
            <a:xfrm>
              <a:off x="8436261" y="4321370"/>
              <a:ext cx="780087" cy="28670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408036" y="2950568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8036" y="2950568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True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44139" y="3327222"/>
              <a:ext cx="780087" cy="298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cxnSp>
          <p:nvCxnSpPr>
            <p:cNvPr id="30" name="직선 화살표 연결선 29"/>
            <p:cNvCxnSpPr>
              <a:stCxn id="27" idx="2"/>
              <a:endCxn id="31" idx="0"/>
            </p:cNvCxnSpPr>
            <p:nvPr/>
          </p:nvCxnSpPr>
          <p:spPr bwMode="auto">
            <a:xfrm>
              <a:off x="7422146" y="3379022"/>
              <a:ext cx="0" cy="227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408036" y="360631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s = input()</a:t>
              </a:r>
              <a:endParaRPr lang="ko-KR" altLang="en-US" sz="1600" dirty="0"/>
            </a:p>
          </p:txBody>
        </p:sp>
        <p:cxnSp>
          <p:nvCxnSpPr>
            <p:cNvPr id="33" name="직선 화살표 연결선 32"/>
            <p:cNvCxnSpPr>
              <a:stCxn id="31" idx="2"/>
              <a:endCxn id="12" idx="0"/>
            </p:cNvCxnSpPr>
            <p:nvPr/>
          </p:nvCxnSpPr>
          <p:spPr bwMode="auto">
            <a:xfrm>
              <a:off x="7422146" y="3873118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꺾인 연결선 34"/>
            <p:cNvCxnSpPr>
              <a:stCxn id="13" idx="3"/>
              <a:endCxn id="27" idx="3"/>
            </p:cNvCxnSpPr>
            <p:nvPr/>
          </p:nvCxnSpPr>
          <p:spPr bwMode="auto">
            <a:xfrm flipH="1" flipV="1">
              <a:off x="8436261" y="3164796"/>
              <a:ext cx="1794199" cy="1576683"/>
            </a:xfrm>
            <a:prstGeom prst="bentConnector3">
              <a:avLst>
                <a:gd name="adj1" fmla="val -1380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/>
            <p:cNvCxnSpPr>
              <a:stCxn id="22" idx="2"/>
              <a:endCxn id="8" idx="0"/>
            </p:cNvCxnSpPr>
            <p:nvPr/>
          </p:nvCxnSpPr>
          <p:spPr bwMode="auto">
            <a:xfrm>
              <a:off x="7422146" y="5498949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73578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8354" y="79614"/>
            <a:ext cx="11278205" cy="126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The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273971" cy="412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dirty="0"/>
              <a:t>while True: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353096-B3E2-BFA4-6511-F6DFE0B7C145}"/>
              </a:ext>
            </a:extLst>
          </p:cNvPr>
          <p:cNvGrpSpPr/>
          <p:nvPr/>
        </p:nvGrpSpPr>
        <p:grpSpPr>
          <a:xfrm>
            <a:off x="6096001" y="1140234"/>
            <a:ext cx="5195929" cy="5443446"/>
            <a:chOff x="6096001" y="1556794"/>
            <a:chExt cx="4436311" cy="4647642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096001" y="2424202"/>
              <a:ext cx="4436311" cy="3390191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7266131" y="1556794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sp>
          <p:nvSpPr>
            <p:cNvPr id="8" name="도넛 7"/>
            <p:cNvSpPr/>
            <p:nvPr/>
          </p:nvSpPr>
          <p:spPr bwMode="auto">
            <a:xfrm>
              <a:off x="7266131" y="589240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cxnSp>
          <p:nvCxnSpPr>
            <p:cNvPr id="9" name="직선 화살표 연결선 8"/>
            <p:cNvCxnSpPr>
              <a:stCxn id="11" idx="2"/>
              <a:endCxn id="19" idx="0"/>
            </p:cNvCxnSpPr>
            <p:nvPr/>
          </p:nvCxnSpPr>
          <p:spPr bwMode="auto">
            <a:xfrm>
              <a:off x="7422146" y="4181741"/>
              <a:ext cx="0" cy="318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890200" y="4020191"/>
              <a:ext cx="780087" cy="26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8036" y="3753287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8036" y="3753287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iGuess</a:t>
              </a:r>
              <a:r>
                <a:rPr lang="en-US" altLang="ko-KR" sz="1400" dirty="0"/>
                <a:t> == </a:t>
              </a:r>
              <a:r>
                <a:rPr lang="en-US" altLang="ko-KR" sz="1400" dirty="0" err="1"/>
                <a:t>iNumber</a:t>
              </a:r>
              <a:endParaRPr lang="en-US" altLang="ko-KR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2235" y="4254217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print('Congratulations')</a:t>
              </a:r>
              <a:endParaRPr lang="ko-KR" altLang="en-US" sz="1400" dirty="0"/>
            </a:p>
          </p:txBody>
        </p:sp>
        <p:cxnSp>
          <p:nvCxnSpPr>
            <p:cNvPr id="14" name="직선 화살표 연결선 13"/>
            <p:cNvCxnSpPr>
              <a:stCxn id="7" idx="4"/>
              <a:endCxn id="32" idx="0"/>
            </p:cNvCxnSpPr>
            <p:nvPr/>
          </p:nvCxnSpPr>
          <p:spPr bwMode="auto">
            <a:xfrm>
              <a:off x="7422146" y="1868827"/>
              <a:ext cx="0" cy="1683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>
              <a:stCxn id="32" idx="2"/>
              <a:endCxn id="27" idx="0"/>
            </p:cNvCxnSpPr>
            <p:nvPr/>
          </p:nvCxnSpPr>
          <p:spPr bwMode="auto">
            <a:xfrm>
              <a:off x="7422146" y="2304000"/>
              <a:ext cx="0" cy="292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18" idx="2"/>
              <a:endCxn id="22" idx="0"/>
            </p:cNvCxnSpPr>
            <p:nvPr/>
          </p:nvCxnSpPr>
          <p:spPr bwMode="auto">
            <a:xfrm>
              <a:off x="7422146" y="4929048"/>
              <a:ext cx="0" cy="4983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7890200" y="4767498"/>
              <a:ext cx="780087" cy="26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8036" y="4500594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08036" y="4500594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iGuess</a:t>
              </a:r>
              <a:r>
                <a:rPr lang="en-US" altLang="ko-KR" sz="1400" dirty="0"/>
                <a:t> &lt; </a:t>
              </a:r>
              <a:r>
                <a:rPr lang="en-US" altLang="ko-KR" sz="1400" dirty="0" err="1"/>
                <a:t>iNumber</a:t>
              </a:r>
              <a:endParaRPr lang="en-US" altLang="ko-KR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02235" y="5001524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print('higher')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4139" y="4143429"/>
              <a:ext cx="780087" cy="26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8036" y="5427384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print('lower')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44139" y="4890736"/>
              <a:ext cx="780087" cy="26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cxnSp>
          <p:nvCxnSpPr>
            <p:cNvPr id="24" name="꺾인 연결선 23"/>
            <p:cNvCxnSpPr>
              <a:stCxn id="12" idx="3"/>
              <a:endCxn id="13" idx="0"/>
            </p:cNvCxnSpPr>
            <p:nvPr/>
          </p:nvCxnSpPr>
          <p:spPr bwMode="auto">
            <a:xfrm>
              <a:off x="8436261" y="3967513"/>
              <a:ext cx="780087" cy="28670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꺾인 연결선 24"/>
            <p:cNvCxnSpPr>
              <a:stCxn id="19" idx="3"/>
              <a:endCxn id="20" idx="0"/>
            </p:cNvCxnSpPr>
            <p:nvPr/>
          </p:nvCxnSpPr>
          <p:spPr bwMode="auto">
            <a:xfrm>
              <a:off x="8436261" y="4714820"/>
              <a:ext cx="780087" cy="28670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408036" y="259671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8036" y="259671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True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44139" y="2973365"/>
              <a:ext cx="780087" cy="26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cxnSp>
          <p:nvCxnSpPr>
            <p:cNvPr id="30" name="직선 화살표 연결선 29"/>
            <p:cNvCxnSpPr>
              <a:stCxn id="27" idx="2"/>
              <a:endCxn id="31" idx="0"/>
            </p:cNvCxnSpPr>
            <p:nvPr/>
          </p:nvCxnSpPr>
          <p:spPr bwMode="auto">
            <a:xfrm>
              <a:off x="7422146" y="3025165"/>
              <a:ext cx="0" cy="227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408036" y="3252455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iGuess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(input())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08036" y="2037195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iNumber</a:t>
              </a:r>
              <a:r>
                <a:rPr lang="en-US" altLang="ko-KR" sz="1400" dirty="0"/>
                <a:t> = 23</a:t>
              </a:r>
              <a:endParaRPr lang="ko-KR" altLang="en-US" sz="1400" dirty="0"/>
            </a:p>
          </p:txBody>
        </p:sp>
        <p:cxnSp>
          <p:nvCxnSpPr>
            <p:cNvPr id="33" name="직선 화살표 연결선 32"/>
            <p:cNvCxnSpPr>
              <a:stCxn id="31" idx="2"/>
              <a:endCxn id="12" idx="0"/>
            </p:cNvCxnSpPr>
            <p:nvPr/>
          </p:nvCxnSpPr>
          <p:spPr bwMode="auto">
            <a:xfrm>
              <a:off x="7422146" y="3519261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꺾인 연결선 35"/>
            <p:cNvCxnSpPr>
              <a:stCxn id="20" idx="3"/>
              <a:endCxn id="27" idx="3"/>
            </p:cNvCxnSpPr>
            <p:nvPr/>
          </p:nvCxnSpPr>
          <p:spPr bwMode="auto">
            <a:xfrm flipH="1" flipV="1">
              <a:off x="8436261" y="2810938"/>
              <a:ext cx="1794199" cy="2323991"/>
            </a:xfrm>
            <a:prstGeom prst="bentConnector3">
              <a:avLst>
                <a:gd name="adj1" fmla="val -1380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꺾인 연결선 36"/>
            <p:cNvCxnSpPr>
              <a:stCxn id="22" idx="3"/>
              <a:endCxn id="27" idx="3"/>
            </p:cNvCxnSpPr>
            <p:nvPr/>
          </p:nvCxnSpPr>
          <p:spPr bwMode="auto">
            <a:xfrm flipV="1">
              <a:off x="8436259" y="2810938"/>
              <a:ext cx="13758" cy="2749851"/>
            </a:xfrm>
            <a:prstGeom prst="bentConnector3">
              <a:avLst>
                <a:gd name="adj1" fmla="val 1482857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꺾인 연결선 38"/>
            <p:cNvCxnSpPr>
              <a:stCxn id="13" idx="3"/>
              <a:endCxn id="8" idx="6"/>
            </p:cNvCxnSpPr>
            <p:nvPr/>
          </p:nvCxnSpPr>
          <p:spPr bwMode="auto">
            <a:xfrm flipH="1">
              <a:off x="7578165" y="4387622"/>
              <a:ext cx="2652295" cy="1660797"/>
            </a:xfrm>
            <a:prstGeom prst="bentConnector3">
              <a:avLst>
                <a:gd name="adj1" fmla="val -440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91149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53040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break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71108" y="1617664"/>
            <a:ext cx="4856841" cy="362267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Complete the program in the previous slide by adding the functionality to generate the answer number randomly.</a:t>
            </a:r>
          </a:p>
          <a:p>
            <a:endParaRPr lang="en-US" altLang="ko-KR" dirty="0"/>
          </a:p>
          <a:p>
            <a:r>
              <a:rPr lang="en-US" altLang="ko-KR" dirty="0"/>
              <a:t>Hint)</a:t>
            </a:r>
          </a:p>
          <a:p>
            <a:pPr marL="495285" lvl="1" indent="0">
              <a:buNone/>
            </a:pPr>
            <a:r>
              <a:rPr lang="en-US" altLang="ko-KR" dirty="0"/>
              <a:t>import random</a:t>
            </a:r>
          </a:p>
          <a:p>
            <a:pPr marL="495285" lvl="1" indent="0">
              <a:buNone/>
            </a:pPr>
            <a:r>
              <a:rPr lang="en-US" altLang="ko-KR" dirty="0" err="1"/>
              <a:t>random.seed</a:t>
            </a:r>
            <a:r>
              <a:rPr lang="en-US" altLang="ko-KR" dirty="0"/>
              <a:t>()</a:t>
            </a:r>
          </a:p>
          <a:p>
            <a:pPr marL="495285" lvl="1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(0, 1000)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D7324B-8890-0A65-644F-BEED14BB80C7}"/>
              </a:ext>
            </a:extLst>
          </p:cNvPr>
          <p:cNvGrpSpPr/>
          <p:nvPr/>
        </p:nvGrpSpPr>
        <p:grpSpPr>
          <a:xfrm>
            <a:off x="6096001" y="1102451"/>
            <a:ext cx="4988559" cy="5350888"/>
            <a:chOff x="6096001" y="1694809"/>
            <a:chExt cx="4436311" cy="4758529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096001" y="2673104"/>
              <a:ext cx="4436311" cy="3390191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7266131" y="1694809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sp>
          <p:nvSpPr>
            <p:cNvPr id="8" name="도넛 7"/>
            <p:cNvSpPr/>
            <p:nvPr/>
          </p:nvSpPr>
          <p:spPr bwMode="auto">
            <a:xfrm>
              <a:off x="7266131" y="6141303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cxnSp>
          <p:nvCxnSpPr>
            <p:cNvPr id="9" name="직선 화살표 연결선 8"/>
            <p:cNvCxnSpPr>
              <a:stCxn id="11" idx="2"/>
              <a:endCxn id="19" idx="0"/>
            </p:cNvCxnSpPr>
            <p:nvPr/>
          </p:nvCxnSpPr>
          <p:spPr bwMode="auto">
            <a:xfrm>
              <a:off x="7422146" y="4430643"/>
              <a:ext cx="0" cy="318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890200" y="4269093"/>
              <a:ext cx="780087" cy="27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8036" y="4002189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8036" y="4002189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iGuess</a:t>
              </a:r>
              <a:r>
                <a:rPr lang="en-US" altLang="ko-KR" sz="1400" dirty="0"/>
                <a:t> == </a:t>
              </a:r>
              <a:r>
                <a:rPr lang="en-US" altLang="ko-KR" sz="1400" dirty="0" err="1"/>
                <a:t>iNumber</a:t>
              </a:r>
              <a:endParaRPr lang="en-US" altLang="ko-KR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2235" y="4503119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print('Congratulations')</a:t>
              </a:r>
              <a:endParaRPr lang="ko-KR" altLang="en-US" sz="1400" dirty="0"/>
            </a:p>
          </p:txBody>
        </p:sp>
        <p:cxnSp>
          <p:nvCxnSpPr>
            <p:cNvPr id="14" name="직선 화살표 연결선 13"/>
            <p:cNvCxnSpPr>
              <a:stCxn id="7" idx="4"/>
              <a:endCxn id="31" idx="0"/>
            </p:cNvCxnSpPr>
            <p:nvPr/>
          </p:nvCxnSpPr>
          <p:spPr bwMode="auto">
            <a:xfrm>
              <a:off x="7422146" y="2006844"/>
              <a:ext cx="0" cy="1497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>
              <a:stCxn id="31" idx="2"/>
              <a:endCxn id="27" idx="0"/>
            </p:cNvCxnSpPr>
            <p:nvPr/>
          </p:nvCxnSpPr>
          <p:spPr bwMode="auto">
            <a:xfrm>
              <a:off x="7422146" y="2552902"/>
              <a:ext cx="0" cy="292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18" idx="2"/>
              <a:endCxn id="22" idx="0"/>
            </p:cNvCxnSpPr>
            <p:nvPr/>
          </p:nvCxnSpPr>
          <p:spPr bwMode="auto">
            <a:xfrm>
              <a:off x="7422146" y="5177950"/>
              <a:ext cx="0" cy="4983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7890200" y="5016400"/>
              <a:ext cx="780087" cy="27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8036" y="474949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08036" y="474949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iGuess</a:t>
              </a:r>
              <a:r>
                <a:rPr lang="en-US" altLang="ko-KR" sz="1400" dirty="0"/>
                <a:t> &lt; </a:t>
              </a:r>
              <a:r>
                <a:rPr lang="en-US" altLang="ko-KR" sz="1400" dirty="0" err="1"/>
                <a:t>iNumber</a:t>
              </a:r>
              <a:endParaRPr lang="en-US" altLang="ko-KR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02235" y="525042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print('higher')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4139" y="4392331"/>
              <a:ext cx="780087" cy="27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8036" y="567628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print('lower')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44139" y="5139638"/>
              <a:ext cx="780087" cy="27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cxnSp>
          <p:nvCxnSpPr>
            <p:cNvPr id="24" name="꺾인 연결선 23"/>
            <p:cNvCxnSpPr>
              <a:stCxn id="12" idx="3"/>
              <a:endCxn id="13" idx="0"/>
            </p:cNvCxnSpPr>
            <p:nvPr/>
          </p:nvCxnSpPr>
          <p:spPr bwMode="auto">
            <a:xfrm>
              <a:off x="8436261" y="4216415"/>
              <a:ext cx="780087" cy="28670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꺾인 연결선 24"/>
            <p:cNvCxnSpPr>
              <a:stCxn id="19" idx="3"/>
              <a:endCxn id="20" idx="0"/>
            </p:cNvCxnSpPr>
            <p:nvPr/>
          </p:nvCxnSpPr>
          <p:spPr bwMode="auto">
            <a:xfrm>
              <a:off x="8436261" y="4963722"/>
              <a:ext cx="780087" cy="28670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408036" y="2845612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8036" y="2845612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True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44139" y="3222267"/>
              <a:ext cx="780087" cy="27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cxnSp>
          <p:nvCxnSpPr>
            <p:cNvPr id="29" name="직선 화살표 연결선 28"/>
            <p:cNvCxnSpPr>
              <a:stCxn id="27" idx="2"/>
              <a:endCxn id="30" idx="0"/>
            </p:cNvCxnSpPr>
            <p:nvPr/>
          </p:nvCxnSpPr>
          <p:spPr bwMode="auto">
            <a:xfrm>
              <a:off x="7422146" y="3274067"/>
              <a:ext cx="0" cy="227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6408036" y="3501357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iGuess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(input())</a:t>
              </a:r>
              <a:endParaRPr lang="ko-KR" alt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74010" y="2156610"/>
              <a:ext cx="2496277" cy="396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random.seed</a:t>
              </a:r>
              <a:r>
                <a:rPr lang="en-US" altLang="ko-KR" sz="1400" dirty="0"/>
                <a:t>()</a:t>
              </a:r>
            </a:p>
            <a:p>
              <a:pPr algn="ctr"/>
              <a:r>
                <a:rPr lang="en-US" altLang="ko-KR" sz="1400" dirty="0" err="1"/>
                <a:t>iNumber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random.randint</a:t>
              </a:r>
              <a:r>
                <a:rPr lang="en-US" altLang="ko-KR" sz="1400" dirty="0"/>
                <a:t>(0, 1000)</a:t>
              </a:r>
              <a:endParaRPr lang="ko-KR" altLang="en-US" sz="1400" dirty="0"/>
            </a:p>
          </p:txBody>
        </p:sp>
        <p:cxnSp>
          <p:nvCxnSpPr>
            <p:cNvPr id="32" name="직선 화살표 연결선 31"/>
            <p:cNvCxnSpPr>
              <a:stCxn id="30" idx="2"/>
              <a:endCxn id="12" idx="0"/>
            </p:cNvCxnSpPr>
            <p:nvPr/>
          </p:nvCxnSpPr>
          <p:spPr bwMode="auto">
            <a:xfrm>
              <a:off x="7422146" y="3768163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3" name="꺾인 연결선 32"/>
            <p:cNvCxnSpPr>
              <a:stCxn id="20" idx="3"/>
              <a:endCxn id="27" idx="3"/>
            </p:cNvCxnSpPr>
            <p:nvPr/>
          </p:nvCxnSpPr>
          <p:spPr bwMode="auto">
            <a:xfrm flipH="1" flipV="1">
              <a:off x="8436261" y="3059840"/>
              <a:ext cx="1794199" cy="2323991"/>
            </a:xfrm>
            <a:prstGeom prst="bentConnector3">
              <a:avLst>
                <a:gd name="adj1" fmla="val -1380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꺾인 연결선 33"/>
            <p:cNvCxnSpPr>
              <a:stCxn id="22" idx="3"/>
              <a:endCxn id="27" idx="3"/>
            </p:cNvCxnSpPr>
            <p:nvPr/>
          </p:nvCxnSpPr>
          <p:spPr bwMode="auto">
            <a:xfrm flipV="1">
              <a:off x="8436259" y="3059840"/>
              <a:ext cx="13758" cy="2749851"/>
            </a:xfrm>
            <a:prstGeom prst="bentConnector3">
              <a:avLst>
                <a:gd name="adj1" fmla="val 148285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꺾인 연결선 34"/>
            <p:cNvCxnSpPr>
              <a:stCxn id="13" idx="3"/>
              <a:endCxn id="8" idx="6"/>
            </p:cNvCxnSpPr>
            <p:nvPr/>
          </p:nvCxnSpPr>
          <p:spPr bwMode="auto">
            <a:xfrm flipH="1">
              <a:off x="7578165" y="4636524"/>
              <a:ext cx="2652295" cy="1660797"/>
            </a:xfrm>
            <a:prstGeom prst="bentConnector3">
              <a:avLst>
                <a:gd name="adj1" fmla="val -440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4426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break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random.seed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iNumber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random.randint</a:t>
            </a:r>
            <a:r>
              <a:rPr lang="en-US" altLang="ko-KR" b="1" dirty="0">
                <a:solidFill>
                  <a:srgbClr val="FFFF00"/>
                </a:solidFill>
              </a:rPr>
              <a:t>(0, 1000)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85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61830"/>
            <a:ext cx="10353762" cy="83371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Practice: </a:t>
            </a:r>
            <a:r>
              <a:rPr lang="en-US" altLang="ko-KR" sz="4000" b="1" i="1" dirty="0"/>
              <a:t>break</a:t>
            </a:r>
            <a:endParaRPr lang="ko-KR" altLang="en-US" sz="4000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4397" y="1443355"/>
            <a:ext cx="5948167" cy="438321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Make a Python program which:</a:t>
            </a:r>
          </a:p>
          <a:p>
            <a:pPr lvl="1"/>
            <a:r>
              <a:rPr lang="en-US" altLang="ko-KR" sz="1600" dirty="0"/>
              <a:t>Step 1) inputs a string for the user’s age.</a:t>
            </a:r>
          </a:p>
          <a:p>
            <a:pPr lvl="1"/>
            <a:r>
              <a:rPr lang="en-US" altLang="ko-KR" sz="1600" dirty="0"/>
              <a:t>Step 2) terminates the program if the input string is equal to ‘quit’.</a:t>
            </a:r>
          </a:p>
          <a:p>
            <a:pPr lvl="1"/>
            <a:r>
              <a:rPr lang="en-US" altLang="ko-KR" sz="1600" dirty="0"/>
              <a:t>Step 3) transforms the input string into an integer </a:t>
            </a:r>
            <a:r>
              <a:rPr lang="en-US" altLang="ko-KR" sz="1600" i="1" dirty="0" err="1"/>
              <a:t>iAge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Step 4) prints out:</a:t>
            </a:r>
          </a:p>
          <a:p>
            <a:pPr lvl="2"/>
            <a:r>
              <a:rPr lang="en-US" altLang="ko-KR" sz="1400" dirty="0"/>
              <a:t>‘You are a child.’ if </a:t>
            </a:r>
            <a:r>
              <a:rPr lang="en-US" altLang="ko-KR" sz="1400" i="1" dirty="0" err="1"/>
              <a:t>iAge</a:t>
            </a:r>
            <a:r>
              <a:rPr lang="en-US" altLang="ko-KR" sz="1400" dirty="0"/>
              <a:t> is less than or equal to 12.</a:t>
            </a:r>
          </a:p>
          <a:p>
            <a:pPr lvl="2"/>
            <a:r>
              <a:rPr lang="en-US" altLang="ko-KR" sz="1400" dirty="0"/>
              <a:t>‘You are a teenager.’ if </a:t>
            </a:r>
            <a:r>
              <a:rPr lang="en-US" altLang="ko-KR" sz="1400" i="1" dirty="0" err="1"/>
              <a:t>iAge</a:t>
            </a:r>
            <a:r>
              <a:rPr lang="en-US" altLang="ko-KR" sz="1400" dirty="0"/>
              <a:t> is between 13 and 19.</a:t>
            </a:r>
          </a:p>
          <a:p>
            <a:pPr lvl="2"/>
            <a:r>
              <a:rPr lang="en-US" altLang="ko-KR" sz="1400" dirty="0"/>
              <a:t>‘You are an adult.’ if </a:t>
            </a:r>
            <a:r>
              <a:rPr lang="en-US" altLang="ko-KR" sz="1400" i="1" dirty="0" err="1"/>
              <a:t>iAge</a:t>
            </a:r>
            <a:r>
              <a:rPr lang="en-US" altLang="ko-KR" sz="1400" dirty="0"/>
              <a:t> is greater than or equal to 20.</a:t>
            </a:r>
          </a:p>
          <a:p>
            <a:pPr lvl="1"/>
            <a:r>
              <a:rPr lang="en-US" altLang="ko-KR" sz="1600" dirty="0"/>
              <a:t>Step 5) goes to the Step 1).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DB77D4-8754-2693-4DC4-F0F07B624453}"/>
              </a:ext>
            </a:extLst>
          </p:cNvPr>
          <p:cNvGrpSpPr/>
          <p:nvPr/>
        </p:nvGrpSpPr>
        <p:grpSpPr>
          <a:xfrm>
            <a:off x="6456041" y="922600"/>
            <a:ext cx="4526919" cy="5554741"/>
            <a:chOff x="6456041" y="1484786"/>
            <a:chExt cx="4068757" cy="4992555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6456041" y="1952836"/>
              <a:ext cx="4068757" cy="4131714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7638478" y="1484786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sp>
          <p:nvSpPr>
            <p:cNvPr id="9" name="도넛 8"/>
            <p:cNvSpPr/>
            <p:nvPr/>
          </p:nvSpPr>
          <p:spPr bwMode="auto">
            <a:xfrm>
              <a:off x="7638478" y="6165306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400">
                <a:latin typeface="Tahoma" pitchFamily="34" charset="0"/>
              </a:endParaRPr>
            </a:p>
          </p:txBody>
        </p:sp>
        <p:cxnSp>
          <p:nvCxnSpPr>
            <p:cNvPr id="10" name="직선 화살표 연결선 9"/>
            <p:cNvCxnSpPr>
              <a:stCxn id="12" idx="2"/>
              <a:endCxn id="20" idx="0"/>
            </p:cNvCxnSpPr>
            <p:nvPr/>
          </p:nvCxnSpPr>
          <p:spPr bwMode="auto">
            <a:xfrm>
              <a:off x="7794493" y="4688672"/>
              <a:ext cx="0" cy="2408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8262547" y="4527122"/>
              <a:ext cx="780087" cy="27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0383" y="4260218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80383" y="4260218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iAge</a:t>
              </a:r>
              <a:r>
                <a:rPr lang="en-US" altLang="ko-KR" sz="1400" dirty="0"/>
                <a:t> &lt;= 12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80383" y="3825044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iAge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int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sAge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52591" y="4683139"/>
              <a:ext cx="1560173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print('child')</a:t>
              </a:r>
              <a:endParaRPr lang="ko-KR" altLang="en-US" sz="1400" dirty="0"/>
            </a:p>
          </p:txBody>
        </p:sp>
        <p:cxnSp>
          <p:nvCxnSpPr>
            <p:cNvPr id="16" name="직선 화살표 연결선 15"/>
            <p:cNvCxnSpPr>
              <a:stCxn id="14" idx="2"/>
              <a:endCxn id="13" idx="0"/>
            </p:cNvCxnSpPr>
            <p:nvPr/>
          </p:nvCxnSpPr>
          <p:spPr bwMode="auto">
            <a:xfrm>
              <a:off x="7794493" y="4091850"/>
              <a:ext cx="0" cy="1683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>
              <a:stCxn id="20" idx="2"/>
              <a:endCxn id="23" idx="0"/>
            </p:cNvCxnSpPr>
            <p:nvPr/>
          </p:nvCxnSpPr>
          <p:spPr bwMode="auto">
            <a:xfrm>
              <a:off x="7794493" y="5357969"/>
              <a:ext cx="0" cy="3065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262547" y="5196420"/>
              <a:ext cx="780087" cy="27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80383" y="492951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0383" y="492951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iAge</a:t>
              </a:r>
              <a:r>
                <a:rPr lang="en-US" altLang="ko-KR" sz="1400" dirty="0"/>
                <a:t> &lt;= 19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52591" y="5339988"/>
              <a:ext cx="1560173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print('teenager')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16487" y="4650360"/>
              <a:ext cx="780087" cy="27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0383" y="5664472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print('adult')</a:t>
              </a:r>
              <a:endParaRPr lang="ko-KR" altLang="en-US" sz="1400" dirty="0"/>
            </a:p>
          </p:txBody>
        </p:sp>
        <p:cxnSp>
          <p:nvCxnSpPr>
            <p:cNvPr id="24" name="꺾인 연결선 23"/>
            <p:cNvCxnSpPr>
              <a:stCxn id="13" idx="3"/>
              <a:endCxn id="15" idx="0"/>
            </p:cNvCxnSpPr>
            <p:nvPr/>
          </p:nvCxnSpPr>
          <p:spPr bwMode="auto">
            <a:xfrm>
              <a:off x="8808608" y="4474444"/>
              <a:ext cx="624069" cy="20869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꺾인 연결선 24"/>
            <p:cNvCxnSpPr>
              <a:stCxn id="20" idx="3"/>
              <a:endCxn id="21" idx="0"/>
            </p:cNvCxnSpPr>
            <p:nvPr/>
          </p:nvCxnSpPr>
          <p:spPr bwMode="auto">
            <a:xfrm>
              <a:off x="8808608" y="5143742"/>
              <a:ext cx="624069" cy="19624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780383" y="2108853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0383" y="2108853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/>
                <a:t>True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16487" y="2498995"/>
              <a:ext cx="780087" cy="27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80383" y="2732922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sAge</a:t>
              </a:r>
              <a:r>
                <a:rPr lang="en-US" altLang="ko-KR" sz="1400" dirty="0"/>
                <a:t> = input()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46084" y="3439658"/>
              <a:ext cx="780087" cy="27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True</a:t>
              </a:r>
              <a:endParaRPr lang="ko-KR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80383" y="3172754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80383" y="3172754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400" dirty="0" err="1"/>
                <a:t>sAge</a:t>
              </a:r>
              <a:r>
                <a:rPr lang="en-US" altLang="ko-KR" sz="1400" dirty="0"/>
                <a:t> == 'quit'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16487" y="3562896"/>
              <a:ext cx="780087" cy="27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cxnSp>
          <p:nvCxnSpPr>
            <p:cNvPr id="37" name="직선 화살표 연결선 36"/>
            <p:cNvCxnSpPr>
              <a:stCxn id="8" idx="4"/>
              <a:endCxn id="27" idx="0"/>
            </p:cNvCxnSpPr>
            <p:nvPr/>
          </p:nvCxnSpPr>
          <p:spPr bwMode="auto">
            <a:xfrm>
              <a:off x="7794493" y="1796821"/>
              <a:ext cx="0" cy="3120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/>
            <p:cNvCxnSpPr>
              <a:stCxn id="27" idx="2"/>
              <a:endCxn id="30" idx="0"/>
            </p:cNvCxnSpPr>
            <p:nvPr/>
          </p:nvCxnSpPr>
          <p:spPr bwMode="auto">
            <a:xfrm>
              <a:off x="7794493" y="2537305"/>
              <a:ext cx="0" cy="1956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직선 화살표 연결선 38"/>
            <p:cNvCxnSpPr>
              <a:stCxn id="30" idx="2"/>
              <a:endCxn id="34" idx="0"/>
            </p:cNvCxnSpPr>
            <p:nvPr/>
          </p:nvCxnSpPr>
          <p:spPr bwMode="auto">
            <a:xfrm>
              <a:off x="7794493" y="2999728"/>
              <a:ext cx="0" cy="173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직선 화살표 연결선 39"/>
            <p:cNvCxnSpPr>
              <a:stCxn id="34" idx="2"/>
              <a:endCxn id="14" idx="0"/>
            </p:cNvCxnSpPr>
            <p:nvPr/>
          </p:nvCxnSpPr>
          <p:spPr bwMode="auto">
            <a:xfrm>
              <a:off x="7794493" y="3601206"/>
              <a:ext cx="0" cy="223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7716487" y="5307209"/>
              <a:ext cx="780087" cy="27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False</a:t>
              </a:r>
              <a:endParaRPr lang="ko-KR" altLang="en-US" sz="1400" dirty="0"/>
            </a:p>
          </p:txBody>
        </p:sp>
        <p:cxnSp>
          <p:nvCxnSpPr>
            <p:cNvPr id="46" name="꺾인 연결선 45"/>
            <p:cNvCxnSpPr>
              <a:stCxn id="15" idx="3"/>
              <a:endCxn id="27" idx="3"/>
            </p:cNvCxnSpPr>
            <p:nvPr/>
          </p:nvCxnSpPr>
          <p:spPr bwMode="auto">
            <a:xfrm flipH="1" flipV="1">
              <a:off x="8808606" y="2323081"/>
              <a:ext cx="1404156" cy="2493463"/>
            </a:xfrm>
            <a:prstGeom prst="bentConnector3">
              <a:avLst>
                <a:gd name="adj1" fmla="val -1763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7" name="꺾인 연결선 46"/>
            <p:cNvCxnSpPr>
              <a:stCxn id="21" idx="3"/>
              <a:endCxn id="27" idx="3"/>
            </p:cNvCxnSpPr>
            <p:nvPr/>
          </p:nvCxnSpPr>
          <p:spPr bwMode="auto">
            <a:xfrm flipH="1" flipV="1">
              <a:off x="8808606" y="2323079"/>
              <a:ext cx="1404156" cy="3150312"/>
            </a:xfrm>
            <a:prstGeom prst="bentConnector3">
              <a:avLst>
                <a:gd name="adj1" fmla="val -1763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꺾인 연결선 47"/>
            <p:cNvCxnSpPr>
              <a:stCxn id="23" idx="3"/>
              <a:endCxn id="27" idx="3"/>
            </p:cNvCxnSpPr>
            <p:nvPr/>
          </p:nvCxnSpPr>
          <p:spPr bwMode="auto">
            <a:xfrm flipV="1">
              <a:off x="8808606" y="2323079"/>
              <a:ext cx="13758" cy="3474796"/>
            </a:xfrm>
            <a:prstGeom prst="bentConnector3">
              <a:avLst>
                <a:gd name="adj1" fmla="val 120171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6" name="꺾인 연결선 55"/>
            <p:cNvCxnSpPr>
              <a:stCxn id="34" idx="1"/>
            </p:cNvCxnSpPr>
            <p:nvPr/>
          </p:nvCxnSpPr>
          <p:spPr bwMode="auto">
            <a:xfrm rot="10800000" flipH="1" flipV="1">
              <a:off x="6780383" y="3386981"/>
              <a:ext cx="858095" cy="2856333"/>
            </a:xfrm>
            <a:prstGeom prst="bentConnector3">
              <a:avLst>
                <a:gd name="adj1" fmla="val -1905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7668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60205"/>
            <a:ext cx="10353762" cy="1261872"/>
          </a:xfrm>
        </p:spPr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break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7426" y="1935858"/>
            <a:ext cx="5398534" cy="2982909"/>
          </a:xfrm>
        </p:spPr>
        <p:txBody>
          <a:bodyPr>
            <a:normAutofit fontScale="92500"/>
          </a:bodyPr>
          <a:lstStyle/>
          <a:p>
            <a:r>
              <a:rPr lang="en-US" altLang="ko-KR" sz="2000" dirty="0"/>
              <a:t>Make a Python program which:</a:t>
            </a:r>
          </a:p>
          <a:p>
            <a:pPr lvl="1"/>
            <a:r>
              <a:rPr lang="en-US" altLang="ko-KR" sz="1800" dirty="0"/>
              <a:t>Step 1) inputs a string for a number.</a:t>
            </a:r>
          </a:p>
          <a:p>
            <a:pPr lvl="1"/>
            <a:r>
              <a:rPr lang="en-US" altLang="ko-KR" sz="1800" dirty="0"/>
              <a:t>Step 2) terminates the program if the input string is equal to ‘quit’.</a:t>
            </a:r>
          </a:p>
          <a:p>
            <a:pPr lvl="1"/>
            <a:r>
              <a:rPr lang="en-US" altLang="ko-KR" sz="1800" dirty="0"/>
              <a:t>Step 3) transforms the input string into an integer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Step 4) prints out whether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odd or even.</a:t>
            </a:r>
          </a:p>
          <a:p>
            <a:pPr lvl="1"/>
            <a:r>
              <a:rPr lang="en-US" altLang="ko-KR" sz="1800" dirty="0"/>
              <a:t>Step 5) goes to the Step 1).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617CBD-8106-36B7-8062-A32B718220A3}"/>
              </a:ext>
            </a:extLst>
          </p:cNvPr>
          <p:cNvGrpSpPr/>
          <p:nvPr/>
        </p:nvGrpSpPr>
        <p:grpSpPr>
          <a:xfrm>
            <a:off x="6323961" y="954992"/>
            <a:ext cx="5259922" cy="5748246"/>
            <a:chOff x="6456041" y="1556794"/>
            <a:chExt cx="4068757" cy="4446495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456041" y="2024846"/>
              <a:ext cx="4068757" cy="3588399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while</a:t>
              </a:r>
              <a:endParaRPr kumimoji="1"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7638478" y="1556794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7638478" y="5691254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10" idx="2"/>
              <a:endCxn id="15" idx="0"/>
            </p:cNvCxnSpPr>
            <p:nvPr/>
          </p:nvCxnSpPr>
          <p:spPr bwMode="auto">
            <a:xfrm>
              <a:off x="7794493" y="4838689"/>
              <a:ext cx="0" cy="3845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8262547" y="4677139"/>
              <a:ext cx="780087" cy="28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0383" y="441023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0383" y="441023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n % 2 ==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0383" y="3975061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n = </a:t>
              </a:r>
              <a:r>
                <a:rPr lang="en-US" altLang="ko-KR" dirty="0" err="1"/>
                <a:t>int</a:t>
              </a:r>
              <a:r>
                <a:rPr lang="en-US" altLang="ko-KR" dirty="0"/>
                <a:t>(s)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2591" y="4833156"/>
              <a:ext cx="1560173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print('odd')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>
              <a:stCxn id="12" idx="2"/>
              <a:endCxn id="11" idx="0"/>
            </p:cNvCxnSpPr>
            <p:nvPr/>
          </p:nvCxnSpPr>
          <p:spPr bwMode="auto">
            <a:xfrm>
              <a:off x="7794493" y="4241867"/>
              <a:ext cx="0" cy="1683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780383" y="5223199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print('even')</a:t>
              </a:r>
              <a:endParaRPr lang="ko-KR" altLang="en-US" dirty="0"/>
            </a:p>
          </p:txBody>
        </p:sp>
        <p:cxnSp>
          <p:nvCxnSpPr>
            <p:cNvPr id="16" name="꺾인 연결선 15"/>
            <p:cNvCxnSpPr>
              <a:stCxn id="11" idx="3"/>
              <a:endCxn id="13" idx="0"/>
            </p:cNvCxnSpPr>
            <p:nvPr/>
          </p:nvCxnSpPr>
          <p:spPr bwMode="auto">
            <a:xfrm>
              <a:off x="8808608" y="4624461"/>
              <a:ext cx="624069" cy="20869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780383" y="225887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0383" y="225887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True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16486" y="2649012"/>
              <a:ext cx="780087" cy="28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0383" y="2882939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s = input()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46084" y="3589675"/>
              <a:ext cx="780087" cy="28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80383" y="3322771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80383" y="3322771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s == 'quit'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16486" y="3712913"/>
              <a:ext cx="780087" cy="28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cxnSp>
          <p:nvCxnSpPr>
            <p:cNvPr id="28" name="직선 화살표 연결선 27"/>
            <p:cNvCxnSpPr>
              <a:stCxn id="6" idx="4"/>
              <a:endCxn id="18" idx="0"/>
            </p:cNvCxnSpPr>
            <p:nvPr/>
          </p:nvCxnSpPr>
          <p:spPr bwMode="auto">
            <a:xfrm>
              <a:off x="7794493" y="1868829"/>
              <a:ext cx="0" cy="3900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/>
            <p:cNvCxnSpPr>
              <a:stCxn id="18" idx="2"/>
              <a:endCxn id="21" idx="0"/>
            </p:cNvCxnSpPr>
            <p:nvPr/>
          </p:nvCxnSpPr>
          <p:spPr bwMode="auto">
            <a:xfrm>
              <a:off x="7794493" y="2687322"/>
              <a:ext cx="0" cy="1956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직선 화살표 연결선 29"/>
            <p:cNvCxnSpPr>
              <a:stCxn id="21" idx="2"/>
              <a:endCxn id="25" idx="0"/>
            </p:cNvCxnSpPr>
            <p:nvPr/>
          </p:nvCxnSpPr>
          <p:spPr bwMode="auto">
            <a:xfrm>
              <a:off x="7794493" y="3149745"/>
              <a:ext cx="0" cy="173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/>
            <p:cNvCxnSpPr>
              <a:stCxn id="25" idx="2"/>
              <a:endCxn id="12" idx="0"/>
            </p:cNvCxnSpPr>
            <p:nvPr/>
          </p:nvCxnSpPr>
          <p:spPr bwMode="auto">
            <a:xfrm>
              <a:off x="7794493" y="3751223"/>
              <a:ext cx="0" cy="223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5" name="꺾인 연결선 34"/>
            <p:cNvCxnSpPr>
              <a:stCxn id="13" idx="3"/>
              <a:endCxn id="18" idx="3"/>
            </p:cNvCxnSpPr>
            <p:nvPr/>
          </p:nvCxnSpPr>
          <p:spPr bwMode="auto">
            <a:xfrm flipH="1" flipV="1">
              <a:off x="8808606" y="2473098"/>
              <a:ext cx="1404156" cy="2493463"/>
            </a:xfrm>
            <a:prstGeom prst="bentConnector3">
              <a:avLst>
                <a:gd name="adj1" fmla="val -1763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6" name="꺾인 연결선 35"/>
            <p:cNvCxnSpPr>
              <a:stCxn id="15" idx="3"/>
              <a:endCxn id="18" idx="3"/>
            </p:cNvCxnSpPr>
            <p:nvPr/>
          </p:nvCxnSpPr>
          <p:spPr bwMode="auto">
            <a:xfrm flipV="1">
              <a:off x="8808606" y="2473096"/>
              <a:ext cx="13758" cy="2883506"/>
            </a:xfrm>
            <a:prstGeom prst="bentConnector3">
              <a:avLst>
                <a:gd name="adj1" fmla="val 1201855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7716487" y="4800377"/>
              <a:ext cx="780087" cy="28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cxnSp>
          <p:nvCxnSpPr>
            <p:cNvPr id="40" name="꺾인 연결선 39"/>
            <p:cNvCxnSpPr>
              <a:stCxn id="25" idx="1"/>
              <a:endCxn id="7" idx="2"/>
            </p:cNvCxnSpPr>
            <p:nvPr/>
          </p:nvCxnSpPr>
          <p:spPr bwMode="auto">
            <a:xfrm rot="10800000" flipH="1" flipV="1">
              <a:off x="6780383" y="3536996"/>
              <a:ext cx="858095" cy="2310272"/>
            </a:xfrm>
            <a:prstGeom prst="bentConnector3">
              <a:avLst>
                <a:gd name="adj1" fmla="val -288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1303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of </a:t>
            </a:r>
            <a:r>
              <a:rPr lang="en-US" altLang="ko-KR" b="1" i="1" dirty="0"/>
              <a:t>while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0536525" cy="50802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while expression: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400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Statement</a:t>
            </a:r>
          </a:p>
          <a:p>
            <a:pPr lvl="1"/>
            <a:r>
              <a:rPr lang="en-US" altLang="ko-KR" dirty="0"/>
              <a:t>while</a:t>
            </a:r>
          </a:p>
          <a:p>
            <a:pPr lvl="2"/>
            <a:r>
              <a:rPr lang="en-US" altLang="ko-KR" dirty="0"/>
              <a:t>Control Flow in while Statement</a:t>
            </a:r>
          </a:p>
          <a:p>
            <a:pPr lvl="2"/>
            <a:r>
              <a:rPr lang="en-US" altLang="ko-KR" dirty="0"/>
              <a:t>Repetition Controls for while Statement</a:t>
            </a:r>
          </a:p>
          <a:p>
            <a:pPr lvl="2"/>
            <a:r>
              <a:rPr lang="en-US" altLang="ko-KR" dirty="0"/>
              <a:t>The break Statement</a:t>
            </a:r>
          </a:p>
          <a:p>
            <a:pPr lvl="1"/>
            <a:r>
              <a:rPr lang="en-US" altLang="ko-KR" b="1" u="sng" dirty="0"/>
              <a:t>while-else</a:t>
            </a:r>
          </a:p>
          <a:p>
            <a:r>
              <a:rPr lang="en-US" altLang="ko-KR" dirty="0"/>
              <a:t>while-if</a:t>
            </a:r>
          </a:p>
          <a:p>
            <a:r>
              <a:rPr lang="en-US" altLang="ko-KR" dirty="0"/>
              <a:t>while-while (nested while)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1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98013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expression: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98013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8013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7056108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7056108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212124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212124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330447" y="3507009"/>
            <a:ext cx="2274471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33" dirty="0"/>
              <a:t>If expression is true</a:t>
            </a:r>
            <a:endParaRPr lang="ko-KR" altLang="en-US" sz="1733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66474" y="3487508"/>
            <a:ext cx="1677186" cy="1014113"/>
          </a:xfrm>
          <a:prstGeom prst="bentConnector4">
            <a:avLst>
              <a:gd name="adj1" fmla="val -20338"/>
              <a:gd name="adj2" fmla="val 2308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8052247" y="3507009"/>
            <a:ext cx="2274471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33" dirty="0"/>
              <a:t>If expression is false</a:t>
            </a:r>
            <a:endParaRPr lang="ko-KR" altLang="en-US" sz="1733" dirty="0"/>
          </a:p>
        </p:txBody>
      </p:sp>
      <p:sp>
        <p:nvSpPr>
          <p:cNvPr id="24" name="TextBox 23"/>
          <p:cNvSpPr txBox="1"/>
          <p:nvPr/>
        </p:nvSpPr>
        <p:spPr>
          <a:xfrm>
            <a:off x="9122729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24" idx="0"/>
          </p:cNvCxnSpPr>
          <p:nvPr/>
        </p:nvCxnSpPr>
        <p:spPr bwMode="auto">
          <a:xfrm>
            <a:off x="8226238" y="3155970"/>
            <a:ext cx="1910604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24" idx="2"/>
            <a:endCxn id="17" idx="0"/>
          </p:cNvCxnSpPr>
          <p:nvPr/>
        </p:nvCxnSpPr>
        <p:spPr bwMode="auto">
          <a:xfrm rot="5400000">
            <a:off x="8206431" y="3838851"/>
            <a:ext cx="936106" cy="29247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12179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expression: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373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913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432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b="1" dirty="0"/>
              <a:t>		</a:t>
            </a:r>
            <a:r>
              <a:rPr lang="en-US" altLang="ko-KR" dirty="0"/>
              <a:t>#</a:t>
            </a:r>
            <a:r>
              <a:rPr lang="en-US" altLang="ko-KR" b="1" dirty="0">
                <a:solidFill>
                  <a:srgbClr val="FF0000"/>
                </a:solidFill>
              </a:rPr>
              <a:t> Go to 'while expression'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92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858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086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while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expression: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else:					# optional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   statements2		# optional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309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	# </a:t>
            </a:r>
            <a:r>
              <a:rPr lang="en-US" altLang="ko-KR" b="1" dirty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statements2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313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i &lt;= 3: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4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i = 1</a:t>
            </a:r>
          </a:p>
          <a:p>
            <a:pPr marL="0" indent="0">
              <a:buNone/>
            </a:pPr>
            <a:r>
              <a:rPr lang="nn-NO" altLang="ko-KR" dirty="0"/>
              <a:t>while i &lt;= 3: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508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75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1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341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1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253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1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r>
              <a:rPr lang="en-US" altLang="ko-KR" b="1" dirty="0">
                <a:solidFill>
                  <a:srgbClr val="FF0000"/>
                </a:solidFill>
              </a:rPr>
              <a:t>		</a:t>
            </a: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Go to '</a:t>
            </a:r>
            <a:r>
              <a:rPr lang="nn-NO" altLang="ko-KR" b="1" dirty="0">
                <a:solidFill>
                  <a:srgbClr val="FF0000"/>
                </a:solidFill>
              </a:rPr>
              <a:t> while i &lt;= 3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83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483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2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821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2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8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expression: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536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2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r>
              <a:rPr lang="en-US" altLang="ko-KR" b="1" dirty="0">
                <a:solidFill>
                  <a:srgbClr val="FF0000"/>
                </a:solidFill>
              </a:rPr>
              <a:t>		</a:t>
            </a: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Go to '</a:t>
            </a:r>
            <a:r>
              <a:rPr lang="nn-NO" altLang="ko-KR" b="1" dirty="0">
                <a:solidFill>
                  <a:srgbClr val="FF0000"/>
                </a:solidFill>
              </a:rPr>
              <a:t> while i &lt;= 3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254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999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3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782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3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43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3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True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print(i)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    i += 1</a:t>
            </a:r>
            <a:r>
              <a:rPr lang="en-US" altLang="ko-KR" b="1" dirty="0">
                <a:solidFill>
                  <a:srgbClr val="FF0000"/>
                </a:solidFill>
              </a:rPr>
              <a:t>		</a:t>
            </a:r>
            <a:r>
              <a:rPr lang="en-US" altLang="ko-KR" dirty="0"/>
              <a:t># </a:t>
            </a:r>
            <a:r>
              <a:rPr lang="en-US" altLang="ko-KR" b="1" dirty="0">
                <a:solidFill>
                  <a:srgbClr val="FF0000"/>
                </a:solidFill>
              </a:rPr>
              <a:t>Go to '</a:t>
            </a:r>
            <a:r>
              <a:rPr lang="nn-NO" altLang="ko-KR" b="1" dirty="0">
                <a:solidFill>
                  <a:srgbClr val="FF0000"/>
                </a:solidFill>
              </a:rPr>
              <a:t> while i &lt;= 3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047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828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4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False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07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4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False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</a:t>
            </a:r>
            <a:r>
              <a:rPr lang="nn-NO" altLang="ko-KR" b="1" dirty="0">
                <a:solidFill>
                  <a:srgbClr val="FC2610"/>
                </a:solidFill>
              </a:rPr>
              <a:t>print("Done")</a:t>
            </a:r>
            <a:endParaRPr lang="ko-KR" altLang="en-US" b="1" dirty="0">
              <a:solidFill>
                <a:srgbClr val="FC261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616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Print out the integers from 1 to 3.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1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nn-NO" altLang="ko-KR" b="1" dirty="0">
                <a:solidFill>
                  <a:srgbClr val="FF0000"/>
                </a:solidFill>
              </a:rPr>
              <a:t>i &lt;= 3</a:t>
            </a:r>
            <a:r>
              <a:rPr lang="nn-NO" altLang="ko-KR" dirty="0"/>
              <a:t>:		# </a:t>
            </a:r>
            <a:r>
              <a:rPr lang="nn-NO" altLang="ko-KR" b="1" dirty="0">
                <a:solidFill>
                  <a:srgbClr val="FF0000"/>
                </a:solidFill>
              </a:rPr>
              <a:t>4 &lt;= 3 </a:t>
            </a:r>
            <a:r>
              <a:rPr lang="nn-NO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False</a:t>
            </a:r>
            <a:endParaRPr lang="nn-NO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dirty="0"/>
              <a:t>else:</a:t>
            </a:r>
          </a:p>
          <a:p>
            <a:pPr marL="0" indent="0">
              <a:buNone/>
            </a:pPr>
            <a:r>
              <a:rPr lang="nn-NO" altLang="ko-KR" dirty="0"/>
              <a:t>    </a:t>
            </a:r>
            <a:r>
              <a:rPr lang="nn-NO" altLang="ko-KR" b="1" dirty="0">
                <a:solidFill>
                  <a:srgbClr val="FC2610"/>
                </a:solidFill>
              </a:rPr>
              <a:t>print("Done")</a:t>
            </a:r>
            <a:endParaRPr lang="en-US" altLang="ko-KR" b="1" dirty="0">
              <a:solidFill>
                <a:srgbClr val="FC261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681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Indentation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expression: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97856" y="1780198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97856" y="283183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A22E8-9A66-4D11-E022-366BEAF77BC6}"/>
              </a:ext>
            </a:extLst>
          </p:cNvPr>
          <p:cNvSpPr txBox="1"/>
          <p:nvPr/>
        </p:nvSpPr>
        <p:spPr>
          <a:xfrm>
            <a:off x="6787293" y="228127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F2FC5-B71E-D948-24AC-ED07DDB8FC13}"/>
              </a:ext>
            </a:extLst>
          </p:cNvPr>
          <p:cNvSpPr txBox="1"/>
          <p:nvPr/>
        </p:nvSpPr>
        <p:spPr>
          <a:xfrm>
            <a:off x="6787293" y="228127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2E8A52-81F3-1AAB-FECC-2C79B87D5375}"/>
              </a:ext>
            </a:extLst>
          </p:cNvPr>
          <p:cNvSpPr txBox="1"/>
          <p:nvPr/>
        </p:nvSpPr>
        <p:spPr>
          <a:xfrm>
            <a:off x="6787293" y="360741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statements1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28C871F-C08E-EEFE-BF54-F1B932472305}"/>
              </a:ext>
            </a:extLst>
          </p:cNvPr>
          <p:cNvSpPr/>
          <p:nvPr/>
        </p:nvSpPr>
        <p:spPr bwMode="auto">
          <a:xfrm>
            <a:off x="7645388" y="134516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37" name="도넛 16">
            <a:extLst>
              <a:ext uri="{FF2B5EF4-FFF2-40B4-BE49-F238E27FC236}">
                <a16:creationId xmlns:a16="http://schemas.microsoft.com/office/drawing/2014/main" id="{D0138AFD-5B92-DEF2-3010-1FBC2475EE5C}"/>
              </a:ext>
            </a:extLst>
          </p:cNvPr>
          <p:cNvSpPr/>
          <p:nvPr/>
        </p:nvSpPr>
        <p:spPr bwMode="auto">
          <a:xfrm>
            <a:off x="7645388" y="524560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94B002F-973A-8EFB-0904-A6A48F5B7F3B}"/>
              </a:ext>
            </a:extLst>
          </p:cNvPr>
          <p:cNvCxnSpPr>
            <a:stCxn id="36" idx="4"/>
            <a:endCxn id="33" idx="0"/>
          </p:cNvCxnSpPr>
          <p:nvPr/>
        </p:nvCxnSpPr>
        <p:spPr bwMode="auto">
          <a:xfrm>
            <a:off x="7801404" y="165720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E271445-E12B-6E98-2F37-4BA32D820A81}"/>
              </a:ext>
            </a:extLst>
          </p:cNvPr>
          <p:cNvCxnSpPr>
            <a:stCxn id="33" idx="2"/>
            <a:endCxn id="34" idx="0"/>
          </p:cNvCxnSpPr>
          <p:nvPr/>
        </p:nvCxnSpPr>
        <p:spPr bwMode="auto">
          <a:xfrm>
            <a:off x="7801404" y="298335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F6CC3B-B496-5B04-EAB8-2F35295EEFD7}"/>
              </a:ext>
            </a:extLst>
          </p:cNvPr>
          <p:cNvSpPr txBox="1"/>
          <p:nvPr/>
        </p:nvSpPr>
        <p:spPr>
          <a:xfrm>
            <a:off x="5919727" y="2983349"/>
            <a:ext cx="2274471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33" dirty="0"/>
              <a:t>If expression is true</a:t>
            </a:r>
            <a:endParaRPr lang="ko-KR" altLang="en-US" sz="1733" dirty="0"/>
          </a:p>
        </p:txBody>
      </p:sp>
      <p:cxnSp>
        <p:nvCxnSpPr>
          <p:cNvPr id="41" name="꺾인 연결선 8">
            <a:extLst>
              <a:ext uri="{FF2B5EF4-FFF2-40B4-BE49-F238E27FC236}">
                <a16:creationId xmlns:a16="http://schemas.microsoft.com/office/drawing/2014/main" id="{35E3B9C5-FB8E-EB0D-65A3-4A6D30AA0402}"/>
              </a:ext>
            </a:extLst>
          </p:cNvPr>
          <p:cNvCxnSpPr>
            <a:stCxn id="34" idx="2"/>
            <a:endCxn id="33" idx="1"/>
          </p:cNvCxnSpPr>
          <p:nvPr/>
        </p:nvCxnSpPr>
        <p:spPr bwMode="auto">
          <a:xfrm rot="5400000" flipH="1">
            <a:off x="6455754" y="2963848"/>
            <a:ext cx="1677186" cy="1014113"/>
          </a:xfrm>
          <a:prstGeom prst="bentConnector4">
            <a:avLst>
              <a:gd name="adj1" fmla="val -20338"/>
              <a:gd name="adj2" fmla="val 2308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25F493-E1D8-2918-0984-66AD28FFA4FE}"/>
              </a:ext>
            </a:extLst>
          </p:cNvPr>
          <p:cNvSpPr txBox="1"/>
          <p:nvPr/>
        </p:nvSpPr>
        <p:spPr>
          <a:xfrm>
            <a:off x="8641527" y="2983349"/>
            <a:ext cx="2274471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33" dirty="0"/>
              <a:t>If expression is false</a:t>
            </a:r>
            <a:endParaRPr lang="ko-KR" altLang="en-US" sz="1733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1A2A6B-37F8-1AFD-FE91-55B17594DEDE}"/>
              </a:ext>
            </a:extLst>
          </p:cNvPr>
          <p:cNvSpPr txBox="1"/>
          <p:nvPr/>
        </p:nvSpPr>
        <p:spPr>
          <a:xfrm>
            <a:off x="9712009" y="360741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44" name="꺾인 연결선 4">
            <a:extLst>
              <a:ext uri="{FF2B5EF4-FFF2-40B4-BE49-F238E27FC236}">
                <a16:creationId xmlns:a16="http://schemas.microsoft.com/office/drawing/2014/main" id="{32238D76-F3C5-BCEA-34F5-2122F320A2B4}"/>
              </a:ext>
            </a:extLst>
          </p:cNvPr>
          <p:cNvCxnSpPr>
            <a:stCxn id="33" idx="3"/>
            <a:endCxn id="43" idx="0"/>
          </p:cNvCxnSpPr>
          <p:nvPr/>
        </p:nvCxnSpPr>
        <p:spPr bwMode="auto">
          <a:xfrm>
            <a:off x="8815518" y="2632310"/>
            <a:ext cx="1910604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꺾인 연결선 7">
            <a:extLst>
              <a:ext uri="{FF2B5EF4-FFF2-40B4-BE49-F238E27FC236}">
                <a16:creationId xmlns:a16="http://schemas.microsoft.com/office/drawing/2014/main" id="{74660146-3AC5-AB2D-735F-896DC1FE2166}"/>
              </a:ext>
            </a:extLst>
          </p:cNvPr>
          <p:cNvCxnSpPr>
            <a:stCxn id="43" idx="2"/>
            <a:endCxn id="37" idx="0"/>
          </p:cNvCxnSpPr>
          <p:nvPr/>
        </p:nvCxnSpPr>
        <p:spPr bwMode="auto">
          <a:xfrm rot="5400000">
            <a:off x="8795711" y="3315191"/>
            <a:ext cx="936106" cy="29247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0424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Statement</a:t>
            </a:r>
          </a:p>
          <a:p>
            <a:pPr lvl="1"/>
            <a:r>
              <a:rPr lang="en-US" altLang="ko-KR" b="1" u="sng" dirty="0"/>
              <a:t>while</a:t>
            </a:r>
          </a:p>
          <a:p>
            <a:pPr lvl="2"/>
            <a:r>
              <a:rPr lang="en-US" altLang="ko-KR" b="1" u="sng" dirty="0"/>
              <a:t>Control Flow in while Statement</a:t>
            </a:r>
          </a:p>
          <a:p>
            <a:pPr lvl="2"/>
            <a:r>
              <a:rPr lang="en-US" altLang="ko-KR" dirty="0"/>
              <a:t>Repetition Controls for while Statement</a:t>
            </a:r>
          </a:p>
          <a:p>
            <a:pPr lvl="2"/>
            <a:r>
              <a:rPr lang="en-US" altLang="ko-KR" dirty="0"/>
              <a:t>The break Statement</a:t>
            </a:r>
          </a:p>
          <a:p>
            <a:pPr lvl="1"/>
            <a:r>
              <a:rPr lang="en-US" altLang="ko-KR" dirty="0"/>
              <a:t>while-else</a:t>
            </a:r>
          </a:p>
          <a:p>
            <a:r>
              <a:rPr lang="en-US" altLang="ko-KR" dirty="0"/>
              <a:t>while-if</a:t>
            </a:r>
          </a:p>
          <a:p>
            <a:r>
              <a:rPr lang="en-US" altLang="ko-KR" dirty="0"/>
              <a:t>while-while (nested while)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31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 err="1"/>
              <a:t>bRun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bRun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bRun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659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303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print(</a:t>
            </a:r>
            <a:r>
              <a:rPr lang="en-US" altLang="ko-KR" b="1" dirty="0" err="1">
                <a:solidFill>
                  <a:srgbClr val="FFFF00"/>
                </a:solidFill>
              </a:rPr>
              <a:t>i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01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</a:t>
            </a:r>
            <a:r>
              <a:rPr lang="en-US" altLang="ko-KR" b="1" i="1"/>
              <a:t>while-else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34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562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b="1" dirty="0">
                <a:solidFill>
                  <a:srgbClr val="0070C0"/>
                </a:solidFill>
              </a:rPr>
              <a:t>i &lt; 71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 += 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000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2</a:t>
            </a:r>
          </a:p>
          <a:p>
            <a:pPr marL="0" indent="0">
              <a:buNone/>
            </a:pPr>
            <a:r>
              <a:rPr lang="nn-NO" altLang="ko-KR" dirty="0"/>
              <a:t>while </a:t>
            </a:r>
            <a:r>
              <a:rPr lang="en-US" altLang="ko-KR" dirty="0"/>
              <a:t>7</a:t>
            </a:r>
            <a:r>
              <a:rPr lang="nn-NO" altLang="ko-KR" dirty="0"/>
              <a:t>1 % i &gt; 0: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print(i)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2</a:t>
            </a:r>
          </a:p>
          <a:p>
            <a:pPr marL="0" indent="0">
              <a:buNone/>
            </a:pPr>
            <a:r>
              <a:rPr lang="nn-NO" altLang="ko-KR" dirty="0"/>
              <a:t>while 71 % i &gt; 0: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FF00"/>
                </a:solidFill>
              </a:rPr>
              <a:t>if i &lt; 71: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FFFF00"/>
                </a:solidFill>
              </a:rPr>
              <a:t>    print(i)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393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dirty="0" err="1"/>
              <a:t>bRun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while </a:t>
            </a:r>
            <a:r>
              <a:rPr lang="en-US" altLang="ko-KR" dirty="0" err="1"/>
              <a:t>bRun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bRun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print('Congratulations, you guessed it.')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770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print('Congratulations, you guessed it.')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457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while-else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FF00"/>
                </a:solidFill>
              </a:rPr>
              <a:t>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28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4876</TotalTime>
  <Words>7385</Words>
  <Application>Microsoft Office PowerPoint</Application>
  <PresentationFormat>와이드스크린</PresentationFormat>
  <Paragraphs>1567</Paragraphs>
  <Slides>130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130</vt:i4>
      </vt:variant>
    </vt:vector>
  </HeadingPairs>
  <TitlesOfParts>
    <vt:vector size="138" baseType="lpstr">
      <vt:lpstr>Söhne</vt:lpstr>
      <vt:lpstr>Batang</vt:lpstr>
      <vt:lpstr>Calibri</vt:lpstr>
      <vt:lpstr>Cambria Math</vt:lpstr>
      <vt:lpstr>Tahoma</vt:lpstr>
      <vt:lpstr>Wingdings</vt:lpstr>
      <vt:lpstr>Wingdings 2</vt:lpstr>
      <vt:lpstr>SlateVTI</vt:lpstr>
      <vt:lpstr>Python Programming Ⅰ</vt:lpstr>
      <vt:lpstr>Python: Control Flow while Statement</vt:lpstr>
      <vt:lpstr>Topic Structure</vt:lpstr>
      <vt:lpstr>Learning Objectives</vt:lpstr>
      <vt:lpstr>The while Statement</vt:lpstr>
      <vt:lpstr>Syntax of while Statement</vt:lpstr>
      <vt:lpstr>Variation: while</vt:lpstr>
      <vt:lpstr>Variation: while-else</vt:lpstr>
      <vt:lpstr>Learning Objectives</vt:lpstr>
      <vt:lpstr>Flow Diagram: while</vt:lpstr>
      <vt:lpstr>Control Flow in while</vt:lpstr>
      <vt:lpstr>Control Flow in while</vt:lpstr>
      <vt:lpstr>Control Flow in while</vt:lpstr>
      <vt:lpstr>Control Flow in while</vt:lpstr>
      <vt:lpstr>Control Flow in while</vt:lpstr>
      <vt:lpstr>Control Flow in while</vt:lpstr>
      <vt:lpstr>Control Flow in while</vt:lpstr>
      <vt:lpstr>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Example: Control Flow in while</vt:lpstr>
      <vt:lpstr>Indentation</vt:lpstr>
      <vt:lpstr>Learning Objectives</vt:lpstr>
      <vt:lpstr>Cases of Repetition Controls for while Statement</vt:lpstr>
      <vt:lpstr>Example: Fixed Number of Iterations</vt:lpstr>
      <vt:lpstr>Example: Fixed Number of Iterations</vt:lpstr>
      <vt:lpstr>Example: Fixed Number of Iterations</vt:lpstr>
      <vt:lpstr>Example: Fixed Number of Iterations</vt:lpstr>
      <vt:lpstr>Example: Fixed Number of Iterations</vt:lpstr>
      <vt:lpstr>Example: Fixed Number of Iterations</vt:lpstr>
      <vt:lpstr>Example: Fixed Number of Iterations</vt:lpstr>
      <vt:lpstr>Example: Unfixed Number of Iterations – A Flag Variable</vt:lpstr>
      <vt:lpstr>Example: Unfixed Number of Iterations – A Flag Variable</vt:lpstr>
      <vt:lpstr>Learning Objectives</vt:lpstr>
      <vt:lpstr>The break Statement</vt:lpstr>
      <vt:lpstr>Example: Unfixed Number of Iterations – The break Statement</vt:lpstr>
      <vt:lpstr>Example: Unfixed Number of Iterations – The break Statement</vt:lpstr>
      <vt:lpstr>Example: Unfixed Number of Iterations – The break Statement</vt:lpstr>
      <vt:lpstr>Example: Unfixed Number of Iterations – if (exp.), while (exp.)</vt:lpstr>
      <vt:lpstr>Example: Unfixed Number of Iterations – The break Statement</vt:lpstr>
      <vt:lpstr>Example: Unfixed Number of Iterations – The break Statement</vt:lpstr>
      <vt:lpstr>Example: break</vt:lpstr>
      <vt:lpstr>Example: break</vt:lpstr>
      <vt:lpstr>Practice: break</vt:lpstr>
      <vt:lpstr>Practice: break</vt:lpstr>
      <vt:lpstr>Learning Objectives</vt:lpstr>
      <vt:lpstr>Flow Diagram: while-else</vt:lpstr>
      <vt:lpstr>Control Flow in while-else</vt:lpstr>
      <vt:lpstr>Control Flow in while-else</vt:lpstr>
      <vt:lpstr>Control Flow in while-else</vt:lpstr>
      <vt:lpstr>Control Flow in while-else</vt:lpstr>
      <vt:lpstr>Control Flow in while-else</vt:lpstr>
      <vt:lpstr>Control Flow in while-else</vt:lpstr>
      <vt:lpstr>Control Flow in while-else</vt:lpstr>
      <vt:lpstr>Control Flow in while-else</vt:lpstr>
      <vt:lpstr>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Example: Control Flow in while-else</vt:lpstr>
      <vt:lpstr>Indentation</vt:lpstr>
      <vt:lpstr>Example: while-else</vt:lpstr>
      <vt:lpstr>Example: while-else</vt:lpstr>
      <vt:lpstr>Example: while-else</vt:lpstr>
      <vt:lpstr>Example: while-else</vt:lpstr>
      <vt:lpstr>Example: while-else</vt:lpstr>
      <vt:lpstr>Example: while-else</vt:lpstr>
      <vt:lpstr>Example: while-else</vt:lpstr>
      <vt:lpstr>Example: while-else</vt:lpstr>
      <vt:lpstr>Example: while-else</vt:lpstr>
      <vt:lpstr>Example: while-else</vt:lpstr>
      <vt:lpstr>Learning Objectives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Practice: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Example: while-if</vt:lpstr>
      <vt:lpstr>Learning Objectives</vt:lpstr>
      <vt:lpstr>Example: while-while (nested while)</vt:lpstr>
      <vt:lpstr>Example: while-while</vt:lpstr>
      <vt:lpstr>End of Python: Control Flow while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126</cp:revision>
  <dcterms:created xsi:type="dcterms:W3CDTF">2023-11-06T08:03:36Z</dcterms:created>
  <dcterms:modified xsi:type="dcterms:W3CDTF">2024-04-15T00:48:29Z</dcterms:modified>
</cp:coreProperties>
</file>