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99"/>
  </p:notesMasterIdLst>
  <p:handoutMasterIdLst>
    <p:handoutMasterId r:id="rId200"/>
  </p:handoutMasterIdLst>
  <p:sldIdLst>
    <p:sldId id="259" r:id="rId2"/>
    <p:sldId id="548" r:id="rId3"/>
    <p:sldId id="549" r:id="rId4"/>
    <p:sldId id="568" r:id="rId5"/>
    <p:sldId id="867" r:id="rId6"/>
    <p:sldId id="569" r:id="rId7"/>
    <p:sldId id="550" r:id="rId8"/>
    <p:sldId id="582" r:id="rId9"/>
    <p:sldId id="587" r:id="rId10"/>
    <p:sldId id="627" r:id="rId11"/>
    <p:sldId id="590" r:id="rId12"/>
    <p:sldId id="591" r:id="rId13"/>
    <p:sldId id="862" r:id="rId14"/>
    <p:sldId id="593" r:id="rId15"/>
    <p:sldId id="594" r:id="rId16"/>
    <p:sldId id="863" r:id="rId17"/>
    <p:sldId id="596" r:id="rId18"/>
    <p:sldId id="821" r:id="rId19"/>
    <p:sldId id="757" r:id="rId20"/>
    <p:sldId id="760" r:id="rId21"/>
    <p:sldId id="761" r:id="rId22"/>
    <p:sldId id="864" r:id="rId23"/>
    <p:sldId id="758" r:id="rId24"/>
    <p:sldId id="759" r:id="rId25"/>
    <p:sldId id="763" r:id="rId26"/>
    <p:sldId id="764" r:id="rId27"/>
    <p:sldId id="865" r:id="rId28"/>
    <p:sldId id="804" r:id="rId29"/>
    <p:sldId id="799" r:id="rId30"/>
    <p:sldId id="800" r:id="rId31"/>
    <p:sldId id="801" r:id="rId32"/>
    <p:sldId id="802" r:id="rId33"/>
    <p:sldId id="803" r:id="rId34"/>
    <p:sldId id="603" r:id="rId35"/>
    <p:sldId id="604" r:id="rId36"/>
    <p:sldId id="597" r:id="rId37"/>
    <p:sldId id="598" r:id="rId38"/>
    <p:sldId id="601" r:id="rId39"/>
    <p:sldId id="602" r:id="rId40"/>
    <p:sldId id="599" r:id="rId41"/>
    <p:sldId id="600" r:id="rId42"/>
    <p:sldId id="605" r:id="rId43"/>
    <p:sldId id="606" r:id="rId44"/>
    <p:sldId id="607" r:id="rId45"/>
    <p:sldId id="608" r:id="rId46"/>
    <p:sldId id="609" r:id="rId47"/>
    <p:sldId id="628" r:id="rId48"/>
    <p:sldId id="610" r:id="rId49"/>
    <p:sldId id="611" r:id="rId50"/>
    <p:sldId id="612" r:id="rId51"/>
    <p:sldId id="613" r:id="rId52"/>
    <p:sldId id="614" r:id="rId53"/>
    <p:sldId id="615" r:id="rId54"/>
    <p:sldId id="824" r:id="rId55"/>
    <p:sldId id="825" r:id="rId56"/>
    <p:sldId id="616" r:id="rId57"/>
    <p:sldId id="830" r:id="rId58"/>
    <p:sldId id="617" r:id="rId59"/>
    <p:sldId id="870" r:id="rId60"/>
    <p:sldId id="618" r:id="rId61"/>
    <p:sldId id="619" r:id="rId62"/>
    <p:sldId id="620" r:id="rId63"/>
    <p:sldId id="621" r:id="rId64"/>
    <p:sldId id="622" r:id="rId65"/>
    <p:sldId id="623" r:id="rId66"/>
    <p:sldId id="624" r:id="rId67"/>
    <p:sldId id="845" r:id="rId68"/>
    <p:sldId id="826" r:id="rId69"/>
    <p:sldId id="827" r:id="rId70"/>
    <p:sldId id="828" r:id="rId71"/>
    <p:sldId id="871" r:id="rId72"/>
    <p:sldId id="625" r:id="rId73"/>
    <p:sldId id="626" r:id="rId74"/>
    <p:sldId id="831" r:id="rId75"/>
    <p:sldId id="811" r:id="rId76"/>
    <p:sldId id="812" r:id="rId77"/>
    <p:sldId id="551" r:id="rId78"/>
    <p:sldId id="578" r:id="rId79"/>
    <p:sldId id="580" r:id="rId80"/>
    <p:sldId id="872" r:id="rId81"/>
    <p:sldId id="868" r:id="rId82"/>
    <p:sldId id="571" r:id="rId83"/>
    <p:sldId id="554" r:id="rId84"/>
    <p:sldId id="629" r:id="rId85"/>
    <p:sldId id="630" r:id="rId86"/>
    <p:sldId id="654" r:id="rId87"/>
    <p:sldId id="653" r:id="rId88"/>
    <p:sldId id="632" r:id="rId89"/>
    <p:sldId id="633" r:id="rId90"/>
    <p:sldId id="846" r:id="rId91"/>
    <p:sldId id="635" r:id="rId92"/>
    <p:sldId id="854" r:id="rId93"/>
    <p:sldId id="855" r:id="rId94"/>
    <p:sldId id="638" r:id="rId95"/>
    <p:sldId id="822" r:id="rId96"/>
    <p:sldId id="766" r:id="rId97"/>
    <p:sldId id="767" r:id="rId98"/>
    <p:sldId id="768" r:id="rId99"/>
    <p:sldId id="777" r:id="rId100"/>
    <p:sldId id="770" r:id="rId101"/>
    <p:sldId id="771" r:id="rId102"/>
    <p:sldId id="772" r:id="rId103"/>
    <p:sldId id="773" r:id="rId104"/>
    <p:sldId id="778" r:id="rId105"/>
    <p:sldId id="805" r:id="rId106"/>
    <p:sldId id="806" r:id="rId107"/>
    <p:sldId id="807" r:id="rId108"/>
    <p:sldId id="808" r:id="rId109"/>
    <p:sldId id="809" r:id="rId110"/>
    <p:sldId id="810" r:id="rId111"/>
    <p:sldId id="775" r:id="rId112"/>
    <p:sldId id="776" r:id="rId113"/>
    <p:sldId id="641" r:id="rId114"/>
    <p:sldId id="642" r:id="rId115"/>
    <p:sldId id="643" r:id="rId116"/>
    <p:sldId id="644" r:id="rId117"/>
    <p:sldId id="645" r:id="rId118"/>
    <p:sldId id="646" r:id="rId119"/>
    <p:sldId id="647" r:id="rId120"/>
    <p:sldId id="648" r:id="rId121"/>
    <p:sldId id="649" r:id="rId122"/>
    <p:sldId id="557" r:id="rId123"/>
    <p:sldId id="848" r:id="rId124"/>
    <p:sldId id="650" r:id="rId125"/>
    <p:sldId id="651" r:id="rId126"/>
    <p:sldId id="813" r:id="rId127"/>
    <p:sldId id="814" r:id="rId128"/>
    <p:sldId id="555" r:id="rId129"/>
    <p:sldId id="556" r:id="rId130"/>
    <p:sldId id="575" r:id="rId131"/>
    <p:sldId id="577" r:id="rId132"/>
    <p:sldId id="717" r:id="rId133"/>
    <p:sldId id="869" r:id="rId134"/>
    <p:sldId id="718" r:id="rId135"/>
    <p:sldId id="719" r:id="rId136"/>
    <p:sldId id="720" r:id="rId137"/>
    <p:sldId id="841" r:id="rId138"/>
    <p:sldId id="721" r:id="rId139"/>
    <p:sldId id="722" r:id="rId140"/>
    <p:sldId id="723" r:id="rId141"/>
    <p:sldId id="849" r:id="rId142"/>
    <p:sldId id="725" r:id="rId143"/>
    <p:sldId id="726" r:id="rId144"/>
    <p:sldId id="873" r:id="rId145"/>
    <p:sldId id="728" r:id="rId146"/>
    <p:sldId id="851" r:id="rId147"/>
    <p:sldId id="779" r:id="rId148"/>
    <p:sldId id="780" r:id="rId149"/>
    <p:sldId id="781" r:id="rId150"/>
    <p:sldId id="790" r:id="rId151"/>
    <p:sldId id="783" r:id="rId152"/>
    <p:sldId id="784" r:id="rId153"/>
    <p:sldId id="785" r:id="rId154"/>
    <p:sldId id="786" r:id="rId155"/>
    <p:sldId id="787" r:id="rId156"/>
    <p:sldId id="788" r:id="rId157"/>
    <p:sldId id="789" r:id="rId158"/>
    <p:sldId id="731" r:id="rId159"/>
    <p:sldId id="732" r:id="rId160"/>
    <p:sldId id="733" r:id="rId161"/>
    <p:sldId id="734" r:id="rId162"/>
    <p:sldId id="735" r:id="rId163"/>
    <p:sldId id="736" r:id="rId164"/>
    <p:sldId id="737" r:id="rId165"/>
    <p:sldId id="738" r:id="rId166"/>
    <p:sldId id="739" r:id="rId167"/>
    <p:sldId id="740" r:id="rId168"/>
    <p:sldId id="742" r:id="rId169"/>
    <p:sldId id="792" r:id="rId170"/>
    <p:sldId id="793" r:id="rId171"/>
    <p:sldId id="797" r:id="rId172"/>
    <p:sldId id="743" r:id="rId173"/>
    <p:sldId id="794" r:id="rId174"/>
    <p:sldId id="795" r:id="rId175"/>
    <p:sldId id="796" r:id="rId176"/>
    <p:sldId id="835" r:id="rId177"/>
    <p:sldId id="741" r:id="rId178"/>
    <p:sldId id="744" r:id="rId179"/>
    <p:sldId id="816" r:id="rId180"/>
    <p:sldId id="745" r:id="rId181"/>
    <p:sldId id="817" r:id="rId182"/>
    <p:sldId id="798" r:id="rId183"/>
    <p:sldId id="818" r:id="rId184"/>
    <p:sldId id="852" r:id="rId185"/>
    <p:sldId id="853" r:id="rId186"/>
    <p:sldId id="833" r:id="rId187"/>
    <p:sldId id="836" r:id="rId188"/>
    <p:sldId id="837" r:id="rId189"/>
    <p:sldId id="838" r:id="rId190"/>
    <p:sldId id="747" r:id="rId191"/>
    <p:sldId id="748" r:id="rId192"/>
    <p:sldId id="815" r:id="rId193"/>
    <p:sldId id="819" r:id="rId194"/>
    <p:sldId id="751" r:id="rId195"/>
    <p:sldId id="752" r:id="rId196"/>
    <p:sldId id="754" r:id="rId197"/>
    <p:sldId id="756" r:id="rId19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4565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58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0272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59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42612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7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Lists</a:t>
            </a:r>
          </a:p>
          <a:p>
            <a:r>
              <a:rPr lang="en-US" altLang="ko-KR" b="1" u="sng" dirty="0"/>
              <a:t>Getting Elements from a List</a:t>
            </a:r>
          </a:p>
          <a:p>
            <a:r>
              <a:rPr lang="en-US" altLang="ko-KR" dirty="0"/>
              <a:t>Changing Elements in a List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579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Tuple: s[-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 (last </a:t>
            </a:r>
            <a:r>
              <a:rPr lang="en-US" altLang="ko-KR" sz="3200" i="1" dirty="0" err="1"/>
              <a:t>i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 item of s, origin 0)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[-j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44, 24, 14, </a:t>
            </a:r>
          </a:p>
          <a:p>
            <a:pPr marL="0" indent="0">
              <a:buNone/>
            </a:pPr>
            <a:r>
              <a:rPr lang="en-US" altLang="ko-KR" dirty="0"/>
              <a:t>42, 22, 12, </a:t>
            </a:r>
          </a:p>
          <a:p>
            <a:pPr marL="0" indent="0">
              <a:buNone/>
            </a:pPr>
            <a:r>
              <a:rPr lang="en-US" altLang="ko-KR" dirty="0"/>
              <a:t>41, 21, 11,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59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Tuple: s[-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 (last </a:t>
            </a:r>
            <a:r>
              <a:rPr lang="en-US" altLang="ko-KR" sz="3200" i="1" dirty="0" err="1"/>
              <a:t>i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 item of s, origin 0)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44, 22, 11,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870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 - 1, -1, -1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	# 2</a:t>
            </a:r>
          </a:p>
          <a:p>
            <a:pPr marL="0" indent="0">
              <a:buNone/>
            </a:pPr>
            <a:r>
              <a:rPr lang="en-US" altLang="ko-KR" dirty="0"/>
              <a:t>2	# 1</a:t>
            </a:r>
          </a:p>
          <a:p>
            <a:pPr marL="0" indent="0">
              <a:buNone/>
            </a:pPr>
            <a:r>
              <a:rPr lang="en-US" altLang="ko-KR" dirty="0"/>
              <a:t>1	# 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33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range(0,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s[-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292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range(0,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s[-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34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Define a function sum(s) which calculates the sum of elements in list s.</a:t>
            </a:r>
          </a:p>
          <a:p>
            <a:r>
              <a:rPr lang="en-US" altLang="ko-KR"/>
              <a:t>Calculates the sum of (100, 98, 21, 57, 89, 24, 65, 78, 88, 37) using the above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49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sum(s):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(100, 98, 21, 57, 89, 24, 65, 78, 88, 37)</a:t>
            </a:r>
          </a:p>
          <a:p>
            <a:pPr marL="0" indent="0">
              <a:buNone/>
            </a:pPr>
            <a:r>
              <a:rPr lang="en-US" altLang="ko-KR" dirty="0"/>
              <a:t>print("Sum = {0:d}".format(sum(s)))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36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a function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average(s)</a:t>
            </a:r>
            <a:r>
              <a:rPr lang="en-US" altLang="ko-KR" dirty="0"/>
              <a:t> which calculates the average of elements in list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Calculates the average of (100, 98, 21, 57, 89, 24, 65, 78, 88, 37) using the above function.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698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(100, 98, 21, 57, 89, 24, 65, 78, 88, 37)</a:t>
            </a:r>
          </a:p>
          <a:p>
            <a:pPr marL="0" indent="0">
              <a:buNone/>
            </a:pPr>
            <a:r>
              <a:rPr lang="en-US" altLang="ko-KR" dirty="0"/>
              <a:t>print("Average = {0:.2f}".format(average(s)))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41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Define a function average(s) which calculates the average of elements in list s.</a:t>
                </a:r>
              </a:p>
              <a:p>
                <a:r>
                  <a:rPr lang="en-US" altLang="ko-KR" dirty="0"/>
                  <a:t>Define a function variance(s) which calculates the variance of elements in list s.</a:t>
                </a:r>
              </a:p>
              <a:p>
                <a:r>
                  <a:rPr lang="en-US" altLang="ko-KR" dirty="0"/>
                  <a:t>Calculates the variance of (100, 98, 21, 57, 89, 24, 65, 78, 88, 37) using the above functions.</a:t>
                </a:r>
              </a:p>
              <a:p>
                <a:r>
                  <a:rPr lang="en-US" altLang="ko-KR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r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dirty="0" err="1"/>
              <a:t>ith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021371" y="2435038"/>
            <a:ext cx="4856841" cy="36226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518292" y="2435039"/>
            <a:ext cx="4856841" cy="3622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</a:t>
            </a:r>
          </a:p>
          <a:p>
            <a:pPr marL="0" indent="0">
              <a:buNone/>
            </a:pPr>
            <a:r>
              <a:rPr lang="en-US" altLang="ko-KR"/>
              <a:t>2</a:t>
            </a:r>
          </a:p>
          <a:p>
            <a:pPr marL="0" indent="0">
              <a:buNone/>
            </a:pP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8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fAverage</a:t>
            </a:r>
            <a:r>
              <a:rPr lang="en-US" altLang="ko-KR" dirty="0"/>
              <a:t> = average(s)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fSS</a:t>
            </a:r>
            <a:r>
              <a:rPr lang="en-US" altLang="ko-KR" dirty="0"/>
              <a:t> = 0.0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fSS</a:t>
            </a:r>
            <a:r>
              <a:rPr lang="en-US" altLang="ko-KR" dirty="0"/>
              <a:t> += (</a:t>
            </a:r>
            <a:r>
              <a:rPr lang="en-US" altLang="ko-KR" dirty="0" err="1"/>
              <a:t>fElement</a:t>
            </a:r>
            <a:r>
              <a:rPr lang="en-US" altLang="ko-KR" dirty="0"/>
              <a:t> - </a:t>
            </a:r>
            <a:r>
              <a:rPr lang="en-US" altLang="ko-KR" dirty="0" err="1"/>
              <a:t>fAverage</a:t>
            </a:r>
            <a:r>
              <a:rPr lang="en-US" altLang="ko-KR" dirty="0"/>
              <a:t>) ** 2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fSS</a:t>
            </a:r>
            <a:r>
              <a:rPr lang="en-US" altLang="ko-KR" dirty="0"/>
              <a:t> / (</a:t>
            </a:r>
            <a:r>
              <a:rPr lang="en-US" altLang="ko-KR" dirty="0" err="1"/>
              <a:t>len</a:t>
            </a:r>
            <a:r>
              <a:rPr lang="en-US" altLang="ko-KR" dirty="0"/>
              <a:t>(s) - 1)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(100, 98, 21, 57, 89, 24, 65, 78, 88, 37)</a:t>
            </a:r>
          </a:p>
          <a:p>
            <a:pPr marL="0" indent="0">
              <a:buNone/>
            </a:pPr>
            <a:r>
              <a:rPr lang="en-US" altLang="ko-KR" dirty="0"/>
              <a:t>print("Average = {0:.2f}".format(variance(s)))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888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85513" y="154762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i:j</a:t>
            </a:r>
            <a:r>
              <a:rPr lang="en-US" altLang="ko-KR" dirty="0"/>
              <a:t>] (slice of s from </a:t>
            </a:r>
            <a:r>
              <a:rPr lang="en-US" altLang="ko-KR" dirty="0" err="1"/>
              <a:t>i</a:t>
            </a:r>
            <a:r>
              <a:rPr lang="en-US" altLang="ko-KR" dirty="0"/>
              <a:t> to j)</a:t>
            </a:r>
            <a:br>
              <a:rPr lang="en-US" altLang="ko-KR" dirty="0"/>
            </a:br>
            <a:r>
              <a:rPr lang="en-US" altLang="ko-KR" sz="1600" dirty="0"/>
              <a:t>* Negative numbers are used for positions from the end of the sequence.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985513" y="1416634"/>
            <a:ext cx="4856841" cy="49214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tuple(range(0, 11))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[1:4]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s[4] is not included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[1:-2]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s[-2] is not included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[-2:1]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reversed? - NO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[4:1]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reversed? - NO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[:]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all items</a:t>
            </a:r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[2:]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all items from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[:4]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all items to j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482434" y="1416635"/>
            <a:ext cx="4856841" cy="49214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(1, 2, 3)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(1, 2, 3, 4, 5, 6, 7, 8)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(0, 1, 2, 3, 4, 5, 6, 7, 8, 9, 10)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(2, 3, 4, 5, 6, 7, 8, 9, 10)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(0, 1, 2, 3)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84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94478" y="71718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Tuple: s[</a:t>
            </a:r>
            <a:r>
              <a:rPr lang="en-US" altLang="ko-KR" sz="2700" dirty="0" err="1"/>
              <a:t>i:j:k</a:t>
            </a:r>
            <a:r>
              <a:rPr lang="en-US" altLang="ko-KR" sz="2700" dirty="0"/>
              <a:t>] (slice of s from </a:t>
            </a:r>
            <a:r>
              <a:rPr lang="en-US" altLang="ko-KR" sz="2700" dirty="0" err="1"/>
              <a:t>i</a:t>
            </a:r>
            <a:r>
              <a:rPr lang="en-US" altLang="ko-KR" sz="2700" dirty="0"/>
              <a:t> to j with step k)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br>
              <a:rPr lang="en-US" altLang="ko-KR" sz="1800" dirty="0"/>
            </a:br>
            <a:r>
              <a:rPr lang="en-US" altLang="ko-KR" sz="1800" dirty="0"/>
              <a:t>* Negative steps are also allowed.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1075160" y="1171014"/>
            <a:ext cx="5503378" cy="40105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s = tuple(range(0, 11))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[1:9:2]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s[9]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[1:-2:2]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s[-2]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[-2:1:1</a:t>
            </a:r>
            <a:r>
              <a:rPr lang="en-US" altLang="ko-KR" sz="900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[4:1:1]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[-2:1:-1]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reversed? - 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[1:-2:-1]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[::]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all items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[::2]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all items with step 2 -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[::-1]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all items with step -1 - s[-1:-12:-1]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[11:0:-1]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all items with step -1?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print(s</a:t>
            </a:r>
            <a:r>
              <a:rPr lang="en-US" altLang="ko-KR" sz="900" b="1" dirty="0">
                <a:solidFill>
                  <a:srgbClr val="FF0000"/>
                </a:solidFill>
              </a:rPr>
              <a:t>[11:-1:-1]</a:t>
            </a:r>
            <a:r>
              <a:rPr lang="en-US" altLang="ko-KR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# all items with step -1?</a:t>
            </a:r>
            <a:endParaRPr lang="ko-KR" altLang="en-US" sz="9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572081" y="1171015"/>
            <a:ext cx="5503378" cy="40105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(1, 3, 5, 7)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(1, 3, 5, 7)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(9, 8, 7, 6, 5, 4, 3, 2)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(0, 1, 2, 3, 4, 5, 6, 7, 8, 9, 10)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(0, 2, 4, 6, 8, 10)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(10, 9, 8, 7, 6, 5, 4, 3, 2, 1, 0)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(10, 9, 8, 7, 6, 5, 4, 3, 2, 1)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dirty="0"/>
              <a:t>()</a:t>
            </a:r>
            <a:endParaRPr lang="ko-KR" altLang="en-US" sz="9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402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(12, 13, 14, 15, 16, 17, 18, 19)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25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Tuple: x not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(12, 13, 14, 15, 16, 17, 18, 19)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not 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07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("apple", "mango", "carrot", "banana")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print("It is a fruit.")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5780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("apple", "mango", "carrot", "banana")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print("It is a fruit.")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9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Tuple: s + t (concatenation of s and t)</a:t>
            </a:r>
            <a:endParaRPr lang="ko-KR" altLang="en-US" sz="32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(1, 2, 3)</a:t>
            </a:r>
          </a:p>
          <a:p>
            <a:pPr marL="0" indent="0">
              <a:buNone/>
            </a:pPr>
            <a:r>
              <a:rPr lang="en-US" altLang="ko-KR" dirty="0"/>
              <a:t>t = (11, 14, 16)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# (1, 2, 3, 11, 14, 16)</a:t>
            </a:r>
          </a:p>
          <a:p>
            <a:pPr marL="0" indent="0">
              <a:buNone/>
            </a:pPr>
            <a:r>
              <a:rPr lang="en-US" altLang="ko-KR" dirty="0" err="1"/>
              <a:t>sts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sts</a:t>
            </a:r>
            <a:r>
              <a:rPr lang="en-US" altLang="ko-KR" dirty="0"/>
              <a:t>)			# (1, 2, 3, 11, 14, 16, 1, 2, 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33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Tuple: </a:t>
            </a:r>
            <a:r>
              <a:rPr lang="pt-BR" altLang="ko-KR" dirty="0"/>
              <a:t>s * n or n * s</a:t>
            </a:r>
            <a:br>
              <a:rPr lang="pt-BR" altLang="ko-KR" dirty="0"/>
            </a:br>
            <a:r>
              <a:rPr lang="en-US" altLang="ko-KR" sz="3600" dirty="0"/>
              <a:t>(adding s to itself n times)</a:t>
            </a:r>
            <a:endParaRPr lang="ko-KR" altLang="en-US" sz="36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(1, 2, 3)</a:t>
            </a:r>
          </a:p>
          <a:p>
            <a:pPr marL="0" indent="0">
              <a:buNone/>
            </a:pPr>
            <a:r>
              <a:rPr lang="en-US" altLang="ko-KR" dirty="0"/>
              <a:t>s3 = s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3</a:t>
            </a:r>
          </a:p>
          <a:p>
            <a:pPr marL="0" indent="0">
              <a:buNone/>
            </a:pPr>
            <a:r>
              <a:rPr lang="en-US" altLang="ko-KR" dirty="0"/>
              <a:t>print(s3)			# (1, 2, 3, 1, 2, 3, 1, 2, 3)</a:t>
            </a:r>
          </a:p>
          <a:p>
            <a:pPr marL="0" indent="0">
              <a:buNone/>
            </a:pPr>
            <a:r>
              <a:rPr lang="en-US" altLang="ko-KR" dirty="0"/>
              <a:t>s2 = 2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print(s2)			# (1, 2, 3, 1, 2, 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Tuple: </a:t>
            </a:r>
            <a:r>
              <a:rPr lang="en-US" altLang="ko-KR" dirty="0" err="1"/>
              <a:t>len</a:t>
            </a:r>
            <a:r>
              <a:rPr lang="en-US" altLang="ko-KR" dirty="0"/>
              <a:t>(s), min(s), max(s)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(3, 1, 7, 4, 10, 5)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		# 6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		#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Numerical order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		# 4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		# a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		#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Lexicographical order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dirty="0" err="1"/>
              <a:t>ith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793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Tuple: </a:t>
            </a:r>
            <a:r>
              <a:rPr lang="en-US" altLang="ko-KR" dirty="0" err="1"/>
              <a:t>s.index</a:t>
            </a:r>
            <a:r>
              <a:rPr lang="en-US" altLang="ko-KR" dirty="0"/>
              <a:t>(x[, </a:t>
            </a:r>
            <a:r>
              <a:rPr lang="en-US" altLang="ko-KR" dirty="0" err="1"/>
              <a:t>i</a:t>
            </a:r>
            <a:r>
              <a:rPr lang="en-US" altLang="ko-KR" dirty="0"/>
              <a:t>[, j]])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("b", 2)</a:t>
            </a:r>
            <a:r>
              <a:rPr lang="en-US" altLang="ko-KR" dirty="0"/>
              <a:t>)		# 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s.index</a:t>
            </a:r>
            <a:r>
              <a:rPr lang="en-US" altLang="ko-KR" b="1" dirty="0">
                <a:solidFill>
                  <a:srgbClr val="FF0000"/>
                </a:solidFill>
              </a:rPr>
              <a:t>("b", 2, 3))</a:t>
            </a:r>
            <a:r>
              <a:rPr lang="en-US" altLang="ko-KR" dirty="0"/>
              <a:t>	#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806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Tuple: </a:t>
            </a:r>
            <a:r>
              <a:rPr lang="en-US" altLang="ko-KR" dirty="0" err="1"/>
              <a:t>s.index</a:t>
            </a:r>
            <a:r>
              <a:rPr lang="en-US" altLang="ko-KR" dirty="0"/>
              <a:t>(x[, </a:t>
            </a:r>
            <a:r>
              <a:rPr lang="en-US" altLang="ko-KR" dirty="0" err="1"/>
              <a:t>i</a:t>
            </a:r>
            <a:r>
              <a:rPr lang="en-US" altLang="ko-KR" dirty="0"/>
              <a:t>[, j]])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	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		# 3</a:t>
            </a:r>
          </a:p>
          <a:p>
            <a:pPr marL="0" indent="0">
              <a:buNone/>
            </a:pPr>
            <a:r>
              <a:rPr lang="en-US" altLang="ko-KR" dirty="0"/>
              <a:t>print(s[2:3])				# </a:t>
            </a:r>
            <a:r>
              <a:rPr lang="en-US" altLang="ko-KR" b="1" dirty="0">
                <a:solidFill>
                  <a:srgbClr val="FF0000"/>
                </a:solidFill>
              </a:rPr>
              <a:t>('</a:t>
            </a:r>
            <a:r>
              <a:rPr lang="en-US" altLang="ko-KR" b="1" dirty="0" err="1">
                <a:solidFill>
                  <a:srgbClr val="FF0000"/>
                </a:solidFill>
              </a:rPr>
              <a:t>abc</a:t>
            </a:r>
            <a:r>
              <a:rPr lang="en-US" altLang="ko-KR" b="1" dirty="0">
                <a:solidFill>
                  <a:srgbClr val="FF0000"/>
                </a:solidFill>
              </a:rPr>
              <a:t>',)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b="1" dirty="0">
                <a:solidFill>
                  <a:srgbClr val="0070C0"/>
                </a:solidFill>
              </a:rPr>
              <a:t>"b" in s[2:3]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s.index</a:t>
            </a:r>
            <a:r>
              <a:rPr lang="en-US" altLang="ko-KR" dirty="0"/>
              <a:t>("b", 2, 3))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found")		# not found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505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with 0 or 1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empty tuple is constructed by an empty pair of parentheses.</a:t>
            </a:r>
          </a:p>
          <a:p>
            <a:pPr lvl="1"/>
            <a:r>
              <a:rPr lang="en-US" altLang="ko-KR" dirty="0"/>
              <a:t>e.g. </a:t>
            </a:r>
            <a:r>
              <a:rPr lang="en-US" altLang="ko-KR" dirty="0" err="1"/>
              <a:t>tuMyEmpty</a:t>
            </a:r>
            <a:r>
              <a:rPr lang="en-US" altLang="ko-KR" dirty="0"/>
              <a:t> = ( )</a:t>
            </a:r>
          </a:p>
          <a:p>
            <a:r>
              <a:rPr lang="en-US" altLang="ko-KR" dirty="0"/>
              <a:t>A tuple with a single item is constructed by using a comma following the first (and only) item so that Python can differentiate between a tuple and a pair of parentheses (Evaluation Order) surrounding the object in an expression.</a:t>
            </a:r>
          </a:p>
          <a:p>
            <a:pPr lvl="1"/>
            <a:r>
              <a:rPr lang="en-US" altLang="ko-KR" dirty="0"/>
              <a:t>e.g. </a:t>
            </a:r>
            <a:r>
              <a:rPr lang="en-US" altLang="ko-KR" dirty="0" err="1"/>
              <a:t>tiSingleton</a:t>
            </a:r>
            <a:r>
              <a:rPr lang="en-US" altLang="ko-KR" dirty="0"/>
              <a:t> = (2, )</a:t>
            </a:r>
          </a:p>
          <a:p>
            <a:pPr lvl="1"/>
            <a:r>
              <a:rPr lang="en-US" altLang="ko-KR" dirty="0"/>
              <a:t>cf. </a:t>
            </a:r>
            <a:r>
              <a:rPr lang="en-US" altLang="ko-KR" dirty="0" err="1"/>
              <a:t>iAnInteger</a:t>
            </a:r>
            <a:r>
              <a:rPr lang="en-US" altLang="ko-KR" dirty="0"/>
              <a:t> =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80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Tuple with 0 or 1 items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tuMyEmpty</a:t>
            </a:r>
            <a:r>
              <a:rPr lang="en-US" altLang="ko-KR" dirty="0"/>
              <a:t> = ()</a:t>
            </a:r>
          </a:p>
          <a:p>
            <a:pPr marL="0" indent="0">
              <a:buNone/>
            </a:pPr>
            <a:r>
              <a:rPr lang="en-US" altLang="ko-KR" dirty="0" err="1"/>
              <a:t>tiSingleton</a:t>
            </a:r>
            <a:r>
              <a:rPr lang="en-US" altLang="ko-KR" dirty="0"/>
              <a:t> = (2,)</a:t>
            </a:r>
          </a:p>
          <a:p>
            <a:pPr marL="0" indent="0">
              <a:buNone/>
            </a:pPr>
            <a:r>
              <a:rPr lang="en-US" altLang="ko-KR" dirty="0" err="1"/>
              <a:t>iAnInteger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(2)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tuMyEmpty</a:t>
            </a:r>
            <a:r>
              <a:rPr lang="en-US" altLang="ko-KR" dirty="0"/>
              <a:t>)		# 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tiSingleton</a:t>
            </a:r>
            <a:r>
              <a:rPr lang="en-US" altLang="ko-KR" dirty="0"/>
              <a:t>)		# (2,)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iAnInteger</a:t>
            </a:r>
            <a:r>
              <a:rPr lang="en-US" altLang="ko-KR" dirty="0"/>
              <a:t>)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</a:t>
            </a:r>
            <a:r>
              <a:rPr lang="en-US" altLang="ko-KR" dirty="0" err="1"/>
              <a:t>s.index</a:t>
            </a:r>
            <a:r>
              <a:rPr lang="en-US" altLang="ko-KR" dirty="0"/>
              <a:t>(x[, </a:t>
            </a:r>
            <a:r>
              <a:rPr lang="en-US" altLang="ko-KR" dirty="0" err="1"/>
              <a:t>i</a:t>
            </a:r>
            <a:r>
              <a:rPr lang="en-US" altLang="ko-KR" dirty="0"/>
              <a:t>[, j]])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</a:t>
            </a:r>
          </a:p>
          <a:p>
            <a:pPr marL="0" indent="0">
              <a:buNone/>
            </a:pPr>
            <a:r>
              <a:rPr lang="en-US" altLang="ko-KR" dirty="0"/>
              <a:t>print(s[2:3])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if "b" in s[2:3]: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</a:t>
            </a:r>
            <a:r>
              <a:rPr lang="en-US" altLang="ko-KR" b="1" dirty="0">
                <a:solidFill>
                  <a:srgbClr val="00B0F0"/>
                </a:solidFill>
              </a:rPr>
              <a:t>print(</a:t>
            </a:r>
            <a:r>
              <a:rPr lang="en-US" altLang="ko-KR" b="1" dirty="0" err="1">
                <a:solidFill>
                  <a:srgbClr val="00B0F0"/>
                </a:solidFill>
              </a:rPr>
              <a:t>s.index</a:t>
            </a:r>
            <a:r>
              <a:rPr lang="en-US" altLang="ko-KR" b="1" dirty="0">
                <a:solidFill>
                  <a:srgbClr val="00B0F0"/>
                </a:solidFill>
              </a:rPr>
              <a:t>("b", 2, 3))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print("not found")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s.index</a:t>
            </a:r>
            <a:r>
              <a:rPr lang="en-US" altLang="ko-KR" b="1" dirty="0">
                <a:solidFill>
                  <a:srgbClr val="FF0000"/>
                </a:solidFill>
              </a:rPr>
              <a:t>("b", 2, 3))</a:t>
            </a: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82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Tuple: </a:t>
            </a:r>
            <a:r>
              <a:rPr lang="en-US" altLang="ko-KR" dirty="0" err="1"/>
              <a:t>s.count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sz="3600" dirty="0"/>
              <a:t>(total number of occurrences of x in s)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4" y="1530876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("a",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s.count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)		# 2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s.count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)		# 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217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a function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addMatrix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(s, t)</a:t>
            </a:r>
            <a:r>
              <a:rPr lang="en-US" altLang="ko-KR" dirty="0"/>
              <a:t> which calculates the addition of two matrices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Calculates the addition of two matrices below using the above function:</a:t>
            </a:r>
          </a:p>
          <a:p>
            <a:pPr marL="320040" lvl="1" indent="0">
              <a:buNone/>
            </a:pPr>
            <a:r>
              <a:rPr lang="en-US" altLang="ko-KR" dirty="0"/>
              <a:t>s = ((1, 2, 3),</a:t>
            </a:r>
          </a:p>
          <a:p>
            <a:pPr marL="320040" lvl="1" indent="0">
              <a:buNone/>
            </a:pPr>
            <a:r>
              <a:rPr lang="en-US" altLang="ko-KR" dirty="0"/>
              <a:t>       (4, 5, 6)</a:t>
            </a:r>
          </a:p>
          <a:p>
            <a:pPr marL="320040" lvl="1" indent="0">
              <a:buNone/>
            </a:pPr>
            <a:r>
              <a:rPr lang="en-US" altLang="ko-KR" dirty="0"/>
              <a:t>     )</a:t>
            </a:r>
          </a:p>
          <a:p>
            <a:pPr marL="320040" lvl="1" indent="0">
              <a:buNone/>
            </a:pPr>
            <a:r>
              <a:rPr lang="en-US" altLang="ko-KR" dirty="0"/>
              <a:t>t = ((1, 2, 3),</a:t>
            </a:r>
          </a:p>
          <a:p>
            <a:pPr marL="320040" lvl="1" indent="0">
              <a:buNone/>
            </a:pPr>
            <a:r>
              <a:rPr lang="en-US" altLang="ko-KR" dirty="0"/>
              <a:t>      (4, 5, 6)</a:t>
            </a:r>
          </a:p>
          <a:p>
            <a:pPr marL="320040" lvl="1" indent="0">
              <a:buNone/>
            </a:pPr>
            <a:r>
              <a:rPr lang="en-US" altLang="ko-KR" dirty="0"/>
              <a:t>     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84032" y="3645025"/>
                <a:ext cx="3469788" cy="24570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2">
                        <a:lumMod val="9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solidFill>
                                  <a:schemeClr val="tx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tx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3645025"/>
                <a:ext cx="3469788" cy="2457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9752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addMatrix</a:t>
            </a:r>
            <a:r>
              <a:rPr lang="en-US" altLang="ko-KR" dirty="0"/>
              <a:t>(s, t):</a:t>
            </a:r>
          </a:p>
          <a:p>
            <a:pPr marL="0" indent="0">
              <a:buNone/>
            </a:pPr>
            <a:r>
              <a:rPr lang="en-US" altLang="ko-KR" dirty="0"/>
              <a:t>    r = </a:t>
            </a:r>
            <a:r>
              <a:rPr lang="en-US" altLang="ko-KR" b="1" dirty="0">
                <a:solidFill>
                  <a:srgbClr val="FF0000"/>
                </a:solidFill>
              </a:rPr>
              <a:t>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    r1 = </a:t>
            </a:r>
            <a:r>
              <a:rPr lang="en-US" altLang="ko-KR" b="1" dirty="0">
                <a:solidFill>
                  <a:srgbClr val="FF0000"/>
                </a:solidFill>
              </a:rPr>
              <a:t>[]</a:t>
            </a:r>
          </a:p>
          <a:p>
            <a:pPr marL="0" indent="0">
              <a:buNone/>
            </a:pPr>
            <a:r>
              <a:rPr lang="en-US" altLang="ko-KR" dirty="0"/>
              <a:t>        for j in range(0, </a:t>
            </a:r>
            <a:r>
              <a:rPr lang="en-US" altLang="ko-KR" dirty="0" err="1"/>
              <a:t>len</a:t>
            </a:r>
            <a:r>
              <a:rPr lang="en-US" altLang="ko-KR" dirty="0"/>
              <a:t>(s[</a:t>
            </a:r>
            <a:r>
              <a:rPr lang="en-US" altLang="ko-KR" dirty="0" err="1"/>
              <a:t>i</a:t>
            </a:r>
            <a:r>
              <a:rPr lang="en-US" altLang="ko-KR" dirty="0"/>
              <a:t>])):</a:t>
            </a:r>
          </a:p>
          <a:p>
            <a:pPr marL="0" indent="0">
              <a:buNone/>
            </a:pPr>
            <a:r>
              <a:rPr lang="en-US" altLang="ko-KR" dirty="0"/>
              <a:t>            r1.</a:t>
            </a:r>
            <a:r>
              <a:rPr lang="en-US" altLang="ko-KR" b="1" dirty="0">
                <a:solidFill>
                  <a:srgbClr val="FF0000"/>
                </a:solidFill>
              </a:rPr>
              <a:t>append</a:t>
            </a:r>
            <a:r>
              <a:rPr lang="en-US" altLang="ko-KR" dirty="0"/>
              <a:t>(s[</a:t>
            </a:r>
            <a:r>
              <a:rPr lang="en-US" altLang="ko-KR" dirty="0" err="1"/>
              <a:t>i</a:t>
            </a:r>
            <a:r>
              <a:rPr lang="en-US" altLang="ko-KR" dirty="0"/>
              <a:t>][j] + t[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r.</a:t>
            </a:r>
            <a:r>
              <a:rPr lang="en-US" altLang="ko-KR" b="1" dirty="0" err="1">
                <a:solidFill>
                  <a:srgbClr val="FF0000"/>
                </a:solidFill>
              </a:rPr>
              <a:t>append</a:t>
            </a:r>
            <a:r>
              <a:rPr lang="en-US" altLang="ko-KR" dirty="0"/>
              <a:t>(r1)</a:t>
            </a:r>
          </a:p>
          <a:p>
            <a:pPr marL="0" indent="0">
              <a:buNone/>
            </a:pPr>
            <a:r>
              <a:rPr lang="en-US" altLang="ko-KR" dirty="0"/>
              <a:t>    return r	# return a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((1, 2, 3), (4, 5, 6))</a:t>
            </a:r>
          </a:p>
          <a:p>
            <a:pPr marL="0" indent="0">
              <a:buNone/>
            </a:pPr>
            <a:r>
              <a:rPr lang="en-US" altLang="ko-KR" dirty="0"/>
              <a:t>t = ((1, 2, 3), (4, 5, 6))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addMatrix</a:t>
            </a:r>
            <a:r>
              <a:rPr lang="en-US" altLang="ko-KR" dirty="0"/>
              <a:t>(s, t))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44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tsZoo</a:t>
            </a:r>
            <a:r>
              <a:rPr lang="en-US" altLang="ko-KR" dirty="0"/>
              <a:t> = ('python', 'elephant', 'penguin')</a:t>
            </a:r>
          </a:p>
          <a:p>
            <a:pPr marL="0" indent="0">
              <a:buNone/>
            </a:pPr>
            <a:r>
              <a:rPr lang="en-US" altLang="ko-KR" dirty="0"/>
              <a:t>print('Number of animals in the zoo is',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tsZoo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tsNewZoo</a:t>
            </a:r>
            <a:r>
              <a:rPr lang="en-US" altLang="ko-KR" dirty="0"/>
              <a:t> = ('monkey', 'camel', </a:t>
            </a:r>
            <a:r>
              <a:rPr lang="en-US" altLang="ko-KR" dirty="0" err="1"/>
              <a:t>tsZoo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= ('monkey', 'camel', ('python', 'elephant', 'penguin'))</a:t>
            </a:r>
          </a:p>
          <a:p>
            <a:pPr marL="0" indent="0">
              <a:buNone/>
            </a:pPr>
            <a:r>
              <a:rPr lang="en-US" altLang="ko-KR" dirty="0"/>
              <a:t>print('Number of cages in the new zoo is',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tsNewZoo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print('All animals in new zoo are', </a:t>
            </a:r>
            <a:r>
              <a:rPr lang="en-US" altLang="ko-KR" dirty="0" err="1"/>
              <a:t>tsNewZoo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print('Animals brought from old zoo are', </a:t>
            </a:r>
            <a:r>
              <a:rPr lang="en-US" altLang="ko-KR" dirty="0" err="1"/>
              <a:t>tsNewZoo</a:t>
            </a:r>
            <a:r>
              <a:rPr lang="en-US" altLang="ko-KR" dirty="0"/>
              <a:t>[2])</a:t>
            </a:r>
          </a:p>
          <a:p>
            <a:pPr marL="0" indent="0">
              <a:buNone/>
            </a:pPr>
            <a:r>
              <a:rPr lang="en-US" altLang="ko-KR" dirty="0"/>
              <a:t>print('Last animal brought from old zoo is', </a:t>
            </a:r>
            <a:r>
              <a:rPr lang="en-US" altLang="ko-KR" dirty="0" err="1"/>
              <a:t>tsNewZoo</a:t>
            </a:r>
            <a:r>
              <a:rPr lang="en-US" altLang="ko-KR" dirty="0"/>
              <a:t>[2][2])</a:t>
            </a:r>
          </a:p>
          <a:p>
            <a:pPr marL="0" indent="0">
              <a:buNone/>
            </a:pPr>
            <a:r>
              <a:rPr lang="en-US" altLang="ko-KR" dirty="0"/>
              <a:t>print('Number of animals in the new zoo is',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tsNewZoo</a:t>
            </a:r>
            <a:r>
              <a:rPr lang="en-US" altLang="ko-KR" dirty="0"/>
              <a:t>) - 1 +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tsNewZoo</a:t>
            </a:r>
            <a:r>
              <a:rPr lang="en-US" altLang="ko-KR" dirty="0"/>
              <a:t>[2]))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451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 a Python program as below:</a:t>
            </a:r>
          </a:p>
          <a:p>
            <a:pPr lvl="1"/>
            <a:r>
              <a:rPr lang="en-US" altLang="ko-KR"/>
              <a:t>Make a tuple which contains the names of your team members.</a:t>
            </a:r>
          </a:p>
          <a:p>
            <a:pPr lvl="1"/>
            <a:r>
              <a:rPr lang="en-US" altLang="ko-KR"/>
              <a:t>Sort the tuple.</a:t>
            </a:r>
          </a:p>
          <a:p>
            <a:pPr lvl="2"/>
            <a:r>
              <a:rPr lang="en-US" altLang="ko-KR"/>
              <a:t>Does it work? If not, skip this job.</a:t>
            </a:r>
          </a:p>
          <a:p>
            <a:pPr lvl="1"/>
            <a:r>
              <a:rPr lang="en-US" altLang="ko-KR"/>
              <a:t>Print out the tuple.</a:t>
            </a:r>
          </a:p>
          <a:p>
            <a:pPr lvl="1"/>
            <a:r>
              <a:rPr lang="en-US" altLang="ko-KR"/>
              <a:t>Assume that a new member named ‘Song’ has joined your team, and add his/her name to the tuple above.</a:t>
            </a:r>
          </a:p>
          <a:p>
            <a:pPr lvl="2"/>
            <a:r>
              <a:rPr lang="en-US" altLang="ko-KR"/>
              <a:t>Does it work? If not, skip this job.</a:t>
            </a:r>
          </a:p>
          <a:p>
            <a:pPr lvl="1"/>
            <a:r>
              <a:rPr lang="en-US" altLang="ko-KR"/>
              <a:t>Print out the tuple again.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9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Tuples</a:t>
            </a:r>
          </a:p>
          <a:p>
            <a:r>
              <a:rPr lang="en-US" altLang="ko-KR" dirty="0"/>
              <a:t>Getting Elements from a Tuple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099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879871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Tuples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0DFEB96F-3A94-6A2D-516A-92DA84E2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088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Strings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1580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012515"/>
              </p:ext>
            </p:extLst>
          </p:nvPr>
        </p:nvGraphicFramePr>
        <p:xfrm>
          <a:off x="393606" y="1106428"/>
          <a:ext cx="11394140" cy="50307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48535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48535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48535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48535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3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Task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Single Value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Multiple Values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numpy</a:t>
                      </a:r>
                      <a:r>
                        <a:rPr lang="en-US" altLang="ko-KR" sz="1600" dirty="0"/>
                        <a:t>, pandas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37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Presentation (value, variable)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int, float,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boolean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list, tuple, dictionary, set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ndarray</a:t>
                      </a:r>
                      <a:r>
                        <a:rPr lang="en-US" altLang="ko-KR" sz="1600" dirty="0"/>
                        <a:t>, Series, </a:t>
                      </a:r>
                      <a:r>
                        <a:rPr lang="en-US" altLang="ko-KR" sz="1600" dirty="0" err="1"/>
                        <a:t>DataFrame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37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Operation (algebra)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expressions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operations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mutable operations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expressions, get, set, reshape, …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4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 flow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while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4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 and reuse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Modules and Packages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4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Input and output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File I/O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CSV, Excel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22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Strings</a:t>
            </a:r>
          </a:p>
          <a:p>
            <a:r>
              <a:rPr lang="en-US" altLang="ko-KR" dirty="0"/>
              <a:t>Getting Elements from a String</a:t>
            </a:r>
          </a:p>
          <a:p>
            <a:r>
              <a:rPr lang="en-US" altLang="ko-KR" dirty="0"/>
              <a:t>More about String Methods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780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about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1143734" cy="4663735"/>
          </a:xfrm>
        </p:spPr>
        <p:txBody>
          <a:bodyPr>
            <a:normAutofit/>
          </a:bodyPr>
          <a:lstStyle/>
          <a:p>
            <a:r>
              <a:rPr lang="en-US" altLang="ko-KR" b="1" dirty="0"/>
              <a:t>Strings are also objects </a:t>
            </a:r>
            <a:r>
              <a:rPr lang="en-US" altLang="ko-KR" dirty="0"/>
              <a:t>and have methods which do everything from checking part of a string to stripping spaces.</a:t>
            </a:r>
          </a:p>
          <a:p>
            <a:endParaRPr lang="en-US" altLang="ko-KR" dirty="0"/>
          </a:p>
          <a:p>
            <a:r>
              <a:rPr lang="en-US" altLang="ko-KR" dirty="0"/>
              <a:t>The strings that you use in programs are all objects of the class </a:t>
            </a:r>
            <a:r>
              <a:rPr lang="en-US" altLang="ko-KR" b="1" i="1" dirty="0"/>
              <a:t>str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Some useful methods of this class are demonstrated in the next example.</a:t>
            </a:r>
          </a:p>
          <a:p>
            <a:endParaRPr lang="en-US" altLang="ko-KR" dirty="0"/>
          </a:p>
          <a:p>
            <a:r>
              <a:rPr lang="en-US" altLang="ko-KR" dirty="0"/>
              <a:t>For a complete list of such methods, see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1264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b</a:t>
            </a:r>
          </a:p>
          <a:p>
            <a:pPr marL="0" indent="0">
              <a:buNone/>
            </a:pPr>
            <a:r>
              <a:rPr lang="en-US" altLang="ko-KR"/>
              <a:t>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2200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2884" y="154762"/>
            <a:ext cx="9594892" cy="5428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466849"/>
            <a:ext cx="5494413" cy="41719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"</a:t>
            </a:r>
            <a:r>
              <a:rPr lang="en-US" altLang="ko-KR" dirty="0" err="1"/>
              <a:t>abc</a:t>
            </a:r>
            <a:r>
              <a:rPr lang="en-US" altLang="ko-KR" dirty="0"/>
              <a:t>":</a:t>
            </a:r>
          </a:p>
          <a:p>
            <a:pPr marL="0" indent="0">
              <a:buNone/>
            </a:pPr>
            <a:r>
              <a:rPr lang="en-US" altLang="ko-KR" dirty="0"/>
              <a:t>    for j in "ABC":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for j in s2: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466849"/>
            <a:ext cx="5494413" cy="4171949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nn-NO" altLang="ko-KR" dirty="0"/>
              <a:t>aA, aB, aC, </a:t>
            </a:r>
          </a:p>
          <a:p>
            <a:pPr marL="0" indent="0">
              <a:buNone/>
            </a:pPr>
            <a:r>
              <a:rPr lang="nn-NO" altLang="ko-KR" dirty="0"/>
              <a:t>bA, bB, bC, </a:t>
            </a:r>
          </a:p>
          <a:p>
            <a:pPr marL="0" indent="0">
              <a:buNone/>
            </a:pPr>
            <a:r>
              <a:rPr lang="nn-NO" altLang="ko-KR" dirty="0"/>
              <a:t>cA, cB, cC,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19372"/>
              </p:ext>
            </p:extLst>
          </p:nvPr>
        </p:nvGraphicFramePr>
        <p:xfrm>
          <a:off x="5834267" y="3897667"/>
          <a:ext cx="4019552" cy="158496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3959329761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118535355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3224073136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87803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3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0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72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418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Strings</a:t>
            </a:r>
          </a:p>
          <a:p>
            <a:r>
              <a:rPr lang="en-US" altLang="ko-KR" b="1" u="sng" dirty="0"/>
              <a:t>Getting Elements from a String</a:t>
            </a:r>
          </a:p>
          <a:p>
            <a:r>
              <a:rPr lang="en-US" altLang="ko-KR" dirty="0"/>
              <a:t>More about String Methods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97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/>
              <a:t>a</a:t>
            </a:r>
          </a:p>
          <a:p>
            <a:pPr marL="0" indent="0">
              <a:buNone/>
            </a:pPr>
            <a:r>
              <a:rPr lang="pt-BR" altLang="ko-KR" dirty="0"/>
              <a:t>b</a:t>
            </a:r>
          </a:p>
          <a:p>
            <a:pPr marL="0" indent="0">
              <a:buNone/>
            </a:pPr>
            <a:r>
              <a:rPr lang="pt-BR" altLang="ko-KR" dirty="0"/>
              <a:t>c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11, 21, 41, </a:t>
            </a:r>
          </a:p>
          <a:p>
            <a:pPr marL="0" indent="0">
              <a:buNone/>
            </a:pPr>
            <a:r>
              <a:rPr lang="en-US" altLang="ko-KR"/>
              <a:t>12, 22, 42, </a:t>
            </a:r>
          </a:p>
          <a:p>
            <a:pPr marL="0" indent="0">
              <a:buNone/>
            </a:pPr>
            <a:r>
              <a:rPr lang="en-US" altLang="ko-KR"/>
              <a:t>14, 24, 44,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6288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38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0096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ko-KR" dirty="0"/>
              <a:t>aA, aB, aC, </a:t>
            </a:r>
          </a:p>
          <a:p>
            <a:pPr marL="0" indent="0">
              <a:buNone/>
            </a:pPr>
            <a:r>
              <a:rPr lang="nn-NO" altLang="ko-KR" dirty="0"/>
              <a:t>bA, bB, bC, </a:t>
            </a:r>
          </a:p>
          <a:p>
            <a:pPr marL="0" indent="0">
              <a:buNone/>
            </a:pPr>
            <a:r>
              <a:rPr lang="nn-NO" altLang="ko-KR" dirty="0"/>
              <a:t>cA, cB, cC,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973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FFFF00"/>
                </a:solidFill>
              </a:rPr>
              <a:t>s1[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>
                <a:solidFill>
                  <a:srgbClr val="FFFF00"/>
                </a:solidFill>
              </a:rPr>
              <a:t> + </a:t>
            </a:r>
            <a:r>
              <a:rPr lang="en-US" altLang="ko-KR" b="1" dirty="0">
                <a:solidFill>
                  <a:srgbClr val="FFFF0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FFFF0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509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FFFF00"/>
                </a:solidFill>
              </a:rPr>
              <a:t>s1[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>
                <a:solidFill>
                  <a:srgbClr val="FFFF00"/>
                </a:solidFill>
              </a:rPr>
              <a:t> + </a:t>
            </a:r>
            <a:r>
              <a:rPr lang="en-US" altLang="ko-KR" b="1" dirty="0">
                <a:solidFill>
                  <a:srgbClr val="FFFF0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FFFF0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94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aA</a:t>
            </a:r>
            <a:r>
              <a:rPr lang="en-US" altLang="ko-KR" dirty="0"/>
              <a:t>, </a:t>
            </a:r>
            <a:r>
              <a:rPr lang="en-US" altLang="ko-KR" dirty="0" err="1"/>
              <a:t>bB</a:t>
            </a:r>
            <a:r>
              <a:rPr lang="en-US" altLang="ko-KR" dirty="0"/>
              <a:t>, </a:t>
            </a:r>
            <a:r>
              <a:rPr lang="en-US" altLang="ko-KR" dirty="0" err="1"/>
              <a:t>cC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8358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aA</a:t>
            </a:r>
            <a:r>
              <a:rPr lang="en-US" altLang="ko-KR" dirty="0"/>
              <a:t>, </a:t>
            </a:r>
            <a:r>
              <a:rPr lang="en-US" altLang="ko-KR" dirty="0" err="1"/>
              <a:t>bB</a:t>
            </a:r>
            <a:r>
              <a:rPr lang="en-US" altLang="ko-KR" dirty="0"/>
              <a:t>, </a:t>
            </a:r>
            <a:r>
              <a:rPr lang="en-US" altLang="ko-KR" dirty="0" err="1"/>
              <a:t>cC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aA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bB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cC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09116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String: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	# 0</a:t>
            </a:r>
          </a:p>
          <a:p>
            <a:pPr marL="0" indent="0">
              <a:buNone/>
            </a:pPr>
            <a:r>
              <a:rPr lang="en-US" altLang="ko-KR" dirty="0"/>
              <a:t>c	# -1</a:t>
            </a:r>
          </a:p>
          <a:p>
            <a:pPr marL="0" indent="0">
              <a:buNone/>
            </a:pPr>
            <a:r>
              <a:rPr lang="en-US" altLang="ko-KR" dirty="0"/>
              <a:t>b	# -2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3377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String: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	# -1</a:t>
            </a:r>
          </a:p>
          <a:p>
            <a:pPr marL="0" indent="0">
              <a:buNone/>
            </a:pPr>
            <a:r>
              <a:rPr lang="en-US" altLang="ko-KR" dirty="0"/>
              <a:t>b	# -2</a:t>
            </a:r>
          </a:p>
          <a:p>
            <a:pPr marL="0" indent="0">
              <a:buNone/>
            </a:pPr>
            <a:r>
              <a:rPr lang="en-US" altLang="ko-KR" dirty="0"/>
              <a:t>a	# -3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87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String: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0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046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String: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94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String: s[-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 (last </a:t>
            </a:r>
            <a:r>
              <a:rPr lang="en-US" altLang="ko-KR" sz="3200" i="1" dirty="0" err="1"/>
              <a:t>i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 item of s, origin 0)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7145476" cy="362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[-j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8212623" y="2076449"/>
            <a:ext cx="2858790" cy="362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cC</a:t>
            </a:r>
            <a:r>
              <a:rPr lang="en-US" altLang="ko-KR" dirty="0"/>
              <a:t>, </a:t>
            </a:r>
            <a:r>
              <a:rPr lang="en-US" altLang="ko-KR" dirty="0" err="1"/>
              <a:t>cB</a:t>
            </a:r>
            <a:r>
              <a:rPr lang="en-US" altLang="ko-KR" dirty="0"/>
              <a:t>, </a:t>
            </a:r>
            <a:r>
              <a:rPr lang="en-US" altLang="ko-KR" dirty="0" err="1"/>
              <a:t>cA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bC</a:t>
            </a:r>
            <a:r>
              <a:rPr lang="en-US" altLang="ko-KR" dirty="0"/>
              <a:t>, </a:t>
            </a:r>
            <a:r>
              <a:rPr lang="en-US" altLang="ko-KR" dirty="0" err="1"/>
              <a:t>bB</a:t>
            </a:r>
            <a:r>
              <a:rPr lang="en-US" altLang="ko-KR" dirty="0"/>
              <a:t>, </a:t>
            </a:r>
            <a:r>
              <a:rPr lang="en-US" altLang="ko-KR" dirty="0" err="1"/>
              <a:t>bA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aC</a:t>
            </a:r>
            <a:r>
              <a:rPr lang="en-US" altLang="ko-KR" dirty="0"/>
              <a:t>, </a:t>
            </a:r>
            <a:r>
              <a:rPr lang="en-US" altLang="ko-KR" dirty="0" err="1"/>
              <a:t>aB</a:t>
            </a:r>
            <a:r>
              <a:rPr lang="en-US" altLang="ko-KR" dirty="0"/>
              <a:t>, </a:t>
            </a:r>
            <a:r>
              <a:rPr lang="en-US" altLang="ko-KR" dirty="0" err="1"/>
              <a:t>aA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04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String: s[-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 (last </a:t>
            </a:r>
            <a:r>
              <a:rPr lang="en-US" altLang="ko-KR" sz="3200" i="1" dirty="0" err="1"/>
              <a:t>i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 item of s, origin 0)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s2 = "ABC"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cC</a:t>
            </a:r>
            <a:r>
              <a:rPr lang="en-US" altLang="ko-KR" dirty="0"/>
              <a:t>, </a:t>
            </a:r>
            <a:r>
              <a:rPr lang="en-US" altLang="ko-KR" dirty="0" err="1"/>
              <a:t>bB</a:t>
            </a:r>
            <a:r>
              <a:rPr lang="en-US" altLang="ko-KR" dirty="0"/>
              <a:t>, </a:t>
            </a:r>
            <a:r>
              <a:rPr lang="en-US" altLang="ko-KR" dirty="0" err="1"/>
              <a:t>aA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cC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bB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latin typeface="+mj-ea"/>
                          <a:ea typeface="+mj-ea"/>
                        </a:rPr>
                        <a:t>aA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205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 - 1, -1, -1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	# 2</a:t>
            </a:r>
          </a:p>
          <a:p>
            <a:pPr marL="0" indent="0">
              <a:buNone/>
            </a:pPr>
            <a:r>
              <a:rPr lang="en-US" altLang="ko-KR" dirty="0"/>
              <a:t>b	# 1</a:t>
            </a:r>
          </a:p>
          <a:p>
            <a:pPr marL="0" indent="0">
              <a:buNone/>
            </a:pPr>
            <a:r>
              <a:rPr lang="en-US" altLang="ko-KR" dirty="0"/>
              <a:t>a	# 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0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713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44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s[</a:t>
            </a:r>
            <a:r>
              <a:rPr lang="en-US" altLang="ko-KR" dirty="0" err="1"/>
              <a:t>i:j</a:t>
            </a:r>
            <a:r>
              <a:rPr lang="en-US" altLang="ko-KR" dirty="0"/>
              <a:t>] (slice of s from </a:t>
            </a:r>
            <a:r>
              <a:rPr lang="en-US" altLang="ko-KR" dirty="0" err="1"/>
              <a:t>i</a:t>
            </a:r>
            <a:r>
              <a:rPr lang="en-US" altLang="ko-KR" dirty="0"/>
              <a:t> to j)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s = "ABCDEFGHIJK"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[1:4]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# s[4]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[1:-2]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# s[-2]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[-2:1]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[4:1]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[:]</a:t>
            </a:r>
            <a:r>
              <a:rPr lang="en-US" altLang="ko-KR" dirty="0"/>
              <a:t>)    # all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[2:]</a:t>
            </a:r>
            <a:r>
              <a:rPr lang="en-US" altLang="ko-KR" dirty="0"/>
              <a:t>)  # all items from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print(s</a:t>
            </a:r>
            <a:r>
              <a:rPr lang="en-US" altLang="ko-KR" b="1" dirty="0">
                <a:solidFill>
                  <a:srgbClr val="FF0000"/>
                </a:solidFill>
              </a:rPr>
              <a:t>[:4]</a:t>
            </a:r>
            <a:r>
              <a:rPr lang="en-US" altLang="ko-KR" dirty="0"/>
              <a:t>)  # all items to j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BCD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BCDEFGHI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""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""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ABCDEFGHIJK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CDEFGHIJK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ABCD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273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String: s[</a:t>
            </a:r>
            <a:r>
              <a:rPr lang="en-US" altLang="ko-KR" sz="2400" dirty="0" err="1"/>
              <a:t>i:j:k</a:t>
            </a:r>
            <a:r>
              <a:rPr lang="en-US" altLang="ko-KR" sz="2400" dirty="0"/>
              <a:t>] (slice of s from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to j with step k)</a:t>
            </a:r>
            <a:br>
              <a:rPr lang="en-US" altLang="ko-KR" sz="4400" dirty="0"/>
            </a:br>
            <a:r>
              <a:rPr lang="en-US" altLang="ko-KR" sz="1600" dirty="0"/>
              <a:t>* Negative numbers are used for positions from the end of the sequence.</a:t>
            </a:r>
            <a:br>
              <a:rPr lang="en-US" altLang="ko-KR" sz="1600" dirty="0"/>
            </a:br>
            <a:r>
              <a:rPr lang="en-US" altLang="ko-KR" sz="1600" dirty="0"/>
              <a:t>* Negative steps are also allowed.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1441125" y="1261872"/>
            <a:ext cx="3575965" cy="513117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s = "ABCDEFGHIJK"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[1:9:2]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s[9]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[1:-2:2]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s[-2]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[-2:1:1]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[4:1:1]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[-2:1:-1]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reversed? - 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[1:-2:-1]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[::]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all items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[::2]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all items with step 2 -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[::-1]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all items with step -1 - s[-1:-12:-1]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[11:0:-1]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all items with step -1?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print(s</a:t>
            </a:r>
            <a:r>
              <a:rPr lang="en-US" altLang="ko-KR" sz="1400" b="1" dirty="0">
                <a:solidFill>
                  <a:srgbClr val="FF0000"/>
                </a:solidFill>
              </a:rPr>
              <a:t>[11:-1:-1]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all items with step -1?</a:t>
            </a:r>
            <a:endParaRPr lang="ko-KR" altLang="en-US" sz="14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938046" y="1261872"/>
            <a:ext cx="3575965" cy="513117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BDFH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BDFH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""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""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JIHGFEDC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""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ABCDEFGHIJK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ACEGIK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KJIHGFEDCBA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KJIHGFEDCB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""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3290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String: x in s (string x allowed)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 = input("Type an alphabet ... ")</a:t>
            </a:r>
          </a:p>
          <a:p>
            <a:pPr marL="0" indent="0">
              <a:buNone/>
            </a:pPr>
            <a:r>
              <a:rPr lang="en-US" altLang="ko-KR" dirty="0"/>
              <a:t>s = "ABCDEFGHIJ"</a:t>
            </a:r>
          </a:p>
          <a:p>
            <a:pPr marL="0" indent="0">
              <a:buNone/>
            </a:pPr>
            <a:r>
              <a:rPr lang="en-US" altLang="ko-KR" dirty="0"/>
              <a:t>if c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s:</a:t>
            </a:r>
          </a:p>
          <a:p>
            <a:pPr marL="0" indent="0">
              <a:buNone/>
            </a:pPr>
            <a:r>
              <a:rPr lang="en-US" altLang="ko-KR" dirty="0"/>
              <a:t>    print("exist")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exist")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94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String: x not in s (string x allowed)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 = input("Type an alphabet ... ")</a:t>
            </a:r>
          </a:p>
          <a:p>
            <a:pPr marL="0" indent="0">
              <a:buNone/>
            </a:pPr>
            <a:r>
              <a:rPr lang="en-US" altLang="ko-KR" dirty="0"/>
              <a:t>s = "ABCDEFGHIJ"</a:t>
            </a:r>
          </a:p>
          <a:p>
            <a:pPr marL="0" indent="0">
              <a:buNone/>
            </a:pPr>
            <a:r>
              <a:rPr lang="en-US" altLang="ko-KR" dirty="0"/>
              <a:t>if c </a:t>
            </a:r>
            <a:r>
              <a:rPr lang="en-US" altLang="ko-KR" b="1" dirty="0">
                <a:solidFill>
                  <a:srgbClr val="FF0000"/>
                </a:solidFill>
              </a:rPr>
              <a:t>not in</a:t>
            </a:r>
            <a:r>
              <a:rPr lang="en-US" altLang="ko-KR" dirty="0"/>
              <a:t> s:</a:t>
            </a:r>
          </a:p>
          <a:p>
            <a:pPr marL="0" indent="0">
              <a:buNone/>
            </a:pPr>
            <a:r>
              <a:rPr lang="en-US" altLang="ko-KR" dirty="0"/>
              <a:t>    print("not exist")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print("exist")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9901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String: s + t</a:t>
            </a:r>
            <a:br>
              <a:rPr lang="en-US" altLang="ko-KR" dirty="0"/>
            </a:br>
            <a:r>
              <a:rPr lang="en-US" altLang="ko-KR" dirty="0"/>
              <a:t>(concatenation of s and t)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t = "ABC"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# </a:t>
            </a:r>
            <a:r>
              <a:rPr lang="en-US" altLang="ko-KR" dirty="0" err="1"/>
              <a:t>abcABC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sts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sts</a:t>
            </a:r>
            <a:r>
              <a:rPr lang="en-US" altLang="ko-KR" dirty="0"/>
              <a:t>)			# </a:t>
            </a:r>
            <a:r>
              <a:rPr lang="en-US" altLang="ko-KR" dirty="0" err="1"/>
              <a:t>abcABCabc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6570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String: </a:t>
            </a:r>
            <a:r>
              <a:rPr lang="pt-BR" altLang="ko-KR" dirty="0"/>
              <a:t>s * n or n * s</a:t>
            </a:r>
            <a:br>
              <a:rPr lang="pt-BR" altLang="ko-KR" dirty="0"/>
            </a:br>
            <a:r>
              <a:rPr lang="en-US" altLang="ko-KR" sz="3600" dirty="0"/>
              <a:t>(adding s to itself n times)</a:t>
            </a:r>
            <a:endParaRPr lang="ko-KR" altLang="en-US" sz="36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s3 = s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3</a:t>
            </a:r>
          </a:p>
          <a:p>
            <a:pPr marL="0" indent="0">
              <a:buNone/>
            </a:pPr>
            <a:r>
              <a:rPr lang="en-US" altLang="ko-KR" dirty="0"/>
              <a:t>print(s3)			# </a:t>
            </a:r>
            <a:r>
              <a:rPr lang="en-US" altLang="ko-KR" dirty="0" err="1"/>
              <a:t>abcabcabc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s2 = 2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print(s2)			# </a:t>
            </a:r>
            <a:r>
              <a:rPr lang="en-US" altLang="ko-KR" dirty="0" err="1"/>
              <a:t>abcabc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5753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String: len(s), min(s), max(s)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AaBbC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		# 5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		# A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		# b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ord</a:t>
            </a:r>
            <a:r>
              <a:rPr lang="en-US" altLang="ko-KR" dirty="0"/>
              <a:t>(b) &gt; </a:t>
            </a:r>
            <a:r>
              <a:rPr lang="en-US" altLang="ko-KR" dirty="0" err="1"/>
              <a:t>ord</a:t>
            </a:r>
            <a:r>
              <a:rPr lang="en-US" altLang="ko-KR" dirty="0"/>
              <a:t>(a) &gt; </a:t>
            </a:r>
            <a:r>
              <a:rPr lang="en-US" altLang="ko-KR" dirty="0" err="1"/>
              <a:t>ord</a:t>
            </a:r>
            <a:r>
              <a:rPr lang="en-US" altLang="ko-KR" dirty="0"/>
              <a:t>(C) &gt; </a:t>
            </a:r>
            <a:r>
              <a:rPr lang="en-US" altLang="ko-KR" dirty="0" err="1"/>
              <a:t>ord</a:t>
            </a:r>
            <a:r>
              <a:rPr lang="en-US" altLang="ko-KR" dirty="0"/>
              <a:t>(B) &gt; </a:t>
            </a:r>
            <a:r>
              <a:rPr lang="en-US" altLang="ko-KR" dirty="0" err="1"/>
              <a:t>ord</a:t>
            </a:r>
            <a:r>
              <a:rPr lang="en-US" altLang="ko-KR" dirty="0"/>
              <a:t>(A)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34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/>
              <a:t>String: </a:t>
            </a:r>
            <a:r>
              <a:rPr lang="en-US" altLang="ko-KR" sz="3100" dirty="0" err="1"/>
              <a:t>s.index</a:t>
            </a:r>
            <a:r>
              <a:rPr lang="en-US" altLang="ko-KR" sz="3100" dirty="0"/>
              <a:t>(x[, </a:t>
            </a:r>
            <a:r>
              <a:rPr lang="en-US" altLang="ko-KR" sz="3100" dirty="0" err="1"/>
              <a:t>i</a:t>
            </a:r>
            <a:r>
              <a:rPr lang="en-US" altLang="ko-KR" sz="3100" dirty="0"/>
              <a:t>[, j]]) (string x allowed)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abcbd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B0F0"/>
                </a:solidFill>
              </a:rPr>
              <a:t>s.index</a:t>
            </a:r>
            <a:r>
              <a:rPr lang="en-US" altLang="ko-KR" b="1" dirty="0">
                <a:solidFill>
                  <a:srgbClr val="00B0F0"/>
                </a:solidFill>
              </a:rPr>
              <a:t>("</a:t>
            </a:r>
            <a:r>
              <a:rPr lang="en-US" altLang="ko-KR" b="1" dirty="0" err="1">
                <a:solidFill>
                  <a:srgbClr val="00B0F0"/>
                </a:solidFill>
              </a:rPr>
              <a:t>bc</a:t>
            </a:r>
            <a:r>
              <a:rPr lang="en-US" altLang="ko-KR" b="1" dirty="0">
                <a:solidFill>
                  <a:srgbClr val="00B0F0"/>
                </a:solidFill>
              </a:rPr>
              <a:t>")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("b", 2)</a:t>
            </a:r>
            <a:r>
              <a:rPr lang="en-US" altLang="ko-KR" dirty="0"/>
              <a:t>)		# 3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B0F0"/>
                </a:solidFill>
              </a:rPr>
              <a:t>s.index</a:t>
            </a:r>
            <a:r>
              <a:rPr lang="en-US" altLang="ko-KR" b="1" dirty="0">
                <a:solidFill>
                  <a:srgbClr val="00B0F0"/>
                </a:solidFill>
              </a:rPr>
              <a:t>("</a:t>
            </a:r>
            <a:r>
              <a:rPr lang="en-US" altLang="ko-KR" b="1" dirty="0" err="1">
                <a:solidFill>
                  <a:srgbClr val="00B0F0"/>
                </a:solidFill>
              </a:rPr>
              <a:t>bd</a:t>
            </a:r>
            <a:r>
              <a:rPr lang="en-US" altLang="ko-KR" b="1" dirty="0">
                <a:solidFill>
                  <a:srgbClr val="00B0F0"/>
                </a:solidFill>
              </a:rPr>
              <a:t>", 2)</a:t>
            </a:r>
            <a:r>
              <a:rPr lang="en-US" altLang="ko-KR" dirty="0"/>
              <a:t>)	# 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s.index</a:t>
            </a:r>
            <a:r>
              <a:rPr lang="en-US" altLang="ko-KR" b="1" dirty="0">
                <a:solidFill>
                  <a:srgbClr val="FF0000"/>
                </a:solidFill>
              </a:rPr>
              <a:t>("b", 2, 3))</a:t>
            </a:r>
            <a:r>
              <a:rPr lang="en-US" altLang="ko-KR" dirty="0"/>
              <a:t>	#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827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/>
              <a:t>String: </a:t>
            </a:r>
            <a:r>
              <a:rPr lang="en-US" altLang="ko-KR" sz="3100" dirty="0" err="1"/>
              <a:t>s.index</a:t>
            </a:r>
            <a:r>
              <a:rPr lang="en-US" altLang="ko-KR" sz="3100" dirty="0"/>
              <a:t>(x[, </a:t>
            </a:r>
            <a:r>
              <a:rPr lang="en-US" altLang="ko-KR" sz="3100" dirty="0" err="1"/>
              <a:t>i</a:t>
            </a:r>
            <a:r>
              <a:rPr lang="en-US" altLang="ko-KR" sz="3100" dirty="0"/>
              <a:t>[, j]]) (string x allowed)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abcbd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	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</a:t>
            </a:r>
            <a:r>
              <a:rPr lang="en-US" altLang="ko-KR" dirty="0" err="1"/>
              <a:t>bc</a:t>
            </a:r>
            <a:r>
              <a:rPr lang="en-US" altLang="ko-KR" dirty="0"/>
              <a:t>"))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		# 3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</a:t>
            </a:r>
            <a:r>
              <a:rPr lang="en-US" altLang="ko-KR" dirty="0" err="1"/>
              <a:t>bd</a:t>
            </a:r>
            <a:r>
              <a:rPr lang="en-US" altLang="ko-KR" dirty="0"/>
              <a:t>", 2))		# 3</a:t>
            </a:r>
          </a:p>
          <a:p>
            <a:pPr marL="0" indent="0">
              <a:buNone/>
            </a:pPr>
            <a:r>
              <a:rPr lang="en-US" altLang="ko-KR" dirty="0"/>
              <a:t>print(s[2:3])				# c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b="1" dirty="0">
                <a:solidFill>
                  <a:srgbClr val="FFFF00"/>
                </a:solidFill>
              </a:rPr>
              <a:t>"b" in s[2:3]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s.index</a:t>
            </a:r>
            <a:r>
              <a:rPr lang="en-US" altLang="ko-KR" dirty="0"/>
              <a:t>("b", 2, 3))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found")		# not found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417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/>
              <a:t>String: </a:t>
            </a:r>
            <a:r>
              <a:rPr lang="en-US" altLang="ko-KR" sz="3100" dirty="0" err="1"/>
              <a:t>s.index</a:t>
            </a:r>
            <a:r>
              <a:rPr lang="en-US" altLang="ko-KR" sz="3100" dirty="0"/>
              <a:t>(x[, </a:t>
            </a:r>
            <a:r>
              <a:rPr lang="en-US" altLang="ko-KR" sz="3100" dirty="0" err="1"/>
              <a:t>i</a:t>
            </a:r>
            <a:r>
              <a:rPr lang="en-US" altLang="ko-KR" sz="3100" dirty="0"/>
              <a:t>[, j]]) (string x allowed)</a:t>
            </a:r>
            <a:br>
              <a:rPr lang="en-US" altLang="ko-KR" dirty="0"/>
            </a:br>
            <a:r>
              <a:rPr lang="en-US" altLang="ko-KR" sz="1800" dirty="0"/>
              <a:t>(index of the first occurrence of x in s 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abcbd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print(s[2:3])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if "b" in s[2:3]: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s.index</a:t>
            </a:r>
            <a:r>
              <a:rPr lang="en-US" altLang="ko-KR" b="1" dirty="0">
                <a:solidFill>
                  <a:srgbClr val="FFFF00"/>
                </a:solidFill>
              </a:rPr>
              <a:t>("b", 2, 3))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print("not found")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abcbd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s.index</a:t>
            </a:r>
            <a:r>
              <a:rPr lang="en-US" altLang="ko-KR" b="1" dirty="0">
                <a:solidFill>
                  <a:srgbClr val="FF0000"/>
                </a:solidFill>
              </a:rPr>
              <a:t>("b", 2, 3))</a:t>
            </a: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780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String: </a:t>
            </a:r>
            <a:r>
              <a:rPr lang="en-US" altLang="ko-KR" dirty="0" err="1"/>
              <a:t>s.count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sz="2200" dirty="0"/>
              <a:t>(total number of occurrences of x in s; string x allowed)</a:t>
            </a:r>
            <a:endParaRPr lang="ko-KR" altLang="en-US" sz="22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abcbd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s.count</a:t>
            </a:r>
            <a:r>
              <a:rPr lang="en-US" altLang="ko-KR" b="1" dirty="0">
                <a:solidFill>
                  <a:srgbClr val="0070C0"/>
                </a:solidFill>
              </a:rPr>
              <a:t>("b")</a:t>
            </a:r>
            <a:r>
              <a:rPr lang="en-US" altLang="ko-KR" dirty="0"/>
              <a:t>)		# 2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B0F0"/>
                </a:solidFill>
              </a:rPr>
              <a:t>s.count</a:t>
            </a:r>
            <a:r>
              <a:rPr lang="en-US" altLang="ko-KR" b="1" dirty="0">
                <a:solidFill>
                  <a:srgbClr val="00B0F0"/>
                </a:solidFill>
              </a:rPr>
              <a:t>("</a:t>
            </a:r>
            <a:r>
              <a:rPr lang="en-US" altLang="ko-KR" b="1" dirty="0" err="1">
                <a:solidFill>
                  <a:srgbClr val="00B0F0"/>
                </a:solidFill>
              </a:rPr>
              <a:t>bc</a:t>
            </a:r>
            <a:r>
              <a:rPr lang="en-US" altLang="ko-KR" b="1" dirty="0">
                <a:solidFill>
                  <a:srgbClr val="00B0F0"/>
                </a:solidFill>
              </a:rPr>
              <a:t>")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s.count</a:t>
            </a:r>
            <a:r>
              <a:rPr lang="en-US" altLang="ko-KR" b="1" dirty="0">
                <a:solidFill>
                  <a:srgbClr val="0070C0"/>
                </a:solidFill>
              </a:rPr>
              <a:t>("B")</a:t>
            </a:r>
            <a:r>
              <a:rPr lang="en-US" altLang="ko-KR" dirty="0"/>
              <a:t>)		# 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686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Strings</a:t>
            </a:r>
          </a:p>
          <a:p>
            <a:r>
              <a:rPr lang="en-US" altLang="ko-KR" dirty="0"/>
              <a:t>Getting Elements from a String</a:t>
            </a:r>
          </a:p>
          <a:p>
            <a:r>
              <a:rPr lang="en-US" altLang="ko-KR" b="1" u="sng" dirty="0"/>
              <a:t>More about String Methods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64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72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7210" y="733052"/>
            <a:ext cx="5486528" cy="59701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str.count</a:t>
            </a:r>
            <a:r>
              <a:rPr lang="en-US" altLang="ko-KR" sz="1400" dirty="0"/>
              <a:t>(sub[, start[, end]])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str.find</a:t>
            </a:r>
            <a:r>
              <a:rPr lang="en-US" altLang="ko-KR" sz="1400" dirty="0"/>
              <a:t>(sub[, start[, end]])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str.rfind</a:t>
            </a:r>
            <a:r>
              <a:rPr lang="en-US" altLang="ko-KR" sz="1400" dirty="0"/>
              <a:t>(sub[, start[, end]])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str.startswith</a:t>
            </a:r>
            <a:r>
              <a:rPr lang="en-US" altLang="ko-KR" sz="1400" dirty="0"/>
              <a:t>(prefix[, start[, end]])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str.endswith</a:t>
            </a:r>
            <a:r>
              <a:rPr lang="en-US" altLang="ko-KR" sz="1400" dirty="0"/>
              <a:t>(suffix[, start[, end]])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str.lower</a:t>
            </a:r>
            <a:r>
              <a:rPr lang="en-US" altLang="ko-KR" sz="14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str.upper</a:t>
            </a:r>
            <a:r>
              <a:rPr lang="en-US" altLang="ko-KR" sz="14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str.capitalize</a:t>
            </a:r>
            <a:r>
              <a:rPr lang="en-US" altLang="ko-KR" sz="14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str.swapcase</a:t>
            </a:r>
            <a:r>
              <a:rPr lang="en-US" altLang="ko-KR" sz="14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str.title</a:t>
            </a:r>
            <a:r>
              <a:rPr lang="en-US" altLang="ko-KR" sz="14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str.strip</a:t>
            </a:r>
            <a:r>
              <a:rPr lang="en-US" altLang="ko-KR" sz="1400" dirty="0"/>
              <a:t>([chars])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str.lstrip</a:t>
            </a:r>
            <a:r>
              <a:rPr lang="en-US" altLang="ko-KR" sz="1400" dirty="0"/>
              <a:t>([chars])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str.rstrip</a:t>
            </a:r>
            <a:r>
              <a:rPr lang="en-US" altLang="ko-KR" sz="1400" dirty="0"/>
              <a:t>([chars])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str.replace</a:t>
            </a:r>
            <a:r>
              <a:rPr lang="en-US" altLang="ko-KR" sz="1400" dirty="0"/>
              <a:t>(old, new[, count])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str.split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=None, </a:t>
            </a:r>
            <a:r>
              <a:rPr lang="en-US" altLang="ko-KR" sz="1400" dirty="0" err="1"/>
              <a:t>maxsplit</a:t>
            </a:r>
            <a:r>
              <a:rPr lang="en-US" altLang="ko-KR" sz="1400" dirty="0"/>
              <a:t>=-1)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str.rsplit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=None, </a:t>
            </a:r>
            <a:r>
              <a:rPr lang="en-US" altLang="ko-KR" sz="1400" dirty="0" err="1"/>
              <a:t>maxsplit</a:t>
            </a:r>
            <a:r>
              <a:rPr lang="en-US" altLang="ko-KR" sz="1400" dirty="0"/>
              <a:t>=-1)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str.splitlines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keepends</a:t>
            </a:r>
            <a:r>
              <a:rPr lang="en-US" altLang="ko-KR" sz="1400" dirty="0"/>
              <a:t>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str.partition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/>
              <a:t>str.rpartition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284131" y="733052"/>
            <a:ext cx="5486528" cy="59701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str.isalnum()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str.isalpha()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str.isdecimal()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str.isdigit()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str.isidentifier()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str.islower()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str.isnumeric()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str.isprintable()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str.isspace()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str.istitle()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str.isupper()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1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str.format(*args, **kwargs)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str.ljust(width[, fillchar])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str.center(width[, fillchar])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str.rjust(width[, fillchar])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str.zfill(width)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str.join(iterable)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str.expandtabs(tabsize=8)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str.encode(encoding="utf-8", errors="strict")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static str.maketrans(x[, y[, z]])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/>
              <a:t>str.translate(table)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758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62752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919119" y="1169426"/>
            <a:ext cx="5753252" cy="4781549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ko-KR" sz="1800" dirty="0" err="1"/>
              <a:t>str.count</a:t>
            </a:r>
            <a:r>
              <a:rPr lang="en-US" altLang="ko-KR" sz="1800" dirty="0"/>
              <a:t>(sub[, start[, end]])</a:t>
            </a:r>
          </a:p>
          <a:p>
            <a:pPr>
              <a:spcAft>
                <a:spcPts val="0"/>
              </a:spcAft>
            </a:pPr>
            <a:r>
              <a:rPr lang="en-US" altLang="ko-KR" sz="1800" dirty="0" err="1"/>
              <a:t>str.find</a:t>
            </a:r>
            <a:r>
              <a:rPr lang="en-US" altLang="ko-KR" sz="1800" dirty="0"/>
              <a:t>(sub[, start[, end]])</a:t>
            </a:r>
          </a:p>
          <a:p>
            <a:pPr>
              <a:spcAft>
                <a:spcPts val="0"/>
              </a:spcAft>
            </a:pPr>
            <a:r>
              <a:rPr lang="en-US" altLang="ko-KR" sz="1800" dirty="0" err="1"/>
              <a:t>str.rfind</a:t>
            </a:r>
            <a:r>
              <a:rPr lang="en-US" altLang="ko-KR" sz="1800" dirty="0"/>
              <a:t>(sub[, start[, end]])</a:t>
            </a:r>
          </a:p>
          <a:p>
            <a:pPr>
              <a:spcAft>
                <a:spcPts val="0"/>
              </a:spcAft>
            </a:pPr>
            <a:r>
              <a:rPr lang="en-US" altLang="ko-KR" sz="1800" dirty="0" err="1"/>
              <a:t>str.startswith</a:t>
            </a:r>
            <a:r>
              <a:rPr lang="en-US" altLang="ko-KR" sz="1800" dirty="0"/>
              <a:t>(prefix[, start[, end]])</a:t>
            </a:r>
          </a:p>
          <a:p>
            <a:pPr>
              <a:spcAft>
                <a:spcPts val="0"/>
              </a:spcAft>
            </a:pPr>
            <a:r>
              <a:rPr lang="en-US" altLang="ko-KR" sz="1800" dirty="0" err="1"/>
              <a:t>str.endswith</a:t>
            </a:r>
            <a:r>
              <a:rPr lang="en-US" altLang="ko-KR" sz="1800" dirty="0"/>
              <a:t>(suffix[, start[, end]])</a:t>
            </a:r>
            <a:endParaRPr lang="ko-KR" altLang="en-US" sz="1800" dirty="0"/>
          </a:p>
        </p:txBody>
      </p:sp>
      <p:sp>
        <p:nvSpPr>
          <p:cNvPr id="27" name="내용 개체 틀 26"/>
          <p:cNvSpPr>
            <a:spLocks noGrp="1"/>
          </p:cNvSpPr>
          <p:nvPr>
            <p:ph sz="half" idx="2"/>
          </p:nvPr>
        </p:nvSpPr>
        <p:spPr>
          <a:xfrm>
            <a:off x="6416039" y="1169427"/>
            <a:ext cx="5462196" cy="478155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800" dirty="0" err="1"/>
              <a:t>str</a:t>
            </a:r>
            <a:r>
              <a:rPr lang="en-US" altLang="ko-KR" sz="1800" dirty="0"/>
              <a:t> = "this is a string example... is it OK?"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str.count</a:t>
            </a:r>
            <a:r>
              <a:rPr lang="en-US" altLang="ko-KR" sz="1800" dirty="0"/>
              <a:t>("is"))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str.count</a:t>
            </a:r>
            <a:r>
              <a:rPr lang="en-US" altLang="ko-KR" sz="1800" dirty="0"/>
              <a:t>("is", 0))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str.count</a:t>
            </a:r>
            <a:r>
              <a:rPr lang="en-US" altLang="ko-KR" sz="1800" dirty="0"/>
              <a:t>("is", 0,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3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str.find</a:t>
            </a:r>
            <a:r>
              <a:rPr lang="en-US" altLang="ko-KR" sz="1800" dirty="0"/>
              <a:t>("is", 0,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2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str.rfind</a:t>
            </a:r>
            <a:r>
              <a:rPr lang="en-US" altLang="ko-KR" sz="1800" dirty="0"/>
              <a:t>("is", 0,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28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str.startswith</a:t>
            </a:r>
            <a:r>
              <a:rPr lang="en-US" altLang="ko-KR" sz="1800" dirty="0"/>
              <a:t>("this", 0,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str.endswith</a:t>
            </a:r>
            <a:r>
              <a:rPr lang="en-US" altLang="ko-KR" sz="1800" dirty="0"/>
              <a:t>("OK?", 0,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True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11, 22, 44,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8857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3794" y="244475"/>
            <a:ext cx="10353762" cy="5492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1093088" y="1664073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str.lower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str.upper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str.capitalize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str.swapcase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str.title</a:t>
            </a:r>
            <a:r>
              <a:rPr lang="en-US" altLang="ko-KR" dirty="0"/>
              <a:t>()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5557734" y="1563299"/>
            <a:ext cx="6060525" cy="505022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800" dirty="0" err="1"/>
              <a:t>str</a:t>
            </a:r>
            <a:r>
              <a:rPr lang="en-US" altLang="ko-KR" sz="1800" dirty="0"/>
              <a:t> = "this is a string example. is it OK?"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str.lower</a:t>
            </a:r>
            <a:r>
              <a:rPr lang="en-US" altLang="ko-KR" sz="1800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this is a string example. is it ok?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str.upper</a:t>
            </a:r>
            <a:r>
              <a:rPr lang="en-US" altLang="ko-KR" sz="1800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THIS IS A STRING EXAMPLE. IS IT OK?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str.capitalize</a:t>
            </a:r>
            <a:r>
              <a:rPr lang="en-US" altLang="ko-KR" sz="1800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This is a string example. is it ok?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str.swapcase</a:t>
            </a:r>
            <a:r>
              <a:rPr lang="en-US" altLang="ko-KR" sz="1800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THIS IS A STRING EXAMPLE. IS IT ok?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str.title</a:t>
            </a:r>
            <a:r>
              <a:rPr lang="en-US" altLang="ko-KR" sz="1800" dirty="0"/>
              <a:t>())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# This Is A String Example. Is It Ok?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441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3795" y="80682"/>
            <a:ext cx="10353762" cy="6992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str.strip</a:t>
            </a:r>
            <a:r>
              <a:rPr lang="en-US" altLang="ko-KR" dirty="0"/>
              <a:t>([chars])</a:t>
            </a:r>
          </a:p>
          <a:p>
            <a:r>
              <a:rPr lang="en-US" altLang="ko-KR" dirty="0" err="1"/>
              <a:t>str.lstrip</a:t>
            </a:r>
            <a:r>
              <a:rPr lang="en-US" altLang="ko-KR" dirty="0"/>
              <a:t>([chars])</a:t>
            </a:r>
          </a:p>
          <a:p>
            <a:r>
              <a:rPr lang="en-US" altLang="ko-KR" dirty="0" err="1"/>
              <a:t>str.rstrip</a:t>
            </a:r>
            <a:r>
              <a:rPr lang="en-US" altLang="ko-KR" dirty="0"/>
              <a:t>([chars])</a:t>
            </a:r>
          </a:p>
          <a:p>
            <a:r>
              <a:rPr lang="en-US" altLang="ko-KR" dirty="0" err="1"/>
              <a:t>str.replace</a:t>
            </a:r>
            <a:r>
              <a:rPr lang="en-US" altLang="ko-KR" dirty="0"/>
              <a:t>(old, new[, count])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610955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print("     b a n a n a     ".strip())</a:t>
            </a:r>
          </a:p>
          <a:p>
            <a:pPr marL="0" indent="0">
              <a:buNone/>
            </a:pPr>
            <a:r>
              <a:rPr lang="pt-BR" altLang="ko-KR" sz="1800" dirty="0"/>
              <a:t># “b a n a n a”</a:t>
            </a:r>
          </a:p>
          <a:p>
            <a:pPr marL="0" indent="0">
              <a:buNone/>
            </a:pPr>
            <a:r>
              <a:rPr lang="pt-BR" altLang="ko-KR" sz="1800" dirty="0"/>
              <a:t>print("     b a n a n a     ".lstrip())</a:t>
            </a:r>
          </a:p>
          <a:p>
            <a:pPr marL="0" indent="0">
              <a:buNone/>
            </a:pPr>
            <a:r>
              <a:rPr lang="pt-BR" altLang="ko-KR" sz="1800" dirty="0"/>
              <a:t># “b a n a n a     ”</a:t>
            </a:r>
          </a:p>
          <a:p>
            <a:pPr marL="0" indent="0">
              <a:buNone/>
            </a:pPr>
            <a:r>
              <a:rPr lang="pt-BR" altLang="ko-KR" sz="1800" dirty="0"/>
              <a:t>print("     b a n a n a     ".rstrip())</a:t>
            </a:r>
          </a:p>
          <a:p>
            <a:pPr marL="0" indent="0">
              <a:buNone/>
            </a:pPr>
            <a:r>
              <a:rPr lang="pt-BR" altLang="ko-KR" sz="1800" dirty="0"/>
              <a:t># “     b a n a n a”</a:t>
            </a:r>
          </a:p>
          <a:p>
            <a:pPr marL="0" indent="0">
              <a:buNone/>
            </a:pPr>
            <a:r>
              <a:rPr lang="pt-BR" altLang="ko-KR" sz="1800" dirty="0"/>
              <a:t>print("     b a n a n a     ".replace(" ", "_"))</a:t>
            </a:r>
          </a:p>
          <a:p>
            <a:pPr marL="0" indent="0">
              <a:buNone/>
            </a:pPr>
            <a:r>
              <a:rPr lang="pt-BR" altLang="ko-KR" sz="1800" dirty="0"/>
              <a:t># “_____b_a_n_a_n_a_____”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8407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913795" y="1015508"/>
            <a:ext cx="4856840" cy="532260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str.split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=None, </a:t>
            </a:r>
            <a:r>
              <a:rPr lang="en-US" altLang="ko-KR" dirty="0" err="1"/>
              <a:t>maxsplit</a:t>
            </a:r>
            <a:r>
              <a:rPr lang="en-US" altLang="ko-KR" dirty="0"/>
              <a:t>=-1)</a:t>
            </a:r>
          </a:p>
          <a:p>
            <a:r>
              <a:rPr lang="en-US" altLang="ko-KR" dirty="0" err="1"/>
              <a:t>str.rsplit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=None, </a:t>
            </a:r>
            <a:r>
              <a:rPr lang="en-US" altLang="ko-KR" dirty="0" err="1"/>
              <a:t>maxsplit</a:t>
            </a:r>
            <a:r>
              <a:rPr lang="en-US" altLang="ko-KR" dirty="0"/>
              <a:t>=-1)</a:t>
            </a:r>
          </a:p>
          <a:p>
            <a:r>
              <a:rPr lang="en-US" altLang="ko-KR" dirty="0" err="1"/>
              <a:t>str.splitlines</a:t>
            </a:r>
            <a:r>
              <a:rPr lang="en-US" altLang="ko-KR" dirty="0"/>
              <a:t>([</a:t>
            </a:r>
            <a:r>
              <a:rPr lang="en-US" altLang="ko-KR" dirty="0" err="1"/>
              <a:t>keepends</a:t>
            </a:r>
            <a:r>
              <a:rPr lang="en-US" altLang="ko-KR" dirty="0"/>
              <a:t>])</a:t>
            </a:r>
          </a:p>
          <a:p>
            <a:r>
              <a:rPr lang="en-US" altLang="ko-KR" dirty="0" err="1"/>
              <a:t>str.partition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str.rpartition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410716" y="1015508"/>
            <a:ext cx="4856840" cy="53226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print('1,2,3'.split(','))</a:t>
            </a:r>
          </a:p>
          <a:p>
            <a:pPr marL="0" indent="0">
              <a:buNone/>
            </a:pPr>
            <a:r>
              <a:rPr lang="en-US" altLang="ko-KR" dirty="0"/>
              <a:t># ['1', '2', '3']</a:t>
            </a:r>
          </a:p>
          <a:p>
            <a:pPr marL="0" indent="0">
              <a:buNone/>
            </a:pPr>
            <a:r>
              <a:rPr lang="en-US" altLang="ko-KR" dirty="0"/>
              <a:t>print('1,2,3'.split(',', </a:t>
            </a:r>
            <a:r>
              <a:rPr lang="en-US" altLang="ko-KR" dirty="0" err="1"/>
              <a:t>maxsplit</a:t>
            </a:r>
            <a:r>
              <a:rPr lang="en-US" altLang="ko-KR" dirty="0"/>
              <a:t>=1))</a:t>
            </a:r>
          </a:p>
          <a:p>
            <a:pPr marL="0" indent="0">
              <a:buNone/>
            </a:pPr>
            <a:r>
              <a:rPr lang="en-US" altLang="ko-KR" dirty="0"/>
              <a:t># ['1', '2,3']</a:t>
            </a:r>
          </a:p>
          <a:p>
            <a:pPr marL="0" indent="0">
              <a:buNone/>
            </a:pPr>
            <a:r>
              <a:rPr lang="en-US" altLang="ko-KR" dirty="0"/>
              <a:t>print('1,2,,3,'.split(','))</a:t>
            </a:r>
          </a:p>
          <a:p>
            <a:pPr marL="0" indent="0">
              <a:buNone/>
            </a:pPr>
            <a:r>
              <a:rPr lang="en-US" altLang="ko-KR" dirty="0"/>
              <a:t># ['1', '2', '', '3', '']</a:t>
            </a:r>
          </a:p>
          <a:p>
            <a:pPr marL="0" indent="0">
              <a:buNone/>
            </a:pPr>
            <a:r>
              <a:rPr lang="en-US" altLang="ko-KR" dirty="0"/>
              <a:t>print('1 2 3'.split())</a:t>
            </a:r>
          </a:p>
          <a:p>
            <a:pPr marL="0" indent="0">
              <a:buNone/>
            </a:pPr>
            <a:r>
              <a:rPr lang="en-US" altLang="ko-KR" dirty="0"/>
              <a:t># ['1', '2', '3']</a:t>
            </a:r>
          </a:p>
          <a:p>
            <a:pPr marL="0" indent="0">
              <a:buNone/>
            </a:pPr>
            <a:r>
              <a:rPr lang="en-US" altLang="ko-KR" dirty="0"/>
              <a:t>print('1 2 3'.split(</a:t>
            </a:r>
            <a:r>
              <a:rPr lang="en-US" altLang="ko-KR" dirty="0" err="1"/>
              <a:t>maxsplit</a:t>
            </a:r>
            <a:r>
              <a:rPr lang="en-US" altLang="ko-KR" dirty="0"/>
              <a:t>=1))</a:t>
            </a:r>
          </a:p>
          <a:p>
            <a:pPr marL="0" indent="0">
              <a:buNone/>
            </a:pPr>
            <a:r>
              <a:rPr lang="en-US" altLang="ko-KR" dirty="0"/>
              <a:t># ['1', '2 3']</a:t>
            </a:r>
          </a:p>
          <a:p>
            <a:pPr marL="0" indent="0">
              <a:buNone/>
            </a:pPr>
            <a:r>
              <a:rPr lang="en-US" altLang="ko-KR" dirty="0"/>
              <a:t>print('  1  2 3 '.split())</a:t>
            </a:r>
          </a:p>
          <a:p>
            <a:pPr marL="0" indent="0">
              <a:buNone/>
            </a:pPr>
            <a:r>
              <a:rPr lang="en-US" altLang="ko-KR" dirty="0"/>
              <a:t># ['1', '2', '3']</a:t>
            </a:r>
          </a:p>
          <a:p>
            <a:pPr marL="0" indent="0">
              <a:buNone/>
            </a:pPr>
            <a:r>
              <a:rPr lang="en-US" altLang="ko-KR" dirty="0"/>
              <a:t>print('  1  2 3 '.split(" "))</a:t>
            </a:r>
          </a:p>
          <a:p>
            <a:pPr marL="0" indent="0">
              <a:buNone/>
            </a:pPr>
            <a:r>
              <a:rPr lang="en-US" altLang="ko-KR" dirty="0"/>
              <a:t># ['', '', '1', '', '2', '3', '']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929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3794" y="148227"/>
            <a:ext cx="10353762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Some String Methods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761394" y="943656"/>
            <a:ext cx="5512343" cy="5544359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ko-KR" sz="1600" dirty="0" err="1"/>
              <a:t>str.isalnum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str.isalpha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str.isdecimal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str.isdigit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str.isidentifier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str.islower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str.isnumeric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str.isprintable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str.isspace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str.istitle</a:t>
            </a:r>
            <a:r>
              <a:rPr lang="en-US" altLang="ko-KR" sz="1600" dirty="0"/>
              <a:t>()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str.isupper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258315" y="943656"/>
            <a:ext cx="5512343" cy="554436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print("A10".isalnum())     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print("Ab</a:t>
            </a:r>
            <a:r>
              <a:rPr lang="en-US" altLang="ko-KR" sz="1600" b="1" dirty="0">
                <a:solidFill>
                  <a:srgbClr val="FF0000"/>
                </a:solidFill>
              </a:rPr>
              <a:t>_</a:t>
            </a:r>
            <a:r>
              <a:rPr lang="en-US" altLang="ko-KR" sz="1600" dirty="0"/>
              <a:t>Bk".</a:t>
            </a:r>
            <a:r>
              <a:rPr lang="en-US" altLang="ko-KR" sz="1600" dirty="0" err="1"/>
              <a:t>isalpha</a:t>
            </a:r>
            <a:r>
              <a:rPr lang="en-US" altLang="ko-KR" sz="1600" dirty="0"/>
              <a:t>())    # False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print("123".isdecimal())  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print("123</a:t>
            </a:r>
            <a:r>
              <a:rPr lang="en-US" altLang="ko-KR" sz="1600" b="1" dirty="0">
                <a:solidFill>
                  <a:srgbClr val="FF0000"/>
                </a:solidFill>
              </a:rPr>
              <a:t>²</a:t>
            </a:r>
            <a:r>
              <a:rPr lang="en-US" altLang="ko-KR" sz="1600" dirty="0"/>
              <a:t>".isdecimal())  # False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print("123</a:t>
            </a:r>
            <a:r>
              <a:rPr lang="en-US" altLang="ko-KR" sz="1600" b="1" dirty="0">
                <a:solidFill>
                  <a:srgbClr val="FF0000"/>
                </a:solidFill>
              </a:rPr>
              <a:t>²</a:t>
            </a:r>
            <a:r>
              <a:rPr lang="en-US" altLang="ko-KR" sz="1600" dirty="0"/>
              <a:t>".isdigit())      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print("A10".isidentifier())  # True, Language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print("123</a:t>
            </a:r>
            <a:r>
              <a:rPr lang="en-US" altLang="ko-KR" sz="1600" b="1" dirty="0">
                <a:solidFill>
                  <a:srgbClr val="FF0000"/>
                </a:solidFill>
              </a:rPr>
              <a:t>²</a:t>
            </a:r>
            <a:r>
              <a:rPr lang="en-US" altLang="ko-KR" sz="1600" dirty="0"/>
              <a:t>".isnumeric())  # True, Unicode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".</a:t>
            </a:r>
            <a:r>
              <a:rPr lang="en-US" altLang="ko-KR" sz="1600" dirty="0" err="1"/>
              <a:t>islower</a:t>
            </a:r>
            <a:r>
              <a:rPr lang="en-US" altLang="ko-KR" sz="1600" dirty="0"/>
              <a:t>())      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print("THIS IS A BOOK.".</a:t>
            </a:r>
            <a:r>
              <a:rPr lang="en-US" altLang="ko-KR" sz="1600" dirty="0" err="1"/>
              <a:t>isupper</a:t>
            </a:r>
            <a:r>
              <a:rPr lang="en-US" altLang="ko-KR" sz="1600" dirty="0"/>
              <a:t>())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print("I am SAM.</a:t>
            </a:r>
            <a:r>
              <a:rPr lang="en-US" altLang="ko-KR" sz="1600" b="1" dirty="0">
                <a:solidFill>
                  <a:srgbClr val="FF0000"/>
                </a:solidFill>
              </a:rPr>
              <a:t>\n</a:t>
            </a:r>
            <a:r>
              <a:rPr lang="en-US" altLang="ko-KR" sz="1600" dirty="0"/>
              <a:t>".</a:t>
            </a:r>
            <a:r>
              <a:rPr lang="en-US" altLang="ko-KR" sz="1600" dirty="0" err="1"/>
              <a:t>isprintable</a:t>
            </a:r>
            <a:r>
              <a:rPr lang="en-US" altLang="ko-KR" sz="1600" dirty="0"/>
              <a:t>()) # False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 \t\n".</a:t>
            </a:r>
            <a:r>
              <a:rPr lang="en-US" altLang="ko-KR" sz="1600" dirty="0" err="1"/>
              <a:t>isspace</a:t>
            </a:r>
            <a:r>
              <a:rPr lang="en-US" altLang="ko-KR" sz="1600" dirty="0"/>
              <a:t>())     #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print("This Is A Book.".</a:t>
            </a:r>
            <a:r>
              <a:rPr lang="en-US" altLang="ko-KR" sz="1600" dirty="0" err="1"/>
              <a:t>istitle</a:t>
            </a:r>
            <a:r>
              <a:rPr lang="en-US" altLang="ko-KR" sz="1600" dirty="0"/>
              <a:t>()) # True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13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3795" y="62753"/>
            <a:ext cx="10353762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Some String Methods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599079" y="842684"/>
            <a:ext cx="6096000" cy="563636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ko-KR" sz="1600" dirty="0" err="1"/>
              <a:t>str.format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, **</a:t>
            </a:r>
            <a:r>
              <a:rPr lang="en-US" altLang="ko-KR" sz="1600" dirty="0" err="1"/>
              <a:t>kwargs</a:t>
            </a:r>
            <a:r>
              <a:rPr lang="en-US" altLang="ko-KR" sz="1600" dirty="0"/>
              <a:t>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str.ljust</a:t>
            </a:r>
            <a:r>
              <a:rPr lang="en-US" altLang="ko-KR" sz="1600" dirty="0"/>
              <a:t>(width[, </a:t>
            </a:r>
            <a:r>
              <a:rPr lang="en-US" altLang="ko-KR" sz="1600" dirty="0" err="1"/>
              <a:t>fillchar</a:t>
            </a:r>
            <a:r>
              <a:rPr lang="en-US" altLang="ko-KR" sz="1600" dirty="0"/>
              <a:t>])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str.center</a:t>
            </a:r>
            <a:r>
              <a:rPr lang="en-US" altLang="ko-KR" sz="1600" dirty="0"/>
              <a:t>(width[, </a:t>
            </a:r>
            <a:r>
              <a:rPr lang="en-US" altLang="ko-KR" sz="1600" dirty="0" err="1"/>
              <a:t>fillchar</a:t>
            </a:r>
            <a:r>
              <a:rPr lang="en-US" altLang="ko-KR" sz="1600" dirty="0"/>
              <a:t>])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str.rjust</a:t>
            </a:r>
            <a:r>
              <a:rPr lang="en-US" altLang="ko-KR" sz="1600" dirty="0"/>
              <a:t>(width[, </a:t>
            </a:r>
            <a:r>
              <a:rPr lang="en-US" altLang="ko-KR" sz="1600" dirty="0" err="1"/>
              <a:t>fillchar</a:t>
            </a:r>
            <a:r>
              <a:rPr lang="en-US" altLang="ko-KR" sz="1600" dirty="0"/>
              <a:t>])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str.zfill</a:t>
            </a:r>
            <a:r>
              <a:rPr lang="en-US" altLang="ko-KR" sz="1600" dirty="0"/>
              <a:t>(width)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str.join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str.expandtabs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tabsize</a:t>
            </a:r>
            <a:r>
              <a:rPr lang="en-US" altLang="ko-KR" sz="1600" dirty="0"/>
              <a:t>=8)</a:t>
            </a:r>
          </a:p>
          <a:p>
            <a:pPr>
              <a:spcAft>
                <a:spcPts val="0"/>
              </a:spcAft>
            </a:pPr>
            <a:r>
              <a:rPr lang="en-US" altLang="ko-KR" sz="1600" dirty="0" err="1"/>
              <a:t>str.encode</a:t>
            </a:r>
            <a:r>
              <a:rPr lang="en-US" altLang="ko-KR" sz="1600" dirty="0"/>
              <a:t>(encoding="utf-8", errors="strict")</a:t>
            </a:r>
            <a:endParaRPr lang="ko-KR" altLang="en-US" sz="1600" dirty="0"/>
          </a:p>
        </p:txBody>
      </p:sp>
      <p:sp>
        <p:nvSpPr>
          <p:cNvPr id="15" name="내용 개체 틀 14"/>
          <p:cNvSpPr>
            <a:spLocks noGrp="1"/>
          </p:cNvSpPr>
          <p:nvPr>
            <p:ph sz="half" idx="2"/>
          </p:nvPr>
        </p:nvSpPr>
        <p:spPr>
          <a:xfrm>
            <a:off x="6096000" y="842683"/>
            <a:ext cx="6096000" cy="563637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</a:t>
            </a:r>
            <a:r>
              <a:rPr lang="en-US" altLang="ko-KR" sz="1600" dirty="0" err="1"/>
              <a:t>ABC".center</a:t>
            </a:r>
            <a:r>
              <a:rPr lang="en-US" altLang="ko-KR" sz="1600" dirty="0"/>
              <a:t>(10, "_"))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___ABC____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print("ABC".</a:t>
            </a:r>
            <a:r>
              <a:rPr lang="en-US" altLang="ko-KR" sz="1600" dirty="0" err="1"/>
              <a:t>rjust</a:t>
            </a:r>
            <a:r>
              <a:rPr lang="en-US" altLang="ko-KR" sz="1600" dirty="0"/>
              <a:t>(10, "_"))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_______ABC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print("ABC".</a:t>
            </a:r>
            <a:r>
              <a:rPr lang="en-US" altLang="ko-KR" sz="1600" dirty="0" err="1"/>
              <a:t>zfill</a:t>
            </a:r>
            <a:r>
              <a:rPr lang="en-US" altLang="ko-KR" sz="1600" dirty="0"/>
              <a:t>(10))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0000000ABC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print("^^".join(["ab", "cd", "</a:t>
            </a:r>
            <a:r>
              <a:rPr lang="en-US" altLang="ko-KR" sz="1600" dirty="0" err="1"/>
              <a:t>ef</a:t>
            </a:r>
            <a:r>
              <a:rPr lang="en-US" altLang="ko-KR" sz="1600" dirty="0"/>
              <a:t>"]))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ab^^cd^^</a:t>
            </a:r>
            <a:r>
              <a:rPr lang="en-US" altLang="ko-KR" sz="1600" dirty="0" err="1"/>
              <a:t>ef</a:t>
            </a:r>
            <a:endParaRPr lang="en-US" altLang="ko-KR" sz="16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print("A\</a:t>
            </a:r>
            <a:r>
              <a:rPr lang="en-US" altLang="ko-KR" sz="1600" dirty="0" err="1"/>
              <a:t>tB</a:t>
            </a:r>
            <a:r>
              <a:rPr lang="en-US" altLang="ko-KR" sz="1600" dirty="0"/>
              <a:t>\</a:t>
            </a:r>
            <a:r>
              <a:rPr lang="en-US" altLang="ko-KR" sz="1600" dirty="0" err="1"/>
              <a:t>tC</a:t>
            </a:r>
            <a:r>
              <a:rPr lang="en-US" altLang="ko-KR" sz="1600" dirty="0"/>
              <a:t>".</a:t>
            </a:r>
            <a:r>
              <a:rPr lang="en-US" altLang="ko-KR" sz="1600" dirty="0" err="1"/>
              <a:t>expandtabs</a:t>
            </a:r>
            <a:r>
              <a:rPr lang="en-US" altLang="ko-KR" sz="1600" dirty="0"/>
              <a:t>(4))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A   B   C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print("A\</a:t>
            </a:r>
            <a:r>
              <a:rPr lang="en-US" altLang="ko-KR" sz="1600" dirty="0" err="1"/>
              <a:t>tB</a:t>
            </a:r>
            <a:r>
              <a:rPr lang="en-US" altLang="ko-KR" sz="1600" dirty="0"/>
              <a:t>\</a:t>
            </a:r>
            <a:r>
              <a:rPr lang="en-US" altLang="ko-KR" sz="1600" dirty="0" err="1"/>
              <a:t>tC</a:t>
            </a:r>
            <a:r>
              <a:rPr lang="en-US" altLang="ko-KR" sz="1600" dirty="0"/>
              <a:t>".</a:t>
            </a:r>
            <a:r>
              <a:rPr lang="en-US" altLang="ko-KR" sz="1600" dirty="0" err="1"/>
              <a:t>expandtabs</a:t>
            </a:r>
            <a:r>
              <a:rPr lang="en-US" altLang="ko-KR" sz="1600" dirty="0"/>
              <a:t>(8))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A       B       C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print("A\</a:t>
            </a:r>
            <a:r>
              <a:rPr lang="en-US" altLang="ko-KR" sz="1600" dirty="0" err="1"/>
              <a:t>tB</a:t>
            </a:r>
            <a:r>
              <a:rPr lang="en-US" altLang="ko-KR" sz="1600" dirty="0"/>
              <a:t>\</a:t>
            </a:r>
            <a:r>
              <a:rPr lang="en-US" altLang="ko-KR" sz="1600" dirty="0" err="1"/>
              <a:t>tC</a:t>
            </a:r>
            <a:r>
              <a:rPr lang="en-US" altLang="ko-KR" sz="1600" dirty="0"/>
              <a:t>".</a:t>
            </a:r>
            <a:r>
              <a:rPr lang="en-US" altLang="ko-KR" sz="1600" dirty="0" err="1"/>
              <a:t>expandtabs</a:t>
            </a:r>
            <a:r>
              <a:rPr lang="en-US" altLang="ko-KR" sz="1600" dirty="0"/>
              <a:t>(12))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A           B           C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print("</a:t>
            </a:r>
            <a:r>
              <a:rPr lang="en-US" altLang="ko-KR" sz="1600" dirty="0" err="1"/>
              <a:t>pyth</a:t>
            </a:r>
            <a:r>
              <a:rPr lang="en-US" altLang="ko-KR" sz="1600" b="1" dirty="0" err="1">
                <a:solidFill>
                  <a:srgbClr val="FF0000"/>
                </a:solidFill>
              </a:rPr>
              <a:t>ö</a:t>
            </a:r>
            <a:r>
              <a:rPr lang="en-US" altLang="ko-KR" sz="1600" dirty="0" err="1"/>
              <a:t>n</a:t>
            </a:r>
            <a:r>
              <a:rPr lang="en-US" altLang="ko-KR" sz="1600" dirty="0"/>
              <a:t>".encode(encoding="utf-8", errors="strict"))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# </a:t>
            </a:r>
            <a:r>
              <a:rPr lang="en-US" altLang="ko-KR" sz="1600" b="1" dirty="0" err="1">
                <a:solidFill>
                  <a:srgbClr val="FF0000"/>
                </a:solidFill>
              </a:rPr>
              <a:t>b'</a:t>
            </a:r>
            <a:r>
              <a:rPr lang="en-US" altLang="ko-KR" sz="1600" dirty="0" err="1"/>
              <a:t>pyth</a:t>
            </a:r>
            <a:r>
              <a:rPr lang="en-US" altLang="ko-KR" sz="1600" b="1" dirty="0">
                <a:solidFill>
                  <a:srgbClr val="FF0000"/>
                </a:solidFill>
              </a:rPr>
              <a:t>\xc3\xb6</a:t>
            </a:r>
            <a:r>
              <a:rPr lang="en-US" altLang="ko-KR" sz="1600" dirty="0"/>
              <a:t>n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770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3795" y="30001"/>
            <a:ext cx="10353762" cy="82786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Some String Methods</a:t>
            </a:r>
            <a:endParaRPr lang="ko-KR" altLang="en-US" sz="3600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static </a:t>
            </a:r>
            <a:r>
              <a:rPr lang="en-US" altLang="ko-KR" sz="2000" dirty="0" err="1"/>
              <a:t>str.maketrans</a:t>
            </a:r>
            <a:r>
              <a:rPr lang="en-US" altLang="ko-KR" sz="2000" dirty="0"/>
              <a:t>(x[, y[, z]])</a:t>
            </a:r>
          </a:p>
          <a:p>
            <a:r>
              <a:rPr lang="en-US" altLang="ko-KR" sz="2000" dirty="0" err="1"/>
              <a:t>str.translate</a:t>
            </a:r>
            <a:r>
              <a:rPr lang="en-US" altLang="ko-KR" sz="2000" dirty="0"/>
              <a:t>(table)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981015" y="1405031"/>
            <a:ext cx="5297190" cy="4659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/>
              <a:t>intab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aeiou</a:t>
            </a:r>
            <a:r>
              <a:rPr lang="en-US" altLang="ko-KR" sz="1400" dirty="0"/>
              <a:t>"</a:t>
            </a:r>
          </a:p>
          <a:p>
            <a:pPr marL="0" indent="0">
              <a:buNone/>
            </a:pPr>
            <a:r>
              <a:rPr lang="en-US" altLang="ko-KR" sz="1400" dirty="0" err="1"/>
              <a:t>outtab</a:t>
            </a:r>
            <a:r>
              <a:rPr lang="en-US" altLang="ko-KR" sz="1400" dirty="0"/>
              <a:t> = "12345"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trantab</a:t>
            </a:r>
            <a:r>
              <a:rPr lang="en-US" altLang="ko-KR" sz="1400" dirty="0"/>
              <a:t> = "".</a:t>
            </a:r>
            <a:r>
              <a:rPr lang="en-US" altLang="ko-KR" sz="1400" dirty="0" err="1"/>
              <a:t>maketrans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intab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outtab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print("this is string example....wow!!!".translate(</a:t>
            </a:r>
            <a:r>
              <a:rPr lang="en-US" altLang="ko-KR" sz="1400" dirty="0" err="1"/>
              <a:t>trantab</a:t>
            </a:r>
            <a:r>
              <a:rPr lang="en-US" altLang="ko-KR" sz="1400" dirty="0"/>
              <a:t>))</a:t>
            </a:r>
          </a:p>
          <a:p>
            <a:pPr marL="0" indent="0">
              <a:buNone/>
            </a:pPr>
            <a:r>
              <a:rPr lang="en-US" altLang="ko-KR" sz="1400" dirty="0"/>
              <a:t># th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s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s str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ng </a:t>
            </a:r>
            <a:r>
              <a:rPr lang="en-US" altLang="ko-KR" sz="1400" b="1" dirty="0">
                <a:solidFill>
                  <a:srgbClr val="FF0000"/>
                </a:solidFill>
              </a:rPr>
              <a:t>e</a:t>
            </a:r>
            <a:r>
              <a:rPr lang="en-US" altLang="ko-KR" sz="1400" dirty="0"/>
              <a:t>x</a:t>
            </a:r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mpl</a:t>
            </a:r>
            <a:r>
              <a:rPr lang="en-US" altLang="ko-KR" sz="1400" b="1" dirty="0">
                <a:solidFill>
                  <a:srgbClr val="FF0000"/>
                </a:solidFill>
              </a:rPr>
              <a:t>e</a:t>
            </a:r>
            <a:r>
              <a:rPr lang="en-US" altLang="ko-KR" sz="1400" dirty="0"/>
              <a:t>....w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dirty="0"/>
              <a:t>w!!!</a:t>
            </a:r>
          </a:p>
          <a:p>
            <a:pPr marL="0" indent="0">
              <a:buNone/>
            </a:pPr>
            <a:r>
              <a:rPr lang="en-US" altLang="ko-KR" sz="1400" dirty="0"/>
              <a:t># th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s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s str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ng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x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mpl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....w</a:t>
            </a:r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r>
              <a:rPr lang="en-US" altLang="ko-KR" sz="1400" dirty="0"/>
              <a:t>w!!!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trantab</a:t>
            </a:r>
            <a:r>
              <a:rPr lang="en-US" altLang="ko-KR" sz="1400" dirty="0"/>
              <a:t> = "".</a:t>
            </a:r>
            <a:r>
              <a:rPr lang="en-US" altLang="ko-KR" sz="1400" dirty="0" err="1"/>
              <a:t>maketrans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intab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outtab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xm</a:t>
            </a:r>
            <a:r>
              <a:rPr lang="en-US" altLang="ko-KR" sz="1400" dirty="0"/>
              <a:t>")</a:t>
            </a:r>
          </a:p>
          <a:p>
            <a:pPr marL="0" indent="0">
              <a:buNone/>
            </a:pPr>
            <a:r>
              <a:rPr lang="en-US" altLang="ko-KR" sz="1400" dirty="0"/>
              <a:t>print("this is string example....wow!!!".translate(</a:t>
            </a:r>
            <a:r>
              <a:rPr lang="en-US" altLang="ko-KR" sz="1400" dirty="0" err="1"/>
              <a:t>trantab</a:t>
            </a:r>
            <a:r>
              <a:rPr lang="en-US" altLang="ko-KR" sz="1400" dirty="0"/>
              <a:t>))</a:t>
            </a:r>
          </a:p>
          <a:p>
            <a:pPr marL="0" indent="0">
              <a:buNone/>
            </a:pPr>
            <a:r>
              <a:rPr lang="en-US" altLang="ko-KR" sz="1400" dirty="0"/>
              <a:t># th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s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s str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dirty="0"/>
              <a:t>ng </a:t>
            </a:r>
            <a:r>
              <a:rPr lang="en-US" altLang="ko-KR" sz="1400" b="1" dirty="0">
                <a:solidFill>
                  <a:srgbClr val="FF0000"/>
                </a:solidFill>
              </a:rPr>
              <a:t>e</a:t>
            </a:r>
            <a:r>
              <a:rPr lang="en-US" altLang="ko-KR" sz="1400" b="1" dirty="0">
                <a:solidFill>
                  <a:srgbClr val="7030A0"/>
                </a:solidFill>
              </a:rPr>
              <a:t>x</a:t>
            </a:r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r>
              <a:rPr lang="en-US" altLang="ko-KR" sz="1400" b="1" dirty="0">
                <a:solidFill>
                  <a:srgbClr val="7030A0"/>
                </a:solidFill>
              </a:rPr>
              <a:t>m</a:t>
            </a:r>
            <a:r>
              <a:rPr lang="en-US" altLang="ko-KR" sz="1400" dirty="0"/>
              <a:t>pl</a:t>
            </a:r>
            <a:r>
              <a:rPr lang="en-US" altLang="ko-KR" sz="1400" b="1" dirty="0">
                <a:solidFill>
                  <a:srgbClr val="FF0000"/>
                </a:solidFill>
              </a:rPr>
              <a:t>e</a:t>
            </a:r>
            <a:r>
              <a:rPr lang="en-US" altLang="ko-KR" sz="1400" dirty="0"/>
              <a:t>....w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dirty="0"/>
              <a:t>w!!!</a:t>
            </a:r>
          </a:p>
          <a:p>
            <a:pPr marL="0" indent="0">
              <a:buNone/>
            </a:pPr>
            <a:r>
              <a:rPr lang="en-US" altLang="ko-KR" sz="1400" dirty="0"/>
              <a:t># th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s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s str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ng </a:t>
            </a:r>
            <a:r>
              <a:rPr lang="en-US" altLang="ko-KR" sz="1400" b="1" dirty="0">
                <a:solidFill>
                  <a:srgbClr val="FF0000"/>
                </a:solidFill>
              </a:rPr>
              <a:t>21</a:t>
            </a:r>
            <a:r>
              <a:rPr lang="en-US" altLang="ko-KR" sz="1400" dirty="0"/>
              <a:t>pl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....w</a:t>
            </a:r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r>
              <a:rPr lang="en-US" altLang="ko-KR" sz="1400" dirty="0"/>
              <a:t>w!!!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991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Example: Simple Substitution Cipher - Caesar Cipher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397889" y="1893904"/>
            <a:ext cx="10426558" cy="3247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intab</a:t>
            </a:r>
            <a:r>
              <a:rPr lang="en-US" altLang="ko-KR" dirty="0"/>
              <a:t> = "ABCDEFGHIJKLMNOPQRSTUVWXYZ"</a:t>
            </a:r>
          </a:p>
          <a:p>
            <a:pPr marL="0" indent="0">
              <a:buNone/>
            </a:pPr>
            <a:r>
              <a:rPr lang="en-US" altLang="ko-KR" dirty="0" err="1"/>
              <a:t>outtab</a:t>
            </a:r>
            <a:r>
              <a:rPr lang="en-US" altLang="ko-KR" dirty="0"/>
              <a:t> = "DEFGHIJKLMNOPQRSTUVWXYZABC"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trantab</a:t>
            </a:r>
            <a:r>
              <a:rPr lang="en-US" altLang="ko-KR" dirty="0"/>
              <a:t> = "".</a:t>
            </a:r>
            <a:r>
              <a:rPr lang="en-US" altLang="ko-KR" dirty="0" err="1"/>
              <a:t>maketrans</a:t>
            </a:r>
            <a:r>
              <a:rPr lang="en-US" altLang="ko-KR" dirty="0"/>
              <a:t>(</a:t>
            </a:r>
            <a:r>
              <a:rPr lang="en-US" altLang="ko-KR" dirty="0" err="1"/>
              <a:t>intab</a:t>
            </a:r>
            <a:r>
              <a:rPr lang="en-US" altLang="ko-KR" dirty="0"/>
              <a:t>, </a:t>
            </a:r>
            <a:r>
              <a:rPr lang="en-US" altLang="ko-KR" dirty="0" err="1"/>
              <a:t>outtab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ABCDEFGHIJKLMNOPQRSTUVWXYZ".translate</a:t>
            </a:r>
            <a:r>
              <a:rPr lang="en-US" altLang="ko-KR" dirty="0"/>
              <a:t>(</a:t>
            </a:r>
            <a:r>
              <a:rPr lang="en-US" altLang="ko-KR" dirty="0" err="1"/>
              <a:t>trantab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print("I LOVE </a:t>
            </a:r>
            <a:r>
              <a:rPr lang="en-US" altLang="ko-KR" dirty="0" err="1"/>
              <a:t>YOU".translate</a:t>
            </a:r>
            <a:r>
              <a:rPr lang="en-US" altLang="ko-KR" dirty="0"/>
              <a:t>(</a:t>
            </a:r>
            <a:r>
              <a:rPr lang="en-US" altLang="ko-KR" dirty="0" err="1"/>
              <a:t>trantab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ILOVEYOU".translate</a:t>
            </a:r>
            <a:r>
              <a:rPr lang="en-US" altLang="ko-KR" dirty="0"/>
              <a:t>(</a:t>
            </a:r>
            <a:r>
              <a:rPr lang="en-US" altLang="ko-KR" dirty="0" err="1"/>
              <a:t>trantab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807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sName</a:t>
            </a:r>
            <a:r>
              <a:rPr lang="en-US" altLang="ko-KR" dirty="0"/>
              <a:t> = 'Swaroop'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sName.startswith</a:t>
            </a:r>
            <a:r>
              <a:rPr lang="en-US" altLang="ko-KR" dirty="0"/>
              <a:t>('</a:t>
            </a:r>
            <a:r>
              <a:rPr lang="en-US" altLang="ko-KR" dirty="0" err="1"/>
              <a:t>Swa</a:t>
            </a:r>
            <a:r>
              <a:rPr lang="en-US" altLang="ko-KR" dirty="0"/>
              <a:t>'):</a:t>
            </a:r>
          </a:p>
          <a:p>
            <a:pPr marL="0" indent="0">
              <a:buNone/>
            </a:pPr>
            <a:r>
              <a:rPr lang="en-US" altLang="ko-KR" dirty="0"/>
              <a:t>    print('Yes, the string starts with "</a:t>
            </a:r>
            <a:r>
              <a:rPr lang="en-US" altLang="ko-KR" dirty="0" err="1"/>
              <a:t>Swa</a:t>
            </a:r>
            <a:r>
              <a:rPr lang="en-US" altLang="ko-KR" dirty="0"/>
              <a:t>"')</a:t>
            </a:r>
          </a:p>
          <a:p>
            <a:pPr marL="0" indent="0">
              <a:buNone/>
            </a:pPr>
            <a:r>
              <a:rPr lang="en-US" altLang="ko-KR" dirty="0"/>
              <a:t>if 'a' in </a:t>
            </a:r>
            <a:r>
              <a:rPr lang="en-US" altLang="ko-KR" dirty="0" err="1"/>
              <a:t>sName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print('Yes, it contains the string "a"')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sName.find</a:t>
            </a:r>
            <a:r>
              <a:rPr lang="en-US" altLang="ko-KR" dirty="0"/>
              <a:t>('war') != -1:</a:t>
            </a:r>
          </a:p>
          <a:p>
            <a:pPr marL="0" indent="0">
              <a:buNone/>
            </a:pPr>
            <a:r>
              <a:rPr lang="en-US" altLang="ko-KR" dirty="0"/>
              <a:t>    print('Yes, it contains the string "war"')</a:t>
            </a:r>
          </a:p>
          <a:p>
            <a:pPr marL="0" indent="0">
              <a:buNone/>
            </a:pPr>
            <a:r>
              <a:rPr lang="en-US" altLang="ko-KR" dirty="0" err="1"/>
              <a:t>sDelimiter</a:t>
            </a:r>
            <a:r>
              <a:rPr lang="en-US" altLang="ko-KR" dirty="0"/>
              <a:t> = '_*_'</a:t>
            </a:r>
          </a:p>
          <a:p>
            <a:pPr marL="0" indent="0">
              <a:buNone/>
            </a:pPr>
            <a:r>
              <a:rPr lang="en-US" altLang="ko-KR" dirty="0" err="1"/>
              <a:t>lsMyList</a:t>
            </a:r>
            <a:r>
              <a:rPr lang="en-US" altLang="ko-KR" dirty="0"/>
              <a:t> = ['Brazil', 'Russia', 'India', 'China']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sDelimiter.join</a:t>
            </a:r>
            <a:r>
              <a:rPr lang="en-US" altLang="ko-KR" dirty="0"/>
              <a:t>(</a:t>
            </a:r>
            <a:r>
              <a:rPr lang="en-US" altLang="ko-KR" dirty="0" err="1"/>
              <a:t>lsMyList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7839" y="2628334"/>
            <a:ext cx="3633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600" dirty="0"/>
              <a:t>The </a:t>
            </a:r>
            <a:r>
              <a:rPr lang="en-US" altLang="ko-KR" sz="1600" b="1" dirty="0"/>
              <a:t>find</a:t>
            </a:r>
            <a:r>
              <a:rPr lang="en-US" altLang="ko-KR" sz="1600" dirty="0"/>
              <a:t> method is used to locate the position of the given substring within the string; </a:t>
            </a:r>
            <a:r>
              <a:rPr lang="en-US" altLang="ko-KR" sz="1600" b="1" dirty="0"/>
              <a:t>find</a:t>
            </a:r>
            <a:r>
              <a:rPr lang="en-US" altLang="ko-KR" sz="1600" dirty="0"/>
              <a:t> returns -1 if it is unsuccessful in finding the substring.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8164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str.split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 a Python program as below:</a:t>
            </a:r>
          </a:p>
          <a:p>
            <a:pPr lvl="1"/>
            <a:r>
              <a:rPr lang="en-US" altLang="ko-KR"/>
              <a:t>Set </a:t>
            </a:r>
            <a:r>
              <a:rPr lang="fi-FI" altLang="ko-KR"/>
              <a:t>sDigits = '7,8,9'.</a:t>
            </a:r>
          </a:p>
          <a:p>
            <a:pPr lvl="1"/>
            <a:r>
              <a:rPr lang="fi-FI" altLang="ko-KR"/>
              <a:t>Set liDigit = [7, 8, 9].</a:t>
            </a:r>
          </a:p>
          <a:p>
            <a:pPr lvl="1"/>
            <a:r>
              <a:rPr lang="en-US" altLang="ko-KR"/>
              <a:t>Split the sDigits into a list of three digits, and store the list into lsDigit.</a:t>
            </a:r>
          </a:p>
          <a:p>
            <a:pPr lvl="2"/>
            <a:r>
              <a:rPr lang="en-US" altLang="ko-KR"/>
              <a:t>lsDigit = sDigits.split(",")</a:t>
            </a:r>
          </a:p>
          <a:p>
            <a:pPr lvl="1"/>
            <a:r>
              <a:rPr lang="en-US" altLang="ko-KR"/>
              <a:t>Compare liDigit and lsDigit element by element and print out the number of equivalent elements.</a:t>
            </a:r>
          </a:p>
          <a:p>
            <a:pPr lvl="2"/>
            <a:r>
              <a:rPr lang="en-US" altLang="ko-KR"/>
              <a:t>In the above example, 3 should be printed out.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154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sDigits</a:t>
            </a:r>
            <a:r>
              <a:rPr lang="en-US" altLang="ko-KR" dirty="0"/>
              <a:t> = '7,8,9'</a:t>
            </a:r>
          </a:p>
          <a:p>
            <a:pPr marL="0" indent="0">
              <a:buNone/>
            </a:pPr>
            <a:r>
              <a:rPr lang="en-US" altLang="ko-KR" dirty="0" err="1"/>
              <a:t>liDigit</a:t>
            </a:r>
            <a:r>
              <a:rPr lang="en-US" altLang="ko-KR" dirty="0"/>
              <a:t> = [7, 8, 9]</a:t>
            </a:r>
          </a:p>
          <a:p>
            <a:pPr marL="0" indent="0">
              <a:buNone/>
            </a:pPr>
            <a:r>
              <a:rPr lang="en-US" altLang="ko-KR" dirty="0" err="1"/>
              <a:t>lsDigit</a:t>
            </a:r>
            <a:r>
              <a:rPr lang="en-US" altLang="ko-KR" dirty="0"/>
              <a:t> = </a:t>
            </a:r>
            <a:r>
              <a:rPr lang="en-US" altLang="ko-KR" dirty="0" err="1"/>
              <a:t>sDigits.split</a:t>
            </a:r>
            <a:r>
              <a:rPr lang="en-US" altLang="ko-KR" dirty="0"/>
              <a:t>(",")</a:t>
            </a:r>
          </a:p>
          <a:p>
            <a:pPr marL="0" indent="0">
              <a:buNone/>
            </a:pPr>
            <a:r>
              <a:rPr lang="en-US" altLang="ko-KR" dirty="0"/>
              <a:t>n = 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lsDigit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liDigit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lsDigit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]):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  <a:p>
            <a:pPr marL="0" indent="0">
              <a:buNone/>
            </a:pPr>
            <a:r>
              <a:rPr lang="en-US" altLang="ko-KR" dirty="0"/>
              <a:t>print(n)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9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11, 22, 44,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78506"/>
              </p:ext>
            </p:extLst>
          </p:nvPr>
        </p:nvGraphicFramePr>
        <p:xfrm>
          <a:off x="6606802" y="3429000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4355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Set </a:t>
            </a:r>
            <a:r>
              <a:rPr lang="fi-FI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lsList = ['70,80,90', '10,20,30', '50,70,90', '60,40,20']</a:t>
            </a:r>
            <a:r>
              <a:rPr lang="fi-FI" altLang="ko-KR" dirty="0"/>
              <a:t>, of which each element </a:t>
            </a:r>
            <a:r>
              <a:rPr lang="en-US" altLang="ko-KR" dirty="0"/>
              <a:t>string</a:t>
            </a:r>
            <a:r>
              <a:rPr lang="fi-FI" altLang="ko-KR" dirty="0"/>
              <a:t> is made of the three exam points each student got.</a:t>
            </a:r>
          </a:p>
          <a:p>
            <a:pPr lvl="1"/>
            <a:r>
              <a:rPr lang="fi-FI" altLang="ko-KR" dirty="0"/>
              <a:t>Calculate and print out the </a:t>
            </a:r>
            <a:r>
              <a:rPr lang="en-US" altLang="ko-KR" dirty="0"/>
              <a:t>average</a:t>
            </a:r>
            <a:r>
              <a:rPr lang="fi-FI" altLang="ko-KR" dirty="0"/>
              <a:t> point</a:t>
            </a:r>
            <a:r>
              <a:rPr lang="en-US" altLang="ko-KR" dirty="0"/>
              <a:t>s</a:t>
            </a:r>
            <a:r>
              <a:rPr lang="fi-FI" altLang="ko-KR" dirty="0"/>
              <a:t> </a:t>
            </a:r>
            <a:r>
              <a:rPr lang="en-US" altLang="ko-KR" dirty="0"/>
              <a:t>for </a:t>
            </a:r>
            <a:r>
              <a:rPr lang="fi-FI" altLang="ko-KR" dirty="0"/>
              <a:t>each student. For example,</a:t>
            </a:r>
          </a:p>
          <a:p>
            <a:pPr lvl="2"/>
            <a:r>
              <a:rPr lang="fi-FI" altLang="ko-KR" dirty="0"/>
              <a:t>80, 20, 70, 40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95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40121" y="1153339"/>
            <a:ext cx="6311757" cy="497851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lsList</a:t>
            </a:r>
            <a:r>
              <a:rPr lang="en-US" altLang="ko-KR" dirty="0"/>
              <a:t> = ['70,80,90', '10,20,30', '50,70,90', '60,40,20']</a:t>
            </a:r>
          </a:p>
          <a:p>
            <a:pPr marL="0" indent="0">
              <a:buNone/>
            </a:pPr>
            <a:r>
              <a:rPr lang="en-US" altLang="ko-KR" dirty="0"/>
              <a:t>for s in </a:t>
            </a:r>
            <a:r>
              <a:rPr lang="en-US" altLang="ko-KR" dirty="0" err="1"/>
              <a:t>lsList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liPoint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lsPoint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(",")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sPoint</a:t>
            </a:r>
            <a:r>
              <a:rPr lang="en-US" altLang="ko-KR" dirty="0"/>
              <a:t> in </a:t>
            </a:r>
            <a:r>
              <a:rPr lang="en-US" altLang="ko-KR" dirty="0" err="1"/>
              <a:t>lsPoint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liPoint.append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sPoint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liPoint</a:t>
            </a:r>
            <a:r>
              <a:rPr lang="en-US" altLang="ko-KR" dirty="0"/>
              <a:t>, average(</a:t>
            </a:r>
            <a:r>
              <a:rPr lang="en-US" altLang="ko-KR" dirty="0" err="1"/>
              <a:t>liPoint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4237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Set </a:t>
            </a:r>
            <a:r>
              <a:rPr lang="fi-FI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lsList = ['70,80,90', '10,20,30', '50,70,90', '60,,20']</a:t>
            </a:r>
            <a:r>
              <a:rPr lang="fi-FI" altLang="ko-KR" dirty="0"/>
              <a:t>, of which each element </a:t>
            </a:r>
            <a:r>
              <a:rPr lang="en-US" altLang="ko-KR" dirty="0"/>
              <a:t>string</a:t>
            </a:r>
            <a:r>
              <a:rPr lang="fi-FI" altLang="ko-KR" dirty="0"/>
              <a:t> is made of the three exam points each student got.</a:t>
            </a:r>
          </a:p>
          <a:p>
            <a:pPr lvl="2"/>
            <a:r>
              <a:rPr lang="fi-FI" altLang="ko-KR" dirty="0"/>
              <a:t>The empty value represents 0 point.</a:t>
            </a:r>
          </a:p>
          <a:p>
            <a:pPr lvl="1"/>
            <a:r>
              <a:rPr lang="fi-FI" altLang="ko-KR" dirty="0"/>
              <a:t>Calculate and print out the </a:t>
            </a:r>
            <a:r>
              <a:rPr lang="en-US" altLang="ko-KR" dirty="0"/>
              <a:t>average</a:t>
            </a:r>
            <a:r>
              <a:rPr lang="fi-FI" altLang="ko-KR" dirty="0"/>
              <a:t> point</a:t>
            </a:r>
            <a:r>
              <a:rPr lang="en-US" altLang="ko-KR" dirty="0"/>
              <a:t>s</a:t>
            </a:r>
            <a:r>
              <a:rPr lang="fi-FI" altLang="ko-KR" dirty="0"/>
              <a:t> </a:t>
            </a:r>
            <a:r>
              <a:rPr lang="en-US" altLang="ko-KR" dirty="0"/>
              <a:t>for </a:t>
            </a:r>
            <a:r>
              <a:rPr lang="fi-FI" altLang="ko-KR" dirty="0"/>
              <a:t>each student. For example,</a:t>
            </a:r>
          </a:p>
          <a:p>
            <a:pPr lvl="2"/>
            <a:r>
              <a:rPr lang="fi-FI" altLang="ko-KR" dirty="0"/>
              <a:t>80, 20, 70, 26.67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803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47511" y="905522"/>
            <a:ext cx="8535006" cy="5730536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800" dirty="0" err="1"/>
              <a:t>def</a:t>
            </a:r>
            <a:r>
              <a:rPr lang="en-US" altLang="ko-KR" sz="1800" dirty="0"/>
              <a:t> average(s):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fSum</a:t>
            </a:r>
            <a:r>
              <a:rPr lang="en-US" altLang="ko-KR" sz="1800" dirty="0"/>
              <a:t> =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for </a:t>
            </a:r>
            <a:r>
              <a:rPr lang="en-US" altLang="ko-KR" sz="1800" dirty="0" err="1"/>
              <a:t>fElement</a:t>
            </a:r>
            <a:r>
              <a:rPr lang="en-US" altLang="ko-KR" sz="1800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fSum</a:t>
            </a:r>
            <a:r>
              <a:rPr lang="en-US" altLang="ko-KR" sz="1800" dirty="0"/>
              <a:t> += </a:t>
            </a:r>
            <a:r>
              <a:rPr lang="en-US" altLang="ko-KR" sz="1800" dirty="0" err="1"/>
              <a:t>fElement</a:t>
            </a:r>
            <a:endParaRPr lang="en-US" altLang="ko-KR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return </a:t>
            </a:r>
            <a:r>
              <a:rPr lang="en-US" altLang="ko-KR" sz="1800" dirty="0" err="1"/>
              <a:t>fSum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 err="1"/>
              <a:t>lsList</a:t>
            </a:r>
            <a:r>
              <a:rPr lang="en-US" altLang="ko-KR" sz="1800" dirty="0"/>
              <a:t> = ['70,80,90', '10,20,30', '50,70,90', '60,,20']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for s in </a:t>
            </a:r>
            <a:r>
              <a:rPr lang="en-US" altLang="ko-KR" sz="1800" dirty="0" err="1"/>
              <a:t>lsList</a:t>
            </a:r>
            <a:r>
              <a:rPr lang="en-US" altLang="ko-KR" sz="1800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liPoint</a:t>
            </a:r>
            <a:r>
              <a:rPr lang="en-US" altLang="ko-KR" sz="1800" dirty="0"/>
              <a:t> = []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lsPoint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s.split</a:t>
            </a:r>
            <a:r>
              <a:rPr lang="en-US" altLang="ko-KR" sz="1800" dirty="0"/>
              <a:t>(",")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for </a:t>
            </a:r>
            <a:r>
              <a:rPr lang="en-US" altLang="ko-KR" sz="1800" dirty="0" err="1"/>
              <a:t>sPoint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lsPoint</a:t>
            </a:r>
            <a:r>
              <a:rPr lang="en-US" altLang="ko-KR" sz="1800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if </a:t>
            </a:r>
            <a:r>
              <a:rPr lang="en-US" altLang="ko-KR" sz="1800" dirty="0" err="1"/>
              <a:t>sPoint.isdecimal</a:t>
            </a:r>
            <a:r>
              <a:rPr lang="en-US" altLang="ko-KR" sz="1800" dirty="0"/>
              <a:t>():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iPoint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sPoint</a:t>
            </a:r>
            <a:r>
              <a:rPr lang="en-US" altLang="ko-KR" sz="18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iPoint</a:t>
            </a:r>
            <a:r>
              <a:rPr lang="en-US" altLang="ko-KR" sz="1800" dirty="0"/>
              <a:t> =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liPoint.append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iPoint</a:t>
            </a:r>
            <a:r>
              <a:rPr lang="en-US" altLang="ko-KR" sz="18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print(</a:t>
            </a:r>
            <a:r>
              <a:rPr lang="en-US" altLang="ko-KR" sz="1800" dirty="0" err="1"/>
              <a:t>liPoint</a:t>
            </a:r>
            <a:r>
              <a:rPr lang="en-US" altLang="ko-KR" sz="1800" dirty="0"/>
              <a:t>, average(</a:t>
            </a:r>
            <a:r>
              <a:rPr lang="en-US" altLang="ko-KR" sz="1800" dirty="0" err="1"/>
              <a:t>liPoint</a:t>
            </a:r>
            <a:r>
              <a:rPr lang="en-US" altLang="ko-KR" sz="1800" dirty="0"/>
              <a:t>))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5140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1" cy="52106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lsList</a:t>
            </a:r>
            <a:r>
              <a:rPr lang="en-US" altLang="ko-KR" dirty="0"/>
              <a:t> = ['70,80,90', '10,20,30', '50,70,90', '60,,20']</a:t>
            </a:r>
          </a:p>
          <a:p>
            <a:pPr marL="0" indent="0">
              <a:buNone/>
            </a:pPr>
            <a:r>
              <a:rPr lang="en-US" altLang="ko-KR" dirty="0"/>
              <a:t>for s in </a:t>
            </a:r>
            <a:r>
              <a:rPr lang="en-US" altLang="ko-KR" dirty="0" err="1"/>
              <a:t>lsList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liPoint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lsPoint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(",")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sPoint</a:t>
            </a:r>
            <a:r>
              <a:rPr lang="en-US" altLang="ko-KR" dirty="0"/>
              <a:t> in </a:t>
            </a:r>
            <a:r>
              <a:rPr lang="en-US" altLang="ko-KR" dirty="0" err="1"/>
              <a:t>lsPoint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sPoint.isdecimal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iPoint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sPoint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liPoint.append</a:t>
            </a:r>
            <a:r>
              <a:rPr lang="en-US" altLang="ko-KR" dirty="0"/>
              <a:t>(</a:t>
            </a:r>
            <a:r>
              <a:rPr lang="en-US" altLang="ko-KR" dirty="0" err="1"/>
              <a:t>iPoint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liPoint</a:t>
            </a:r>
            <a:r>
              <a:rPr lang="en-US" altLang="ko-KR" dirty="0"/>
              <a:t>, average(</a:t>
            </a:r>
            <a:r>
              <a:rPr lang="en-US" altLang="ko-KR" dirty="0" err="1"/>
              <a:t>liPoint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0879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4431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str.split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824753"/>
            <a:ext cx="4856839" cy="5325033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def average(s):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lsList</a:t>
            </a:r>
            <a:r>
              <a:rPr lang="en-US" altLang="ko-KR" dirty="0"/>
              <a:t> = ['70,80,90', '10,20,30', '50,70,90', '60,,20']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for s in </a:t>
            </a:r>
            <a:r>
              <a:rPr lang="en-US" altLang="ko-KR" dirty="0" err="1"/>
              <a:t>lsList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liPoint</a:t>
            </a:r>
            <a:r>
              <a:rPr lang="en-US" altLang="ko-KR" dirty="0"/>
              <a:t> = []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lsPoint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(",")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sPoint</a:t>
            </a:r>
            <a:r>
              <a:rPr lang="en-US" altLang="ko-KR" dirty="0"/>
              <a:t> in </a:t>
            </a:r>
            <a:r>
              <a:rPr lang="en-US" altLang="ko-KR" dirty="0" err="1"/>
              <a:t>lsPoint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sPoint.isdecimal</a:t>
            </a:r>
            <a:r>
              <a:rPr lang="en-US" altLang="ko-KR" dirty="0"/>
              <a:t>():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iPoint</a:t>
            </a:r>
            <a:r>
              <a:rPr lang="en-US" altLang="ko-KR" dirty="0"/>
              <a:t> = int(</a:t>
            </a:r>
            <a:r>
              <a:rPr lang="en-US" altLang="ko-KR" dirty="0" err="1"/>
              <a:t>sPoint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</a:t>
            </a:r>
            <a:r>
              <a:rPr lang="en-US" altLang="ko-KR" b="1" dirty="0" err="1">
                <a:solidFill>
                  <a:srgbClr val="FFFF00"/>
                </a:solidFill>
              </a:rPr>
              <a:t>iPoint</a:t>
            </a:r>
            <a:r>
              <a:rPr lang="en-US" altLang="ko-KR" b="1" dirty="0">
                <a:solidFill>
                  <a:srgbClr val="FFFF00"/>
                </a:solidFill>
              </a:rPr>
              <a:t> =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liPoint.append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iPoint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liPoint</a:t>
            </a:r>
            <a:r>
              <a:rPr lang="en-US" altLang="ko-KR" dirty="0"/>
              <a:t>, average(</a:t>
            </a:r>
            <a:r>
              <a:rPr lang="en-US" altLang="ko-KR" dirty="0" err="1"/>
              <a:t>liPoint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824754"/>
            <a:ext cx="4856839" cy="5325034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def average(s):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lsList</a:t>
            </a:r>
            <a:r>
              <a:rPr lang="en-US" altLang="ko-KR" dirty="0"/>
              <a:t> = ['70,80,90', '10,20,30', '50,70,90', '60,,20']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for s in </a:t>
            </a:r>
            <a:r>
              <a:rPr lang="en-US" altLang="ko-KR" dirty="0" err="1"/>
              <a:t>lsList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liPoint</a:t>
            </a:r>
            <a:r>
              <a:rPr lang="en-US" altLang="ko-KR" dirty="0"/>
              <a:t> = []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lsPoint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(",")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sPoint</a:t>
            </a:r>
            <a:r>
              <a:rPr lang="en-US" altLang="ko-KR" dirty="0"/>
              <a:t> in </a:t>
            </a:r>
            <a:r>
              <a:rPr lang="en-US" altLang="ko-KR" dirty="0" err="1"/>
              <a:t>lsPoint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sPoint.isdecimal</a:t>
            </a:r>
            <a:r>
              <a:rPr lang="en-US" altLang="ko-KR" dirty="0"/>
              <a:t>():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iPoint</a:t>
            </a:r>
            <a:r>
              <a:rPr lang="en-US" altLang="ko-KR" dirty="0"/>
              <a:t> = int(</a:t>
            </a:r>
            <a:r>
              <a:rPr lang="en-US" altLang="ko-KR" dirty="0" err="1"/>
              <a:t>sPoint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</a:t>
            </a:r>
            <a:r>
              <a:rPr lang="en-US" altLang="ko-KR" b="1" dirty="0" err="1">
                <a:solidFill>
                  <a:srgbClr val="FFFF00"/>
                </a:solidFill>
              </a:rPr>
              <a:t>liPoint.append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iPoint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liPoint</a:t>
            </a:r>
            <a:r>
              <a:rPr lang="en-US" altLang="ko-KR" dirty="0"/>
              <a:t>, average(</a:t>
            </a:r>
            <a:r>
              <a:rPr lang="en-US" altLang="ko-KR" dirty="0" err="1"/>
              <a:t>liPoint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208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s.append</a:t>
            </a:r>
            <a:r>
              <a:rPr lang="en-US" altLang="ko-KR" dirty="0"/>
              <a:t>(x), </a:t>
            </a:r>
            <a:r>
              <a:rPr lang="en-US" altLang="ko-KR" dirty="0" err="1"/>
              <a:t>s.clear</a:t>
            </a:r>
            <a:r>
              <a:rPr lang="en-US" altLang="ko-KR" dirty="0"/>
              <a:t>(), </a:t>
            </a:r>
            <a:r>
              <a:rPr lang="en-US" altLang="ko-KR" dirty="0" err="1"/>
              <a:t>s.sort</a:t>
            </a:r>
            <a:r>
              <a:rPr lang="en-US" altLang="ko-KR" dirty="0"/>
              <a:t>(), and </a:t>
            </a:r>
            <a:r>
              <a:rPr lang="en-US" altLang="ko-KR" dirty="0" err="1"/>
              <a:t>str.split</a:t>
            </a:r>
            <a:r>
              <a:rPr lang="en-US" altLang="ko-KR" dirty="0"/>
              <a:t>(c)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361159" y="939270"/>
            <a:ext cx="5244959" cy="5763968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400" dirty="0" err="1"/>
              <a:t>ssFruit</a:t>
            </a:r>
            <a:r>
              <a:rPr lang="en-US" altLang="ko-KR" sz="1400" dirty="0"/>
              <a:t> = []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ssFruit</a:t>
            </a:r>
            <a:r>
              <a:rPr lang="en-US" altLang="ko-KR" sz="14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sCommand</a:t>
            </a:r>
            <a:r>
              <a:rPr lang="en-US" altLang="ko-KR" sz="1400" dirty="0"/>
              <a:t> = input("&gt;&gt;&gt;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sCommand.strip</a:t>
            </a:r>
            <a:r>
              <a:rPr lang="en-US" altLang="ko-KR" sz="1400" dirty="0"/>
              <a:t>().split("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[0]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[0] == "clear":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ssFruit.clear</a:t>
            </a:r>
            <a:r>
              <a:rPr lang="en-US" altLang="ko-KR" sz="1400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[0] == "sort":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ssFruit.sort</a:t>
            </a:r>
            <a:r>
              <a:rPr lang="en-US" altLang="ko-KR" sz="1400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[0] == "add":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[1] in </a:t>
            </a:r>
            <a:r>
              <a:rPr lang="en-US" altLang="ko-KR" sz="1400" dirty="0" err="1"/>
              <a:t>ssFruit</a:t>
            </a:r>
            <a:r>
              <a:rPr lang="en-US" altLang="ko-KR" sz="1400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    print("Already registered as a fruit")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ssFruit.append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[1])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/>
              <a:t>        print("Unknown command", </a:t>
            </a:r>
            <a:r>
              <a:rPr lang="en-US" altLang="ko-KR" sz="1400" dirty="0" err="1"/>
              <a:t>lCommand</a:t>
            </a:r>
            <a:r>
              <a:rPr lang="en-US" altLang="ko-KR" sz="1400" dirty="0"/>
              <a:t>[0])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830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268941"/>
            <a:ext cx="10353762" cy="3048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Example: </a:t>
            </a:r>
            <a:r>
              <a:rPr lang="en-US" altLang="ko-KR" sz="2800" dirty="0" err="1"/>
              <a:t>s.append</a:t>
            </a:r>
            <a:r>
              <a:rPr lang="en-US" altLang="ko-KR" sz="2800" dirty="0"/>
              <a:t>(x), </a:t>
            </a:r>
            <a:r>
              <a:rPr lang="en-US" altLang="ko-KR" sz="2800" dirty="0" err="1"/>
              <a:t>s.clear</a:t>
            </a:r>
            <a:r>
              <a:rPr lang="en-US" altLang="ko-KR" sz="2800" dirty="0"/>
              <a:t>(), </a:t>
            </a:r>
            <a:r>
              <a:rPr lang="en-US" altLang="ko-KR" sz="2800" dirty="0" err="1"/>
              <a:t>s.sort</a:t>
            </a:r>
            <a:r>
              <a:rPr lang="en-US" altLang="ko-KR" sz="2800" dirty="0"/>
              <a:t>(), and </a:t>
            </a:r>
            <a:r>
              <a:rPr lang="en-US" altLang="ko-KR" sz="2800" dirty="0" err="1"/>
              <a:t>str.split</a:t>
            </a:r>
            <a:r>
              <a:rPr lang="en-US" altLang="ko-KR" sz="2800" dirty="0"/>
              <a:t>(c)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19119" y="1013079"/>
            <a:ext cx="5836627" cy="5495363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().split("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"sort":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for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in range(1,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if 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 in </a:t>
            </a:r>
            <a:r>
              <a:rPr lang="en-US" altLang="ko-KR" b="1" dirty="0" err="1">
                <a:solidFill>
                  <a:srgbClr val="FFFF00"/>
                </a:solidFill>
              </a:rPr>
              <a:t>ssFruit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    print("Already registered as a fruit:", 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</a:t>
            </a:r>
            <a:r>
              <a:rPr lang="en-US" altLang="ko-KR" b="1" dirty="0" err="1">
                <a:solidFill>
                  <a:srgbClr val="FFFF00"/>
                </a:solidFill>
              </a:rPr>
              <a:t>elif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 != "":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ssFruit.append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755746" y="1013077"/>
            <a:ext cx="4481402" cy="549536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().split("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"sort":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if 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[1] in </a:t>
            </a:r>
            <a:r>
              <a:rPr lang="en-US" altLang="ko-KR" b="1" dirty="0" err="1">
                <a:solidFill>
                  <a:srgbClr val="FFFF00"/>
                </a:solidFill>
              </a:rPr>
              <a:t>ssFruit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print("Already registered as a fruit")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ssFruit.append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[1])</a:t>
            </a: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5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s.append</a:t>
            </a:r>
            <a:r>
              <a:rPr lang="en-US" altLang="ko-KR" dirty="0"/>
              <a:t>(x), </a:t>
            </a:r>
            <a:r>
              <a:rPr lang="en-US" altLang="ko-KR" dirty="0" err="1"/>
              <a:t>s.clear</a:t>
            </a:r>
            <a:r>
              <a:rPr lang="en-US" altLang="ko-KR" dirty="0"/>
              <a:t>(), </a:t>
            </a:r>
            <a:r>
              <a:rPr lang="en-US" altLang="ko-KR" dirty="0" err="1"/>
              <a:t>s.sort</a:t>
            </a:r>
            <a:r>
              <a:rPr lang="en-US" altLang="ko-KR" dirty="0"/>
              <a:t>(), and </a:t>
            </a:r>
            <a:r>
              <a:rPr lang="en-US" altLang="ko-KR" dirty="0" err="1"/>
              <a:t>str.split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424783" y="944901"/>
            <a:ext cx="5540793" cy="55757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</a:t>
            </a:r>
            <a:r>
              <a:rPr lang="en-US" altLang="ko-KR" b="1" dirty="0">
                <a:solidFill>
                  <a:srgbClr val="FF0000"/>
                </a:solidFill>
              </a:rPr>
              <a:t>split()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"sort":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    print("Already registered as a fruit:",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582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5492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</a:t>
            </a:r>
            <a:r>
              <a:rPr lang="en-US" altLang="ko-KR" sz="3200" dirty="0" err="1"/>
              <a:t>str.split</a:t>
            </a:r>
            <a:r>
              <a:rPr lang="en-US" altLang="ko-KR" sz="3200" dirty="0"/>
              <a:t>() vs. </a:t>
            </a:r>
            <a:r>
              <a:rPr lang="en-US" altLang="ko-KR" sz="3200" dirty="0" err="1"/>
              <a:t>str.split</a:t>
            </a:r>
            <a:r>
              <a:rPr lang="en-US" altLang="ko-KR" sz="3200" dirty="0"/>
              <a:t>(c)</a:t>
            </a:r>
            <a:endParaRPr lang="ko-KR" altLang="en-US" sz="32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1313568" y="1013012"/>
            <a:ext cx="4198172" cy="53250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</a:t>
            </a:r>
            <a:r>
              <a:rPr lang="en-US" altLang="ko-KR" b="1" dirty="0">
                <a:solidFill>
                  <a:srgbClr val="FFFF00"/>
                </a:solidFill>
              </a:rPr>
              <a:t>split()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"sort":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    print("Already registered as a fruit:",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b="1" dirty="0">
                <a:solidFill>
                  <a:srgbClr val="FFFF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810489" y="1013012"/>
            <a:ext cx="4198172" cy="53251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</a:t>
            </a:r>
            <a:r>
              <a:rPr lang="en-US" altLang="ko-KR" b="1" dirty="0">
                <a:solidFill>
                  <a:srgbClr val="FFFF00"/>
                </a:solidFill>
              </a:rPr>
              <a:t>split("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"sort":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    print("Already registered as a fruit:",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b="1" dirty="0" err="1">
                <a:solidFill>
                  <a:srgbClr val="FFFF00"/>
                </a:solidFill>
              </a:rPr>
              <a:t>elif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</a:rPr>
              <a:t>lCommand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 != "":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br>
              <a:rPr lang="en-US" altLang="ko-KR" dirty="0"/>
            </a:br>
            <a:r>
              <a:rPr lang="en-US" altLang="ko-KR" sz="1600" dirty="0"/>
              <a:t>* Negative numbers are used for positions from the end of the sequence.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	# 0</a:t>
            </a:r>
          </a:p>
          <a:p>
            <a:pPr marL="0" indent="0">
              <a:buNone/>
            </a:pPr>
            <a:r>
              <a:rPr lang="en-US" altLang="ko-KR"/>
              <a:t>4	# -1</a:t>
            </a:r>
          </a:p>
          <a:p>
            <a:pPr marL="0" indent="0">
              <a:buNone/>
            </a:pPr>
            <a:r>
              <a:rPr lang="en-US" altLang="ko-KR"/>
              <a:t>2	# -2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809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Removing All Special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65075" y="1188424"/>
            <a:ext cx="7011005" cy="500917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s = "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@#234"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print(s)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 = </a:t>
            </a:r>
            <a:r>
              <a:rPr lang="en-US" altLang="ko-KR" sz="2000" b="1" dirty="0">
                <a:solidFill>
                  <a:srgbClr val="FF0000"/>
                </a:solidFill>
              </a:rPr>
              <a:t>[e for e in s if </a:t>
            </a:r>
            <a:r>
              <a:rPr lang="en-US" altLang="ko-KR" sz="2000" b="1" dirty="0" err="1">
                <a:solidFill>
                  <a:srgbClr val="FF0000"/>
                </a:solidFill>
              </a:rPr>
              <a:t>e.isalnum</a:t>
            </a:r>
            <a:r>
              <a:rPr lang="en-US" altLang="ko-KR" sz="2000" b="1" dirty="0">
                <a:solidFill>
                  <a:srgbClr val="FF0000"/>
                </a:solidFill>
              </a:rPr>
              <a:t>()]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print(l)</a:t>
            </a:r>
            <a:endParaRPr lang="en-US" altLang="ko-K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# ['a', 'b', 'c', '2', '3', '4’]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t = </a:t>
            </a:r>
            <a:r>
              <a:rPr lang="en-US" altLang="ko-KR" sz="2000" b="1" dirty="0">
                <a:solidFill>
                  <a:srgbClr val="FF0000"/>
                </a:solidFill>
              </a:rPr>
              <a:t>"".join(l)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print(t)</a:t>
            </a:r>
            <a:endParaRPr lang="en-US" altLang="ko-K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# abc234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t = </a:t>
            </a:r>
            <a:r>
              <a:rPr lang="en-US" altLang="ko-KR" sz="2000" b="1" dirty="0">
                <a:solidFill>
                  <a:srgbClr val="FF0000"/>
                </a:solidFill>
              </a:rPr>
              <a:t>"".join(e for e in s if </a:t>
            </a:r>
            <a:r>
              <a:rPr lang="en-US" altLang="ko-KR" sz="2000" b="1" dirty="0" err="1">
                <a:solidFill>
                  <a:srgbClr val="FF0000"/>
                </a:solidFill>
              </a:rPr>
              <a:t>e.isalnum</a:t>
            </a:r>
            <a:r>
              <a:rPr lang="en-US" altLang="ko-KR" sz="2000" b="1" dirty="0">
                <a:solidFill>
                  <a:srgbClr val="FF0000"/>
                </a:solidFill>
              </a:rPr>
              <a:t>())</a:t>
            </a:r>
            <a:r>
              <a:rPr lang="en-US" altLang="ko-KR" sz="2000" dirty="0"/>
              <a:t>	# [] not necessary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print(t)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# abc234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7496" y="2136531"/>
            <a:ext cx="3216709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733" dirty="0"/>
              <a:t>List comprehensions</a:t>
            </a:r>
            <a:endParaRPr lang="ko-KR" altLang="en-US" sz="1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8690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Comprehensions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List comprehensions can be used to construct lists in a very natural, easy way, like a mathematician is used to do. </a:t>
                </a:r>
              </a:p>
              <a:p>
                <a:r>
                  <a:rPr lang="en-US" altLang="ko-KR" dirty="0"/>
                  <a:t>In mathematics: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=0, 1, …, 9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=0, 1, …, 12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 Python:</a:t>
                </a:r>
              </a:p>
              <a:p>
                <a:pPr lvl="1"/>
                <a:r>
                  <a:rPr lang="en-US" altLang="ko-KR" dirty="0"/>
                  <a:t>S = [x ** 2 for x in range(10)]</a:t>
                </a:r>
              </a:p>
              <a:p>
                <a:pPr lvl="2"/>
                <a:r>
                  <a:rPr lang="en-US" altLang="ko-KR" dirty="0"/>
                  <a:t>[0, 1, 4, 9, 16, 25, 36, 49, 64, 81]</a:t>
                </a:r>
              </a:p>
              <a:p>
                <a:pPr lvl="1"/>
                <a:r>
                  <a:rPr lang="en-US" altLang="ko-KR" dirty="0"/>
                  <a:t>V = [2 **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for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in range(13)]</a:t>
                </a:r>
              </a:p>
              <a:p>
                <a:pPr lvl="2"/>
                <a:r>
                  <a:rPr lang="en-US" altLang="ko-KR" dirty="0"/>
                  <a:t>[1, 2, 4, 8, 16, 32, 64, 128, 256, 512, 1024, 2048, 4096]</a:t>
                </a:r>
              </a:p>
              <a:p>
                <a:pPr lvl="1"/>
                <a:r>
                  <a:rPr lang="en-US" altLang="ko-KR" dirty="0"/>
                  <a:t>M = [x for x in S if x % 2 == 0]</a:t>
                </a:r>
              </a:p>
              <a:p>
                <a:pPr lvl="2"/>
                <a:r>
                  <a:rPr lang="en-US" altLang="ko-KR" dirty="0"/>
                  <a:t>[0, 4, 16, 36, 64]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8984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Text Mining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0942925" cy="4663735"/>
          </a:xfrm>
        </p:spPr>
        <p:txBody>
          <a:bodyPr>
            <a:normAutofit/>
          </a:bodyPr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cleanses the statement below by removing all special characters except spaces.</a:t>
            </a:r>
          </a:p>
          <a:p>
            <a:pPr lvl="1"/>
            <a:r>
              <a:rPr lang="en-US" altLang="ko-KR" dirty="0"/>
              <a:t>counts and prints out the number of the word ‘</a:t>
            </a:r>
            <a:r>
              <a:rPr lang="ko-KR" altLang="en-US" dirty="0"/>
              <a:t>별</a:t>
            </a:r>
            <a:r>
              <a:rPr lang="en-US" altLang="ko-KR" dirty="0"/>
              <a:t>’.</a:t>
            </a:r>
          </a:p>
          <a:p>
            <a:pPr lvl="1"/>
            <a:endParaRPr lang="en-US" altLang="ko-KR" dirty="0"/>
          </a:p>
          <a:p>
            <a:pPr marL="320040" lvl="1" indent="0">
              <a:buNone/>
            </a:pPr>
            <a:r>
              <a:rPr lang="ko-KR" altLang="en-US" dirty="0"/>
              <a:t>저렇게 많은 별들 중에 저 별 하나가 나를 내려본다</a:t>
            </a:r>
            <a:r>
              <a:rPr lang="en-US" altLang="ko-KR" dirty="0"/>
              <a:t>. </a:t>
            </a:r>
            <a:r>
              <a:rPr lang="ko-KR" altLang="en-US" dirty="0"/>
              <a:t>이렇게 많은 사람 중에 저 별 하나를 나는 바라본다</a:t>
            </a:r>
            <a:r>
              <a:rPr lang="en-US" altLang="ko-KR" dirty="0"/>
              <a:t>. </a:t>
            </a:r>
            <a:r>
              <a:rPr lang="ko-KR" altLang="en-US" dirty="0"/>
              <a:t>밤이 깊을수록 별은 어둠속에 사라지고 나는 기억속으로 사라진다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034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Text Mining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ko-KR" altLang="en-US" dirty="0"/>
              <a:t>저렇게 많은 별들 중에 저 별 하나가 나를 내려본다</a:t>
            </a:r>
            <a:r>
              <a:rPr lang="en-US" altLang="ko-KR" dirty="0"/>
              <a:t>. </a:t>
            </a:r>
            <a:r>
              <a:rPr lang="ko-KR" altLang="en-US" dirty="0"/>
              <a:t>이렇게 많은 사람 중에 저 별 하나를 나는 바라본다</a:t>
            </a:r>
            <a:r>
              <a:rPr lang="en-US" altLang="ko-KR" dirty="0"/>
              <a:t>. </a:t>
            </a:r>
            <a:r>
              <a:rPr lang="ko-KR" altLang="en-US" dirty="0"/>
              <a:t>밤이 깊을수록 별은 어둠속에 사라지고 나는 기억속으로 사라진다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sCleansed</a:t>
            </a:r>
            <a:r>
              <a:rPr lang="en-US" altLang="ko-KR" dirty="0"/>
              <a:t> = "".join(e for e in s if </a:t>
            </a:r>
            <a:r>
              <a:rPr lang="en-US" altLang="ko-KR" dirty="0" err="1"/>
              <a:t>e.isalnum</a:t>
            </a:r>
            <a:r>
              <a:rPr lang="en-US" altLang="ko-KR" dirty="0"/>
              <a:t>() or </a:t>
            </a:r>
            <a:r>
              <a:rPr lang="en-US" altLang="ko-KR" dirty="0" err="1"/>
              <a:t>e.isspace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sCleansed</a:t>
            </a:r>
            <a:r>
              <a:rPr lang="en-US" altLang="ko-KR" dirty="0"/>
              <a:t>)</a:t>
            </a:r>
          </a:p>
          <a:p>
            <a:pPr marL="3690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sCleansed.count</a:t>
            </a:r>
            <a:r>
              <a:rPr lang="en-US" altLang="ko-KR" dirty="0"/>
              <a:t>("</a:t>
            </a:r>
            <a:r>
              <a:rPr lang="ko-KR" altLang="en-US" dirty="0"/>
              <a:t>별</a:t>
            </a:r>
            <a:r>
              <a:rPr lang="en-US" altLang="ko-KR" dirty="0"/>
              <a:t>"))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9563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4400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Digress</a:t>
            </a:r>
            <a:r>
              <a:rPr lang="ko-KR" altLang="en-US" dirty="0"/>
              <a:t> </a:t>
            </a:r>
            <a:r>
              <a:rPr lang="en-US" altLang="ko-KR" dirty="0"/>
              <a:t>: Strike and Ball 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914" y="792184"/>
            <a:ext cx="11268045" cy="554592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Make a Python program for Strike and Ball game.</a:t>
            </a:r>
          </a:p>
          <a:p>
            <a:pPr lvl="1"/>
            <a:r>
              <a:rPr lang="en-US" altLang="ko-KR" sz="1400" dirty="0"/>
              <a:t>To generate a three digit answer, you may use the code:</a:t>
            </a:r>
            <a:endParaRPr lang="en-US" altLang="ko-KR" sz="1200" dirty="0"/>
          </a:p>
          <a:p>
            <a:pPr marL="990570" lvl="2" indent="0">
              <a:buNone/>
            </a:pPr>
            <a:r>
              <a:rPr lang="en-US" altLang="ko-KR" sz="1200" dirty="0"/>
              <a:t>import random</a:t>
            </a:r>
          </a:p>
          <a:p>
            <a:pPr marL="990570" lvl="2" indent="0">
              <a:buNone/>
            </a:pPr>
            <a:r>
              <a:rPr lang="en-US" altLang="ko-KR" sz="1200" dirty="0" err="1"/>
              <a:t>random.seed</a:t>
            </a:r>
            <a:r>
              <a:rPr lang="en-US" altLang="ko-KR" sz="1200" dirty="0"/>
              <a:t>()</a:t>
            </a:r>
          </a:p>
          <a:p>
            <a:pPr marL="990570" lvl="2" indent="0">
              <a:buNone/>
            </a:pPr>
            <a:r>
              <a:rPr lang="en-US" altLang="ko-KR" sz="1200" dirty="0"/>
              <a:t>iDigit0 =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(0, 9)</a:t>
            </a:r>
          </a:p>
          <a:p>
            <a:pPr marL="990570" lvl="2" indent="0">
              <a:buNone/>
            </a:pPr>
            <a:r>
              <a:rPr lang="en-US" altLang="ko-KR" sz="1200" dirty="0"/>
              <a:t>while True:</a:t>
            </a:r>
          </a:p>
          <a:p>
            <a:pPr marL="990570" lvl="2" indent="0">
              <a:buNone/>
            </a:pPr>
            <a:r>
              <a:rPr lang="en-US" altLang="ko-KR" sz="1200" dirty="0"/>
              <a:t>    iDigit1 =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(0, 9)</a:t>
            </a:r>
          </a:p>
          <a:p>
            <a:pPr marL="990570" lvl="2" indent="0">
              <a:buNone/>
            </a:pPr>
            <a:r>
              <a:rPr lang="en-US" altLang="ko-KR" sz="1200" dirty="0"/>
              <a:t>    if iDigit1 != iDigit0:</a:t>
            </a:r>
          </a:p>
          <a:p>
            <a:pPr marL="990570" lvl="2" indent="0">
              <a:buNone/>
            </a:pPr>
            <a:r>
              <a:rPr lang="en-US" altLang="ko-KR" sz="1200" dirty="0"/>
              <a:t>        break</a:t>
            </a:r>
          </a:p>
          <a:p>
            <a:pPr marL="990570" lvl="2" indent="0">
              <a:buNone/>
            </a:pPr>
            <a:r>
              <a:rPr lang="en-US" altLang="ko-KR" sz="1200" dirty="0"/>
              <a:t>while True:</a:t>
            </a:r>
          </a:p>
          <a:p>
            <a:pPr marL="990570" lvl="2" indent="0">
              <a:buNone/>
            </a:pPr>
            <a:r>
              <a:rPr lang="en-US" altLang="ko-KR" sz="1200" dirty="0"/>
              <a:t>    iDigit2 =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(0, 9)</a:t>
            </a:r>
          </a:p>
          <a:p>
            <a:pPr marL="990570" lvl="2" indent="0">
              <a:buNone/>
            </a:pPr>
            <a:r>
              <a:rPr lang="en-US" altLang="ko-KR" sz="1200" dirty="0"/>
              <a:t>    if (iDigit2 != iDigit0) and (iDigit2 != iDigit1):</a:t>
            </a:r>
          </a:p>
          <a:p>
            <a:pPr marL="990570" lvl="2" indent="0">
              <a:buNone/>
            </a:pPr>
            <a:r>
              <a:rPr lang="en-US" altLang="ko-KR" sz="1200" dirty="0"/>
              <a:t>        break</a:t>
            </a:r>
          </a:p>
          <a:p>
            <a:pPr lvl="1"/>
            <a:r>
              <a:rPr lang="en-US" altLang="ko-KR" sz="1400" dirty="0"/>
              <a:t>The user inputs three digits: </a:t>
            </a:r>
            <a:r>
              <a:rPr lang="en-US" altLang="ko-KR" sz="1200" dirty="0"/>
              <a:t>e.g. 219</a:t>
            </a:r>
          </a:p>
          <a:p>
            <a:pPr lvl="1"/>
            <a:r>
              <a:rPr lang="en-US" altLang="ko-KR" sz="1400" dirty="0"/>
              <a:t>The program prints out judgement after comparing user-input digits with the three digit answer,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[iDigit0, iDigit1, iDigit2]</a:t>
            </a:r>
            <a:r>
              <a:rPr lang="en-US" altLang="ko-KR" sz="1400" dirty="0"/>
              <a:t>: </a:t>
            </a:r>
            <a:r>
              <a:rPr lang="en-US" altLang="ko-KR" sz="1200" dirty="0"/>
              <a:t>e.g. 1 strike(s), 0 ball(s)</a:t>
            </a:r>
          </a:p>
          <a:p>
            <a:r>
              <a:rPr lang="en-US" altLang="ko-KR" sz="1600" dirty="0"/>
              <a:t>Refer to the Python Pseudo-random Numbers page:</a:t>
            </a:r>
          </a:p>
          <a:p>
            <a:pPr lvl="1"/>
            <a:r>
              <a:rPr lang="en-US" altLang="ko-KR" sz="1400" dirty="0"/>
              <a:t>https://docs.python.org/3/library/random.html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8093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1016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Example: Strike and Ball Game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1715" y="672783"/>
            <a:ext cx="5669524" cy="618521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import random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 err="1"/>
              <a:t>random.seed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iDigit0 = </a:t>
            </a:r>
            <a:r>
              <a:rPr lang="en-US" altLang="ko-KR" dirty="0" err="1"/>
              <a:t>random.randint</a:t>
            </a:r>
            <a:r>
              <a:rPr lang="en-US" altLang="ko-KR" dirty="0"/>
              <a:t>(0, 9)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iDigit1 = </a:t>
            </a:r>
            <a:r>
              <a:rPr lang="en-US" altLang="ko-KR" dirty="0" err="1"/>
              <a:t>random.randint</a:t>
            </a:r>
            <a:r>
              <a:rPr lang="en-US" altLang="ko-KR" dirty="0"/>
              <a:t>(0, 9)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iDigit1 != iDigit0: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iDigit2 = </a:t>
            </a:r>
            <a:r>
              <a:rPr lang="en-US" altLang="ko-KR" dirty="0" err="1"/>
              <a:t>random.randint</a:t>
            </a:r>
            <a:r>
              <a:rPr lang="en-US" altLang="ko-KR" dirty="0"/>
              <a:t>(0, 9)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(iDigit2 != iDigit0) and (iDigit2 != iDigit1):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 err="1"/>
              <a:t>iIteration</a:t>
            </a:r>
            <a:r>
              <a:rPr lang="en-US" altLang="ko-KR" dirty="0"/>
              <a:t> = 0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iIteration</a:t>
            </a:r>
            <a:r>
              <a:rPr lang="en-US" altLang="ko-KR" dirty="0"/>
              <a:t>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while True: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iStr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"".join(e for e in input("Your guess? ") if </a:t>
            </a:r>
            <a:r>
              <a:rPr lang="en-US" altLang="ko-KR" b="1" dirty="0" err="1">
                <a:solidFill>
                  <a:srgbClr val="FF0000"/>
                </a:solidFill>
              </a:rPr>
              <a:t>e.isdigit</a:t>
            </a:r>
            <a:r>
              <a:rPr lang="en-US" altLang="ko-KR" b="1" dirty="0">
                <a:solidFill>
                  <a:srgbClr val="FF0000"/>
                </a:solidFill>
              </a:rPr>
              <a:t>())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) == 3: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    break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else: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    print("Illegal guess!")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278636" y="672783"/>
            <a:ext cx="5669524" cy="618521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ns = 0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nb</a:t>
            </a:r>
            <a:r>
              <a:rPr lang="en-US" altLang="ko-KR" dirty="0"/>
              <a:t> = 0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iDigit0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[0]):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ns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(iDigit0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[1])) or (iDigit0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[2])):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nb</a:t>
            </a:r>
            <a:r>
              <a:rPr lang="en-US" altLang="ko-KR" dirty="0"/>
              <a:t>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iDigit1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[1]):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ns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(iDigit1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[0])) or (iDigit1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[2])):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nb</a:t>
            </a:r>
            <a:r>
              <a:rPr lang="en-US" altLang="ko-KR" dirty="0"/>
              <a:t>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iDigit2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[2]):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ns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(iDigit2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[0])) or (iDigit2 ==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iStr</a:t>
            </a:r>
            <a:r>
              <a:rPr lang="en-US" altLang="ko-KR" dirty="0"/>
              <a:t>[1])):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nb</a:t>
            </a:r>
            <a:r>
              <a:rPr lang="en-US" altLang="ko-KR" dirty="0"/>
              <a:t> += 1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iIteration</a:t>
            </a:r>
            <a:r>
              <a:rPr lang="en-US" altLang="ko-KR" dirty="0"/>
              <a:t>, ":", ns, "</a:t>
            </a:r>
            <a:r>
              <a:rPr lang="en-US" altLang="ko-KR" dirty="0" err="1"/>
              <a:t>Stikes</a:t>
            </a:r>
            <a:r>
              <a:rPr lang="en-US" altLang="ko-KR" dirty="0"/>
              <a:t>, ", </a:t>
            </a:r>
            <a:r>
              <a:rPr lang="en-US" altLang="ko-KR" dirty="0" err="1"/>
              <a:t>nb</a:t>
            </a:r>
            <a:r>
              <a:rPr lang="en-US" altLang="ko-KR" dirty="0"/>
              <a:t>, "Balls")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if (ns == 3):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9962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Strings</a:t>
            </a:r>
          </a:p>
          <a:p>
            <a:r>
              <a:rPr lang="en-US" altLang="ko-KR"/>
              <a:t>Getting Elements from a String</a:t>
            </a:r>
          </a:p>
          <a:p>
            <a:r>
              <a:rPr lang="en-US" altLang="ko-KR"/>
              <a:t>More about String Methods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319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675349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Strings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3C620391-65C4-F49C-2354-0B75841B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Data Structures</a:t>
            </a:r>
            <a:br>
              <a:rPr lang="en-US" altLang="ko-KR" dirty="0"/>
            </a:br>
            <a:r>
              <a:rPr lang="en-US" altLang="ko-KR" dirty="0"/>
              <a:t>Lists, Tuples, Strings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97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br>
              <a:rPr lang="en-US" altLang="ko-KR" dirty="0"/>
            </a:br>
            <a:r>
              <a:rPr lang="en-US" altLang="ko-KR" sz="1600" dirty="0"/>
              <a:t>* Negative numbers are used for positions from the end of the sequence.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4	# -1</a:t>
            </a:r>
          </a:p>
          <a:p>
            <a:pPr marL="0" indent="0">
              <a:buNone/>
            </a:pPr>
            <a:r>
              <a:rPr lang="en-US" altLang="ko-KR"/>
              <a:t>2	# -2</a:t>
            </a:r>
          </a:p>
          <a:p>
            <a:pPr marL="0" indent="0">
              <a:buNone/>
            </a:pPr>
            <a:r>
              <a:rPr lang="en-US" altLang="ko-KR"/>
              <a:t>1	# -3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br>
              <a:rPr lang="en-US" altLang="ko-KR" dirty="0"/>
            </a:br>
            <a:r>
              <a:rPr lang="en-US" altLang="ko-KR" sz="1600" dirty="0"/>
              <a:t>* Negative numbers are used for positions from the end of the sequence.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0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br>
              <a:rPr lang="en-US" altLang="ko-KR" dirty="0"/>
            </a:br>
            <a:r>
              <a:rPr lang="en-US" altLang="ko-KR" sz="1600" dirty="0"/>
              <a:t>* Negative numbers are used for positions from the end of the sequence.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6975146" cy="36226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[-j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8482168" y="2076450"/>
            <a:ext cx="2796037" cy="3622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44, 24, 14, </a:t>
            </a:r>
          </a:p>
          <a:p>
            <a:pPr marL="0" indent="0">
              <a:buNone/>
            </a:pPr>
            <a:r>
              <a:rPr lang="en-US" altLang="ko-KR" dirty="0"/>
              <a:t>42, 22, 12, </a:t>
            </a:r>
          </a:p>
          <a:p>
            <a:pPr marL="0" indent="0">
              <a:buNone/>
            </a:pPr>
            <a:r>
              <a:rPr lang="en-US" altLang="ko-KR" dirty="0"/>
              <a:t>41, 21, 11,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8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s[-</a:t>
            </a:r>
            <a:r>
              <a:rPr lang="en-US" altLang="ko-KR" dirty="0" err="1"/>
              <a:t>i</a:t>
            </a:r>
            <a:r>
              <a:rPr lang="en-US" altLang="ko-KR" dirty="0"/>
              <a:t>] (last 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6204181" cy="36226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656812" y="2076451"/>
            <a:ext cx="2966366" cy="3622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44, 22, 11,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14809"/>
              </p:ext>
            </p:extLst>
          </p:nvPr>
        </p:nvGraphicFramePr>
        <p:xfrm>
          <a:off x="7656812" y="3202193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8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 - 1, -1, -1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778269" y="2076449"/>
            <a:ext cx="4856841" cy="3622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	# 2</a:t>
            </a:r>
          </a:p>
          <a:p>
            <a:pPr marL="0" indent="0">
              <a:buNone/>
            </a:pPr>
            <a:r>
              <a:rPr lang="en-US" altLang="ko-KR" dirty="0"/>
              <a:t>2	# 1</a:t>
            </a:r>
          </a:p>
          <a:p>
            <a:pPr marL="0" indent="0">
              <a:buNone/>
            </a:pPr>
            <a:r>
              <a:rPr lang="en-US" altLang="ko-KR" dirty="0"/>
              <a:t>1	# 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5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 - 1, -1, -1)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range(0,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s[-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4" y="1127464"/>
            <a:ext cx="10695499" cy="4663735"/>
          </a:xfrm>
        </p:spPr>
        <p:txBody>
          <a:bodyPr/>
          <a:lstStyle/>
          <a:p>
            <a:r>
              <a:rPr lang="en-US" altLang="ko-KR" dirty="0"/>
              <a:t>Define a function sum(s) which calculates the sum of elements in list s.</a:t>
            </a:r>
          </a:p>
          <a:p>
            <a:r>
              <a:rPr lang="en-US" altLang="ko-KR" dirty="0"/>
              <a:t>Calculates the sum of [100, 98, 21, 57, 89, 24, 65, 78, 88, 37] using the above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3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def sum(s):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[100, 98, 21, 57, 89, 24, 65, 78, 88, 37]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f"Sum</a:t>
            </a:r>
            <a:r>
              <a:rPr lang="en-US" altLang="ko-KR" dirty="0"/>
              <a:t> = {sum(s).2f}")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Structures are structures which can hold some data together.</a:t>
            </a:r>
          </a:p>
          <a:p>
            <a:pPr lvl="1"/>
            <a:r>
              <a:rPr lang="en-US" altLang="ko-KR" dirty="0"/>
              <a:t>In other words, they are used to store a </a:t>
            </a:r>
            <a:r>
              <a:rPr lang="en-US" altLang="ko-KR" b="1" dirty="0"/>
              <a:t>collection of related data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There are four built-in data structures in Python.</a:t>
            </a:r>
          </a:p>
          <a:p>
            <a:pPr lvl="1"/>
            <a:r>
              <a:rPr lang="en-US" altLang="ko-KR" b="1" dirty="0"/>
              <a:t>list, tuple, dictionary and set.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Define a function average(s) which calculates the average of elements in list s.</a:t>
            </a:r>
          </a:p>
          <a:p>
            <a:r>
              <a:rPr lang="en-US" altLang="ko-KR"/>
              <a:t>Calculates the average of [100, 98, 21, 57, 89, 24, 65, 78, 88, 37] using the above function.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71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def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[100, 98, 21, 57, 89, 24, 65, 78, 88, 37]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f"Average</a:t>
            </a:r>
            <a:r>
              <a:rPr lang="en-US" altLang="ko-KR" dirty="0"/>
              <a:t> = {average(s):.2f}")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1127464"/>
                <a:ext cx="10901687" cy="466373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Define a function average(s) which calculates the average of elements in list s.</a:t>
                </a:r>
              </a:p>
              <a:p>
                <a:r>
                  <a:rPr lang="en-US" altLang="ko-KR" sz="2000" dirty="0"/>
                  <a:t>Define a function variance(s) which calculates the variance of elements in list s.</a:t>
                </a:r>
              </a:p>
              <a:p>
                <a:r>
                  <a:rPr lang="en-US" altLang="ko-KR" sz="2000" dirty="0"/>
                  <a:t>Calculates the variance of [100, 98, 21, 57, 89, 24, 65, 78, 88, 37] using the above functions.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Note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127464"/>
                <a:ext cx="10901687" cy="46637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s[i]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5" y="1127464"/>
            <a:ext cx="6993076" cy="52106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def average(s):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fSum</a:t>
            </a:r>
            <a:r>
              <a:rPr lang="en-US" altLang="ko-KR" dirty="0"/>
              <a:t> += </a:t>
            </a:r>
            <a:r>
              <a:rPr lang="en-US" altLang="ko-KR" dirty="0" err="1"/>
              <a:t>fElement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fSum</a:t>
            </a:r>
            <a:r>
              <a:rPr lang="en-US" altLang="ko-KR" dirty="0"/>
              <a:t> /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variance(s):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fAverage</a:t>
            </a:r>
            <a:r>
              <a:rPr lang="en-US" altLang="ko-KR" dirty="0"/>
              <a:t> = average(s)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fSS</a:t>
            </a:r>
            <a:r>
              <a:rPr lang="en-US" altLang="ko-KR" dirty="0"/>
              <a:t> = 0.0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fElement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fSS</a:t>
            </a:r>
            <a:r>
              <a:rPr lang="en-US" altLang="ko-KR" dirty="0"/>
              <a:t> += (</a:t>
            </a:r>
            <a:r>
              <a:rPr lang="en-US" altLang="ko-KR" dirty="0" err="1"/>
              <a:t>fElement</a:t>
            </a:r>
            <a:r>
              <a:rPr lang="en-US" altLang="ko-KR" dirty="0"/>
              <a:t> - </a:t>
            </a:r>
            <a:r>
              <a:rPr lang="en-US" altLang="ko-KR" dirty="0" err="1"/>
              <a:t>fAverage</a:t>
            </a:r>
            <a:r>
              <a:rPr lang="en-US" altLang="ko-KR" dirty="0"/>
              <a:t>) ** 2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fSS</a:t>
            </a:r>
            <a:r>
              <a:rPr lang="en-US" altLang="ko-KR" dirty="0"/>
              <a:t> / (</a:t>
            </a:r>
            <a:r>
              <a:rPr lang="en-US" altLang="ko-KR" dirty="0" err="1"/>
              <a:t>len</a:t>
            </a:r>
            <a:r>
              <a:rPr lang="en-US" altLang="ko-KR" dirty="0"/>
              <a:t>(s) - 1)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[100, 98, 21, 57, 89, 24, 65, 78, 88, 37]</a:t>
            </a:r>
          </a:p>
          <a:p>
            <a:pPr marL="0" indent="0">
              <a:buNone/>
            </a:pPr>
            <a:r>
              <a:rPr lang="en-US" altLang="ko-KR" dirty="0"/>
              <a:t>print("Variance = {0:.2f}".format(variance(s)))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331017"/>
            <a:ext cx="10353762" cy="82786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i:j</a:t>
            </a:r>
            <a:r>
              <a:rPr lang="en-US" altLang="ko-KR" dirty="0"/>
              <a:t>] (slice of s from </a:t>
            </a:r>
            <a:r>
              <a:rPr lang="en-US" altLang="ko-KR" dirty="0" err="1"/>
              <a:t>i</a:t>
            </a:r>
            <a:r>
              <a:rPr lang="en-US" altLang="ko-KR" dirty="0"/>
              <a:t> to j)</a:t>
            </a:r>
            <a:br>
              <a:rPr lang="en-US" altLang="ko-KR" dirty="0"/>
            </a:br>
            <a:r>
              <a:rPr lang="en-US" altLang="ko-KR" sz="1600" dirty="0"/>
              <a:t>* </a:t>
            </a:r>
            <a:r>
              <a:rPr lang="en-US" altLang="ko-KR" sz="2000" dirty="0"/>
              <a:t>Negative numbers are used for positions from the end of the sequence.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s = list(range(0, 11))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[1:4]</a:t>
            </a:r>
            <a:r>
              <a:rPr lang="en-US" altLang="ko-KR" sz="2000" dirty="0"/>
              <a:t>)  # s[4]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[1:-2]</a:t>
            </a:r>
            <a:r>
              <a:rPr lang="en-US" altLang="ko-KR" sz="2000" dirty="0"/>
              <a:t>)  # s[-2]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[-2:1]</a:t>
            </a:r>
            <a:r>
              <a:rPr lang="en-US" altLang="ko-KR" sz="2000" dirty="0"/>
              <a:t>) 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[4:1]</a:t>
            </a:r>
            <a:r>
              <a:rPr lang="en-US" altLang="ko-KR" sz="2000" dirty="0"/>
              <a:t>) 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[:]</a:t>
            </a:r>
            <a:r>
              <a:rPr lang="en-US" altLang="ko-KR" sz="2000" dirty="0"/>
              <a:t>)    # all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[2:]</a:t>
            </a:r>
            <a:r>
              <a:rPr lang="en-US" altLang="ko-KR" sz="2000" dirty="0"/>
              <a:t>)  # all items from </a:t>
            </a:r>
            <a:r>
              <a:rPr lang="en-US" altLang="ko-KR" sz="2000" dirty="0" err="1"/>
              <a:t>i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print(s</a:t>
            </a:r>
            <a:r>
              <a:rPr lang="en-US" altLang="ko-KR" sz="2000" b="1" dirty="0">
                <a:solidFill>
                  <a:srgbClr val="FF0000"/>
                </a:solidFill>
              </a:rPr>
              <a:t>[:4]</a:t>
            </a:r>
            <a:r>
              <a:rPr lang="en-US" altLang="ko-KR" sz="2000" dirty="0"/>
              <a:t>)  # all items to j</a:t>
            </a:r>
            <a:endParaRPr lang="ko-KR" altLang="en-US" sz="20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7335769" y="2076449"/>
            <a:ext cx="4076304" cy="3622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[1, 2, 3, 4, 5, 6, 7, 8]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[0, 1, 2, 3, 4, 5, 6, 7, 8, 9,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[2, 3, 4, 5, 6, 7, 8, 9,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[0, 1, 2, 3]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86581C8-01CD-7058-7E38-E716A5FB2D40}"/>
              </a:ext>
            </a:extLst>
          </p:cNvPr>
          <p:cNvCxnSpPr/>
          <p:nvPr/>
        </p:nvCxnSpPr>
        <p:spPr>
          <a:xfrm>
            <a:off x="6096000" y="3567953"/>
            <a:ext cx="728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8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154830"/>
            <a:ext cx="10353762" cy="1004047"/>
          </a:xfrm>
        </p:spPr>
        <p:txBody>
          <a:bodyPr>
            <a:normAutofit fontScale="90000"/>
          </a:bodyPr>
          <a:lstStyle/>
          <a:p>
            <a:r>
              <a:rPr lang="en-US" altLang="ko-KR" sz="3100" dirty="0"/>
              <a:t>List: s[</a:t>
            </a:r>
            <a:r>
              <a:rPr lang="en-US" altLang="ko-KR" sz="3100" dirty="0" err="1"/>
              <a:t>i:j:k</a:t>
            </a:r>
            <a:r>
              <a:rPr lang="en-US" altLang="ko-KR" sz="3100" dirty="0"/>
              <a:t>] (slice of s from </a:t>
            </a:r>
            <a:r>
              <a:rPr lang="en-US" altLang="ko-KR" sz="3100" dirty="0" err="1"/>
              <a:t>i</a:t>
            </a:r>
            <a:r>
              <a:rPr lang="en-US" altLang="ko-KR" sz="3100" dirty="0"/>
              <a:t> to j with step k)</a:t>
            </a:r>
            <a:br>
              <a:rPr lang="en-US" altLang="ko-KR" dirty="0"/>
            </a:br>
            <a:r>
              <a:rPr lang="en-US" altLang="ko-KR" sz="1800" dirty="0"/>
              <a:t>* Negative numbers are used for positions from the end of the sequence.</a:t>
            </a:r>
            <a:br>
              <a:rPr lang="en-US" altLang="ko-KR" sz="1800" dirty="0"/>
            </a:br>
            <a:r>
              <a:rPr lang="en-US" altLang="ko-KR" sz="1800" dirty="0"/>
              <a:t>* Negative steps are also allowed.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913795" y="1532965"/>
            <a:ext cx="5926276" cy="45361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s = list(range(0, 11))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[1:9:2]</a:t>
            </a:r>
            <a:r>
              <a:rPr lang="en-US" altLang="ko-KR" sz="1600" dirty="0"/>
              <a:t>)  # s[9]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[1:-2:2]</a:t>
            </a:r>
            <a:r>
              <a:rPr lang="en-US" altLang="ko-KR" sz="1600" dirty="0"/>
              <a:t>)  # s[-2] is not included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[-2:1:1]</a:t>
            </a:r>
            <a:r>
              <a:rPr lang="en-US" altLang="ko-KR" sz="1600" dirty="0"/>
              <a:t>)  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[4:1:1]</a:t>
            </a:r>
            <a:r>
              <a:rPr lang="en-US" altLang="ko-KR" sz="1600" dirty="0"/>
              <a:t>)  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[-2:1:-1]</a:t>
            </a:r>
            <a:r>
              <a:rPr lang="en-US" altLang="ko-KR" sz="1600" dirty="0"/>
              <a:t>)  # reversed? - 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[1:-2:-1]</a:t>
            </a:r>
            <a:r>
              <a:rPr lang="en-US" altLang="ko-KR" sz="1600" dirty="0"/>
              <a:t>)  # reversed? - 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[::]</a:t>
            </a:r>
            <a:r>
              <a:rPr lang="en-US" altLang="ko-KR" sz="1600" dirty="0"/>
              <a:t>)  # all items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[::2]</a:t>
            </a:r>
            <a:r>
              <a:rPr lang="en-US" altLang="ko-KR" sz="1600" dirty="0"/>
              <a:t>)  # all items with step 2 - s[0:11:1]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[::-1]</a:t>
            </a:r>
            <a:r>
              <a:rPr lang="en-US" altLang="ko-KR" sz="1600" dirty="0"/>
              <a:t>)  # all items with step -1 - s[-1:-12:-1]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[11:0:-1]</a:t>
            </a:r>
            <a:r>
              <a:rPr lang="en-US" altLang="ko-KR" sz="1600" dirty="0"/>
              <a:t>)  # all items with step -1?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print(s</a:t>
            </a:r>
            <a:r>
              <a:rPr lang="en-US" altLang="ko-KR" sz="1600" b="1" dirty="0">
                <a:solidFill>
                  <a:srgbClr val="FF0000"/>
                </a:solidFill>
              </a:rPr>
              <a:t>[11:-1:-1]</a:t>
            </a:r>
            <a:r>
              <a:rPr lang="en-US" altLang="ko-KR" sz="1600" dirty="0"/>
              <a:t>)  # all items with step -1?</a:t>
            </a:r>
            <a:endParaRPr lang="ko-KR" altLang="en-US" sz="1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7522340" y="1532964"/>
            <a:ext cx="4103295" cy="45361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[1, 3, 5, 7]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[1, 3, 5, 7]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[9, 8, 7, 6, 5, 4, 3, 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[0, 1, 2, 3, 4, 5, 6, 7, 8, 9,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[0, 2, 4, 6, 8,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[10, 9, 8, 7, 6, 5, 4, 3, 2, 1, 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[10, 9, 8, 7, 6, 5, 4, 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[]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01FD81-ACFB-3903-8CBF-031998751192}"/>
              </a:ext>
            </a:extLst>
          </p:cNvPr>
          <p:cNvCxnSpPr/>
          <p:nvPr/>
        </p:nvCxnSpPr>
        <p:spPr>
          <a:xfrm>
            <a:off x="6096000" y="3567953"/>
            <a:ext cx="728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19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913795" y="1369511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int(input("Type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[13, 14, 15, 16, 17, 18, 19]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8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x not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[13, 14, 15, 16, 17, 18, 19]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not 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5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print("It is a fruit.")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9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print("It is a fruit.")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Lists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[   ,    ,     ,………,  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8572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List: s + t (concatenation of s and t)</a:t>
            </a:r>
            <a:endParaRPr lang="ko-KR" altLang="en-US" sz="32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3]</a:t>
            </a:r>
          </a:p>
          <a:p>
            <a:pPr marL="0" indent="0">
              <a:buNone/>
            </a:pPr>
            <a:r>
              <a:rPr lang="en-US" altLang="ko-KR" dirty="0"/>
              <a:t>t = [11, 14, 16]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 			# [1, 2, 3, 11, 14, 16]</a:t>
            </a:r>
          </a:p>
          <a:p>
            <a:pPr marL="0" indent="0">
              <a:buNone/>
            </a:pPr>
            <a:r>
              <a:rPr lang="en-US" altLang="ko-KR" dirty="0" err="1"/>
              <a:t>sts</a:t>
            </a:r>
            <a:r>
              <a:rPr lang="en-US" altLang="ko-KR" dirty="0"/>
              <a:t> = s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t 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sts</a:t>
            </a:r>
            <a:r>
              <a:rPr lang="en-US" altLang="ko-KR" dirty="0"/>
              <a:t>) 		# [1, 2, 3, 11, 14, 16, 1, 2, 3]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6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List: </a:t>
            </a:r>
            <a:r>
              <a:rPr lang="pt-BR" altLang="ko-KR" dirty="0"/>
              <a:t>s * n or n * s </a:t>
            </a:r>
            <a:r>
              <a:rPr lang="en-US" altLang="ko-KR" dirty="0"/>
              <a:t>(adding s to itself n times)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[1, 2, 3]</a:t>
            </a:r>
          </a:p>
          <a:p>
            <a:pPr marL="0" indent="0">
              <a:buNone/>
            </a:pPr>
            <a:r>
              <a:rPr lang="en-US" altLang="ko-KR" dirty="0"/>
              <a:t>s3 = s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3</a:t>
            </a:r>
          </a:p>
          <a:p>
            <a:pPr marL="0" indent="0">
              <a:buNone/>
            </a:pPr>
            <a:r>
              <a:rPr lang="en-US" altLang="ko-KR" dirty="0"/>
              <a:t>print(s3)		# [1, 2, 3, 1, 2, 3, 1, 2, 3]</a:t>
            </a:r>
          </a:p>
          <a:p>
            <a:pPr marL="0" indent="0">
              <a:buNone/>
            </a:pPr>
            <a:r>
              <a:rPr lang="en-US" altLang="ko-KR" dirty="0"/>
              <a:t>s2 = 2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print(s2)		# [1, 2, 3, 1, 2, 3]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7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List: len(s), min(s), max(s)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[3, 1, 7, 4, 10, 5]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		# 6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		#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Numerical order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		# 4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		# a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		#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Lexicographical order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8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s.index</a:t>
            </a:r>
            <a:r>
              <a:rPr lang="en-US" altLang="ko-KR" dirty="0"/>
              <a:t>(x[, </a:t>
            </a:r>
            <a:r>
              <a:rPr lang="en-US" altLang="ko-KR" dirty="0" err="1"/>
              <a:t>i</a:t>
            </a:r>
            <a:r>
              <a:rPr lang="en-US" altLang="ko-KR" dirty="0"/>
              <a:t>[, j]])</a:t>
            </a:r>
            <a:br>
              <a:rPr lang="en-US" altLang="ko-KR" dirty="0"/>
            </a:br>
            <a:r>
              <a:rPr lang="en-US" altLang="ko-KR" sz="1800" dirty="0"/>
              <a:t>(index of the first occurrence of x in s (at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128948" y="2016057"/>
            <a:ext cx="8337781" cy="33100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("b")</a:t>
            </a:r>
            <a:r>
              <a:rPr lang="en-US" altLang="ko-KR" dirty="0"/>
              <a:t>)			     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s.index</a:t>
            </a:r>
            <a:r>
              <a:rPr lang="en-US" altLang="ko-KR" b="1" dirty="0">
                <a:solidFill>
                  <a:srgbClr val="0070C0"/>
                </a:solidFill>
              </a:rPr>
              <a:t>("b", 2)</a:t>
            </a:r>
            <a:r>
              <a:rPr lang="en-US" altLang="ko-KR" dirty="0"/>
              <a:t>)			# 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s.index</a:t>
            </a:r>
            <a:r>
              <a:rPr lang="en-US" altLang="ko-KR" b="1" dirty="0">
                <a:solidFill>
                  <a:srgbClr val="FF0000"/>
                </a:solidFill>
              </a:rPr>
              <a:t>("b", 2, 3))</a:t>
            </a:r>
            <a:r>
              <a:rPr lang="en-US" altLang="ko-KR" dirty="0"/>
              <a:t>		     #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41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List: s.index(x[, i[, j]])</a:t>
            </a:r>
            <a:br>
              <a:rPr lang="en-US" altLang="ko-KR"/>
            </a:br>
            <a:r>
              <a:rPr lang="en-US" altLang="ko-KR" sz="1800"/>
              <a:t>(index of the first occurrence of x in s (at or after index i and before index j))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2267466" y="1446755"/>
            <a:ext cx="6849640" cy="3964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			#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		# 3</a:t>
            </a:r>
          </a:p>
          <a:p>
            <a:pPr marL="0" indent="0">
              <a:buNone/>
            </a:pPr>
            <a:r>
              <a:rPr lang="en-US" altLang="ko-KR" dirty="0"/>
              <a:t>print(s[2:3])				#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b="1" dirty="0">
                <a:solidFill>
                  <a:srgbClr val="FFFF00"/>
                </a:solidFill>
              </a:rPr>
              <a:t>"b" in s[2:3]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s.index</a:t>
            </a:r>
            <a:r>
              <a:rPr lang="en-US" altLang="ko-KR" dirty="0"/>
              <a:t>("b", 2, 3))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found")		# not found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9119" y="89647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s.index</a:t>
            </a:r>
            <a:r>
              <a:rPr lang="en-US" altLang="ko-KR" dirty="0"/>
              <a:t>(x[, </a:t>
            </a:r>
            <a:r>
              <a:rPr lang="en-US" altLang="ko-KR" dirty="0" err="1"/>
              <a:t>i</a:t>
            </a:r>
            <a:r>
              <a:rPr lang="en-US" altLang="ko-KR" dirty="0"/>
              <a:t>[, j]])</a:t>
            </a:r>
            <a:br>
              <a:rPr lang="en-US" altLang="ko-KR" dirty="0"/>
            </a:br>
            <a:r>
              <a:rPr lang="en-US" altLang="ko-KR" sz="1800" dirty="0"/>
              <a:t>(index of the first occurrence of x in s (at or after index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and before index j))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("b", 2))</a:t>
            </a:r>
          </a:p>
          <a:p>
            <a:pPr marL="0" indent="0">
              <a:buNone/>
            </a:pPr>
            <a:r>
              <a:rPr lang="en-US" altLang="ko-KR" dirty="0"/>
              <a:t>print(s[2:3])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if "b" in s[2:3]: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s.index</a:t>
            </a:r>
            <a:r>
              <a:rPr lang="en-US" altLang="ko-KR" b="1" dirty="0">
                <a:solidFill>
                  <a:srgbClr val="FFFF00"/>
                </a:solidFill>
              </a:rPr>
              <a:t>("b", 2, 3))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print("not found")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s = ["a", "b", "abc", "b", "abcd"]</a:t>
            </a:r>
          </a:p>
          <a:p>
            <a:pPr marL="0" indent="0">
              <a:buNone/>
            </a:pPr>
            <a:r>
              <a:rPr lang="en-US" altLang="ko-KR"/>
              <a:t>print(s.index("b"))</a:t>
            </a:r>
          </a:p>
          <a:p>
            <a:pPr marL="0" indent="0">
              <a:buNone/>
            </a:pPr>
            <a:r>
              <a:rPr lang="en-US" altLang="ko-KR"/>
              <a:t>print(s.index("b", 2))</a:t>
            </a:r>
          </a:p>
          <a:p>
            <a:pPr marL="0" indent="0">
              <a:buNone/>
            </a:pPr>
            <a:r>
              <a:rPr lang="en-US" altLang="ko-KR"/>
              <a:t>print(s[2:3])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print(s.index("b", 2, 3))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4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List: s.count(x)</a:t>
            </a:r>
            <a:br>
              <a:rPr lang="en-US" altLang="ko-KR"/>
            </a:br>
            <a:r>
              <a:rPr lang="en-US" altLang="ko-KR" sz="3600"/>
              <a:t>(total number of occurrences of x in s)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4" y="1492590"/>
            <a:ext cx="10353762" cy="26377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s.count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)		# 2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s.count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)		# 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8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Lists</a:t>
            </a:r>
          </a:p>
          <a:p>
            <a:r>
              <a:rPr lang="en-US" altLang="ko-KR" dirty="0"/>
              <a:t>Getting Elements from a List</a:t>
            </a:r>
          </a:p>
          <a:p>
            <a:r>
              <a:rPr lang="en-US" altLang="ko-KR" b="1" u="sng" dirty="0"/>
              <a:t>Changing Elements in a List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82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List: s[i] = x (item i of s is replaced by x)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[1, 2, 4]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s[1] = "a"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[1,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en-US" altLang="ko-KR"/>
              <a:t>, 4]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[1, </a:t>
            </a:r>
            <a:r>
              <a:rPr lang="en-US" altLang="ko-KR" b="1">
                <a:solidFill>
                  <a:srgbClr val="FF0000"/>
                </a:solidFill>
              </a:rPr>
              <a:t>'a'</a:t>
            </a:r>
            <a:r>
              <a:rPr lang="en-US" altLang="ko-KR"/>
              <a:t>, 4]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14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i:j</a:t>
            </a:r>
            <a:r>
              <a:rPr lang="en-US" altLang="ko-KR" dirty="0"/>
              <a:t>] = t</a:t>
            </a:r>
            <a:br>
              <a:rPr lang="en-US" altLang="ko-KR" dirty="0"/>
            </a:br>
            <a:r>
              <a:rPr lang="en-US" altLang="ko-KR" sz="2000" dirty="0"/>
              <a:t>(slice of s from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to j is replaced by the contents of the </a:t>
            </a:r>
            <a:r>
              <a:rPr lang="en-US" altLang="ko-KR" sz="2000" dirty="0" err="1"/>
              <a:t>iterable</a:t>
            </a:r>
            <a:r>
              <a:rPr lang="en-US" altLang="ko-KR" sz="2000" dirty="0"/>
              <a:t> t)</a:t>
            </a:r>
            <a:endParaRPr lang="ko-KR" altLang="en-US" sz="2000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s[1:4] = ["a"]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[0, </a:t>
            </a:r>
            <a:r>
              <a:rPr lang="en-US" altLang="ko-KR" b="1" dirty="0">
                <a:solidFill>
                  <a:srgbClr val="FF0000"/>
                </a:solidFill>
              </a:rPr>
              <a:t>1, 2, 3</a:t>
            </a:r>
            <a:r>
              <a:rPr lang="en-US" altLang="ko-KR" dirty="0"/>
              <a:t>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[0, </a:t>
            </a:r>
            <a:r>
              <a:rPr lang="en-US" altLang="ko-KR" b="1" dirty="0">
                <a:solidFill>
                  <a:srgbClr val="FF0000"/>
                </a:solidFill>
              </a:rPr>
              <a:t>'a'</a:t>
            </a:r>
            <a:r>
              <a:rPr lang="en-US" altLang="ko-KR" dirty="0"/>
              <a:t>,       4, 5, 6, 7, 8, 9, 10]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0431"/>
              </p:ext>
            </p:extLst>
          </p:nvPr>
        </p:nvGraphicFramePr>
        <p:xfrm>
          <a:off x="608995" y="1055214"/>
          <a:ext cx="10993120" cy="51521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828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4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55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800" dirty="0"/>
                        <a:t>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55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mutable operations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65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65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65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List: s[</a:t>
            </a:r>
            <a:r>
              <a:rPr lang="en-US" altLang="ko-KR" dirty="0" err="1"/>
              <a:t>i:j:k</a:t>
            </a:r>
            <a:r>
              <a:rPr lang="en-US" altLang="ko-KR" dirty="0"/>
              <a:t>] = t</a:t>
            </a:r>
            <a:br>
              <a:rPr lang="en-US" altLang="ko-KR" dirty="0"/>
            </a:br>
            <a:r>
              <a:rPr lang="en-US" altLang="ko-KR" sz="2200" dirty="0"/>
              <a:t>(the elements of s[</a:t>
            </a:r>
            <a:r>
              <a:rPr lang="en-US" altLang="ko-KR" sz="2200" dirty="0" err="1"/>
              <a:t>i:j:k</a:t>
            </a:r>
            <a:r>
              <a:rPr lang="en-US" altLang="ko-KR" sz="2200" dirty="0"/>
              <a:t>] are replaced by those of t)</a:t>
            </a:r>
            <a:endParaRPr lang="ko-KR" altLang="en-US" sz="22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s[1:9:2] = ["a"]    </a:t>
            </a:r>
            <a:r>
              <a:rPr lang="en-US" altLang="ko-KR" dirty="0"/>
              <a:t># ERROR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s[1:9:2] = ["a", "b", "c", "d"]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4580" y="4869161"/>
            <a:ext cx="396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2,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4,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6,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'a'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2,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'b'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4,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'c'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6,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'd'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8, 9, 10]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25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76171"/>
            <a:ext cx="10353762" cy="584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List: del s[</a:t>
            </a:r>
            <a:r>
              <a:rPr lang="en-US" altLang="ko-KR" dirty="0" err="1"/>
              <a:t>i:j</a:t>
            </a:r>
            <a:r>
              <a:rPr lang="en-US" altLang="ko-KR" dirty="0"/>
              <a:t>] (same as s[</a:t>
            </a:r>
            <a:r>
              <a:rPr lang="en-US" altLang="ko-KR" dirty="0" err="1"/>
              <a:t>i:j</a:t>
            </a:r>
            <a:r>
              <a:rPr lang="en-US" altLang="ko-KR" dirty="0"/>
              <a:t>] = [])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del s[1:4]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s[1:4] = []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4, 5, 6, 7,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          4, 5, 6, 7, 8, 9, 10]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207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34836"/>
            <a:ext cx="10353762" cy="86921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List: del s[</a:t>
            </a:r>
            <a:r>
              <a:rPr lang="en-US" altLang="ko-KR" dirty="0" err="1"/>
              <a:t>i:j:k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sz="2700" dirty="0"/>
              <a:t>(removes the elements of s[</a:t>
            </a:r>
            <a:r>
              <a:rPr lang="en-US" altLang="ko-KR" sz="2700" dirty="0" err="1"/>
              <a:t>i:j:k</a:t>
            </a:r>
            <a:r>
              <a:rPr lang="en-US" altLang="ko-KR" sz="2700" dirty="0"/>
              <a:t>] from the list)</a:t>
            </a:r>
            <a:endParaRPr lang="ko-KR" altLang="en-US" sz="2700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del s[1:9:2]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s[1:9:2] = []</a:t>
            </a:r>
            <a:r>
              <a:rPr lang="en-US" altLang="ko-KR" dirty="0"/>
              <a:t> # ERROR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2,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4,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6,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   2,    4,     6,    8, 9, 10]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790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83577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s.append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sz="1800" dirty="0"/>
              <a:t>(appends x to the end of the sequence; same as s[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(s):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(s)] = [x])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s.append</a:t>
            </a:r>
            <a:r>
              <a:rPr lang="en-US" altLang="ko-KR" b="1" dirty="0">
                <a:solidFill>
                  <a:srgbClr val="FF0000"/>
                </a:solidFill>
              </a:rPr>
              <a:t>("A")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(s):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(s)] = ["A"]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8860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'A'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741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s.append(x)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2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s.append(x)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print("Already registered as a fruit")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1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s.clear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sz="3100" dirty="0"/>
              <a:t>(removes all items from s (same as del s[:]))</a:t>
            </a:r>
            <a:endParaRPr lang="ko-KR" altLang="en-US" sz="310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s.clear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del s[:]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453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s.append(x), s.clear()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print("Already registered as a fruit")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76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3795" y="609600"/>
            <a:ext cx="9664558" cy="2868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s.copy</a:t>
            </a:r>
            <a:r>
              <a:rPr lang="en-US" altLang="ko-KR" sz="3200" dirty="0"/>
              <a:t>()</a:t>
            </a:r>
            <a:br>
              <a:rPr lang="en-US" altLang="ko-KR" sz="3200" dirty="0"/>
            </a:br>
            <a:r>
              <a:rPr lang="en-US" altLang="ko-KR" sz="2400" dirty="0"/>
              <a:t>(creates a shallow copy of s; same as s[:])</a:t>
            </a:r>
            <a:endParaRPr lang="ko-KR" altLang="en-US" sz="320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 err="1">
                <a:solidFill>
                  <a:srgbClr val="FF0000"/>
                </a:solidFill>
              </a:rPr>
              <a:t>s.copy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>
                <a:solidFill>
                  <a:srgbClr val="FF0000"/>
                </a:solidFill>
              </a:rPr>
              <a:t>s[:]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10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3795" y="609600"/>
            <a:ext cx="9664558" cy="2868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s.copy</a:t>
            </a:r>
            <a:r>
              <a:rPr lang="en-US" altLang="ko-KR" sz="3200" dirty="0"/>
              <a:t>()</a:t>
            </a:r>
            <a:br>
              <a:rPr lang="en-US" altLang="ko-KR" sz="3200" dirty="0"/>
            </a:br>
            <a:r>
              <a:rPr lang="en-US" altLang="ko-KR" sz="2400" dirty="0"/>
              <a:t>(t=s, mutable)</a:t>
            </a:r>
            <a:endParaRPr lang="ko-KR" altLang="en-US" sz="320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 err="1">
                <a:solidFill>
                  <a:srgbClr val="FF0000"/>
                </a:solidFill>
              </a:rPr>
              <a:t>s.copy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</a:p>
          <a:p>
            <a:pPr marL="0" indent="0">
              <a:buNone/>
            </a:pPr>
            <a:r>
              <a:rPr lang="en-US" altLang="ko-KR" dirty="0" err="1"/>
              <a:t>t.append</a:t>
            </a:r>
            <a:r>
              <a:rPr lang="en-US" altLang="ko-KR" dirty="0"/>
              <a:t>(100)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561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Lists</a:t>
            </a:r>
          </a:p>
          <a:p>
            <a:r>
              <a:rPr lang="en-US" altLang="ko-KR" dirty="0"/>
              <a:t>Getting Elements from a List</a:t>
            </a:r>
          </a:p>
          <a:p>
            <a:r>
              <a:rPr lang="en-US" altLang="ko-KR" dirty="0"/>
              <a:t>Changing Elements in a List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73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6548" y="233082"/>
            <a:ext cx="10022009" cy="8278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s.extend</a:t>
            </a:r>
            <a:r>
              <a:rPr lang="en-US" altLang="ko-KR" sz="3200" dirty="0"/>
              <a:t>(t) or s += t</a:t>
            </a:r>
            <a:br>
              <a:rPr lang="en-US" altLang="ko-KR" sz="3200" dirty="0"/>
            </a:br>
            <a:r>
              <a:rPr lang="en-US" altLang="ko-KR" sz="2800" dirty="0"/>
              <a:t>(extends s with the contents of t)</a:t>
            </a:r>
            <a:endParaRPr lang="ko-KR" altLang="en-US" sz="32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t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s.extend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list(range(11))</a:t>
            </a:r>
          </a:p>
          <a:p>
            <a:pPr marL="0" indent="0">
              <a:buNone/>
            </a:pPr>
            <a:r>
              <a:rPr lang="en-US" altLang="ko-KR" dirty="0"/>
              <a:t>t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 += t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573" y="5507453"/>
            <a:ext cx="1002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10]</a:t>
            </a:r>
          </a:p>
          <a:p>
            <a:pPr algn="just"/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[0, 1, 2, 3, 4, 5, 6, 7, 8, 9, 10,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'a'</a:t>
            </a:r>
            <a:r>
              <a:rPr lang="en-US" altLang="ko-KR" sz="1600" b="1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'b'</a:t>
            </a:r>
            <a:r>
              <a:rPr lang="en-US" altLang="ko-KR" sz="1600" b="1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'c'</a:t>
            </a:r>
            <a:r>
              <a:rPr lang="en-US" altLang="ko-KR" sz="1600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]</a:t>
            </a:r>
            <a:endParaRPr lang="ko-KR" altLang="en-US" sz="1600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2461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3795" y="139083"/>
            <a:ext cx="11215452" cy="766439"/>
          </a:xfrm>
        </p:spPr>
        <p:txBody>
          <a:bodyPr>
            <a:noAutofit/>
          </a:bodyPr>
          <a:lstStyle/>
          <a:p>
            <a:r>
              <a:rPr lang="en-US" altLang="ko-KR" dirty="0"/>
              <a:t>List: s *= n </a:t>
            </a:r>
            <a:r>
              <a:rPr lang="en-US" altLang="ko-KR" sz="2400" dirty="0"/>
              <a:t>(updates s with its contents repeated n times)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9119" y="1378475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 *= 3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['a', 'b', 'c']</a:t>
            </a:r>
          </a:p>
          <a:p>
            <a:pPr marL="0" indent="0">
              <a:buNone/>
            </a:pPr>
            <a:r>
              <a:rPr lang="en-US" altLang="ko-KR" dirty="0"/>
              <a:t># ['a', 'b', 'c', </a:t>
            </a:r>
            <a:r>
              <a:rPr lang="en-US" altLang="ko-KR" b="1" dirty="0">
                <a:solidFill>
                  <a:srgbClr val="FF0000"/>
                </a:solidFill>
              </a:rPr>
              <a:t>'a', 'b', 'c', 'a', 'b', 'c'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7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340" y="175588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List: </a:t>
            </a:r>
            <a:r>
              <a:rPr lang="en-US" altLang="ko-KR" sz="2800" dirty="0" err="1"/>
              <a:t>s.insert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x) </a:t>
            </a:r>
            <a:br>
              <a:rPr lang="en-US" altLang="ko-KR" sz="2800" dirty="0"/>
            </a:br>
            <a:r>
              <a:rPr lang="en-US" altLang="ko-KR" sz="2400" dirty="0"/>
              <a:t>(inserts x into s at the index given by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(same as s[</a:t>
            </a:r>
            <a:r>
              <a:rPr lang="en-US" altLang="ko-KR" sz="2400" dirty="0" err="1"/>
              <a:t>i:i</a:t>
            </a:r>
            <a:r>
              <a:rPr lang="en-US" altLang="ko-KR" sz="2400" dirty="0"/>
              <a:t>] = [x]))</a:t>
            </a:r>
            <a:endParaRPr lang="ko-KR" altLang="en-US" sz="2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s.insert</a:t>
            </a:r>
            <a:r>
              <a:rPr lang="en-US" altLang="ko-KR" b="1" dirty="0">
                <a:solidFill>
                  <a:srgbClr val="FF0000"/>
                </a:solidFill>
              </a:rPr>
              <a:t>(1, "Z")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s[1:1] = ["Z"]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573" y="5445897"/>
            <a:ext cx="1001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['a', 'b', 'c']</a:t>
            </a:r>
          </a:p>
          <a:p>
            <a:pPr algn="just"/>
            <a:r>
              <a:rPr lang="en-US" altLang="ko-KR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# ['a',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'Z'</a:t>
            </a:r>
            <a:r>
              <a:rPr lang="en-US" altLang="ko-KR" dirty="0">
                <a:solidFill>
                  <a:schemeClr val="tx2">
                    <a:lumMod val="90000"/>
                  </a:schemeClr>
                </a:solidFill>
                <a:latin typeface="+mn-ea"/>
              </a:rPr>
              <a:t>, 'b', 'c']</a:t>
            </a:r>
            <a:endParaRPr lang="ko-KR" altLang="en-US" dirty="0">
              <a:solidFill>
                <a:schemeClr val="tx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3551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1372" y="154762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List: </a:t>
            </a:r>
            <a:r>
              <a:rPr lang="en-US" altLang="ko-KR" sz="3100" dirty="0" err="1"/>
              <a:t>s.insert</a:t>
            </a:r>
            <a:r>
              <a:rPr lang="en-US" altLang="ko-KR" sz="3100" dirty="0"/>
              <a:t>(</a:t>
            </a:r>
            <a:r>
              <a:rPr lang="en-US" altLang="ko-KR" sz="3100" dirty="0" err="1"/>
              <a:t>i</a:t>
            </a:r>
            <a:r>
              <a:rPr lang="en-US" altLang="ko-KR" sz="3100" dirty="0"/>
              <a:t>, x) </a:t>
            </a:r>
            <a:br>
              <a:rPr lang="en-US" altLang="ko-KR" dirty="0"/>
            </a:br>
            <a:r>
              <a:rPr lang="en-US" altLang="ko-KR" sz="2700" dirty="0"/>
              <a:t>(inserts x into s at the index given by </a:t>
            </a:r>
            <a:r>
              <a:rPr lang="en-US" altLang="ko-KR" sz="2700" dirty="0" err="1"/>
              <a:t>i</a:t>
            </a:r>
            <a:r>
              <a:rPr lang="en-US" altLang="ko-KR" sz="2700" dirty="0"/>
              <a:t> (same as s[</a:t>
            </a:r>
            <a:r>
              <a:rPr lang="en-US" altLang="ko-KR" sz="2700" dirty="0" err="1"/>
              <a:t>i:i</a:t>
            </a:r>
            <a:r>
              <a:rPr lang="en-US" altLang="ko-KR" sz="2700" dirty="0"/>
              <a:t>] = [x]))</a:t>
            </a:r>
            <a:endParaRPr lang="ko-KR" altLang="en-US" sz="27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b="1" dirty="0">
                <a:solidFill>
                  <a:srgbClr val="FFFF00"/>
                </a:solidFill>
              </a:rPr>
              <a:t>[1:1]</a:t>
            </a:r>
            <a:r>
              <a:rPr lang="en-US" altLang="ko-KR" dirty="0"/>
              <a:t> = ["Z"]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b="1" dirty="0">
                <a:solidFill>
                  <a:srgbClr val="FFFF00"/>
                </a:solidFill>
              </a:rPr>
              <a:t>[1:2]</a:t>
            </a:r>
            <a:r>
              <a:rPr lang="en-US" altLang="ko-KR" dirty="0"/>
              <a:t> = ["Z"]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6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s.pop</a:t>
            </a:r>
            <a:r>
              <a:rPr lang="en-US" altLang="ko-KR" sz="3200" dirty="0"/>
              <a:t>([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]) </a:t>
            </a:r>
            <a:br>
              <a:rPr lang="en-US" altLang="ko-KR" dirty="0"/>
            </a:br>
            <a:r>
              <a:rPr lang="en-US" altLang="ko-KR" sz="2800" dirty="0"/>
              <a:t>(retrieves the item at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and also removes it from s)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b="1" dirty="0" err="1">
                <a:solidFill>
                  <a:srgbClr val="FF0000"/>
                </a:solidFill>
              </a:rPr>
              <a:t>s.pop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['a', 'b', </a:t>
            </a:r>
            <a:r>
              <a:rPr lang="en-US" altLang="ko-KR" b="1" dirty="0">
                <a:solidFill>
                  <a:srgbClr val="FF0000"/>
                </a:solidFill>
              </a:rPr>
              <a:t>'c'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['a', 'b']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b="1" dirty="0" err="1">
                <a:solidFill>
                  <a:srgbClr val="FF0000"/>
                </a:solidFill>
              </a:rPr>
              <a:t>s.pop</a:t>
            </a:r>
            <a:r>
              <a:rPr lang="en-US" altLang="ko-KR" b="1" dirty="0">
                <a:solidFill>
                  <a:srgbClr val="FF0000"/>
                </a:solidFill>
              </a:rPr>
              <a:t>(1)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['a', </a:t>
            </a:r>
            <a:r>
              <a:rPr lang="en-US" altLang="ko-KR" b="1" dirty="0">
                <a:solidFill>
                  <a:srgbClr val="FF0000"/>
                </a:solidFill>
              </a:rPr>
              <a:t>'b'</a:t>
            </a:r>
            <a:r>
              <a:rPr lang="en-US" altLang="ko-KR" dirty="0"/>
              <a:t>, 'c']</a:t>
            </a:r>
          </a:p>
          <a:p>
            <a:pPr marL="0" indent="0">
              <a:buNone/>
            </a:pPr>
            <a:r>
              <a:rPr lang="en-US" altLang="ko-KR" dirty="0"/>
              <a:t># ['a', 'c']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4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s.remove</a:t>
            </a:r>
            <a:r>
              <a:rPr lang="en-US" altLang="ko-KR" dirty="0"/>
              <a:t>(x) </a:t>
            </a:r>
            <a:br>
              <a:rPr lang="en-US" altLang="ko-KR" dirty="0"/>
            </a:br>
            <a:r>
              <a:rPr lang="en-US" altLang="ko-KR" dirty="0"/>
              <a:t>(remove the first item from s where s[</a:t>
            </a:r>
            <a:r>
              <a:rPr lang="en-US" altLang="ko-KR" dirty="0" err="1"/>
              <a:t>i</a:t>
            </a:r>
            <a:r>
              <a:rPr lang="en-US" altLang="ko-KR" dirty="0"/>
              <a:t>] == x)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5" y="1521912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s.remove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['a', </a:t>
            </a:r>
            <a:r>
              <a:rPr lang="en-US" altLang="ko-KR" b="1" dirty="0">
                <a:solidFill>
                  <a:srgbClr val="FF0000"/>
                </a:solidFill>
              </a:rPr>
              <a:t>'b'</a:t>
            </a:r>
            <a:r>
              <a:rPr lang="en-US" altLang="ko-KR" dirty="0"/>
              <a:t>, 'c']</a:t>
            </a:r>
          </a:p>
          <a:p>
            <a:pPr marL="0" indent="0">
              <a:buNone/>
            </a:pPr>
            <a:r>
              <a:rPr lang="en-US" altLang="ko-KR" dirty="0"/>
              <a:t># ['a', 'c']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02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s.remove</a:t>
            </a:r>
            <a:r>
              <a:rPr lang="en-US" altLang="ko-KR" sz="3200" dirty="0"/>
              <a:t>(x) </a:t>
            </a:r>
            <a:br>
              <a:rPr lang="en-US" altLang="ko-KR" dirty="0"/>
            </a:br>
            <a:r>
              <a:rPr lang="en-US" altLang="ko-KR" sz="2400" dirty="0"/>
              <a:t>(remove the first item from s where 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== x)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s.remove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 # ERROR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if "B" in s: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F0"/>
                </a:solidFill>
              </a:rPr>
              <a:t>    </a:t>
            </a:r>
            <a:r>
              <a:rPr lang="en-US" altLang="ko-KR" b="1" dirty="0" err="1">
                <a:solidFill>
                  <a:srgbClr val="00B0F0"/>
                </a:solidFill>
              </a:rPr>
              <a:t>s.remove</a:t>
            </a:r>
            <a:r>
              <a:rPr lang="en-US" altLang="ko-KR" b="1" dirty="0">
                <a:solidFill>
                  <a:srgbClr val="00B0F0"/>
                </a:solidFill>
              </a:rPr>
              <a:t>("B")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28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s.remove</a:t>
            </a:r>
            <a:r>
              <a:rPr lang="en-US" altLang="ko-KR" b="1" dirty="0">
                <a:solidFill>
                  <a:srgbClr val="FF0000"/>
                </a:solidFill>
              </a:rPr>
              <a:t>("B")</a:t>
            </a:r>
            <a:r>
              <a:rPr lang="en-US" altLang="ko-KR" dirty="0"/>
              <a:t> # ERROR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if "B" in s: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s.remove</a:t>
            </a:r>
            <a:r>
              <a:rPr lang="en-US" altLang="ko-KR" b="1" dirty="0">
                <a:solidFill>
                  <a:srgbClr val="FFFF00"/>
                </a:solidFill>
              </a:rPr>
              <a:t>("B")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D1778ED9-7670-5A9E-6744-15A119DD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List: </a:t>
            </a:r>
            <a:r>
              <a:rPr lang="en-US" altLang="ko-KR" sz="3200" dirty="0" err="1"/>
              <a:t>s.remove</a:t>
            </a:r>
            <a:r>
              <a:rPr lang="en-US" altLang="ko-KR" sz="3200" dirty="0"/>
              <a:t>(x) </a:t>
            </a:r>
            <a:br>
              <a:rPr lang="en-US" altLang="ko-KR" dirty="0"/>
            </a:br>
            <a:r>
              <a:rPr lang="en-US" altLang="ko-KR" sz="2400" dirty="0"/>
              <a:t>(remove the first item from s where 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== 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358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s.remove(x)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5" y="1289950"/>
            <a:ext cx="10353762" cy="466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ssFruit.remove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3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del s[</a:t>
            </a:r>
            <a:r>
              <a:rPr lang="en-US" altLang="ko-KR" dirty="0" err="1"/>
              <a:t>i:j</a:t>
            </a:r>
            <a:r>
              <a:rPr lang="en-US" altLang="ko-KR" dirty="0"/>
              <a:t>] (same as s[</a:t>
            </a:r>
            <a:r>
              <a:rPr lang="en-US" altLang="ko-KR" dirty="0" err="1"/>
              <a:t>i:j</a:t>
            </a:r>
            <a:r>
              <a:rPr lang="en-US" altLang="ko-KR" dirty="0"/>
              <a:t>] = [])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ssFruit.index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del </a:t>
            </a:r>
            <a:r>
              <a:rPr lang="en-US" altLang="ko-KR" dirty="0" err="1"/>
              <a:t>ssFruit</a:t>
            </a:r>
            <a:r>
              <a:rPr lang="en-US" altLang="ko-KR" dirty="0"/>
              <a:t>[</a:t>
            </a:r>
            <a:r>
              <a:rPr lang="en-US" altLang="ko-KR" dirty="0" err="1"/>
              <a:t>i:i</a:t>
            </a:r>
            <a:r>
              <a:rPr lang="en-US" altLang="ko-KR" dirty="0"/>
              <a:t> + 1]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b="1" i="1" dirty="0"/>
              <a:t>list</a:t>
            </a:r>
            <a:r>
              <a:rPr lang="en-US" altLang="ko-KR" dirty="0"/>
              <a:t> is a data structure that holds an ordered collection of items i.e. you can store a sequence of items in a </a:t>
            </a:r>
            <a:r>
              <a:rPr lang="en-US" altLang="ko-KR" b="1" i="1" dirty="0"/>
              <a:t>list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i="1" dirty="0"/>
              <a:t>list</a:t>
            </a:r>
            <a:r>
              <a:rPr lang="en-US" altLang="ko-KR" dirty="0"/>
              <a:t> of items should be enclosed in square brackets (</a:t>
            </a:r>
            <a:r>
              <a:rPr lang="en-US" altLang="ko-KR" b="1" dirty="0"/>
              <a:t>[ ]</a:t>
            </a:r>
            <a:r>
              <a:rPr lang="en-US" altLang="ko-KR" dirty="0"/>
              <a:t>) so that Python understands that you are specifying a </a:t>
            </a:r>
            <a:r>
              <a:rPr lang="en-US" altLang="ko-KR" b="1" i="1" dirty="0"/>
              <a:t>list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Once you have created a </a:t>
            </a:r>
            <a:r>
              <a:rPr lang="en-US" altLang="ko-KR" b="1" i="1" dirty="0"/>
              <a:t>list</a:t>
            </a:r>
            <a:r>
              <a:rPr lang="en-US" altLang="ko-KR" dirty="0"/>
              <a:t>, you can add, remove or search for items in the </a:t>
            </a:r>
            <a:r>
              <a:rPr lang="en-US" altLang="ko-KR" b="1" i="1" dirty="0"/>
              <a:t>list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Since we can add and remove items, we say that a </a:t>
            </a:r>
            <a:r>
              <a:rPr lang="en-US" altLang="ko-KR" b="1" i="1" dirty="0"/>
              <a:t>list</a:t>
            </a:r>
            <a:r>
              <a:rPr lang="en-US" altLang="ko-KR" dirty="0"/>
              <a:t> is a </a:t>
            </a:r>
            <a:r>
              <a:rPr lang="en-US" altLang="ko-KR" b="1" i="1" dirty="0"/>
              <a:t>mutable</a:t>
            </a:r>
            <a:r>
              <a:rPr lang="en-US" altLang="ko-KR" dirty="0"/>
              <a:t> data type i.e. this type can be altered.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01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331017"/>
            <a:ext cx="10353762" cy="82786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Example: del s[</a:t>
            </a:r>
            <a:r>
              <a:rPr lang="en-US" altLang="ko-KR" sz="3600" dirty="0" err="1"/>
              <a:t>i:j</a:t>
            </a:r>
            <a:r>
              <a:rPr lang="en-US" altLang="ko-KR" sz="3600" dirty="0"/>
              <a:t>] vs. </a:t>
            </a:r>
            <a:r>
              <a:rPr lang="en-US" altLang="ko-KR" sz="3600" dirty="0" err="1"/>
              <a:t>s.remove</a:t>
            </a:r>
            <a:r>
              <a:rPr lang="en-US" altLang="ko-KR" sz="3600" dirty="0"/>
              <a:t>(x)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6" y="1819834"/>
            <a:ext cx="5171684" cy="4157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ssFruit.index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del </a:t>
            </a:r>
            <a:r>
              <a:rPr lang="en-US" altLang="ko-KR" b="1" dirty="0" err="1">
                <a:solidFill>
                  <a:srgbClr val="FFFF00"/>
                </a:solidFill>
              </a:rPr>
              <a:t>ssFruit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i:i</a:t>
            </a:r>
            <a:r>
              <a:rPr lang="en-US" altLang="ko-KR" b="1" dirty="0">
                <a:solidFill>
                  <a:srgbClr val="FFFF00"/>
                </a:solidFill>
              </a:rPr>
              <a:t> + 1]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7" y="1819835"/>
            <a:ext cx="5171684" cy="41571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ssFruit.remove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6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331017"/>
            <a:ext cx="10353762" cy="82786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Example: del s[</a:t>
            </a:r>
            <a:r>
              <a:rPr lang="en-US" altLang="ko-KR" sz="3600" dirty="0" err="1"/>
              <a:t>i:j</a:t>
            </a:r>
            <a:r>
              <a:rPr lang="en-US" altLang="ko-KR" sz="3600" dirty="0"/>
              <a:t>] vs. </a:t>
            </a:r>
            <a:r>
              <a:rPr lang="en-US" altLang="ko-KR" sz="3600" dirty="0" err="1"/>
              <a:t>s.remove</a:t>
            </a:r>
            <a:r>
              <a:rPr lang="en-US" altLang="ko-KR" sz="3600" dirty="0"/>
              <a:t>(x)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6" y="1819834"/>
            <a:ext cx="5171684" cy="4157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ssFruit.index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del </a:t>
            </a:r>
            <a:r>
              <a:rPr lang="en-US" altLang="ko-KR" b="1" dirty="0" err="1">
                <a:solidFill>
                  <a:srgbClr val="FFFF00"/>
                </a:solidFill>
              </a:rPr>
              <a:t>ssFruit</a:t>
            </a:r>
            <a:r>
              <a:rPr lang="en-US" altLang="ko-KR" b="1" dirty="0">
                <a:solidFill>
                  <a:srgbClr val="FFFF00"/>
                </a:solidFill>
              </a:rPr>
              <a:t>[</a:t>
            </a:r>
            <a:r>
              <a:rPr lang="en-US" altLang="ko-KR" b="1" dirty="0" err="1">
                <a:solidFill>
                  <a:srgbClr val="FFFF00"/>
                </a:solidFill>
              </a:rPr>
              <a:t>i:i</a:t>
            </a:r>
            <a:r>
              <a:rPr lang="en-US" altLang="ko-KR" b="1" dirty="0">
                <a:solidFill>
                  <a:srgbClr val="FFFF00"/>
                </a:solidFill>
              </a:rPr>
              <a:t> + 1]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7" y="1819835"/>
            <a:ext cx="5171684" cy="4157194"/>
          </a:xfrm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["apple", "mango", "carrot", "banana"]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ssFruit.remove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1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List: </a:t>
            </a:r>
            <a:r>
              <a:rPr lang="en-US" altLang="ko-KR" dirty="0" err="1"/>
              <a:t>s.reverse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(reverses the items of s in place)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4" y="1530875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 = ["a", "b", "c"]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s.reverse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'a', 'b', 'c'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'c', 'b', 'a'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833718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List: </a:t>
            </a:r>
            <a:r>
              <a:rPr lang="en-US" altLang="ko-KR" sz="4000" dirty="0" err="1"/>
              <a:t>s.sort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s.sort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s.sort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FF00"/>
                </a:solidFill>
              </a:rPr>
              <a:t>reverse=False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'a', 'b', '</a:t>
            </a:r>
            <a:r>
              <a:rPr lang="en-US" altLang="ko-KR" b="1" dirty="0" err="1">
                <a:solidFill>
                  <a:srgbClr val="FF0000"/>
                </a:solidFill>
              </a:rPr>
              <a:t>abc</a:t>
            </a:r>
            <a:r>
              <a:rPr lang="en-US" altLang="ko-KR" b="1" dirty="0">
                <a:solidFill>
                  <a:srgbClr val="FF0000"/>
                </a:solidFill>
              </a:rPr>
              <a:t>', 'b', '</a:t>
            </a:r>
            <a:r>
              <a:rPr lang="en-US" altLang="ko-KR" b="1" dirty="0" err="1">
                <a:solidFill>
                  <a:srgbClr val="FF0000"/>
                </a:solidFill>
              </a:rPr>
              <a:t>abcd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'a', '</a:t>
            </a:r>
            <a:r>
              <a:rPr lang="en-US" altLang="ko-KR" b="1" dirty="0" err="1">
                <a:solidFill>
                  <a:srgbClr val="FF0000"/>
                </a:solidFill>
              </a:rPr>
              <a:t>abc</a:t>
            </a:r>
            <a:r>
              <a:rPr lang="en-US" altLang="ko-KR" b="1" dirty="0">
                <a:solidFill>
                  <a:srgbClr val="FF0000"/>
                </a:solidFill>
              </a:rPr>
              <a:t>', '</a:t>
            </a:r>
            <a:r>
              <a:rPr lang="en-US" altLang="ko-KR" b="1" dirty="0" err="1">
                <a:solidFill>
                  <a:srgbClr val="FF0000"/>
                </a:solidFill>
              </a:rPr>
              <a:t>abcd</a:t>
            </a:r>
            <a:r>
              <a:rPr lang="en-US" altLang="ko-KR" b="1" dirty="0">
                <a:solidFill>
                  <a:srgbClr val="FF0000"/>
                </a:solidFill>
              </a:rPr>
              <a:t>', 'b', 'b'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["a", "b", "</a:t>
            </a:r>
            <a:r>
              <a:rPr lang="en-US" altLang="ko-KR" dirty="0" err="1"/>
              <a:t>abc</a:t>
            </a:r>
            <a:r>
              <a:rPr lang="en-US" altLang="ko-KR" dirty="0"/>
              <a:t>", "b", "</a:t>
            </a:r>
            <a:r>
              <a:rPr lang="en-US" altLang="ko-KR" dirty="0" err="1"/>
              <a:t>abcd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s.sort</a:t>
            </a:r>
            <a:r>
              <a:rPr lang="en-US" altLang="ko-KR" b="1" dirty="0">
                <a:solidFill>
                  <a:srgbClr val="FF0000"/>
                </a:solidFill>
              </a:rPr>
              <a:t>(reverse=True)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'a', 'b', '</a:t>
            </a:r>
            <a:r>
              <a:rPr lang="en-US" altLang="ko-KR" b="1" dirty="0" err="1">
                <a:solidFill>
                  <a:srgbClr val="FF0000"/>
                </a:solidFill>
              </a:rPr>
              <a:t>abc</a:t>
            </a:r>
            <a:r>
              <a:rPr lang="en-US" altLang="ko-KR" b="1" dirty="0">
                <a:solidFill>
                  <a:srgbClr val="FF0000"/>
                </a:solidFill>
              </a:rPr>
              <a:t>', 'b', '</a:t>
            </a:r>
            <a:r>
              <a:rPr lang="en-US" altLang="ko-KR" b="1" dirty="0" err="1">
                <a:solidFill>
                  <a:srgbClr val="FF0000"/>
                </a:solidFill>
              </a:rPr>
              <a:t>abcd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[</a:t>
            </a:r>
            <a:r>
              <a:rPr lang="en-US" altLang="ko-KR" b="1" dirty="0">
                <a:solidFill>
                  <a:srgbClr val="FF0000"/>
                </a:solidFill>
              </a:rPr>
              <a:t>'b', 'b', '</a:t>
            </a:r>
            <a:r>
              <a:rPr lang="en-US" altLang="ko-KR" b="1" dirty="0" err="1">
                <a:solidFill>
                  <a:srgbClr val="FF0000"/>
                </a:solidFill>
              </a:rPr>
              <a:t>abcd</a:t>
            </a:r>
            <a:r>
              <a:rPr lang="en-US" altLang="ko-KR" b="1" dirty="0">
                <a:solidFill>
                  <a:srgbClr val="FF0000"/>
                </a:solidFill>
              </a:rPr>
              <a:t>', '</a:t>
            </a:r>
            <a:r>
              <a:rPr lang="en-US" altLang="ko-KR" b="1" dirty="0" err="1">
                <a:solidFill>
                  <a:srgbClr val="FF0000"/>
                </a:solidFill>
              </a:rPr>
              <a:t>abc</a:t>
            </a:r>
            <a:r>
              <a:rPr lang="en-US" altLang="ko-KR" b="1" dirty="0">
                <a:solidFill>
                  <a:srgbClr val="FF0000"/>
                </a:solidFill>
              </a:rPr>
              <a:t>', 'a'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26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s.append</a:t>
            </a:r>
            <a:r>
              <a:rPr lang="en-US" altLang="ko-KR" dirty="0"/>
              <a:t>(x), </a:t>
            </a:r>
            <a:r>
              <a:rPr lang="en-US" altLang="ko-KR" dirty="0" err="1"/>
              <a:t>s.clear</a:t>
            </a:r>
            <a:r>
              <a:rPr lang="en-US" altLang="ko-KR" dirty="0"/>
              <a:t>(), </a:t>
            </a:r>
            <a:r>
              <a:rPr lang="en-US" altLang="ko-KR" dirty="0" err="1"/>
              <a:t>s.sort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240571" y="1127464"/>
            <a:ext cx="6544841" cy="52106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== "sort":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print("Already registered as a fruit")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ssFruit.append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121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45703" y="1163323"/>
            <a:ext cx="11089946" cy="4663735"/>
          </a:xfrm>
        </p:spPr>
        <p:txBody>
          <a:bodyPr/>
          <a:lstStyle/>
          <a:p>
            <a:r>
              <a:rPr lang="en-US" altLang="ko-KR" sz="2000" dirty="0"/>
              <a:t>Define a function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addMatrix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(s, t)</a:t>
            </a:r>
            <a:r>
              <a:rPr lang="en-US" altLang="ko-KR" sz="2000" dirty="0"/>
              <a:t> which calculates the addition of two matrices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Calculates the addition of two matrices below using the above function:</a:t>
            </a:r>
          </a:p>
          <a:p>
            <a:pPr marL="320040" lvl="1" indent="0">
              <a:buNone/>
            </a:pPr>
            <a:r>
              <a:rPr lang="en-US" altLang="ko-KR" dirty="0"/>
              <a:t>s = [[1, 2, 3],</a:t>
            </a:r>
          </a:p>
          <a:p>
            <a:pPr marL="320040" lvl="1" indent="0">
              <a:buNone/>
            </a:pPr>
            <a:r>
              <a:rPr lang="en-US" altLang="ko-KR" dirty="0"/>
              <a:t>       [4, 5, 6]</a:t>
            </a:r>
          </a:p>
          <a:p>
            <a:pPr marL="320040" lvl="1" indent="0">
              <a:buNone/>
            </a:pPr>
            <a:r>
              <a:rPr lang="en-US" altLang="ko-KR" dirty="0"/>
              <a:t>     ]</a:t>
            </a:r>
          </a:p>
          <a:p>
            <a:pPr marL="320040" lvl="1" indent="0">
              <a:buNone/>
            </a:pPr>
            <a:r>
              <a:rPr lang="en-US" altLang="ko-KR" dirty="0"/>
              <a:t>t = [[1, 2, 3],</a:t>
            </a:r>
          </a:p>
          <a:p>
            <a:pPr marL="320040" lvl="1" indent="0">
              <a:buNone/>
            </a:pPr>
            <a:r>
              <a:rPr lang="en-US" altLang="ko-KR" dirty="0"/>
              <a:t>      [4, 5, 6]</a:t>
            </a:r>
          </a:p>
          <a:p>
            <a:pPr marL="320040" lvl="1" indent="0">
              <a:buNone/>
            </a:pPr>
            <a:r>
              <a:rPr lang="en-US" altLang="ko-KR" dirty="0"/>
              <a:t>     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70902" y="3125072"/>
                <a:ext cx="3469788" cy="24570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solidFill>
                                      <a:schemeClr val="tx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2">
                      <a:lumMod val="9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2">
                        <a:lumMod val="9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solidFill>
                                  <a:schemeClr val="tx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i="1" dirty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tx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02" y="3125072"/>
                <a:ext cx="3469788" cy="2457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57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405983" y="1145393"/>
            <a:ext cx="5738018" cy="5282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addMatrix</a:t>
            </a:r>
            <a:r>
              <a:rPr lang="en-US" altLang="ko-KR" dirty="0"/>
              <a:t>(s, t):</a:t>
            </a:r>
          </a:p>
          <a:p>
            <a:pPr marL="0" indent="0">
              <a:buNone/>
            </a:pPr>
            <a:r>
              <a:rPr lang="en-US" altLang="ko-KR" dirty="0"/>
              <a:t>    r = 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    r1 = []</a:t>
            </a:r>
          </a:p>
          <a:p>
            <a:pPr marL="0" indent="0">
              <a:buNone/>
            </a:pPr>
            <a:r>
              <a:rPr lang="en-US" altLang="ko-KR" dirty="0"/>
              <a:t>        for j in range(0, </a:t>
            </a:r>
            <a:r>
              <a:rPr lang="en-US" altLang="ko-KR" dirty="0" err="1"/>
              <a:t>len</a:t>
            </a:r>
            <a:r>
              <a:rPr lang="en-US" altLang="ko-KR" dirty="0"/>
              <a:t>(s[</a:t>
            </a:r>
            <a:r>
              <a:rPr lang="en-US" altLang="ko-KR" dirty="0" err="1"/>
              <a:t>i</a:t>
            </a:r>
            <a:r>
              <a:rPr lang="en-US" altLang="ko-KR" dirty="0"/>
              <a:t>])):</a:t>
            </a:r>
          </a:p>
          <a:p>
            <a:pPr marL="0" indent="0">
              <a:buNone/>
            </a:pPr>
            <a:r>
              <a:rPr lang="en-US" altLang="ko-KR" dirty="0"/>
              <a:t>            r1.append(s[</a:t>
            </a:r>
            <a:r>
              <a:rPr lang="en-US" altLang="ko-KR" dirty="0" err="1"/>
              <a:t>i</a:t>
            </a:r>
            <a:r>
              <a:rPr lang="en-US" altLang="ko-KR" dirty="0"/>
              <a:t>][j] + t[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r.append</a:t>
            </a:r>
            <a:r>
              <a:rPr lang="en-US" altLang="ko-KR" dirty="0"/>
              <a:t>(r1)</a:t>
            </a:r>
          </a:p>
          <a:p>
            <a:pPr marL="0" indent="0">
              <a:buNone/>
            </a:pPr>
            <a:r>
              <a:rPr lang="en-US" altLang="ko-KR" dirty="0"/>
              <a:t>    return 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[[1, 2, 3], [4, 5, 6]]</a:t>
            </a:r>
          </a:p>
          <a:p>
            <a:pPr marL="0" indent="0">
              <a:buNone/>
            </a:pPr>
            <a:r>
              <a:rPr lang="en-US" altLang="ko-KR" dirty="0"/>
              <a:t>t = [[1, 2, 3], [4, 5, 6]]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addMatrix</a:t>
            </a:r>
            <a:r>
              <a:rPr lang="en-US" altLang="ko-KR" dirty="0"/>
              <a:t>(s, t))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857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49433"/>
            <a:ext cx="10353762" cy="766439"/>
          </a:xfrm>
        </p:spPr>
        <p:txBody>
          <a:bodyPr/>
          <a:lstStyle/>
          <a:p>
            <a:r>
              <a:rPr lang="en-US" altLang="ko-KR" dirty="0"/>
              <a:t>Example: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2501" y="905522"/>
            <a:ext cx="8230205" cy="57977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lsShoplist</a:t>
            </a:r>
            <a:r>
              <a:rPr lang="en-US" altLang="ko-KR" dirty="0"/>
              <a:t> = ['apple', 'mango', 'carrot', 'banana']</a:t>
            </a:r>
          </a:p>
          <a:p>
            <a:pPr marL="0" indent="0">
              <a:buNone/>
            </a:pPr>
            <a:r>
              <a:rPr lang="en-US" altLang="ko-KR" dirty="0"/>
              <a:t>print('I have',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lsShoplist</a:t>
            </a:r>
            <a:r>
              <a:rPr lang="en-US" altLang="ko-KR" dirty="0"/>
              <a:t>), 'items to purchase.')</a:t>
            </a:r>
          </a:p>
          <a:p>
            <a:pPr marL="0" indent="0">
              <a:buNone/>
            </a:pPr>
            <a:r>
              <a:rPr lang="en-US" altLang="ko-KR" dirty="0"/>
              <a:t>print('These items are:', end=' ')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lsShoplist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sItem</a:t>
            </a:r>
            <a:r>
              <a:rPr lang="en-US" altLang="ko-KR" dirty="0"/>
              <a:t>, end=' ')</a:t>
            </a:r>
          </a:p>
          <a:p>
            <a:pPr marL="0" indent="0">
              <a:buNone/>
            </a:pPr>
            <a:r>
              <a:rPr lang="en-US" altLang="ko-KR" dirty="0"/>
              <a:t>print('\</a:t>
            </a:r>
            <a:r>
              <a:rPr lang="en-US" altLang="ko-KR" dirty="0" err="1"/>
              <a:t>nI</a:t>
            </a:r>
            <a:r>
              <a:rPr lang="en-US" altLang="ko-KR" dirty="0"/>
              <a:t> also have to buy rice.')</a:t>
            </a:r>
          </a:p>
          <a:p>
            <a:pPr marL="0" indent="0">
              <a:buNone/>
            </a:pPr>
            <a:r>
              <a:rPr lang="en-US" altLang="ko-KR" dirty="0" err="1"/>
              <a:t>lsShoplist.append</a:t>
            </a:r>
            <a:r>
              <a:rPr lang="en-US" altLang="ko-KR" dirty="0"/>
              <a:t>('rice')		                    # append method of the list</a:t>
            </a:r>
          </a:p>
          <a:p>
            <a:pPr marL="0" indent="0">
              <a:buNone/>
            </a:pPr>
            <a:r>
              <a:rPr lang="en-US" altLang="ko-KR" dirty="0"/>
              <a:t>print('My shopping list is now', </a:t>
            </a:r>
            <a:r>
              <a:rPr lang="en-US" altLang="ko-KR" dirty="0" err="1"/>
              <a:t>lsShoplist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print('I will sort my list now')</a:t>
            </a:r>
          </a:p>
          <a:p>
            <a:pPr marL="0" indent="0">
              <a:buNone/>
            </a:pPr>
            <a:r>
              <a:rPr lang="en-US" altLang="ko-KR" dirty="0" err="1"/>
              <a:t>lsShoplist.sort</a:t>
            </a:r>
            <a:r>
              <a:rPr lang="en-US" altLang="ko-KR" dirty="0"/>
              <a:t>()			                           # sort method of the list</a:t>
            </a:r>
          </a:p>
          <a:p>
            <a:pPr marL="0" indent="0">
              <a:buNone/>
            </a:pPr>
            <a:r>
              <a:rPr lang="en-US" altLang="ko-KR" dirty="0"/>
              <a:t>print('Sorted shopping list is', </a:t>
            </a:r>
            <a:r>
              <a:rPr lang="en-US" altLang="ko-KR" dirty="0" err="1"/>
              <a:t>lsShoplist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print('The first item I will buy is', </a:t>
            </a:r>
            <a:r>
              <a:rPr lang="en-US" altLang="ko-KR" dirty="0" err="1"/>
              <a:t>lsShoplist</a:t>
            </a:r>
            <a:r>
              <a:rPr lang="en-US" altLang="ko-KR" dirty="0"/>
              <a:t>[0])</a:t>
            </a:r>
          </a:p>
          <a:p>
            <a:pPr marL="0" indent="0">
              <a:buNone/>
            </a:pPr>
            <a:r>
              <a:rPr lang="en-US" altLang="ko-KR" dirty="0" err="1"/>
              <a:t>sOldItem</a:t>
            </a:r>
            <a:r>
              <a:rPr lang="en-US" altLang="ko-KR" dirty="0"/>
              <a:t> = </a:t>
            </a:r>
            <a:r>
              <a:rPr lang="en-US" altLang="ko-KR" dirty="0" err="1"/>
              <a:t>lsShoplist</a:t>
            </a:r>
            <a:r>
              <a:rPr lang="en-US" altLang="ko-KR" dirty="0"/>
              <a:t>[0]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lsShoplist</a:t>
            </a:r>
            <a:r>
              <a:rPr lang="en-US" altLang="ko-KR" dirty="0"/>
              <a:t>[0]			                            # del statement</a:t>
            </a:r>
          </a:p>
          <a:p>
            <a:pPr marL="0" indent="0">
              <a:buNone/>
            </a:pPr>
            <a:r>
              <a:rPr lang="en-US" altLang="ko-KR" dirty="0"/>
              <a:t>print('I bought the', </a:t>
            </a:r>
            <a:r>
              <a:rPr lang="en-US" altLang="ko-KR" dirty="0" err="1"/>
              <a:t>sOldItem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print('My shopping list is now', </a:t>
            </a:r>
            <a:r>
              <a:rPr lang="en-US" altLang="ko-KR" dirty="0" err="1"/>
              <a:t>lsShoplist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3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Lists</a:t>
            </a:r>
          </a:p>
          <a:p>
            <a:r>
              <a:rPr lang="en-US" altLang="ko-KR"/>
              <a:t>Getting Elements from a List</a:t>
            </a:r>
          </a:p>
          <a:p>
            <a:r>
              <a:rPr lang="en-US" altLang="ko-KR"/>
              <a:t>Changing Elements in a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90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966900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Lists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C6BE4A8A-EA71-F8AC-988D-192149AB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6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44704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Sequence: List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for i in [1, 2, 4]:</a:t>
            </a:r>
          </a:p>
          <a:p>
            <a:pPr marL="0" indent="0">
              <a:buNone/>
            </a:pPr>
            <a:r>
              <a:rPr lang="en-US" altLang="ko-KR"/>
              <a:t>    print(i)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 = [1, 2, 4]</a:t>
            </a:r>
          </a:p>
          <a:p>
            <a:pPr marL="0" indent="0">
              <a:buNone/>
            </a:pPr>
            <a:r>
              <a:rPr lang="en-US" altLang="ko-KR"/>
              <a:t>for i in s:</a:t>
            </a:r>
          </a:p>
          <a:p>
            <a:pPr marL="0" indent="0">
              <a:buNone/>
            </a:pPr>
            <a:r>
              <a:rPr lang="en-US" altLang="ko-KR"/>
              <a:t>    print(i)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</a:t>
            </a:r>
          </a:p>
          <a:p>
            <a:pPr marL="0" indent="0">
              <a:buNone/>
            </a:pPr>
            <a:r>
              <a:rPr lang="en-US" altLang="ko-KR"/>
              <a:t>2</a:t>
            </a:r>
          </a:p>
          <a:p>
            <a:pPr marL="0" indent="0">
              <a:buNone/>
            </a:pP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69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Tuple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(   ,    ,     ,………,   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9124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66813"/>
              </p:ext>
            </p:extLst>
          </p:nvPr>
        </p:nvGraphicFramePr>
        <p:xfrm>
          <a:off x="1090613" y="1030941"/>
          <a:ext cx="10353764" cy="51473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8441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43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Task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Single Value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Multiple Values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numpy</a:t>
                      </a:r>
                      <a:r>
                        <a:rPr lang="en-US" altLang="ko-KR" sz="1600" dirty="0"/>
                        <a:t>, pandas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5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Presentation (value, variable)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int, float, string, </a:t>
                      </a:r>
                      <a:r>
                        <a:rPr lang="en-US" altLang="ko-KR" sz="1600" dirty="0" err="1"/>
                        <a:t>boolean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list,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tuple</a:t>
                      </a:r>
                      <a:r>
                        <a:rPr lang="en-US" altLang="ko-KR" sz="1600" dirty="0"/>
                        <a:t>, dictionary, set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ndarray</a:t>
                      </a:r>
                      <a:r>
                        <a:rPr lang="en-US" altLang="ko-KR" sz="1600" dirty="0"/>
                        <a:t>, Series, </a:t>
                      </a:r>
                      <a:r>
                        <a:rPr lang="en-US" altLang="ko-KR" sz="1600" dirty="0" err="1"/>
                        <a:t>DataFrame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5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Operation (algebra)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expressions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operations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mutable operations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expressions, get, set, reshape, …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64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 flow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while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64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 and reuse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Modules and Packages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64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Input and output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File I/O</a:t>
                      </a:r>
                      <a:endParaRPr lang="ko-KR" altLang="en-US" sz="16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CSV, Excel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5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Tuples</a:t>
            </a:r>
          </a:p>
          <a:p>
            <a:r>
              <a:rPr lang="en-US" altLang="ko-KR" dirty="0"/>
              <a:t>Getting Elements from a Tuple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541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Tuples</a:t>
            </a:r>
            <a:r>
              <a:rPr lang="en-US" altLang="ko-KR" dirty="0"/>
              <a:t> are used to hold together multiple objects.</a:t>
            </a:r>
          </a:p>
          <a:p>
            <a:endParaRPr lang="en-US" altLang="ko-KR" dirty="0"/>
          </a:p>
          <a:p>
            <a:r>
              <a:rPr lang="en-US" altLang="ko-KR" b="1" i="1" dirty="0"/>
              <a:t>Tuples</a:t>
            </a:r>
            <a:r>
              <a:rPr lang="en-US" altLang="ko-KR" dirty="0"/>
              <a:t> are defined by specifying items separated by commas within an optional pair of parentheses(</a:t>
            </a:r>
            <a:r>
              <a:rPr lang="en-US" altLang="ko-KR" b="1" dirty="0"/>
              <a:t>( )</a:t>
            </a:r>
            <a:r>
              <a:rPr lang="en-US" altLang="ko-KR" dirty="0"/>
              <a:t>).</a:t>
            </a:r>
          </a:p>
          <a:p>
            <a:endParaRPr lang="ko-KR" altLang="en-US" dirty="0"/>
          </a:p>
          <a:p>
            <a:r>
              <a:rPr lang="en-US" altLang="ko-KR" dirty="0"/>
              <a:t>One major feature of </a:t>
            </a:r>
            <a:r>
              <a:rPr lang="en-US" altLang="ko-KR" b="1" i="1" dirty="0"/>
              <a:t>tuples</a:t>
            </a:r>
            <a:r>
              <a:rPr lang="en-US" altLang="ko-KR" dirty="0"/>
              <a:t> is that they are </a:t>
            </a:r>
            <a:r>
              <a:rPr lang="en-US" altLang="ko-KR" b="1" i="1" dirty="0"/>
              <a:t>immutable</a:t>
            </a:r>
            <a:r>
              <a:rPr lang="en-US" altLang="ko-KR" dirty="0"/>
              <a:t> like strings i.e. you cannot modify </a:t>
            </a:r>
            <a:r>
              <a:rPr lang="en-US" altLang="ko-KR" b="1" i="1" dirty="0"/>
              <a:t>tuples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i="1" dirty="0"/>
              <a:t>Tuples </a:t>
            </a:r>
            <a:r>
              <a:rPr lang="en-US" altLang="ko-KR" dirty="0"/>
              <a:t>are usually used </a:t>
            </a:r>
            <a:r>
              <a:rPr lang="en-US" altLang="ko-KR" i="1" dirty="0"/>
              <a:t>in cases where a statement or a user-defined function can safely assume that the collection of values (i.e. the tuple of values used) will not change.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75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Tuple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for i in (1, 2, 4):</a:t>
            </a:r>
          </a:p>
          <a:p>
            <a:pPr marL="0" indent="0">
              <a:buNone/>
            </a:pPr>
            <a:r>
              <a:rPr lang="en-US" altLang="ko-KR"/>
              <a:t>    print(i)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 = (1, 2, 4)</a:t>
            </a:r>
          </a:p>
          <a:p>
            <a:pPr marL="0" indent="0">
              <a:buNone/>
            </a:pPr>
            <a:r>
              <a:rPr lang="en-US" altLang="ko-KR"/>
              <a:t>for i in s:</a:t>
            </a:r>
          </a:p>
          <a:p>
            <a:pPr marL="0" indent="0">
              <a:buNone/>
            </a:pPr>
            <a:r>
              <a:rPr lang="en-US" altLang="ko-KR"/>
              <a:t>    print(i)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1</a:t>
            </a:r>
          </a:p>
          <a:p>
            <a:pPr marL="0" indent="0">
              <a:buNone/>
            </a:pPr>
            <a:r>
              <a:rPr lang="en-US" altLang="ko-KR"/>
              <a:t>2</a:t>
            </a:r>
          </a:p>
          <a:p>
            <a:pPr marL="0" indent="0">
              <a:buNone/>
            </a:pP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82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3787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Tuple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520637"/>
            <a:ext cx="5342013" cy="42616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(1, 2, 4):</a:t>
            </a:r>
          </a:p>
          <a:p>
            <a:pPr marL="0" indent="0">
              <a:buNone/>
            </a:pPr>
            <a:r>
              <a:rPr lang="en-US" altLang="ko-KR" dirty="0"/>
              <a:t>    for j in (10, 20, 40):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for j in s2: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520638"/>
            <a:ext cx="5342013" cy="4261662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11, 21, 41, </a:t>
            </a:r>
          </a:p>
          <a:p>
            <a:pPr marL="0" indent="0">
              <a:buNone/>
            </a:pPr>
            <a:r>
              <a:rPr lang="en-US" altLang="ko-KR" dirty="0"/>
              <a:t>12, 22, 42, </a:t>
            </a:r>
          </a:p>
          <a:p>
            <a:pPr marL="0" indent="0">
              <a:buNone/>
            </a:pPr>
            <a:r>
              <a:rPr lang="en-US" altLang="ko-KR" dirty="0"/>
              <a:t>14, 24, 44,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89087"/>
              </p:ext>
            </p:extLst>
          </p:nvPr>
        </p:nvGraphicFramePr>
        <p:xfrm>
          <a:off x="5834267" y="3951455"/>
          <a:ext cx="4019552" cy="158496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3959329761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118535355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3224073136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87803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3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0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72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30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0327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Tuple &amp; List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637177"/>
            <a:ext cx="5324084" cy="41091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(1, 2, 4):</a:t>
            </a:r>
          </a:p>
          <a:p>
            <a:pPr marL="0" indent="0">
              <a:buNone/>
            </a:pPr>
            <a:r>
              <a:rPr lang="en-US" altLang="ko-KR" dirty="0"/>
              <a:t>    for j in [10, 20, 40]: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for j in s2: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37178"/>
            <a:ext cx="5324084" cy="41091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for j in (10, 20, 40):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for j in s2: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21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Tuples</a:t>
            </a:r>
          </a:p>
          <a:p>
            <a:r>
              <a:rPr lang="en-US" altLang="ko-KR" b="1" u="sng" dirty="0"/>
              <a:t>Getting Elements from a Tuple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70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1</a:t>
            </a:r>
          </a:p>
          <a:p>
            <a:pPr marL="0" indent="0">
              <a:buNone/>
            </a:pPr>
            <a:r>
              <a:rPr lang="en-US" altLang="ko-KR"/>
              <a:t>2</a:t>
            </a:r>
          </a:p>
          <a:p>
            <a:pPr marL="0" indent="0">
              <a:buNone/>
            </a:pP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339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range(0,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381760"/>
            <a:ext cx="5862925" cy="4632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for j in [10, 20, 40]: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s1 = [1, 2, 4]</a:t>
            </a:r>
          </a:p>
          <a:p>
            <a:pPr marL="0" indent="0">
              <a:buNone/>
            </a:pPr>
            <a:r>
              <a:rPr lang="en-US" altLang="ko-KR" dirty="0"/>
              <a:t>s2 = [10, 20, 40]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for j in s2: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 + j,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898640" y="1381760"/>
            <a:ext cx="4856841" cy="3622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11, 21, 41, </a:t>
            </a:r>
          </a:p>
          <a:p>
            <a:pPr marL="0" indent="0">
              <a:buNone/>
            </a:pPr>
            <a:r>
              <a:rPr lang="en-US" altLang="ko-KR" dirty="0"/>
              <a:t>12, 22, 42, </a:t>
            </a:r>
          </a:p>
          <a:p>
            <a:pPr marL="0" indent="0">
              <a:buNone/>
            </a:pPr>
            <a:r>
              <a:rPr lang="en-US" altLang="ko-KR" dirty="0"/>
              <a:t>14, 24, 44,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70299"/>
              </p:ext>
            </p:extLst>
          </p:nvPr>
        </p:nvGraphicFramePr>
        <p:xfrm>
          <a:off x="7080361" y="3293833"/>
          <a:ext cx="4019552" cy="158496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3959329761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118535355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3224073136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87803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3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0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728715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2A2E4411-3FF3-21A9-B779-1A1786C0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447040"/>
          </a:xfrm>
        </p:spPr>
        <p:txBody>
          <a:bodyPr>
            <a:noAutofit/>
          </a:bodyPr>
          <a:lstStyle/>
          <a:p>
            <a:r>
              <a:rPr lang="en-US" altLang="ko-KR" sz="4000"/>
              <a:t>Sequence: List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805457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range(0,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29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11, 21, 41, </a:t>
            </a:r>
          </a:p>
          <a:p>
            <a:pPr marL="0" indent="0">
              <a:buNone/>
            </a:pPr>
            <a:r>
              <a:rPr lang="en-US" altLang="ko-KR" dirty="0"/>
              <a:t>12, 22, 42, </a:t>
            </a:r>
          </a:p>
          <a:p>
            <a:pPr marL="0" indent="0">
              <a:buNone/>
            </a:pPr>
            <a:r>
              <a:rPr lang="en-US" altLang="ko-KR" dirty="0"/>
              <a:t>14, 24, 44,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3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69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(s2))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s2[j]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    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s1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j in </a:t>
            </a:r>
            <a:r>
              <a:rPr lang="en-US" altLang="ko-KR" b="1" dirty="0">
                <a:solidFill>
                  <a:srgbClr val="0070C0"/>
                </a:solidFill>
              </a:rPr>
              <a:t>s2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j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620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print(s1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+ s2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11, 22, 44,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46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Tuple: s[</a:t>
            </a:r>
            <a:r>
              <a:rPr lang="en-US" altLang="ko-KR" dirty="0" err="1"/>
              <a:t>i</a:t>
            </a:r>
            <a:r>
              <a:rPr lang="en-US" altLang="ko-KR" dirty="0"/>
              <a:t>] (</a:t>
            </a:r>
            <a:r>
              <a:rPr lang="en-US" altLang="ko-KR" i="1" dirty="0" err="1"/>
              <a:t>i</a:t>
            </a:r>
            <a:r>
              <a:rPr lang="en-US" altLang="ko-KR" dirty="0" err="1"/>
              <a:t>th</a:t>
            </a:r>
            <a:r>
              <a:rPr lang="en-US" altLang="ko-KR" dirty="0"/>
              <a:t> item of s, origin 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(1, 2, 4)</a:t>
            </a:r>
          </a:p>
          <a:p>
            <a:pPr marL="0" indent="0">
              <a:buNone/>
            </a:pPr>
            <a:r>
              <a:rPr lang="en-US" altLang="ko-KR" dirty="0"/>
              <a:t>s2 = (10, 20, 40)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0070C0"/>
                </a:solidFill>
              </a:rPr>
              <a:t>range(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(s1))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s1[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 + </a:t>
            </a:r>
            <a:r>
              <a:rPr lang="en-US" altLang="ko-KR" b="1" dirty="0">
                <a:solidFill>
                  <a:srgbClr val="0070C0"/>
                </a:solidFill>
              </a:rPr>
              <a:t>s2[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, end=", ")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11, 22, 44,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04779" y="4903508"/>
          <a:ext cx="3749040" cy="1188720"/>
        </p:xfrm>
        <a:graphic>
          <a:graphicData uri="http://schemas.openxmlformats.org/drawingml/2006/table">
            <a:tbl>
              <a:tblPr lastRow="1">
                <a:tableStyleId>{125E5076-3810-47DD-B79F-674D7AD40C01}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427797162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598470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948546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74927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+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22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44</a:t>
                      </a:r>
                      <a:endParaRPr lang="ko-KR" altLang="en-US" sz="20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6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594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Tuple: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2000" dirty="0"/>
              <a:t>* Negative numbers are used for positions from the end of the sequence.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	# 0</a:t>
            </a:r>
          </a:p>
          <a:p>
            <a:pPr marL="0" indent="0">
              <a:buNone/>
            </a:pPr>
            <a:r>
              <a:rPr lang="en-US" altLang="ko-KR" dirty="0"/>
              <a:t>4	# -1</a:t>
            </a:r>
          </a:p>
          <a:p>
            <a:pPr marL="0" indent="0">
              <a:buNone/>
            </a:pPr>
            <a:r>
              <a:rPr lang="en-US" altLang="ko-KR" dirty="0"/>
              <a:t>2	# -2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860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Tuple: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2000" dirty="0"/>
              <a:t>* Negative numbers are used for positions from the end of the sequence.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print(s</a:t>
            </a:r>
            <a:r>
              <a:rPr lang="en-US" altLang="ko-KR" b="1" dirty="0">
                <a:solidFill>
                  <a:srgbClr val="FF0000"/>
                </a:solidFill>
              </a:rPr>
              <a:t>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- 1]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	# -1</a:t>
            </a:r>
          </a:p>
          <a:p>
            <a:pPr marL="0" indent="0">
              <a:buNone/>
            </a:pPr>
            <a:r>
              <a:rPr lang="en-US" altLang="ko-KR" dirty="0"/>
              <a:t>2	# -2</a:t>
            </a:r>
          </a:p>
          <a:p>
            <a:pPr marL="0" indent="0">
              <a:buNone/>
            </a:pPr>
            <a:r>
              <a:rPr lang="en-US" altLang="ko-KR" dirty="0"/>
              <a:t>1	# -3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590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Tuple: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2000" dirty="0"/>
              <a:t>* Negative numbers are used for positions from the end of the sequence.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s[-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- 1]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002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Tuple: s[-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(last </a:t>
            </a:r>
            <a:r>
              <a:rPr lang="en-US" altLang="ko-KR" sz="3600" i="1" dirty="0" err="1"/>
              <a:t>i</a:t>
            </a:r>
            <a:r>
              <a:rPr lang="en-US" altLang="ko-KR" sz="3600" dirty="0" err="1"/>
              <a:t>th</a:t>
            </a:r>
            <a:r>
              <a:rPr lang="en-US" altLang="ko-KR" sz="3600" dirty="0"/>
              <a:t> item of s, origin 0)</a:t>
            </a:r>
            <a:br>
              <a:rPr lang="en-US" altLang="ko-KR" dirty="0"/>
            </a:br>
            <a:r>
              <a:rPr lang="en-US" altLang="ko-KR" sz="2000" dirty="0"/>
              <a:t>* Negative numbers are used for positions from the end of the sequence.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0070C0"/>
                </a:solidFill>
              </a:rPr>
              <a:t>s[-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- 1]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(1, 2, 4)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8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4953</TotalTime>
  <Words>17674</Words>
  <Application>Microsoft Office PowerPoint</Application>
  <PresentationFormat>와이드스크린</PresentationFormat>
  <Paragraphs>2518</Paragraphs>
  <Slides>197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197</vt:i4>
      </vt:variant>
    </vt:vector>
  </HeadingPairs>
  <TitlesOfParts>
    <vt:vector size="204" baseType="lpstr">
      <vt:lpstr>Batang</vt:lpstr>
      <vt:lpstr>Arial</vt:lpstr>
      <vt:lpstr>Calibri</vt:lpstr>
      <vt:lpstr>Cambria Math</vt:lpstr>
      <vt:lpstr>Wingdings</vt:lpstr>
      <vt:lpstr>Wingdings 2</vt:lpstr>
      <vt:lpstr>SlateVTI</vt:lpstr>
      <vt:lpstr>Python Programming Ⅰ</vt:lpstr>
      <vt:lpstr>Python: Data Structures Lists, Tuples, Strings</vt:lpstr>
      <vt:lpstr>Data Structures</vt:lpstr>
      <vt:lpstr>Python: Lists</vt:lpstr>
      <vt:lpstr>Topic Structure</vt:lpstr>
      <vt:lpstr>Learning Objectives</vt:lpstr>
      <vt:lpstr>List</vt:lpstr>
      <vt:lpstr>Sequence: List</vt:lpstr>
      <vt:lpstr>Sequence: List</vt:lpstr>
      <vt:lpstr>Learning Objectives</vt:lpstr>
      <vt:lpstr>List: s[i] (ith item of s, origin 0)</vt:lpstr>
      <vt:lpstr>List: s[i] (ith item of s, origin 0)</vt:lpstr>
      <vt:lpstr>List: s[i] (ith item of s, origin 0)</vt:lpstr>
      <vt:lpstr>List: s[i] (ith item of s, origin 0)</vt:lpstr>
      <vt:lpstr>List: s[i] (ith item of s, origin 0)</vt:lpstr>
      <vt:lpstr>List: s[i] (ith item of s, origin 0)</vt:lpstr>
      <vt:lpstr>List: s[i] (ith item of s, origin 0)</vt:lpstr>
      <vt:lpstr>List: s[i] (ith item of s, origin 0)</vt:lpstr>
      <vt:lpstr>List: s[-i] (last ith item of s, origin 0) * Negative numbers are used for positions from the end of the sequence.</vt:lpstr>
      <vt:lpstr>List: s[-i] (last ith item of s, origin 0) * Negative numbers are used for positions from the end of the sequence.</vt:lpstr>
      <vt:lpstr>List: s[-i] (last ith item of s, origin 0) * Negative numbers are used for positions from the end of the sequence.</vt:lpstr>
      <vt:lpstr>List: s[-i] (last ith item of s, origin 0) * Negative numbers are used for positions from the end of the sequence.</vt:lpstr>
      <vt:lpstr>List: s[-i] (last ith item of s, origin 0)</vt:lpstr>
      <vt:lpstr>List: s[-i] (last ith item of s, origin 0)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List: s[i:j] (slice of s from i to j) * Negative numbers are used for positions from the end of the sequence.</vt:lpstr>
      <vt:lpstr>List: s[i:j:k] (slice of s from i to j with step k) * Negative numbers are used for positions from the end of the sequence. * Negative steps are also allowed.</vt:lpstr>
      <vt:lpstr>List: x in s</vt:lpstr>
      <vt:lpstr>List: x not in s</vt:lpstr>
      <vt:lpstr>Example: x in s</vt:lpstr>
      <vt:lpstr>Example: x in s</vt:lpstr>
      <vt:lpstr>List: s + t (concatenation of s and t)</vt:lpstr>
      <vt:lpstr>List: s * n or n * s (adding s to itself n times)</vt:lpstr>
      <vt:lpstr>List: len(s), min(s), max(s)</vt:lpstr>
      <vt:lpstr>List: s.index(x[, i[, j]]) (index of the first occurrence of x in s (at or after index i and before index j))</vt:lpstr>
      <vt:lpstr>List: s.index(x[, i[, j]]) (index of the first occurrence of x in s (at or after index i and before index j))</vt:lpstr>
      <vt:lpstr>List: s.index(x[, i[, j]]) (index of the first occurrence of x in s (at or after index i and before index j))</vt:lpstr>
      <vt:lpstr>List: s.count(x) (total number of occurrences of x in s)</vt:lpstr>
      <vt:lpstr>Learning Objectives</vt:lpstr>
      <vt:lpstr>List: s[i] = x (item i of s is replaced by x)</vt:lpstr>
      <vt:lpstr>List: s[i:j] = t (slice of s from i to j is replaced by the contents of the iterable t)</vt:lpstr>
      <vt:lpstr>List: s[i:j:k] = t (the elements of s[i:j:k] are replaced by those of t)</vt:lpstr>
      <vt:lpstr>List: del s[i:j] (same as s[i:j] = [])</vt:lpstr>
      <vt:lpstr>List: del s[i:j:k] (removes the elements of s[i:j:k] from the list)</vt:lpstr>
      <vt:lpstr>List: s.append(x) (appends x to the end of the sequence; same as s[len(s):len(s)] = [x])</vt:lpstr>
      <vt:lpstr>Example: s.append(x)</vt:lpstr>
      <vt:lpstr>Example: s.append(x)</vt:lpstr>
      <vt:lpstr>List: s.clear() (removes all items from s (same as del s[:]))</vt:lpstr>
      <vt:lpstr>Example: s.append(x), s.clear()</vt:lpstr>
      <vt:lpstr>List: s.copy() (creates a shallow copy of s; same as s[:])</vt:lpstr>
      <vt:lpstr>List: s.copy() (t=s, mutable)</vt:lpstr>
      <vt:lpstr>List: s.extend(t) or s += t (extends s with the contents of t)</vt:lpstr>
      <vt:lpstr>List: s *= n (updates s with its contents repeated n times)</vt:lpstr>
      <vt:lpstr>List: s.insert(i, x)  (inserts x into s at the index given by i (same as s[i:i] = [x]))</vt:lpstr>
      <vt:lpstr>List: s.insert(i, x)  (inserts x into s at the index given by i (same as s[i:i] = [x]))</vt:lpstr>
      <vt:lpstr>List: s.pop([i])  (retrieves the item at i and also removes it from s)</vt:lpstr>
      <vt:lpstr>List: s.remove(x)  (remove the first item from s where s[i] == x)</vt:lpstr>
      <vt:lpstr>List: s.remove(x)  (remove the first item from s where s[i] == x)</vt:lpstr>
      <vt:lpstr>List: s.remove(x)  (remove the first item from s where s[i] == x)</vt:lpstr>
      <vt:lpstr>Example: s.remove(x)</vt:lpstr>
      <vt:lpstr>Example: del s[i:j] (same as s[i:j] = [])</vt:lpstr>
      <vt:lpstr>Example: del s[i:j] vs. s.remove(x)</vt:lpstr>
      <vt:lpstr>Example: del s[i:j] vs. s.remove(x)</vt:lpstr>
      <vt:lpstr>List: s.reverse() (reverses the items of s in place)</vt:lpstr>
      <vt:lpstr>List: s.sort()</vt:lpstr>
      <vt:lpstr>Example: s.append(x), s.clear(), s.sort()</vt:lpstr>
      <vt:lpstr>Example: s[i][j]</vt:lpstr>
      <vt:lpstr>Example: s[i][j]</vt:lpstr>
      <vt:lpstr>Example: list</vt:lpstr>
      <vt:lpstr>Summary</vt:lpstr>
      <vt:lpstr>End of Python: Lists</vt:lpstr>
      <vt:lpstr>Python: Tuple</vt:lpstr>
      <vt:lpstr>Topic Structure</vt:lpstr>
      <vt:lpstr>Learning Objectives</vt:lpstr>
      <vt:lpstr>Tuple</vt:lpstr>
      <vt:lpstr>Sequence: Tuple</vt:lpstr>
      <vt:lpstr>Sequence: Tuple</vt:lpstr>
      <vt:lpstr>Sequence: Tuple &amp; List</vt:lpstr>
      <vt:lpstr>Learning Objectives</vt:lpstr>
      <vt:lpstr>Tuple: s[i] (ith item of s, origin 0)</vt:lpstr>
      <vt:lpstr>Tuple: s[i] (ith item of s, origin 0)</vt:lpstr>
      <vt:lpstr>Tuple: s[i] (ith item of s, origin 0)</vt:lpstr>
      <vt:lpstr>Tuple: s[i] (ith item of s, origin 0)</vt:lpstr>
      <vt:lpstr>Tuple: s[i] (ith item of s, origin 0)</vt:lpstr>
      <vt:lpstr>Tuple: s[i] (ith item of s, origin 0)</vt:lpstr>
      <vt:lpstr>Tuple: s[i] (ith item of s, origin 0)</vt:lpstr>
      <vt:lpstr>Tuple: s[i] (ith item of s, origin 0)</vt:lpstr>
      <vt:lpstr>Tuple: s[-i] (last ith item of s, origin 0) * Negative numbers are used for positions from the end of the sequence.</vt:lpstr>
      <vt:lpstr>Tuple: s[-i] (last ith item of s, origin 0) * Negative numbers are used for positions from the end of the sequence.</vt:lpstr>
      <vt:lpstr>Tuple: s[-i] (last ith item of s, origin 0) * Negative numbers are used for positions from the end of the sequence.</vt:lpstr>
      <vt:lpstr>Tuple: s[-i] (last ith item of s, origin 0) * Negative numbers are used for positions from the end of the sequence.</vt:lpstr>
      <vt:lpstr>Tuple: s[-i] (last ith item of s, origin 0)</vt:lpstr>
      <vt:lpstr>Tuple: s[-i] (last ith item of s, origin 0)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Example: s[i]</vt:lpstr>
      <vt:lpstr>Tuple: s[i:j] (slice of s from i to j) * Negative numbers are used for positions from the end of the sequence.</vt:lpstr>
      <vt:lpstr>Tuple: s[i:j:k] (slice of s from i to j with step k) * Negative numbers are used for positions from the end of the sequence. * Negative steps are also allowed.</vt:lpstr>
      <vt:lpstr>Tuple: x in s</vt:lpstr>
      <vt:lpstr>Tuple: x not in s</vt:lpstr>
      <vt:lpstr>Example: x in s</vt:lpstr>
      <vt:lpstr>Example: x in s</vt:lpstr>
      <vt:lpstr>Tuple: s + t (concatenation of s and t)</vt:lpstr>
      <vt:lpstr>Tuple: s * n or n * s (adding s to itself n times)</vt:lpstr>
      <vt:lpstr>Tuple: len(s), min(s), max(s)</vt:lpstr>
      <vt:lpstr>Tuple: s.index(x[, i[, j]]) (index of the first occurrence of x in s at or after index i and before index j)</vt:lpstr>
      <vt:lpstr>Tuple: s.index(x[, i[, j]]) (index of the first occurrence of x in s at or after index i and before index j)</vt:lpstr>
      <vt:lpstr>Tuple with 0 or 1 items</vt:lpstr>
      <vt:lpstr>Example: Tuple with 0 or 1 items</vt:lpstr>
      <vt:lpstr>Tuple: s.index(x[, i[, j]]) (index of the first occurrence of x in s at or after index i and before index j)</vt:lpstr>
      <vt:lpstr>Tuple: s.count(x) (total number of occurrences of x in s)</vt:lpstr>
      <vt:lpstr>Example: s[i][j]</vt:lpstr>
      <vt:lpstr>Example: s[i][j]</vt:lpstr>
      <vt:lpstr>Example: Tuple</vt:lpstr>
      <vt:lpstr>Practice: Tuple</vt:lpstr>
      <vt:lpstr>Summary</vt:lpstr>
      <vt:lpstr>End of Python: Tuples</vt:lpstr>
      <vt:lpstr>Python: Strings</vt:lpstr>
      <vt:lpstr>Topic Structure</vt:lpstr>
      <vt:lpstr>Learning Objectives</vt:lpstr>
      <vt:lpstr>More about Strings</vt:lpstr>
      <vt:lpstr>Sequence: String</vt:lpstr>
      <vt:lpstr>Sequence: String</vt:lpstr>
      <vt:lpstr>Learning Objectives</vt:lpstr>
      <vt:lpstr>String: s[i] (ith item of s, origin 0)</vt:lpstr>
      <vt:lpstr>String: s[i] (ith item of s, origin 0)</vt:lpstr>
      <vt:lpstr>String: s[i] (ith item of s, origin 0)</vt:lpstr>
      <vt:lpstr>String: s[i] (ith item of s, origin 0)</vt:lpstr>
      <vt:lpstr>String: s[i] (ith item of s, origin 0)</vt:lpstr>
      <vt:lpstr>String: s[i] (ith item of s, origin 0)</vt:lpstr>
      <vt:lpstr>String: s[i] (ith item of s, origin 0)</vt:lpstr>
      <vt:lpstr>String: s[i] (ith item of s, origin 0)</vt:lpstr>
      <vt:lpstr>String: s[-i] (last ith item of s, origin 0) * Negative numbers are used for positions from the end of the sequence.</vt:lpstr>
      <vt:lpstr>String: s[-i] (last ith item of s, origin 0) * Negative numbers are used for positions from the end of the sequence.</vt:lpstr>
      <vt:lpstr>String: s[-i] (last ith item of s, origin 0) * Negative numbers are used for positions from the end of the sequence.</vt:lpstr>
      <vt:lpstr>String: s[-i] (last ith item of s, origin 0) * Negative numbers are used for positions from the end of the sequence.</vt:lpstr>
      <vt:lpstr>String: s[-i] (last ith item of s, origin 0)</vt:lpstr>
      <vt:lpstr>String: s[-i] (last ith item of s, origin 0)</vt:lpstr>
      <vt:lpstr>Example: s[i]</vt:lpstr>
      <vt:lpstr>Example: s[i]</vt:lpstr>
      <vt:lpstr>Example: s[i]</vt:lpstr>
      <vt:lpstr>String: s[i:j] (slice of s from i to j) * Negative numbers are used for positions from the end of the sequence.</vt:lpstr>
      <vt:lpstr>String: s[i:j:k] (slice of s from i to j with step k) * Negative numbers are used for positions from the end of the sequence. * Negative steps are also allowed.</vt:lpstr>
      <vt:lpstr>String: x in s (string x allowed)</vt:lpstr>
      <vt:lpstr>String: x not in s (string x allowed)</vt:lpstr>
      <vt:lpstr>String: s + t (concatenation of s and t)</vt:lpstr>
      <vt:lpstr>String: s * n or n * s (adding s to itself n times)</vt:lpstr>
      <vt:lpstr>String: len(s), min(s), max(s)</vt:lpstr>
      <vt:lpstr>String: s.index(x[, i[, j]]) (string x allowed) (index of the first occurrence of x in s at or after index i and before index j)</vt:lpstr>
      <vt:lpstr>String: s.index(x[, i[, j]]) (string x allowed) (index of the first occurrence of x in s at or after index i and before index j)</vt:lpstr>
      <vt:lpstr>String: s.index(x[, i[, j]]) (string x allowed) (index of the first occurrence of x in s at or after index i and before index j)</vt:lpstr>
      <vt:lpstr>String: s.count(x) (total number of occurrences of x in s; string x allowed)</vt:lpstr>
      <vt:lpstr>Learning Objectives</vt:lpstr>
      <vt:lpstr>Some String Methods</vt:lpstr>
      <vt:lpstr>Some String Methods</vt:lpstr>
      <vt:lpstr>Some String Methods</vt:lpstr>
      <vt:lpstr>Some String Methods</vt:lpstr>
      <vt:lpstr>Some String Methods</vt:lpstr>
      <vt:lpstr>Some String Methods</vt:lpstr>
      <vt:lpstr>Some String Methods</vt:lpstr>
      <vt:lpstr>Some String Methods</vt:lpstr>
      <vt:lpstr>Example: Simple Substitution Cipher - Caesar Cipher</vt:lpstr>
      <vt:lpstr>Example: str</vt:lpstr>
      <vt:lpstr>Example: str.split</vt:lpstr>
      <vt:lpstr>Example: str.split</vt:lpstr>
      <vt:lpstr>Example: str.split</vt:lpstr>
      <vt:lpstr>Example: str.split</vt:lpstr>
      <vt:lpstr>Example: str.split</vt:lpstr>
      <vt:lpstr>Example: str.split</vt:lpstr>
      <vt:lpstr>Example: str.split</vt:lpstr>
      <vt:lpstr>Example: str.split</vt:lpstr>
      <vt:lpstr>Example: s.append(x), s.clear(), s.sort(), and str.split(c)</vt:lpstr>
      <vt:lpstr>Example: s.append(x), s.clear(), s.sort(), and str.split(c)</vt:lpstr>
      <vt:lpstr>Example: s.append(x), s.clear(), s.sort(), and str.split()</vt:lpstr>
      <vt:lpstr>Example: str.split() vs. str.split(c)</vt:lpstr>
      <vt:lpstr>Example: Removing All Special Characters</vt:lpstr>
      <vt:lpstr>List Comprehensions</vt:lpstr>
      <vt:lpstr>Example: Text Mining</vt:lpstr>
      <vt:lpstr>Example: Text Mining</vt:lpstr>
      <vt:lpstr>Digress : Strike and Ball Game</vt:lpstr>
      <vt:lpstr>Example: Strike and Ball Game</vt:lpstr>
      <vt:lpstr>Summary</vt:lpstr>
      <vt:lpstr>End of Python: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137</cp:revision>
  <dcterms:created xsi:type="dcterms:W3CDTF">2023-11-06T08:03:36Z</dcterms:created>
  <dcterms:modified xsi:type="dcterms:W3CDTF">2024-04-15T14:33:52Z</dcterms:modified>
</cp:coreProperties>
</file>