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62"/>
  </p:notesMasterIdLst>
  <p:handoutMasterIdLst>
    <p:handoutMasterId r:id="rId163"/>
  </p:handoutMasterIdLst>
  <p:sldIdLst>
    <p:sldId id="259" r:id="rId2"/>
    <p:sldId id="573" r:id="rId3"/>
    <p:sldId id="757" r:id="rId4"/>
    <p:sldId id="538" r:id="rId5"/>
    <p:sldId id="549" r:id="rId6"/>
    <p:sldId id="576" r:id="rId7"/>
    <p:sldId id="577" r:id="rId8"/>
    <p:sldId id="578" r:id="rId9"/>
    <p:sldId id="579" r:id="rId10"/>
    <p:sldId id="550" r:id="rId11"/>
    <p:sldId id="601" r:id="rId12"/>
    <p:sldId id="581" r:id="rId13"/>
    <p:sldId id="583" r:id="rId14"/>
    <p:sldId id="584" r:id="rId15"/>
    <p:sldId id="585" r:id="rId16"/>
    <p:sldId id="588" r:id="rId17"/>
    <p:sldId id="589" r:id="rId18"/>
    <p:sldId id="586" r:id="rId19"/>
    <p:sldId id="587" r:id="rId20"/>
    <p:sldId id="582" r:id="rId21"/>
    <p:sldId id="600" r:id="rId22"/>
    <p:sldId id="760" r:id="rId23"/>
    <p:sldId id="593" r:id="rId24"/>
    <p:sldId id="594" r:id="rId25"/>
    <p:sldId id="595" r:id="rId26"/>
    <p:sldId id="596" r:id="rId27"/>
    <p:sldId id="597" r:id="rId28"/>
    <p:sldId id="598" r:id="rId29"/>
    <p:sldId id="599" r:id="rId30"/>
    <p:sldId id="590" r:id="rId31"/>
    <p:sldId id="592" r:id="rId32"/>
    <p:sldId id="602" r:id="rId33"/>
    <p:sldId id="603" r:id="rId34"/>
    <p:sldId id="604" r:id="rId35"/>
    <p:sldId id="605" r:id="rId36"/>
    <p:sldId id="606" r:id="rId37"/>
    <p:sldId id="754" r:id="rId38"/>
    <p:sldId id="750" r:id="rId39"/>
    <p:sldId id="591" r:id="rId40"/>
    <p:sldId id="761" r:id="rId41"/>
    <p:sldId id="607" r:id="rId42"/>
    <p:sldId id="608" r:id="rId43"/>
    <p:sldId id="609" r:id="rId44"/>
    <p:sldId id="628" r:id="rId45"/>
    <p:sldId id="629" r:id="rId46"/>
    <p:sldId id="630" r:id="rId47"/>
    <p:sldId id="631" r:id="rId48"/>
    <p:sldId id="632" r:id="rId49"/>
    <p:sldId id="634" r:id="rId50"/>
    <p:sldId id="610" r:id="rId51"/>
    <p:sldId id="635" r:id="rId52"/>
    <p:sldId id="633" r:id="rId53"/>
    <p:sldId id="611" r:id="rId54"/>
    <p:sldId id="613" r:id="rId55"/>
    <p:sldId id="751" r:id="rId56"/>
    <p:sldId id="616" r:id="rId57"/>
    <p:sldId id="617" r:id="rId58"/>
    <p:sldId id="639" r:id="rId59"/>
    <p:sldId id="640" r:id="rId60"/>
    <p:sldId id="687" r:id="rId61"/>
    <p:sldId id="643" r:id="rId62"/>
    <p:sldId id="580" r:id="rId63"/>
    <p:sldId id="551" r:id="rId64"/>
    <p:sldId id="645" r:id="rId65"/>
    <p:sldId id="646" r:id="rId66"/>
    <p:sldId id="647" r:id="rId67"/>
    <p:sldId id="648" r:id="rId68"/>
    <p:sldId id="649" r:id="rId69"/>
    <p:sldId id="650" r:id="rId70"/>
    <p:sldId id="651" r:id="rId71"/>
    <p:sldId id="652" r:id="rId72"/>
    <p:sldId id="653" r:id="rId73"/>
    <p:sldId id="664" r:id="rId74"/>
    <p:sldId id="654" r:id="rId75"/>
    <p:sldId id="655" r:id="rId76"/>
    <p:sldId id="656" r:id="rId77"/>
    <p:sldId id="657" r:id="rId78"/>
    <p:sldId id="658" r:id="rId79"/>
    <p:sldId id="659" r:id="rId80"/>
    <p:sldId id="660" r:id="rId81"/>
    <p:sldId id="661" r:id="rId82"/>
    <p:sldId id="665" r:id="rId83"/>
    <p:sldId id="662" r:id="rId84"/>
    <p:sldId id="663" r:id="rId85"/>
    <p:sldId id="678" r:id="rId86"/>
    <p:sldId id="670" r:id="rId87"/>
    <p:sldId id="681" r:id="rId88"/>
    <p:sldId id="682" r:id="rId89"/>
    <p:sldId id="683" r:id="rId90"/>
    <p:sldId id="684" r:id="rId91"/>
    <p:sldId id="685" r:id="rId92"/>
    <p:sldId id="680" r:id="rId93"/>
    <p:sldId id="671" r:id="rId94"/>
    <p:sldId id="688" r:id="rId95"/>
    <p:sldId id="676" r:id="rId96"/>
    <p:sldId id="677" r:id="rId97"/>
    <p:sldId id="758" r:id="rId98"/>
    <p:sldId id="666" r:id="rId99"/>
    <p:sldId id="554" r:id="rId100"/>
    <p:sldId id="690" r:id="rId101"/>
    <p:sldId id="691" r:id="rId102"/>
    <p:sldId id="555" r:id="rId103"/>
    <p:sldId id="692" r:id="rId104"/>
    <p:sldId id="693" r:id="rId105"/>
    <p:sldId id="759" r:id="rId106"/>
    <p:sldId id="564" r:id="rId107"/>
    <p:sldId id="694" r:id="rId108"/>
    <p:sldId id="695" r:id="rId109"/>
    <p:sldId id="702" r:id="rId110"/>
    <p:sldId id="703" r:id="rId111"/>
    <p:sldId id="696" r:id="rId112"/>
    <p:sldId id="667" r:id="rId113"/>
    <p:sldId id="849" r:id="rId114"/>
    <p:sldId id="707" r:id="rId115"/>
    <p:sldId id="708" r:id="rId116"/>
    <p:sldId id="709" r:id="rId117"/>
    <p:sldId id="753" r:id="rId118"/>
    <p:sldId id="711" r:id="rId119"/>
    <p:sldId id="712" r:id="rId120"/>
    <p:sldId id="730" r:id="rId121"/>
    <p:sldId id="714" r:id="rId122"/>
    <p:sldId id="715" r:id="rId123"/>
    <p:sldId id="716" r:id="rId124"/>
    <p:sldId id="717" r:id="rId125"/>
    <p:sldId id="747" r:id="rId126"/>
    <p:sldId id="731" r:id="rId127"/>
    <p:sldId id="719" r:id="rId128"/>
    <p:sldId id="720" r:id="rId129"/>
    <p:sldId id="721" r:id="rId130"/>
    <p:sldId id="722" r:id="rId131"/>
    <p:sldId id="726" r:id="rId132"/>
    <p:sldId id="727" r:id="rId133"/>
    <p:sldId id="728" r:id="rId134"/>
    <p:sldId id="848" r:id="rId135"/>
    <p:sldId id="565" r:id="rId136"/>
    <p:sldId id="850" r:id="rId137"/>
    <p:sldId id="851" r:id="rId138"/>
    <p:sldId id="856" r:id="rId139"/>
    <p:sldId id="857" r:id="rId140"/>
    <p:sldId id="852" r:id="rId141"/>
    <p:sldId id="566" r:id="rId142"/>
    <p:sldId id="705" r:id="rId143"/>
    <p:sldId id="752" r:id="rId144"/>
    <p:sldId id="732" r:id="rId145"/>
    <p:sldId id="567" r:id="rId146"/>
    <p:sldId id="853" r:id="rId147"/>
    <p:sldId id="854" r:id="rId148"/>
    <p:sldId id="855" r:id="rId149"/>
    <p:sldId id="733" r:id="rId150"/>
    <p:sldId id="734" r:id="rId151"/>
    <p:sldId id="735" r:id="rId152"/>
    <p:sldId id="736" r:id="rId153"/>
    <p:sldId id="740" r:id="rId154"/>
    <p:sldId id="741" r:id="rId155"/>
    <p:sldId id="568" r:id="rId156"/>
    <p:sldId id="737" r:id="rId157"/>
    <p:sldId id="738" r:id="rId158"/>
    <p:sldId id="739" r:id="rId159"/>
    <p:sldId id="542" r:id="rId160"/>
    <p:sldId id="574" r:id="rId161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41" autoAdjust="0"/>
    <p:restoredTop sz="94660"/>
  </p:normalViewPr>
  <p:slideViewPr>
    <p:cSldViewPr snapToGrid="0">
      <p:cViewPr varScale="1">
        <p:scale>
          <a:sx n="85" d="100"/>
          <a:sy n="85" d="100"/>
        </p:scale>
        <p:origin x="917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-15134"/>
    </p:cViewPr>
  </p:sorter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viewProps" Target="viewProp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2AE8BF5-CB93-44E5-9404-15AF760C38FD}" type="datetime1">
              <a:rPr lang="ko-KR" altLang="en-US" smtClean="0"/>
              <a:t>2024-04-19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E602E8-7778-4840-9C52-CF866E2E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03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420DF4F-28CD-42CA-8484-F6571F4C08CC}" type="datetime1">
              <a:rPr lang="ko-KR" altLang="en-US" smtClean="0"/>
              <a:t>2024-04-19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86D5CD-F53C-40AA-8F25-6C53AFF4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81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2024-04-19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D489A88-0C1F-827F-FDE9-DFC7FEB076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F12F07B2-E074-4649-9142-6F1D9AE0DBBB}" type="datetime1">
              <a:rPr lang="ko-KR" altLang="en-US" smtClean="0"/>
              <a:t>2024-04-19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1B93F205-BE1D-41B6-903E-38A12CD6A70F}" type="datetime1">
              <a:rPr lang="ko-KR" altLang="en-US" smtClean="0"/>
              <a:t>2024-04-19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텍스트 개체 틀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88763DE7-7630-4C1C-B39F-731F1889F7F8}" type="datetime1">
              <a:rPr lang="ko-KR" altLang="en-US" smtClean="0"/>
              <a:t>2024-04-19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텍스트 상자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" sz="8000"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“</a:t>
            </a:r>
          </a:p>
        </p:txBody>
      </p:sp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" sz="8000"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E29F7F6-2AF8-4123-80EB-C26BF25051CC}" type="datetime1">
              <a:rPr lang="ko-KR" altLang="en-US" smtClean="0"/>
              <a:t>2024-04-19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텍스트 개체 틀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텍스트 개체 틀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텍스트 개체 틀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000F91A-87BC-4A65-9DD7-026C4653A996}" type="datetime1">
              <a:rPr lang="ko-KR" altLang="en-US" smtClean="0"/>
              <a:t>2024-04-19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그림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그림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그림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제목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그림 개체 틀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텍스트 개체 틀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그림 개체 틀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텍스트 개체 틀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그림 개체 틀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텍스트 개체 틀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60EBF092-97E8-48BF-A63A-FD32F38B1B9F}" type="datetime1">
              <a:rPr lang="ko-KR" altLang="en-US" smtClean="0"/>
              <a:t>2024-04-19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FA74C2CD-135C-429A-BF2F-8941132EB275}" type="datetime1">
              <a:rPr lang="ko-KR" altLang="en-US" smtClean="0"/>
              <a:t>2024-04-19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 rtlCol="0"/>
          <a:lstStyle>
            <a:lvl1pPr algn="l"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rtlCol="0" anchor="t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09A2853-D5CB-4085-8B68-FA9665D9382A}" type="datetime1">
              <a:rPr lang="ko-KR" altLang="en-US" smtClean="0"/>
              <a:t>2024-04-19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139083"/>
            <a:ext cx="10353762" cy="766439"/>
          </a:xfrm>
        </p:spPr>
        <p:txBody>
          <a:bodyPr rtlCol="0">
            <a:normAutofit/>
          </a:bodyPr>
          <a:lstStyle>
            <a:lvl1pPr>
              <a:defRPr sz="32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127464"/>
            <a:ext cx="10353762" cy="466373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 dirty="0"/>
              <a:t>마스터 텍스트 스타일을 편집하려면 클릭</a:t>
            </a:r>
          </a:p>
          <a:p>
            <a:pPr lvl="1" rtl="0"/>
            <a:r>
              <a:rPr lang="ko-KR" altLang="en-US" dirty="0"/>
              <a:t>두 번째 수준</a:t>
            </a:r>
          </a:p>
          <a:p>
            <a:pPr lvl="2" rtl="0"/>
            <a:r>
              <a:rPr lang="ko-KR" altLang="en-US" dirty="0"/>
              <a:t>세 번째 수준</a:t>
            </a:r>
          </a:p>
          <a:p>
            <a:pPr lvl="3" rtl="0"/>
            <a:r>
              <a:rPr lang="ko-KR" altLang="en-US" dirty="0"/>
              <a:t>네 번째 수준</a:t>
            </a:r>
          </a:p>
          <a:p>
            <a:pPr lvl="4" rtl="0"/>
            <a:r>
              <a:rPr lang="ko-KR" altLang="en-US" dirty="0"/>
              <a:t>다섯 번째 수준</a:t>
            </a:r>
            <a:endParaRPr 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4745536-17E2-EEF7-D107-B4146DE214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2" name="날짜 개체 틀 3">
            <a:extLst>
              <a:ext uri="{FF2B5EF4-FFF2-40B4-BE49-F238E27FC236}">
                <a16:creationId xmlns:a16="http://schemas.microsoft.com/office/drawing/2014/main" id="{E02622F7-B412-D3AE-34CC-44CC99AE3E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2024-04-19</a:t>
            </a:fld>
            <a:endParaRPr lang="en-US" dirty="0"/>
          </a:p>
        </p:txBody>
      </p:sp>
      <p:sp>
        <p:nvSpPr>
          <p:cNvPr id="13" name="바닥글 개체 틀 4">
            <a:extLst>
              <a:ext uri="{FF2B5EF4-FFF2-40B4-BE49-F238E27FC236}">
                <a16:creationId xmlns:a16="http://schemas.microsoft.com/office/drawing/2014/main" id="{21086B2D-0BBF-7448-422F-0EAD7808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F2F60889-8102-9290-1B7C-A4994E8FC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C9C878A-8D12-4579-1F87-ABD48B7F6E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9D6EA7CE-94D3-3119-797F-9A59AD33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2024-04-19</a:t>
            </a:fld>
            <a:endParaRPr lang="en-US" dirty="0"/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755ADAC4-EF92-EA0A-B152-7948C9967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674D633B-B98D-555C-C9BC-394409CED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9ECE708-CABE-5A15-E18D-0D30F1AB25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244F2F0A-DF9E-5205-4FA2-D0594923C6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2024-04-19</a:t>
            </a:fld>
            <a:endParaRPr lang="en-US" dirty="0"/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2E5C1F5A-37D2-AE7D-D82F-D1EE9D44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2E1DB7B6-E84B-345B-922F-C2D4D0D58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그림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929344A-48D0-3054-21E4-FB558AC361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2" name="날짜 개체 틀 3">
            <a:extLst>
              <a:ext uri="{FF2B5EF4-FFF2-40B4-BE49-F238E27FC236}">
                <a16:creationId xmlns:a16="http://schemas.microsoft.com/office/drawing/2014/main" id="{987AC108-5420-6BFB-6865-4BDBFC95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2024-04-19</a:t>
            </a:fld>
            <a:endParaRPr lang="en-US" dirty="0"/>
          </a:p>
        </p:txBody>
      </p:sp>
      <p:sp>
        <p:nvSpPr>
          <p:cNvPr id="13" name="바닥글 개체 틀 4">
            <a:extLst>
              <a:ext uri="{FF2B5EF4-FFF2-40B4-BE49-F238E27FC236}">
                <a16:creationId xmlns:a16="http://schemas.microsoft.com/office/drawing/2014/main" id="{F70122F8-8A1A-8732-4EE3-A880083C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65B190B1-64F4-F049-4C88-31887B22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49D37BC-49C9-F25A-39C4-1D79ABF160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B1B4846B-DB95-07D7-43D1-116EC3EF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2024-04-19</a:t>
            </a:fld>
            <a:endParaRPr lang="en-US" dirty="0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93785E4A-6771-C69D-0FCD-A16BA8E69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3B615913-817A-B5DD-09A5-A12DBD33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AC42F3C-00E3-1C40-4559-2CB37F9295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97B7D79C-0ECC-0C67-0AF5-B71F54A723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2024-04-19</a:t>
            </a:fld>
            <a:endParaRPr lang="en-US" dirty="0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3A33EA81-58FE-463F-7BBB-2884D27B8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D1F9B170-6867-72F2-D4FE-03BADFAE8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3748954-E065-4054-8C66-392B4F063747}" type="datetime1">
              <a:rPr lang="ko-KR" altLang="en-US" smtClean="0"/>
              <a:t>2024-04-19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5A58C4A3-D82D-41C7-A18D-6414DD58B953}" type="datetime1">
              <a:rPr lang="ko-KR" altLang="en-US" smtClean="0"/>
              <a:t>2024-04-19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D41097D8-A3FF-4F04-9CFF-0B8EA7C26038}" type="datetime1">
              <a:rPr lang="ko-KR" altLang="en-US" smtClean="0"/>
              <a:t>2024-04-19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/>
  <p:txStyles>
    <p:titleStyle>
      <a:lvl1pPr algn="ctr" defTabSz="457200" rtl="0" eaLnBrk="1" latinLnBrk="1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Batang" panose="02030600000101010101" pitchFamily="18" charset="-127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-ku.tistory.com/278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ic1.srcdn.com/wordpress/wp-content/uploads/2022/09/The-matrix-Red-pill-Blue-pill-neo.jpg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ic.wikia.nocookie.net/matrix/images/b/be/Mobil_Ave.png/revision/latest?cb=20110213141234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컵, 커피, 음식, 음료 그림&#10;&#10;자동 생성되는 설명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2" y="1087120"/>
            <a:ext cx="10607948" cy="2648381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7200" b="1" dirty="0"/>
              <a:t>Python</a:t>
            </a:r>
            <a:r>
              <a:rPr lang="ko-KR" altLang="en-US" sz="7200" b="1" dirty="0"/>
              <a:t> </a:t>
            </a:r>
            <a:r>
              <a:rPr lang="en-US" altLang="ko-KR" sz="7200" b="1" dirty="0"/>
              <a:t>Programming Ⅰ</a:t>
            </a:r>
            <a:endParaRPr lang="ko" sz="72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 rtlCol="0">
            <a:normAutofit/>
          </a:bodyPr>
          <a:lstStyle/>
          <a:p>
            <a:pPr rtl="0"/>
            <a:r>
              <a:rPr lang="en-US" altLang="ko" sz="4400" b="1" dirty="0">
                <a:latin typeface="Batang" panose="02030600000101010101" pitchFamily="18" charset="-127"/>
                <a:ea typeface="Batang" panose="02030600000101010101" pitchFamily="18" charset="-127"/>
              </a:rPr>
              <a:t>week 4</a:t>
            </a:r>
            <a:endParaRPr lang="ko" sz="44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Diagram: </a:t>
            </a:r>
            <a:r>
              <a:rPr lang="en-US" altLang="ko-KR" b="1" i="1" dirty="0"/>
              <a:t>for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item in sequence:</a:t>
            </a:r>
          </a:p>
          <a:p>
            <a:pPr marL="0" indent="0">
              <a:buNone/>
            </a:pPr>
            <a:r>
              <a:rPr lang="en-US" altLang="ko-KR" dirty="0"/>
              <a:t>    statements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70603EA-8D98-DE03-6FEA-5FCDCE790346}"/>
              </a:ext>
            </a:extLst>
          </p:cNvPr>
          <p:cNvGrpSpPr/>
          <p:nvPr/>
        </p:nvGrpSpPr>
        <p:grpSpPr>
          <a:xfrm>
            <a:off x="4735802" y="1127464"/>
            <a:ext cx="7169327" cy="4953833"/>
            <a:chOff x="4735802" y="1868829"/>
            <a:chExt cx="6394307" cy="4212468"/>
          </a:xfrm>
        </p:grpSpPr>
        <p:cxnSp>
          <p:nvCxnSpPr>
            <p:cNvPr id="6" name="꺾인 연결선 5"/>
            <p:cNvCxnSpPr>
              <a:cxnSpLocks/>
              <a:stCxn id="12" idx="3"/>
              <a:endCxn id="17" idx="0"/>
            </p:cNvCxnSpPr>
            <p:nvPr/>
          </p:nvCxnSpPr>
          <p:spPr bwMode="auto">
            <a:xfrm flipH="1">
              <a:off x="7578167" y="3155970"/>
              <a:ext cx="1014113" cy="2613290"/>
            </a:xfrm>
            <a:prstGeom prst="bentConnector4">
              <a:avLst>
                <a:gd name="adj1" fmla="val -229140"/>
                <a:gd name="adj2" fmla="val 82821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6564054" y="2804931"/>
              <a:ext cx="2028225" cy="702078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ko-KR" altLang="en-US" sz="3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564054" y="2804931"/>
              <a:ext cx="2028225" cy="7020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2000" dirty="0"/>
                <a:t>Item from sequence</a:t>
              </a:r>
              <a:endParaRPr lang="ko-KR" altLang="en-US" sz="2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64054" y="4131078"/>
              <a:ext cx="2028225" cy="7020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2400" dirty="0"/>
                <a:t>statements</a:t>
              </a:r>
              <a:endParaRPr lang="ko-KR" altLang="en-US" sz="2400" dirty="0"/>
            </a:p>
          </p:txBody>
        </p:sp>
        <p:sp>
          <p:nvSpPr>
            <p:cNvPr id="16" name="타원 15"/>
            <p:cNvSpPr/>
            <p:nvPr/>
          </p:nvSpPr>
          <p:spPr bwMode="auto">
            <a:xfrm>
              <a:off x="7422149" y="1868829"/>
              <a:ext cx="312035" cy="31203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endParaRPr kumimoji="1" lang="ko-KR" altLang="en-US" sz="3200">
                <a:latin typeface="Tahoma" pitchFamily="34" charset="0"/>
              </a:endParaRPr>
            </a:p>
          </p:txBody>
        </p:sp>
        <p:sp>
          <p:nvSpPr>
            <p:cNvPr id="17" name="도넛 16"/>
            <p:cNvSpPr/>
            <p:nvPr/>
          </p:nvSpPr>
          <p:spPr bwMode="auto">
            <a:xfrm>
              <a:off x="7422149" y="5769262"/>
              <a:ext cx="312035" cy="312035"/>
            </a:xfrm>
            <a:prstGeom prst="donu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endParaRPr kumimoji="1" lang="ko-KR" altLang="en-US" sz="3200">
                <a:latin typeface="Tahoma" pitchFamily="34" charset="0"/>
              </a:endParaRPr>
            </a:p>
          </p:txBody>
        </p:sp>
        <p:cxnSp>
          <p:nvCxnSpPr>
            <p:cNvPr id="19" name="직선 화살표 연결선 18"/>
            <p:cNvCxnSpPr>
              <a:cxnSpLocks/>
              <a:stCxn id="16" idx="4"/>
              <a:endCxn id="12" idx="0"/>
            </p:cNvCxnSpPr>
            <p:nvPr/>
          </p:nvCxnSpPr>
          <p:spPr bwMode="auto">
            <a:xfrm>
              <a:off x="7578165" y="2180864"/>
              <a:ext cx="0" cy="62406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7" name="직선 화살표 연결선 26"/>
            <p:cNvCxnSpPr>
              <a:cxnSpLocks/>
              <a:stCxn id="12" idx="2"/>
              <a:endCxn id="13" idx="0"/>
            </p:cNvCxnSpPr>
            <p:nvPr/>
          </p:nvCxnSpPr>
          <p:spPr bwMode="auto">
            <a:xfrm>
              <a:off x="7578165" y="3507011"/>
              <a:ext cx="0" cy="62406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4735802" y="3584377"/>
              <a:ext cx="2379795" cy="314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Next item from sequence</a:t>
              </a:r>
              <a:endParaRPr lang="ko-KR" altLang="en-US" dirty="0"/>
            </a:p>
          </p:txBody>
        </p:sp>
        <p:cxnSp>
          <p:nvCxnSpPr>
            <p:cNvPr id="9" name="꺾인 연결선 8"/>
            <p:cNvCxnSpPr>
              <a:cxnSpLocks/>
              <a:stCxn id="13" idx="1"/>
              <a:endCxn id="12" idx="1"/>
            </p:cNvCxnSpPr>
            <p:nvPr/>
          </p:nvCxnSpPr>
          <p:spPr bwMode="auto">
            <a:xfrm rot="10800000">
              <a:off x="6564054" y="3155971"/>
              <a:ext cx="12700" cy="1326147"/>
            </a:xfrm>
            <a:prstGeom prst="bentConnector3">
              <a:avLst>
                <a:gd name="adj1" fmla="val 1492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8410343" y="3584377"/>
              <a:ext cx="2719766" cy="314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If no more item in sequence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8931186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for-if</a:t>
            </a:r>
            <a:endParaRPr lang="ko-KR" altLang="en-US" b="1" i="1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Make a Python program which prints out every odd numbers between 1 and 100.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n in range(1, 101):</a:t>
            </a:r>
          </a:p>
          <a:p>
            <a:pPr marL="0" indent="0">
              <a:buNone/>
            </a:pPr>
            <a:r>
              <a:rPr lang="en-US" altLang="ko-KR" dirty="0"/>
              <a:t>    if n % 2 == 1:</a:t>
            </a:r>
          </a:p>
          <a:p>
            <a:pPr marL="0" indent="0">
              <a:buNone/>
            </a:pPr>
            <a:r>
              <a:rPr lang="en-US" altLang="ko-KR" dirty="0"/>
              <a:t>        print(n)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98333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for-if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Make a Python program which prints out every odd numbers between 1 and 100.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n in range(1, 101, 2):</a:t>
            </a:r>
          </a:p>
          <a:p>
            <a:pPr marL="0" indent="0">
              <a:buNone/>
            </a:pPr>
            <a:r>
              <a:rPr lang="en-US" altLang="ko-KR" dirty="0"/>
              <a:t>    print(n)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44897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for-if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Make a Python program which prints out every even numbers between 1 and 100.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102</a:t>
            </a:fld>
            <a:endParaRPr 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D9AA777-156B-243E-0083-324DEF9D8B13}"/>
              </a:ext>
            </a:extLst>
          </p:cNvPr>
          <p:cNvGrpSpPr/>
          <p:nvPr/>
        </p:nvGrpSpPr>
        <p:grpSpPr>
          <a:xfrm>
            <a:off x="6392288" y="1625123"/>
            <a:ext cx="5306655" cy="4766711"/>
            <a:chOff x="6779820" y="2198865"/>
            <a:chExt cx="3213265" cy="2886321"/>
          </a:xfrm>
        </p:grpSpPr>
        <p:sp>
          <p:nvSpPr>
            <p:cNvPr id="5" name="직사각형 4"/>
            <p:cNvSpPr/>
            <p:nvPr/>
          </p:nvSpPr>
          <p:spPr bwMode="auto">
            <a:xfrm>
              <a:off x="6779820" y="2666915"/>
              <a:ext cx="3213265" cy="1998822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r>
                <a:rPr kumimoji="1" lang="en-US" altLang="ko-KR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ahoma" pitchFamily="34" charset="0"/>
                </a:rPr>
                <a:t>for</a:t>
              </a:r>
              <a:endParaRPr kumimoji="1"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</a:endParaRPr>
            </a:p>
          </p:txBody>
        </p:sp>
        <p:sp>
          <p:nvSpPr>
            <p:cNvPr id="6" name="타원 5"/>
            <p:cNvSpPr/>
            <p:nvPr/>
          </p:nvSpPr>
          <p:spPr bwMode="auto">
            <a:xfrm>
              <a:off x="8196236" y="2198865"/>
              <a:ext cx="312035" cy="31203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endParaRPr kumimoji="1" lang="ko-KR" altLang="en-US" sz="1600">
                <a:latin typeface="Tahoma" pitchFamily="34" charset="0"/>
              </a:endParaRPr>
            </a:p>
          </p:txBody>
        </p:sp>
        <p:sp>
          <p:nvSpPr>
            <p:cNvPr id="7" name="도넛 6"/>
            <p:cNvSpPr/>
            <p:nvPr/>
          </p:nvSpPr>
          <p:spPr bwMode="auto">
            <a:xfrm>
              <a:off x="8196236" y="4773151"/>
              <a:ext cx="312035" cy="312035"/>
            </a:xfrm>
            <a:prstGeom prst="donu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endParaRPr kumimoji="1" lang="ko-KR" altLang="en-US" sz="1600">
                <a:latin typeface="Tahoma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338141" y="3759036"/>
              <a:ext cx="2028225" cy="266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600" dirty="0"/>
                <a:t>print(n)</a:t>
              </a:r>
              <a:endParaRPr lang="ko-KR" altLang="en-US" sz="16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338141" y="2978950"/>
              <a:ext cx="2028225" cy="42845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ko-KR" alt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38141" y="2978950"/>
              <a:ext cx="2028225" cy="4284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600" dirty="0"/>
                <a:t>Item </a:t>
              </a:r>
              <a:r>
                <a:rPr lang="en-US" altLang="ko-KR" sz="1600" dirty="0" err="1"/>
                <a:t>i</a:t>
              </a:r>
              <a:r>
                <a:rPr lang="en-US" altLang="ko-KR" sz="1600" dirty="0"/>
                <a:t> from range(2, 100, 2)</a:t>
              </a:r>
            </a:p>
          </p:txBody>
        </p:sp>
        <p:cxnSp>
          <p:nvCxnSpPr>
            <p:cNvPr id="15" name="직선 화살표 연결선 14"/>
            <p:cNvCxnSpPr>
              <a:stCxn id="6" idx="4"/>
              <a:endCxn id="14" idx="0"/>
            </p:cNvCxnSpPr>
            <p:nvPr/>
          </p:nvCxnSpPr>
          <p:spPr bwMode="auto">
            <a:xfrm>
              <a:off x="8352252" y="2510898"/>
              <a:ext cx="0" cy="46805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16" name="직선 화살표 연결선 15"/>
            <p:cNvCxnSpPr>
              <a:stCxn id="14" idx="2"/>
              <a:endCxn id="12" idx="0"/>
            </p:cNvCxnSpPr>
            <p:nvPr/>
          </p:nvCxnSpPr>
          <p:spPr bwMode="auto">
            <a:xfrm>
              <a:off x="8352252" y="3407404"/>
              <a:ext cx="0" cy="3516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17" name="꺾인 연결선 16"/>
            <p:cNvCxnSpPr>
              <a:stCxn id="14" idx="1"/>
              <a:endCxn id="7" idx="2"/>
            </p:cNvCxnSpPr>
            <p:nvPr/>
          </p:nvCxnSpPr>
          <p:spPr bwMode="auto">
            <a:xfrm rot="10800000" flipH="1" flipV="1">
              <a:off x="7338141" y="3193177"/>
              <a:ext cx="858095" cy="1735991"/>
            </a:xfrm>
            <a:prstGeom prst="bentConnector3">
              <a:avLst>
                <a:gd name="adj1" fmla="val -4783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19" name="꺾인 연결선 18"/>
            <p:cNvCxnSpPr>
              <a:stCxn id="12" idx="2"/>
              <a:endCxn id="14" idx="3"/>
            </p:cNvCxnSpPr>
            <p:nvPr/>
          </p:nvCxnSpPr>
          <p:spPr bwMode="auto">
            <a:xfrm rot="5400000" flipH="1" flipV="1">
              <a:off x="8442975" y="3102455"/>
              <a:ext cx="832666" cy="1014113"/>
            </a:xfrm>
            <a:prstGeom prst="bentConnector4">
              <a:avLst>
                <a:gd name="adj1" fmla="val -29742"/>
                <a:gd name="adj2" fmla="val 142619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8947353" y="3327436"/>
              <a:ext cx="779746" cy="205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If next item</a:t>
              </a:r>
              <a:endParaRPr lang="ko-KR" altLang="en-US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971824" y="3334409"/>
              <a:ext cx="1794199" cy="205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If no more item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1528725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for-if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Make a Python program which prints out every even numbers between 1 and 100.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n in range(1, 101):</a:t>
            </a:r>
          </a:p>
          <a:p>
            <a:pPr marL="0" indent="0">
              <a:buNone/>
            </a:pPr>
            <a:r>
              <a:rPr lang="en-US" altLang="ko-KR" dirty="0"/>
              <a:t>    if n % 2 == 0:</a:t>
            </a:r>
          </a:p>
          <a:p>
            <a:pPr marL="0" indent="0">
              <a:buNone/>
            </a:pPr>
            <a:r>
              <a:rPr lang="en-US" altLang="ko-KR" dirty="0"/>
              <a:t>        print(n)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23451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for-if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Make a Python program which prints out every even numbers between 1 and 100.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n in range(2, 101, 2):</a:t>
            </a:r>
          </a:p>
          <a:p>
            <a:pPr marL="0" indent="0">
              <a:buNone/>
            </a:pPr>
            <a:r>
              <a:rPr lang="en-US" altLang="ko-KR" dirty="0"/>
              <a:t>    print(n)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93778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Practice: </a:t>
            </a:r>
            <a:r>
              <a:rPr lang="en-US" altLang="ko-KR" b="1" i="1" dirty="0"/>
              <a:t>for-if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Make a Python program which prints out numbers, 1, 4, 7, …, 100.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105</a:t>
            </a:fld>
            <a:endParaRPr 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D9481D5-8F99-EDA7-960C-19FD16681431}"/>
              </a:ext>
            </a:extLst>
          </p:cNvPr>
          <p:cNvGrpSpPr/>
          <p:nvPr/>
        </p:nvGrpSpPr>
        <p:grpSpPr>
          <a:xfrm>
            <a:off x="6392288" y="1625123"/>
            <a:ext cx="5306655" cy="4766711"/>
            <a:chOff x="6779820" y="2198865"/>
            <a:chExt cx="3213265" cy="2886321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89B9F68-6C87-C486-95CE-DBF4F8681D63}"/>
                </a:ext>
              </a:extLst>
            </p:cNvPr>
            <p:cNvSpPr/>
            <p:nvPr/>
          </p:nvSpPr>
          <p:spPr bwMode="auto">
            <a:xfrm>
              <a:off x="6779820" y="2666915"/>
              <a:ext cx="3213265" cy="1998822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r>
                <a:rPr kumimoji="1" lang="en-US" altLang="ko-KR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ahoma" pitchFamily="34" charset="0"/>
                </a:rPr>
                <a:t>for</a:t>
              </a:r>
              <a:endParaRPr kumimoji="1"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3E28FB37-4C2A-BF09-027C-6A3ABEEA4966}"/>
                </a:ext>
              </a:extLst>
            </p:cNvPr>
            <p:cNvSpPr/>
            <p:nvPr/>
          </p:nvSpPr>
          <p:spPr bwMode="auto">
            <a:xfrm>
              <a:off x="8196236" y="2198865"/>
              <a:ext cx="312035" cy="31203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endParaRPr kumimoji="1" lang="ko-KR" altLang="en-US" sz="1600">
                <a:latin typeface="Tahoma" pitchFamily="34" charset="0"/>
              </a:endParaRPr>
            </a:p>
          </p:txBody>
        </p:sp>
        <p:sp>
          <p:nvSpPr>
            <p:cNvPr id="20" name="도넛 6">
              <a:extLst>
                <a:ext uri="{FF2B5EF4-FFF2-40B4-BE49-F238E27FC236}">
                  <a16:creationId xmlns:a16="http://schemas.microsoft.com/office/drawing/2014/main" id="{E6B31AF6-03CD-33C0-904A-D73BB019FB4B}"/>
                </a:ext>
              </a:extLst>
            </p:cNvPr>
            <p:cNvSpPr/>
            <p:nvPr/>
          </p:nvSpPr>
          <p:spPr bwMode="auto">
            <a:xfrm>
              <a:off x="8196236" y="4773151"/>
              <a:ext cx="312035" cy="312035"/>
            </a:xfrm>
            <a:prstGeom prst="donu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endParaRPr kumimoji="1" lang="ko-KR" altLang="en-US" sz="1600">
                <a:latin typeface="Tahoma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0D7D847-ED4C-7734-8260-E03FE52F3F54}"/>
                </a:ext>
              </a:extLst>
            </p:cNvPr>
            <p:cNvSpPr txBox="1"/>
            <p:nvPr/>
          </p:nvSpPr>
          <p:spPr>
            <a:xfrm>
              <a:off x="7338141" y="3759036"/>
              <a:ext cx="2028225" cy="266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600" dirty="0"/>
                <a:t>print(n)</a:t>
              </a:r>
              <a:endParaRPr lang="ko-KR" altLang="en-US" sz="16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0046AF4-52A0-C250-EF33-F0D183956F92}"/>
                </a:ext>
              </a:extLst>
            </p:cNvPr>
            <p:cNvSpPr txBox="1"/>
            <p:nvPr/>
          </p:nvSpPr>
          <p:spPr>
            <a:xfrm>
              <a:off x="7338141" y="2978950"/>
              <a:ext cx="2028225" cy="42845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ko-KR" altLang="en-US" sz="16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019DC16-0425-2676-2634-B4D446048F0A}"/>
                </a:ext>
              </a:extLst>
            </p:cNvPr>
            <p:cNvSpPr txBox="1"/>
            <p:nvPr/>
          </p:nvSpPr>
          <p:spPr>
            <a:xfrm>
              <a:off x="7338141" y="2978950"/>
              <a:ext cx="2028225" cy="4284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600" dirty="0"/>
                <a:t>Item </a:t>
              </a:r>
              <a:r>
                <a:rPr lang="en-US" altLang="ko-KR" sz="1600" dirty="0" err="1"/>
                <a:t>i</a:t>
              </a:r>
              <a:r>
                <a:rPr lang="en-US" altLang="ko-KR" sz="1600" dirty="0"/>
                <a:t> from range(1, 100, 3)</a:t>
              </a: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41F9ACA3-F442-B5BF-2CB1-2FFEF2AD2CD9}"/>
                </a:ext>
              </a:extLst>
            </p:cNvPr>
            <p:cNvCxnSpPr>
              <a:stCxn id="19" idx="4"/>
              <a:endCxn id="23" idx="0"/>
            </p:cNvCxnSpPr>
            <p:nvPr/>
          </p:nvCxnSpPr>
          <p:spPr bwMode="auto">
            <a:xfrm>
              <a:off x="8352252" y="2510898"/>
              <a:ext cx="0" cy="46805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A2EA3504-C502-D02E-089B-51187C114DD2}"/>
                </a:ext>
              </a:extLst>
            </p:cNvPr>
            <p:cNvCxnSpPr>
              <a:stCxn id="23" idx="2"/>
              <a:endCxn id="21" idx="0"/>
            </p:cNvCxnSpPr>
            <p:nvPr/>
          </p:nvCxnSpPr>
          <p:spPr bwMode="auto">
            <a:xfrm>
              <a:off x="8352252" y="3407404"/>
              <a:ext cx="0" cy="3516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6" name="꺾인 연결선 16">
              <a:extLst>
                <a:ext uri="{FF2B5EF4-FFF2-40B4-BE49-F238E27FC236}">
                  <a16:creationId xmlns:a16="http://schemas.microsoft.com/office/drawing/2014/main" id="{B71DC01A-6707-0E56-72F6-5BFD4B842C9A}"/>
                </a:ext>
              </a:extLst>
            </p:cNvPr>
            <p:cNvCxnSpPr>
              <a:stCxn id="23" idx="1"/>
              <a:endCxn id="20" idx="2"/>
            </p:cNvCxnSpPr>
            <p:nvPr/>
          </p:nvCxnSpPr>
          <p:spPr bwMode="auto">
            <a:xfrm rot="10800000" flipH="1" flipV="1">
              <a:off x="7338141" y="3193177"/>
              <a:ext cx="858095" cy="1735991"/>
            </a:xfrm>
            <a:prstGeom prst="bentConnector3">
              <a:avLst>
                <a:gd name="adj1" fmla="val -4783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7" name="꺾인 연결선 18">
              <a:extLst>
                <a:ext uri="{FF2B5EF4-FFF2-40B4-BE49-F238E27FC236}">
                  <a16:creationId xmlns:a16="http://schemas.microsoft.com/office/drawing/2014/main" id="{BD4B6849-1336-CF8D-1CEF-E6EA4D93930D}"/>
                </a:ext>
              </a:extLst>
            </p:cNvPr>
            <p:cNvCxnSpPr>
              <a:stCxn id="21" idx="2"/>
              <a:endCxn id="23" idx="3"/>
            </p:cNvCxnSpPr>
            <p:nvPr/>
          </p:nvCxnSpPr>
          <p:spPr bwMode="auto">
            <a:xfrm rot="5400000" flipH="1" flipV="1">
              <a:off x="8442975" y="3102455"/>
              <a:ext cx="832666" cy="1014113"/>
            </a:xfrm>
            <a:prstGeom prst="bentConnector4">
              <a:avLst>
                <a:gd name="adj1" fmla="val -29742"/>
                <a:gd name="adj2" fmla="val 142619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984F27D-33BF-9B8D-5FD9-26C3696B5CE1}"/>
                </a:ext>
              </a:extLst>
            </p:cNvPr>
            <p:cNvSpPr txBox="1"/>
            <p:nvPr/>
          </p:nvSpPr>
          <p:spPr>
            <a:xfrm>
              <a:off x="8947353" y="3327436"/>
              <a:ext cx="779746" cy="205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If next item</a:t>
              </a:r>
              <a:endParaRPr lang="ko-KR" altLang="en-US" sz="16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35F92EE-6BFD-9503-6388-6C79DCA4F44D}"/>
                </a:ext>
              </a:extLst>
            </p:cNvPr>
            <p:cNvSpPr txBox="1"/>
            <p:nvPr/>
          </p:nvSpPr>
          <p:spPr>
            <a:xfrm>
              <a:off x="6971824" y="3334409"/>
              <a:ext cx="1794199" cy="205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If no more item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72549999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12" y="87976"/>
            <a:ext cx="10353762" cy="1261872"/>
          </a:xfrm>
        </p:spPr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for-if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Make a Python program which finds out whether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121</a:t>
            </a:r>
            <a:r>
              <a:rPr lang="en-US" altLang="ko-KR" dirty="0"/>
              <a:t> is prime or not.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106</a:t>
            </a:fld>
            <a:endParaRPr 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ABA2223-39A6-6BF3-083C-0FB18F9D0291}"/>
              </a:ext>
            </a:extLst>
          </p:cNvPr>
          <p:cNvGrpSpPr/>
          <p:nvPr/>
        </p:nvGrpSpPr>
        <p:grpSpPr>
          <a:xfrm>
            <a:off x="5880844" y="453948"/>
            <a:ext cx="6096001" cy="6113218"/>
            <a:chOff x="5820515" y="1565571"/>
            <a:chExt cx="4945807" cy="4959775"/>
          </a:xfrm>
        </p:grpSpPr>
        <p:sp>
          <p:nvSpPr>
            <p:cNvPr id="52" name="직사각형 51"/>
            <p:cNvSpPr/>
            <p:nvPr/>
          </p:nvSpPr>
          <p:spPr bwMode="auto">
            <a:xfrm>
              <a:off x="5820515" y="2696697"/>
              <a:ext cx="4945807" cy="2689966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r>
                <a:rPr lang="en-US" altLang="ko-KR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</a:t>
              </a:r>
              <a:r>
                <a:rPr kumimoji="1" lang="en-US" altLang="ko-KR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or</a:t>
              </a:r>
              <a:endParaRPr kumimoji="1"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302137" y="3827820"/>
              <a:ext cx="2028225" cy="702078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302137" y="2066402"/>
              <a:ext cx="2028225" cy="4352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dirty="0" err="1"/>
                <a:t>bPrime</a:t>
              </a:r>
              <a:r>
                <a:rPr lang="en-US" altLang="ko-KR" dirty="0"/>
                <a:t> = True</a:t>
              </a:r>
              <a:endParaRPr lang="ko-KR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02137" y="2891716"/>
              <a:ext cx="2028225" cy="702078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302137" y="2891716"/>
              <a:ext cx="2028225" cy="7020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dirty="0"/>
                <a:t>Item </a:t>
              </a:r>
              <a:r>
                <a:rPr lang="en-US" altLang="ko-KR" dirty="0" err="1"/>
                <a:t>i</a:t>
              </a:r>
              <a:r>
                <a:rPr lang="en-US" altLang="ko-KR" dirty="0"/>
                <a:t> from</a:t>
              </a:r>
            </a:p>
            <a:p>
              <a:pPr algn="ctr"/>
              <a:r>
                <a:rPr lang="en-US" altLang="ko-KR" dirty="0"/>
                <a:t>range(2, 121)</a:t>
              </a:r>
              <a:endParaRPr lang="ko-KR" altLang="en-US" dirty="0"/>
            </a:p>
          </p:txBody>
        </p:sp>
        <p:sp>
          <p:nvSpPr>
            <p:cNvPr id="9" name="타원 8"/>
            <p:cNvSpPr/>
            <p:nvPr/>
          </p:nvSpPr>
          <p:spPr bwMode="auto">
            <a:xfrm>
              <a:off x="8160232" y="1565571"/>
              <a:ext cx="312035" cy="31203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endParaRPr kumimoji="1" lang="ko-KR" altLang="en-US">
                <a:latin typeface="Tahoma" pitchFamily="34" charset="0"/>
              </a:endParaRPr>
            </a:p>
          </p:txBody>
        </p:sp>
        <p:sp>
          <p:nvSpPr>
            <p:cNvPr id="10" name="도넛 9"/>
            <p:cNvSpPr/>
            <p:nvPr/>
          </p:nvSpPr>
          <p:spPr bwMode="auto">
            <a:xfrm>
              <a:off x="8160232" y="6213311"/>
              <a:ext cx="312035" cy="312035"/>
            </a:xfrm>
            <a:prstGeom prst="donu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endParaRPr kumimoji="1" lang="ko-KR" altLang="en-US">
                <a:latin typeface="Tahoma" pitchFamily="34" charset="0"/>
              </a:endParaRPr>
            </a:p>
          </p:txBody>
        </p:sp>
        <p:cxnSp>
          <p:nvCxnSpPr>
            <p:cNvPr id="11" name="직선 화살표 연결선 10"/>
            <p:cNvCxnSpPr>
              <a:stCxn id="9" idx="4"/>
              <a:endCxn id="22" idx="0"/>
            </p:cNvCxnSpPr>
            <p:nvPr/>
          </p:nvCxnSpPr>
          <p:spPr bwMode="auto">
            <a:xfrm>
              <a:off x="8316247" y="1877605"/>
              <a:ext cx="0" cy="18879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12" name="직선 화살표 연결선 11"/>
            <p:cNvCxnSpPr>
              <a:stCxn id="7" idx="2"/>
              <a:endCxn id="24" idx="0"/>
            </p:cNvCxnSpPr>
            <p:nvPr/>
          </p:nvCxnSpPr>
          <p:spPr bwMode="auto">
            <a:xfrm>
              <a:off x="8316247" y="3593794"/>
              <a:ext cx="0" cy="23402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6987251" y="3592230"/>
              <a:ext cx="1638182" cy="299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If next item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784299" y="3528421"/>
              <a:ext cx="1794199" cy="299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If no more item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302137" y="3827820"/>
              <a:ext cx="2028225" cy="7020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dirty="0"/>
                <a:t>121 % </a:t>
              </a:r>
              <a:r>
                <a:rPr lang="en-US" altLang="ko-KR" dirty="0" err="1"/>
                <a:t>i</a:t>
              </a:r>
              <a:r>
                <a:rPr lang="en-US" altLang="ko-KR" dirty="0"/>
                <a:t> == 0</a:t>
              </a:r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302137" y="4763926"/>
              <a:ext cx="2028225" cy="4352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dirty="0" err="1"/>
                <a:t>bPrime</a:t>
              </a:r>
              <a:r>
                <a:rPr lang="en-US" altLang="ko-KR" dirty="0"/>
                <a:t> = False</a:t>
              </a:r>
              <a:endParaRPr lang="ko-KR" altLang="en-US" dirty="0"/>
            </a:p>
          </p:txBody>
        </p:sp>
        <p:cxnSp>
          <p:nvCxnSpPr>
            <p:cNvPr id="32" name="직선 화살표 연결선 31"/>
            <p:cNvCxnSpPr>
              <a:stCxn id="22" idx="2"/>
              <a:endCxn id="7" idx="0"/>
            </p:cNvCxnSpPr>
            <p:nvPr/>
          </p:nvCxnSpPr>
          <p:spPr bwMode="auto">
            <a:xfrm>
              <a:off x="8316247" y="2501675"/>
              <a:ext cx="0" cy="39004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4" name="직선 화살표 연결선 33"/>
            <p:cNvCxnSpPr>
              <a:stCxn id="24" idx="2"/>
              <a:endCxn id="30" idx="0"/>
            </p:cNvCxnSpPr>
            <p:nvPr/>
          </p:nvCxnSpPr>
          <p:spPr bwMode="auto">
            <a:xfrm>
              <a:off x="8316247" y="4529898"/>
              <a:ext cx="0" cy="23402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36" name="TextBox 35"/>
            <p:cNvSpPr txBox="1"/>
            <p:nvPr/>
          </p:nvSpPr>
          <p:spPr>
            <a:xfrm>
              <a:off x="7302137" y="5544013"/>
              <a:ext cx="2028225" cy="4352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dirty="0"/>
                <a:t>print(</a:t>
              </a:r>
              <a:r>
                <a:rPr lang="en-US" altLang="ko-KR" dirty="0" err="1"/>
                <a:t>bPrime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238240" y="4475731"/>
              <a:ext cx="780087" cy="299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True</a:t>
              </a:r>
              <a:endParaRPr lang="ko-KR" altLang="en-US" dirty="0"/>
            </a:p>
          </p:txBody>
        </p:sp>
        <p:cxnSp>
          <p:nvCxnSpPr>
            <p:cNvPr id="39" name="꺾인 연결선 38"/>
            <p:cNvCxnSpPr>
              <a:stCxn id="24" idx="1"/>
              <a:endCxn id="7" idx="1"/>
            </p:cNvCxnSpPr>
            <p:nvPr/>
          </p:nvCxnSpPr>
          <p:spPr bwMode="auto">
            <a:xfrm rot="10800000">
              <a:off x="7302135" y="3242755"/>
              <a:ext cx="13758" cy="936104"/>
            </a:xfrm>
            <a:prstGeom prst="bentConnector3">
              <a:avLst>
                <a:gd name="adj1" fmla="val 7509335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6444039" y="4165875"/>
              <a:ext cx="780087" cy="299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False</a:t>
              </a:r>
              <a:endParaRPr lang="ko-KR" altLang="en-US" dirty="0"/>
            </a:p>
          </p:txBody>
        </p:sp>
        <p:cxnSp>
          <p:nvCxnSpPr>
            <p:cNvPr id="42" name="꺾인 연결선 41"/>
            <p:cNvCxnSpPr>
              <a:stCxn id="7" idx="3"/>
              <a:endCxn id="36" idx="0"/>
            </p:cNvCxnSpPr>
            <p:nvPr/>
          </p:nvCxnSpPr>
          <p:spPr bwMode="auto">
            <a:xfrm flipH="1">
              <a:off x="8316249" y="3242755"/>
              <a:ext cx="1014113" cy="2301256"/>
            </a:xfrm>
            <a:prstGeom prst="bentConnector4">
              <a:avLst>
                <a:gd name="adj1" fmla="val -96857"/>
                <a:gd name="adj2" fmla="val 88896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8" name="직선 화살표 연결선 47"/>
            <p:cNvCxnSpPr>
              <a:stCxn id="36" idx="2"/>
              <a:endCxn id="10" idx="0"/>
            </p:cNvCxnSpPr>
            <p:nvPr/>
          </p:nvCxnSpPr>
          <p:spPr bwMode="auto">
            <a:xfrm>
              <a:off x="8316247" y="5979283"/>
              <a:ext cx="0" cy="23402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14" name="직선 화살표 연결선 13"/>
            <p:cNvCxnSpPr>
              <a:stCxn id="30" idx="2"/>
              <a:endCxn id="36" idx="0"/>
            </p:cNvCxnSpPr>
            <p:nvPr/>
          </p:nvCxnSpPr>
          <p:spPr bwMode="auto">
            <a:xfrm>
              <a:off x="8316247" y="5199197"/>
              <a:ext cx="0" cy="34481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2959505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for-if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Definition. A number </a:t>
            </a:r>
            <a:r>
              <a:rPr lang="en-US" altLang="ko-KR" i="1" dirty="0"/>
              <a:t>n</a:t>
            </a:r>
            <a:r>
              <a:rPr lang="en-US" altLang="ko-KR" dirty="0"/>
              <a:t> is prime if it is greater than one and if none of the numbers 2 , 3 , … , </a:t>
            </a:r>
            <a:r>
              <a:rPr lang="en-US" altLang="ko-KR" i="1" dirty="0"/>
              <a:t>n</a:t>
            </a:r>
            <a:r>
              <a:rPr lang="en-US" altLang="ko-KR" dirty="0"/>
              <a:t> − 1 divides </a:t>
            </a:r>
            <a:r>
              <a:rPr lang="en-US" altLang="ko-KR" i="1" dirty="0"/>
              <a:t>n</a:t>
            </a:r>
            <a:r>
              <a:rPr lang="en-US" altLang="ko-KR" dirty="0"/>
              <a:t> evenly.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 = 121</a:t>
            </a:r>
          </a:p>
          <a:p>
            <a:pPr marL="0" indent="0">
              <a:buNone/>
            </a:pPr>
            <a:r>
              <a:rPr lang="en-US" altLang="ko-KR" dirty="0" err="1"/>
              <a:t>bPrime</a:t>
            </a:r>
            <a:r>
              <a:rPr lang="en-US" altLang="ko-KR" dirty="0"/>
              <a:t> = True</a:t>
            </a:r>
          </a:p>
          <a:p>
            <a:pPr marL="0" indent="0">
              <a:buNone/>
            </a:pPr>
            <a:r>
              <a:rPr lang="en-US" altLang="ko-KR" dirty="0"/>
              <a:t>for d in range(2, n):</a:t>
            </a:r>
          </a:p>
          <a:p>
            <a:pPr marL="0" indent="0">
              <a:buNone/>
            </a:pPr>
            <a:r>
              <a:rPr lang="en-US" altLang="ko-KR" dirty="0"/>
              <a:t>    if n % d == 0: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bPrime</a:t>
            </a:r>
            <a:r>
              <a:rPr lang="en-US" altLang="ko-KR" dirty="0"/>
              <a:t> = False</a:t>
            </a:r>
          </a:p>
          <a:p>
            <a:pPr marL="0" indent="0">
              <a:buNone/>
            </a:pPr>
            <a:r>
              <a:rPr lang="en-US" altLang="ko-KR" dirty="0"/>
              <a:t>        print(d)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bPrime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28031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for-if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Definition. A number </a:t>
            </a:r>
            <a:r>
              <a:rPr lang="en-US" altLang="ko-KR" i="1" dirty="0"/>
              <a:t>n</a:t>
            </a:r>
            <a:r>
              <a:rPr lang="en-US" altLang="ko-KR" dirty="0"/>
              <a:t> is prime if it is greater than one and if none of the numbers 2 , 3 , … , </a:t>
            </a:r>
            <a:r>
              <a:rPr lang="en-US" altLang="ko-KR" i="1" dirty="0"/>
              <a:t>n</a:t>
            </a:r>
            <a:r>
              <a:rPr lang="en-US" altLang="ko-KR" dirty="0"/>
              <a:t> − 1 divides </a:t>
            </a:r>
            <a:r>
              <a:rPr lang="en-US" altLang="ko-KR" i="1" dirty="0"/>
              <a:t>n</a:t>
            </a:r>
            <a:r>
              <a:rPr lang="en-US" altLang="ko-KR" dirty="0"/>
              <a:t> evenly.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 = 121</a:t>
            </a:r>
          </a:p>
          <a:p>
            <a:pPr marL="0" indent="0">
              <a:buNone/>
            </a:pPr>
            <a:r>
              <a:rPr lang="en-US" altLang="ko-KR" dirty="0"/>
              <a:t>for d in range(2, </a:t>
            </a:r>
            <a:r>
              <a:rPr lang="en-US" altLang="ko-KR" b="1" dirty="0">
                <a:solidFill>
                  <a:srgbClr val="0070C0"/>
                </a:solidFill>
              </a:rPr>
              <a:t>n + 1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/>
              <a:t>    if n % d == 0:</a:t>
            </a:r>
          </a:p>
          <a:p>
            <a:pPr marL="0" indent="0">
              <a:buNone/>
            </a:pPr>
            <a:r>
              <a:rPr lang="en-US" altLang="ko-KR" dirty="0"/>
              <a:t>        print(d)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b="1" dirty="0">
                <a:solidFill>
                  <a:srgbClr val="0070C0"/>
                </a:solidFill>
              </a:rPr>
              <a:t>d &gt;= n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786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for-if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Definition. A number </a:t>
            </a:r>
            <a:r>
              <a:rPr lang="en-US" altLang="ko-KR" i="1" dirty="0"/>
              <a:t>n</a:t>
            </a:r>
            <a:r>
              <a:rPr lang="en-US" altLang="ko-KR" dirty="0"/>
              <a:t> is prime if it is greater than one and if none of the numbers 2 , 3 , … , </a:t>
            </a:r>
            <a:r>
              <a:rPr lang="en-US" altLang="ko-KR" i="1" dirty="0"/>
              <a:t>n</a:t>
            </a:r>
            <a:r>
              <a:rPr lang="en-US" altLang="ko-KR" dirty="0"/>
              <a:t> − 1 divides </a:t>
            </a:r>
            <a:r>
              <a:rPr lang="en-US" altLang="ko-KR" i="1" dirty="0"/>
              <a:t>n</a:t>
            </a:r>
            <a:r>
              <a:rPr lang="en-US" altLang="ko-KR" dirty="0"/>
              <a:t> evenly.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 = 71</a:t>
            </a:r>
          </a:p>
          <a:p>
            <a:pPr marL="0" indent="0">
              <a:buNone/>
            </a:pPr>
            <a:r>
              <a:rPr lang="en-US" altLang="ko-KR" dirty="0"/>
              <a:t>for d in range(2, </a:t>
            </a:r>
            <a:r>
              <a:rPr lang="en-US" altLang="ko-KR" b="1" dirty="0">
                <a:solidFill>
                  <a:srgbClr val="FC2610"/>
                </a:solidFill>
              </a:rPr>
              <a:t>n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/>
              <a:t>    if n % d == 0: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b="1" dirty="0">
                <a:solidFill>
                  <a:srgbClr val="FC2610"/>
                </a:solidFill>
              </a:rPr>
              <a:t>d &gt;= n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523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item in sequence:</a:t>
            </a:r>
          </a:p>
          <a:p>
            <a:pPr marL="0" indent="0">
              <a:buNone/>
            </a:pPr>
            <a:r>
              <a:rPr lang="en-US" altLang="ko-KR" dirty="0"/>
              <a:t>    statements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48943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for-if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>
          <a:xfrm>
            <a:off x="466165" y="2076449"/>
            <a:ext cx="5315119" cy="3777501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000" dirty="0"/>
              <a:t>Definition. A number </a:t>
            </a:r>
            <a:r>
              <a:rPr lang="en-US" altLang="ko-KR" sz="2000" i="1" dirty="0"/>
              <a:t>n</a:t>
            </a:r>
            <a:r>
              <a:rPr lang="en-US" altLang="ko-KR" sz="2000" dirty="0"/>
              <a:t> is prime if it is greater than one and if none of the numbers 2 , 3 , … , </a:t>
            </a:r>
            <a:r>
              <a:rPr lang="en-US" altLang="ko-KR" sz="2000" i="1" dirty="0"/>
              <a:t>n</a:t>
            </a:r>
            <a:r>
              <a:rPr lang="en-US" altLang="ko-KR" sz="2000" dirty="0"/>
              <a:t> − 1 divides </a:t>
            </a:r>
            <a:r>
              <a:rPr lang="en-US" altLang="ko-KR" sz="2000" i="1" dirty="0"/>
              <a:t>n</a:t>
            </a:r>
            <a:r>
              <a:rPr lang="en-US" altLang="ko-KR" sz="2000" dirty="0"/>
              <a:t> evenly.</a:t>
            </a:r>
          </a:p>
          <a:p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n = 71</a:t>
            </a:r>
          </a:p>
          <a:p>
            <a:pPr marL="0" indent="0">
              <a:buNone/>
            </a:pPr>
            <a:r>
              <a:rPr lang="en-US" altLang="ko-KR" sz="2000" dirty="0"/>
              <a:t>for d in range(2, </a:t>
            </a:r>
            <a:r>
              <a:rPr lang="en-US" altLang="ko-KR" sz="2000" b="1" dirty="0">
                <a:solidFill>
                  <a:srgbClr val="0070C0"/>
                </a:solidFill>
              </a:rPr>
              <a:t>n + 1</a:t>
            </a:r>
            <a:r>
              <a:rPr lang="en-US" altLang="ko-KR" sz="2000" dirty="0"/>
              <a:t>):</a:t>
            </a:r>
          </a:p>
          <a:p>
            <a:pPr marL="0" indent="0">
              <a:buNone/>
            </a:pPr>
            <a:r>
              <a:rPr lang="en-US" altLang="ko-KR" sz="2000" dirty="0"/>
              <a:t>    if n % d == 0:</a:t>
            </a:r>
          </a:p>
          <a:p>
            <a:pPr marL="0" indent="0">
              <a:buNone/>
            </a:pPr>
            <a:r>
              <a:rPr lang="en-US" altLang="ko-KR" sz="2000" dirty="0"/>
              <a:t>        break</a:t>
            </a:r>
          </a:p>
          <a:p>
            <a:pPr marL="0" indent="0">
              <a:buNone/>
            </a:pPr>
            <a:r>
              <a:rPr lang="en-US" altLang="ko-KR" sz="2000" dirty="0"/>
              <a:t>print(</a:t>
            </a:r>
            <a:r>
              <a:rPr lang="en-US" altLang="ko-KR" sz="2000" b="1" dirty="0">
                <a:solidFill>
                  <a:srgbClr val="0070C0"/>
                </a:solidFill>
              </a:rPr>
              <a:t>d &gt;= n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5315119" cy="377750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000" dirty="0"/>
              <a:t>Definition. A number </a:t>
            </a:r>
            <a:r>
              <a:rPr lang="en-US" altLang="ko-KR" sz="2000" i="1" dirty="0"/>
              <a:t>n</a:t>
            </a:r>
            <a:r>
              <a:rPr lang="en-US" altLang="ko-KR" sz="2000" dirty="0"/>
              <a:t> is prime if it is greater than one and if none of the numbers 2 , 3 , … , </a:t>
            </a:r>
            <a:r>
              <a:rPr lang="en-US" altLang="ko-KR" sz="2000" i="1" dirty="0"/>
              <a:t>n</a:t>
            </a:r>
            <a:r>
              <a:rPr lang="en-US" altLang="ko-KR" sz="2000" dirty="0"/>
              <a:t> − 1 divides </a:t>
            </a:r>
            <a:r>
              <a:rPr lang="en-US" altLang="ko-KR" sz="2000" i="1" dirty="0"/>
              <a:t>n</a:t>
            </a:r>
            <a:r>
              <a:rPr lang="en-US" altLang="ko-KR" sz="2000" dirty="0"/>
              <a:t> evenly.</a:t>
            </a:r>
          </a:p>
          <a:p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n = 71</a:t>
            </a:r>
          </a:p>
          <a:p>
            <a:pPr marL="0" indent="0">
              <a:buNone/>
            </a:pPr>
            <a:r>
              <a:rPr lang="en-US" altLang="ko-KR" sz="2000" dirty="0"/>
              <a:t>for d in range(2, </a:t>
            </a:r>
            <a:r>
              <a:rPr lang="en-US" altLang="ko-KR" sz="2000" b="1" dirty="0">
                <a:solidFill>
                  <a:srgbClr val="FC2610"/>
                </a:solidFill>
              </a:rPr>
              <a:t>n</a:t>
            </a:r>
            <a:r>
              <a:rPr lang="en-US" altLang="ko-KR" sz="2000" dirty="0"/>
              <a:t>):</a:t>
            </a:r>
          </a:p>
          <a:p>
            <a:pPr marL="0" indent="0">
              <a:buNone/>
            </a:pPr>
            <a:r>
              <a:rPr lang="en-US" altLang="ko-KR" sz="2000" dirty="0"/>
              <a:t>    if n % d == 0:</a:t>
            </a:r>
          </a:p>
          <a:p>
            <a:pPr marL="0" indent="0">
              <a:buNone/>
            </a:pPr>
            <a:r>
              <a:rPr lang="en-US" altLang="ko-KR" sz="2000" dirty="0"/>
              <a:t>        break</a:t>
            </a:r>
          </a:p>
          <a:p>
            <a:pPr marL="0" indent="0">
              <a:buNone/>
            </a:pPr>
            <a:r>
              <a:rPr lang="en-US" altLang="ko-KR" sz="2000" dirty="0"/>
              <a:t>print(</a:t>
            </a:r>
            <a:r>
              <a:rPr lang="en-US" altLang="ko-KR" sz="2000" b="1" dirty="0">
                <a:solidFill>
                  <a:srgbClr val="FC2610"/>
                </a:solidFill>
              </a:rPr>
              <a:t>d &gt;= n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80269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for-if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>
          <a:xfrm>
            <a:off x="546241" y="2076450"/>
            <a:ext cx="5377872" cy="3786466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1800" dirty="0"/>
              <a:t>Definition. A number </a:t>
            </a:r>
            <a:r>
              <a:rPr lang="en-US" altLang="ko-KR" sz="1800" i="1" dirty="0"/>
              <a:t>n</a:t>
            </a:r>
            <a:r>
              <a:rPr lang="en-US" altLang="ko-KR" sz="1800" dirty="0"/>
              <a:t> is prime if it is greater than one and if none of the numbers 2 , 3 , … , </a:t>
            </a:r>
            <a:r>
              <a:rPr lang="en-US" altLang="ko-KR" sz="1800" i="1" dirty="0"/>
              <a:t>n</a:t>
            </a:r>
            <a:r>
              <a:rPr lang="en-US" altLang="ko-KR" sz="1800" dirty="0"/>
              <a:t> − 1 divides </a:t>
            </a:r>
            <a:r>
              <a:rPr lang="en-US" altLang="ko-KR" sz="1800" i="1" dirty="0"/>
              <a:t>n</a:t>
            </a:r>
            <a:r>
              <a:rPr lang="en-US" altLang="ko-KR" sz="1800" dirty="0"/>
              <a:t> evenly.</a:t>
            </a:r>
          </a:p>
          <a:p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n = 121</a:t>
            </a:r>
          </a:p>
          <a:p>
            <a:pPr marL="0" indent="0">
              <a:buNone/>
            </a:pPr>
            <a:r>
              <a:rPr lang="en-US" altLang="ko-KR" sz="1800" b="1" dirty="0" err="1">
                <a:solidFill>
                  <a:srgbClr val="0070C0"/>
                </a:solidFill>
              </a:rPr>
              <a:t>bPrime</a:t>
            </a:r>
            <a:r>
              <a:rPr lang="en-US" altLang="ko-KR" sz="1800" b="1" dirty="0">
                <a:solidFill>
                  <a:srgbClr val="0070C0"/>
                </a:solidFill>
              </a:rPr>
              <a:t> = True</a:t>
            </a:r>
          </a:p>
          <a:p>
            <a:pPr marL="0" indent="0">
              <a:buNone/>
            </a:pPr>
            <a:r>
              <a:rPr lang="en-US" altLang="ko-KR" sz="1800" dirty="0"/>
              <a:t>for d in range(2, n):</a:t>
            </a:r>
          </a:p>
          <a:p>
            <a:pPr marL="0" indent="0">
              <a:buNone/>
            </a:pPr>
            <a:r>
              <a:rPr lang="en-US" altLang="ko-KR" sz="1800" dirty="0"/>
              <a:t>    if n % d == 0:</a:t>
            </a:r>
          </a:p>
          <a:p>
            <a:pPr marL="0" indent="0">
              <a:buNone/>
            </a:pPr>
            <a:r>
              <a:rPr lang="en-US" altLang="ko-KR" sz="1800" dirty="0"/>
              <a:t>        </a:t>
            </a:r>
            <a:r>
              <a:rPr lang="en-US" altLang="ko-KR" sz="1800" b="1" dirty="0" err="1">
                <a:solidFill>
                  <a:srgbClr val="0070C0"/>
                </a:solidFill>
              </a:rPr>
              <a:t>bPrime</a:t>
            </a:r>
            <a:r>
              <a:rPr lang="en-US" altLang="ko-KR" sz="1800" b="1" dirty="0">
                <a:solidFill>
                  <a:srgbClr val="0070C0"/>
                </a:solidFill>
              </a:rPr>
              <a:t> = False</a:t>
            </a:r>
          </a:p>
          <a:p>
            <a:pPr marL="0" indent="0">
              <a:buNone/>
            </a:pPr>
            <a:r>
              <a:rPr lang="en-US" altLang="ko-KR" sz="1800" dirty="0"/>
              <a:t>        break</a:t>
            </a:r>
          </a:p>
          <a:p>
            <a:pPr marL="0" indent="0">
              <a:buNone/>
            </a:pPr>
            <a:r>
              <a:rPr lang="en-US" altLang="ko-KR" sz="1800" dirty="0"/>
              <a:t>print(</a:t>
            </a:r>
            <a:r>
              <a:rPr lang="en-US" altLang="ko-KR" sz="1800" b="1" dirty="0" err="1">
                <a:solidFill>
                  <a:srgbClr val="0070C0"/>
                </a:solidFill>
              </a:rPr>
              <a:t>bPrime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>
          <a:xfrm>
            <a:off x="6410716" y="2076450"/>
            <a:ext cx="5377872" cy="3786467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1800" dirty="0"/>
              <a:t>Definition. A number </a:t>
            </a:r>
            <a:r>
              <a:rPr lang="en-US" altLang="ko-KR" sz="1800" i="1" dirty="0"/>
              <a:t>n</a:t>
            </a:r>
            <a:r>
              <a:rPr lang="en-US" altLang="ko-KR" sz="1800" dirty="0"/>
              <a:t> is prime if it is greater than one and if none of the numbers 2 , 3 , … , </a:t>
            </a:r>
            <a:r>
              <a:rPr lang="en-US" altLang="ko-KR" sz="1800" i="1" dirty="0"/>
              <a:t>n</a:t>
            </a:r>
            <a:r>
              <a:rPr lang="en-US" altLang="ko-KR" sz="1800" dirty="0"/>
              <a:t> − 1 divides </a:t>
            </a:r>
            <a:r>
              <a:rPr lang="en-US" altLang="ko-KR" sz="1800" i="1" dirty="0"/>
              <a:t>n</a:t>
            </a:r>
            <a:r>
              <a:rPr lang="en-US" altLang="ko-KR" sz="1800" dirty="0"/>
              <a:t> evenly.</a:t>
            </a:r>
          </a:p>
          <a:p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n = 121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for d in range(2, </a:t>
            </a:r>
            <a:r>
              <a:rPr lang="en-US" altLang="ko-KR" sz="1800" b="1" dirty="0">
                <a:solidFill>
                  <a:srgbClr val="0070C0"/>
                </a:solidFill>
              </a:rPr>
              <a:t>n + 1</a:t>
            </a:r>
            <a:r>
              <a:rPr lang="en-US" altLang="ko-KR" sz="1800" dirty="0"/>
              <a:t>):</a:t>
            </a:r>
          </a:p>
          <a:p>
            <a:pPr marL="0" indent="0">
              <a:buNone/>
            </a:pPr>
            <a:r>
              <a:rPr lang="en-US" altLang="ko-KR" sz="1800" dirty="0"/>
              <a:t>    if n % d == 0: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   break</a:t>
            </a:r>
          </a:p>
          <a:p>
            <a:pPr marL="0" indent="0">
              <a:buNone/>
            </a:pPr>
            <a:r>
              <a:rPr lang="en-US" altLang="ko-KR" sz="1800" dirty="0"/>
              <a:t>print(</a:t>
            </a:r>
            <a:r>
              <a:rPr lang="en-US" altLang="ko-KR" sz="1800" b="1" dirty="0">
                <a:solidFill>
                  <a:srgbClr val="0070C0"/>
                </a:solidFill>
              </a:rPr>
              <a:t>d &gt;= n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24111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i="1" dirty="0"/>
              <a:t>for</a:t>
            </a:r>
            <a:r>
              <a:rPr lang="en-US" altLang="ko-KR" dirty="0"/>
              <a:t> Statement</a:t>
            </a:r>
          </a:p>
          <a:p>
            <a:pPr lvl="1"/>
            <a:r>
              <a:rPr lang="en-US" altLang="ko-KR" dirty="0"/>
              <a:t>for</a:t>
            </a:r>
          </a:p>
          <a:p>
            <a:pPr lvl="2"/>
            <a:r>
              <a:rPr lang="en-US" altLang="ko-KR" dirty="0"/>
              <a:t>Control Flow in </a:t>
            </a:r>
            <a:r>
              <a:rPr lang="en-US" altLang="ko-KR" b="1" i="1" dirty="0"/>
              <a:t>for</a:t>
            </a:r>
            <a:r>
              <a:rPr lang="en-US" altLang="ko-KR" dirty="0"/>
              <a:t> Statement</a:t>
            </a:r>
          </a:p>
          <a:p>
            <a:pPr lvl="2"/>
            <a:r>
              <a:rPr lang="en-US" altLang="ko-KR" dirty="0"/>
              <a:t>Repetition Controls for </a:t>
            </a:r>
            <a:r>
              <a:rPr lang="en-US" altLang="ko-KR" b="1" i="1" dirty="0" err="1"/>
              <a:t>for</a:t>
            </a:r>
            <a:r>
              <a:rPr lang="en-US" altLang="ko-KR" dirty="0"/>
              <a:t> Statement</a:t>
            </a:r>
          </a:p>
          <a:p>
            <a:pPr lvl="2"/>
            <a:r>
              <a:rPr lang="en-US" altLang="ko-KR" b="1" i="1" dirty="0"/>
              <a:t>break</a:t>
            </a:r>
            <a:r>
              <a:rPr lang="en-US" altLang="ko-KR" dirty="0"/>
              <a:t> Statement</a:t>
            </a:r>
          </a:p>
          <a:p>
            <a:pPr lvl="1"/>
            <a:r>
              <a:rPr lang="en-US" altLang="ko-KR" dirty="0"/>
              <a:t>for-else</a:t>
            </a:r>
          </a:p>
          <a:p>
            <a:r>
              <a:rPr lang="en-US" altLang="ko-KR" dirty="0"/>
              <a:t>for-if</a:t>
            </a:r>
          </a:p>
          <a:p>
            <a:r>
              <a:rPr lang="en-US" altLang="ko-KR" b="1" u="sng" dirty="0"/>
              <a:t>for-for (nested for)</a:t>
            </a:r>
          </a:p>
          <a:p>
            <a:r>
              <a:rPr lang="en-US" altLang="ko-KR" b="1" i="1" dirty="0"/>
              <a:t>continue</a:t>
            </a:r>
            <a:r>
              <a:rPr lang="en-US" altLang="ko-KR" dirty="0"/>
              <a:t> Statement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5136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실습하기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113</a:t>
            </a:fld>
            <a:endParaRPr lang="en-US" dirty="0"/>
          </a:p>
        </p:txBody>
      </p:sp>
      <p:pic>
        <p:nvPicPr>
          <p:cNvPr id="1037" name="Picture 13" descr="나무 배경에 영화 클래퍼입니다. 3d 그림">
            <a:extLst>
              <a:ext uri="{FF2B5EF4-FFF2-40B4-BE49-F238E27FC236}">
                <a16:creationId xmlns:a16="http://schemas.microsoft.com/office/drawing/2014/main" id="{7FE3FDFA-C629-51E7-0D54-98961BF44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047750"/>
            <a:ext cx="9525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CF1663-7AB4-820D-216C-0413A2A1F5A8}"/>
              </a:ext>
            </a:extLst>
          </p:cNvPr>
          <p:cNvSpPr txBox="1"/>
          <p:nvPr/>
        </p:nvSpPr>
        <p:spPr>
          <a:xfrm rot="1558658">
            <a:off x="3491485" y="4278091"/>
            <a:ext cx="3398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 format</a:t>
            </a:r>
            <a:endParaRPr lang="ko-KR" altLang="en-US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80479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for-for</a:t>
            </a:r>
            <a:r>
              <a:rPr lang="en-US" altLang="ko-KR" dirty="0"/>
              <a:t> (nested for)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1800" dirty="0"/>
              <a:t>for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 in range(1, 11):</a:t>
            </a:r>
          </a:p>
          <a:p>
            <a:pPr marL="0" indent="0">
              <a:buNone/>
            </a:pPr>
            <a:r>
              <a:rPr lang="en-US" altLang="ko-KR" sz="1800" dirty="0"/>
              <a:t>    for j in range(1, 11):</a:t>
            </a:r>
          </a:p>
          <a:p>
            <a:pPr marL="0" indent="0">
              <a:buNone/>
            </a:pPr>
            <a:r>
              <a:rPr lang="en-US" altLang="ko-KR" sz="1800" dirty="0"/>
              <a:t>        print(j, end=", ")</a:t>
            </a:r>
          </a:p>
          <a:p>
            <a:pPr marL="0" indent="0">
              <a:buNone/>
            </a:pPr>
            <a:r>
              <a:rPr lang="en-US" altLang="ko-KR" sz="1800" dirty="0"/>
              <a:t>    print()</a:t>
            </a:r>
            <a:endParaRPr lang="ko-KR" altLang="en-US" sz="1800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1800" dirty="0"/>
              <a:t>1, 2, 3, 4, 5, 6, 7, 8, 9, 10, </a:t>
            </a:r>
          </a:p>
          <a:p>
            <a:pPr marL="0" indent="0">
              <a:buNone/>
            </a:pPr>
            <a:r>
              <a:rPr lang="en-US" altLang="ko-KR" sz="1800" dirty="0"/>
              <a:t>1, 2, 3, 4, 5, 6, 7, 8, 9, 10, </a:t>
            </a:r>
          </a:p>
          <a:p>
            <a:pPr marL="0" indent="0">
              <a:buNone/>
            </a:pPr>
            <a:r>
              <a:rPr lang="en-US" altLang="ko-KR" sz="1800" dirty="0"/>
              <a:t>1, 2, 3, 4, 5, 6, 7, 8, 9, 10, </a:t>
            </a:r>
          </a:p>
          <a:p>
            <a:pPr marL="0" indent="0">
              <a:buNone/>
            </a:pPr>
            <a:r>
              <a:rPr lang="en-US" altLang="ko-KR" sz="1800" dirty="0"/>
              <a:t>1, 2, 3, 4, 5, 6, 7, 8, 9, 10, </a:t>
            </a:r>
          </a:p>
          <a:p>
            <a:pPr marL="0" indent="0">
              <a:buNone/>
            </a:pPr>
            <a:r>
              <a:rPr lang="en-US" altLang="ko-KR" sz="1800" dirty="0"/>
              <a:t>1, 2, 3, 4, 5, 6, 7, 8, 9, 10, </a:t>
            </a:r>
          </a:p>
          <a:p>
            <a:pPr marL="0" indent="0">
              <a:buNone/>
            </a:pPr>
            <a:r>
              <a:rPr lang="en-US" altLang="ko-KR" sz="1800" dirty="0"/>
              <a:t>1, 2, 3, 4, 5, 6, 7, 8, 9, 10, </a:t>
            </a:r>
          </a:p>
          <a:p>
            <a:pPr marL="0" indent="0">
              <a:buNone/>
            </a:pPr>
            <a:r>
              <a:rPr lang="en-US" altLang="ko-KR" sz="1800" dirty="0"/>
              <a:t>1, 2, 3, 4, 5, 6, 7, 8, 9, 10, </a:t>
            </a:r>
          </a:p>
          <a:p>
            <a:pPr marL="0" indent="0">
              <a:buNone/>
            </a:pPr>
            <a:r>
              <a:rPr lang="en-US" altLang="ko-KR" sz="1800" dirty="0"/>
              <a:t>1, 2, 3, 4, 5, 6, 7, 8, 9, 10, </a:t>
            </a:r>
          </a:p>
          <a:p>
            <a:pPr marL="0" indent="0">
              <a:buNone/>
            </a:pPr>
            <a:r>
              <a:rPr lang="en-US" altLang="ko-KR" sz="1800" dirty="0"/>
              <a:t>1, 2, 3, 4, 5, 6, 7, 8, 9, 10, </a:t>
            </a:r>
          </a:p>
          <a:p>
            <a:pPr marL="0" indent="0">
              <a:buNone/>
            </a:pPr>
            <a:r>
              <a:rPr lang="en-US" altLang="ko-KR" sz="1800" dirty="0"/>
              <a:t>1, 2, 3, 4, 5, 6, 7, 8, 9, 10,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3923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for-for-if</a:t>
            </a:r>
            <a:endParaRPr lang="ko-KR" altLang="en-US" b="1" i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1800" dirty="0"/>
              <a:t>for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 in range(1, 11):</a:t>
            </a:r>
          </a:p>
          <a:p>
            <a:pPr marL="0" indent="0">
              <a:buNone/>
            </a:pPr>
            <a:r>
              <a:rPr lang="en-US" altLang="ko-KR" sz="1800" dirty="0"/>
              <a:t>    for j in range(1, 11):</a:t>
            </a:r>
          </a:p>
          <a:p>
            <a:pPr marL="0" indent="0">
              <a:buNone/>
            </a:pPr>
            <a:r>
              <a:rPr lang="en-US" altLang="ko-KR" sz="1800" dirty="0"/>
              <a:t>        if j &lt; 10:</a:t>
            </a:r>
          </a:p>
          <a:p>
            <a:pPr marL="0" indent="0">
              <a:buNone/>
            </a:pPr>
            <a:r>
              <a:rPr lang="en-US" altLang="ko-KR" sz="1800" dirty="0"/>
              <a:t>            print(j, end=", ")</a:t>
            </a:r>
          </a:p>
          <a:p>
            <a:pPr marL="0" indent="0">
              <a:buNone/>
            </a:pPr>
            <a:r>
              <a:rPr lang="en-US" altLang="ko-KR" sz="1800" dirty="0"/>
              <a:t>        else:</a:t>
            </a:r>
          </a:p>
          <a:p>
            <a:pPr marL="0" indent="0">
              <a:buNone/>
            </a:pPr>
            <a:r>
              <a:rPr lang="en-US" altLang="ko-KR" sz="1800" dirty="0"/>
              <a:t>            print(j)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1800" dirty="0"/>
              <a:t>1, 2, 3, 4, 5, 6, 7, 8, 9, 10</a:t>
            </a:r>
          </a:p>
          <a:p>
            <a:pPr marL="0" indent="0">
              <a:buNone/>
            </a:pPr>
            <a:r>
              <a:rPr lang="en-US" altLang="ko-KR" sz="1800" dirty="0"/>
              <a:t>1, 2, 3, 4, 5, 6, 7, 8, 9, 10</a:t>
            </a:r>
          </a:p>
          <a:p>
            <a:pPr marL="0" indent="0">
              <a:buNone/>
            </a:pPr>
            <a:r>
              <a:rPr lang="en-US" altLang="ko-KR" sz="1800" dirty="0"/>
              <a:t>1, 2, 3, 4, 5, 6, 7, 8, 9, 10</a:t>
            </a:r>
          </a:p>
          <a:p>
            <a:pPr marL="0" indent="0">
              <a:buNone/>
            </a:pPr>
            <a:r>
              <a:rPr lang="en-US" altLang="ko-KR" sz="1800" dirty="0"/>
              <a:t>1, 2, 3, 4, 5, 6, 7, 8, 9, 10</a:t>
            </a:r>
          </a:p>
          <a:p>
            <a:pPr marL="0" indent="0">
              <a:buNone/>
            </a:pPr>
            <a:r>
              <a:rPr lang="en-US" altLang="ko-KR" sz="1800" dirty="0"/>
              <a:t>1, 2, 3, 4, 5, 6, 7, 8, 9, 10</a:t>
            </a:r>
          </a:p>
          <a:p>
            <a:pPr marL="0" indent="0">
              <a:buNone/>
            </a:pPr>
            <a:r>
              <a:rPr lang="en-US" altLang="ko-KR" sz="1800" dirty="0"/>
              <a:t>1, 2, 3, 4, 5, 6, 7, 8, 9, 10</a:t>
            </a:r>
          </a:p>
          <a:p>
            <a:pPr marL="0" indent="0">
              <a:buNone/>
            </a:pPr>
            <a:r>
              <a:rPr lang="en-US" altLang="ko-KR" sz="1800" dirty="0"/>
              <a:t>1, 2, 3, 4, 5, 6, 7, 8, 9, 10</a:t>
            </a:r>
          </a:p>
          <a:p>
            <a:pPr marL="0" indent="0">
              <a:buNone/>
            </a:pPr>
            <a:r>
              <a:rPr lang="en-US" altLang="ko-KR" sz="1800" dirty="0"/>
              <a:t>1, 2, 3, 4, 5, 6, 7, 8, 9, 10</a:t>
            </a:r>
          </a:p>
          <a:p>
            <a:pPr marL="0" indent="0">
              <a:buNone/>
            </a:pPr>
            <a:r>
              <a:rPr lang="en-US" altLang="ko-KR" sz="1800" dirty="0"/>
              <a:t>1, 2, 3, 4, 5, 6, 7, 8, 9, 10</a:t>
            </a:r>
          </a:p>
          <a:p>
            <a:pPr marL="0" indent="0">
              <a:buNone/>
            </a:pPr>
            <a:r>
              <a:rPr lang="en-US" altLang="ko-KR" sz="1800" dirty="0"/>
              <a:t>1, 2, 3, 4, 5, 6, 7, 8, 9, 10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85880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for-for</a:t>
            </a:r>
            <a:endParaRPr lang="ko-KR" altLang="en-US" b="1" i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range(1, 11):</a:t>
            </a:r>
          </a:p>
          <a:p>
            <a:pPr marL="0" indent="0">
              <a:buNone/>
            </a:pPr>
            <a:r>
              <a:rPr lang="en-US" altLang="ko-KR" dirty="0"/>
              <a:t>    for j in range(1, 11):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        print(j, end=", ")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    print()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range(1, 11):</a:t>
            </a:r>
          </a:p>
          <a:p>
            <a:pPr marL="0" indent="0">
              <a:buNone/>
            </a:pPr>
            <a:r>
              <a:rPr lang="en-US" altLang="ko-KR" dirty="0"/>
              <a:t>    for j in range(1, 11):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        if j &lt; 10: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            print(j, end=", ")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        else: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            print(j)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6393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for-for</a:t>
            </a:r>
            <a:endParaRPr lang="ko-KR" altLang="en-US" b="1" i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range(1, 11):</a:t>
            </a:r>
          </a:p>
          <a:p>
            <a:pPr marL="0" indent="0">
              <a:buNone/>
            </a:pPr>
            <a:r>
              <a:rPr lang="en-US" altLang="ko-KR" dirty="0"/>
              <a:t>    for j in range(1, 11):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        print(j, end=", ")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    print()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>
          <a:ln w="38100">
            <a:solidFill>
              <a:srgbClr val="FF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range(1, 11):</a:t>
            </a:r>
          </a:p>
          <a:p>
            <a:pPr marL="0" indent="0">
              <a:buNone/>
            </a:pPr>
            <a:r>
              <a:rPr lang="en-US" altLang="ko-KR" dirty="0"/>
              <a:t>    for j in range(1, 11):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        if j &lt; 10: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            print(j, end=", ")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        else: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            print(j)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74538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for-for</a:t>
            </a:r>
            <a:endParaRPr lang="ko-KR" altLang="en-US" b="1" i="1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1, 2, 3, 4, 5, 6, 7, 8, 9, 10</a:t>
            </a:r>
          </a:p>
          <a:p>
            <a:pPr marL="0" indent="0">
              <a:buNone/>
            </a:pPr>
            <a:r>
              <a:rPr lang="en-US" altLang="ko-KR" dirty="0"/>
              <a:t>11, 12, 13, 14, 15, 16, 17, 18, 19, 20</a:t>
            </a:r>
          </a:p>
          <a:p>
            <a:pPr marL="0" indent="0">
              <a:buNone/>
            </a:pPr>
            <a:r>
              <a:rPr lang="en-US" altLang="ko-KR" dirty="0"/>
              <a:t>21, 22, 23, 24, 25, 26, 27, 28, 29, 30</a:t>
            </a:r>
          </a:p>
          <a:p>
            <a:pPr marL="0" indent="0">
              <a:buNone/>
            </a:pPr>
            <a:r>
              <a:rPr lang="en-US" altLang="ko-KR" dirty="0"/>
              <a:t>31, 32, 33, 34, 35, 36, 37, 38, 39, 40</a:t>
            </a:r>
          </a:p>
          <a:p>
            <a:pPr marL="0" indent="0">
              <a:buNone/>
            </a:pPr>
            <a:r>
              <a:rPr lang="en-US" altLang="ko-KR" dirty="0"/>
              <a:t>41, 42, 43, 44, 45, 46, 47, 48, 49, 50</a:t>
            </a:r>
          </a:p>
          <a:p>
            <a:pPr marL="0" indent="0">
              <a:buNone/>
            </a:pPr>
            <a:r>
              <a:rPr lang="en-US" altLang="ko-KR" dirty="0"/>
              <a:t>51, 52, 53, 54, 55, 56, 57, 58, 59, 60</a:t>
            </a:r>
          </a:p>
          <a:p>
            <a:pPr marL="0" indent="0">
              <a:buNone/>
            </a:pPr>
            <a:r>
              <a:rPr lang="en-US" altLang="ko-KR" dirty="0"/>
              <a:t>61, 62, 63, 64, 65, 66, 67, 68, 69, 70</a:t>
            </a:r>
          </a:p>
          <a:p>
            <a:pPr marL="0" indent="0">
              <a:buNone/>
            </a:pPr>
            <a:r>
              <a:rPr lang="en-US" altLang="ko-KR" dirty="0"/>
              <a:t>71, 72, 73, 74, 75, 76, 77, 78, 79, 80</a:t>
            </a:r>
          </a:p>
          <a:p>
            <a:pPr marL="0" indent="0">
              <a:buNone/>
            </a:pPr>
            <a:r>
              <a:rPr lang="en-US" altLang="ko-KR" dirty="0"/>
              <a:t>81, 82, 83, 84, 85, 86, 87, 88, 89, 90</a:t>
            </a:r>
          </a:p>
          <a:p>
            <a:pPr marL="0" indent="0">
              <a:buNone/>
            </a:pPr>
            <a:r>
              <a:rPr lang="en-US" altLang="ko-KR" dirty="0"/>
              <a:t>91, 92, 93, 94, 95, 96, 97, 98, 99, 100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877882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for-for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n = 1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range(1, 11):</a:t>
            </a:r>
          </a:p>
          <a:p>
            <a:pPr marL="0" indent="0">
              <a:buNone/>
            </a:pPr>
            <a:r>
              <a:rPr lang="en-US" altLang="ko-KR" dirty="0"/>
              <a:t>    for j in range(1, 11):</a:t>
            </a:r>
          </a:p>
          <a:p>
            <a:pPr marL="0" indent="0">
              <a:buNone/>
            </a:pPr>
            <a:r>
              <a:rPr lang="en-US" altLang="ko-KR" dirty="0"/>
              <a:t>        if j &lt; 10:</a:t>
            </a:r>
          </a:p>
          <a:p>
            <a:pPr marL="0" indent="0">
              <a:buNone/>
            </a:pPr>
            <a:r>
              <a:rPr lang="en-US" altLang="ko-KR" dirty="0"/>
              <a:t>            print(n, end=", ")</a:t>
            </a:r>
          </a:p>
          <a:p>
            <a:pPr marL="0" indent="0">
              <a:buNone/>
            </a:pPr>
            <a:r>
              <a:rPr lang="en-US" altLang="ko-KR" dirty="0"/>
              <a:t>        else:</a:t>
            </a:r>
          </a:p>
          <a:p>
            <a:pPr marL="0" indent="0">
              <a:buNone/>
            </a:pPr>
            <a:r>
              <a:rPr lang="en-US" altLang="ko-KR" dirty="0"/>
              <a:t>            print(n)</a:t>
            </a:r>
          </a:p>
          <a:p>
            <a:pPr marL="0" indent="0">
              <a:buNone/>
            </a:pPr>
            <a:r>
              <a:rPr lang="en-US" altLang="ko-KR" dirty="0"/>
              <a:t>        n += 1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493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b="1" dirty="0">
                <a:solidFill>
                  <a:srgbClr val="FF0000"/>
                </a:solidFill>
              </a:rPr>
              <a:t>item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0000"/>
                </a:solidFill>
              </a:rPr>
              <a:t>sequence</a:t>
            </a:r>
            <a:r>
              <a:rPr lang="en-US" altLang="ko-KR" dirty="0"/>
              <a:t>:		# </a:t>
            </a:r>
            <a:r>
              <a:rPr lang="en-US" altLang="ko-KR" b="1" dirty="0">
                <a:solidFill>
                  <a:srgbClr val="FF0000"/>
                </a:solidFill>
              </a:rPr>
              <a:t>1st item in sequence</a:t>
            </a:r>
          </a:p>
          <a:p>
            <a:pPr marL="0" indent="0">
              <a:buNone/>
            </a:pPr>
            <a:r>
              <a:rPr lang="en-US" altLang="ko-KR" dirty="0"/>
              <a:t>    statements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95529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for-for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212470" y="1402428"/>
            <a:ext cx="10353762" cy="466373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n =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for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 in range(1, 11):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  for j in range(1, 11):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      if j &lt; 10: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          print(n, end=", ")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      else: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          print(n)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      n += 1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120</a:t>
            </a:fld>
            <a:endParaRPr 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BAA8F6F-F857-22B5-D56F-BCF8D3D05A54}"/>
              </a:ext>
            </a:extLst>
          </p:cNvPr>
          <p:cNvGrpSpPr/>
          <p:nvPr/>
        </p:nvGrpSpPr>
        <p:grpSpPr>
          <a:xfrm>
            <a:off x="1273430" y="2523872"/>
            <a:ext cx="1104010" cy="2921888"/>
            <a:chOff x="1212470" y="2798192"/>
            <a:chExt cx="871402" cy="2160240"/>
          </a:xfrm>
        </p:grpSpPr>
        <p:sp>
          <p:nvSpPr>
            <p:cNvPr id="5" name="직사각형 4"/>
            <p:cNvSpPr/>
            <p:nvPr/>
          </p:nvSpPr>
          <p:spPr>
            <a:xfrm>
              <a:off x="1212470" y="2798192"/>
              <a:ext cx="242462" cy="288032"/>
            </a:xfrm>
            <a:prstGeom prst="rect">
              <a:avLst/>
            </a:prstGeom>
            <a:noFill/>
            <a:ln w="28575">
              <a:solidFill>
                <a:srgbClr val="FC26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212470" y="3211386"/>
              <a:ext cx="242462" cy="288032"/>
            </a:xfrm>
            <a:prstGeom prst="rect">
              <a:avLst/>
            </a:prstGeom>
            <a:noFill/>
            <a:ln w="28575">
              <a:solidFill>
                <a:srgbClr val="FC26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12470" y="3590280"/>
              <a:ext cx="242462" cy="288032"/>
            </a:xfrm>
            <a:prstGeom prst="rect">
              <a:avLst/>
            </a:prstGeom>
            <a:noFill/>
            <a:ln w="28575">
              <a:solidFill>
                <a:srgbClr val="FC26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12470" y="3950320"/>
              <a:ext cx="242462" cy="288032"/>
            </a:xfrm>
            <a:prstGeom prst="rect">
              <a:avLst/>
            </a:prstGeom>
            <a:noFill/>
            <a:ln w="28575">
              <a:solidFill>
                <a:srgbClr val="FC26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212470" y="4310360"/>
              <a:ext cx="242462" cy="288032"/>
            </a:xfrm>
            <a:prstGeom prst="rect">
              <a:avLst/>
            </a:prstGeom>
            <a:noFill/>
            <a:ln w="28575">
              <a:solidFill>
                <a:srgbClr val="FC26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212470" y="4670400"/>
              <a:ext cx="242462" cy="288032"/>
            </a:xfrm>
            <a:prstGeom prst="rect">
              <a:avLst/>
            </a:prstGeom>
            <a:noFill/>
            <a:ln w="28575">
              <a:solidFill>
                <a:srgbClr val="FC26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526940" y="3211386"/>
              <a:ext cx="242462" cy="288032"/>
            </a:xfrm>
            <a:prstGeom prst="rect">
              <a:avLst/>
            </a:prstGeom>
            <a:noFill/>
            <a:ln w="28575">
              <a:solidFill>
                <a:srgbClr val="FC26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526940" y="3590280"/>
              <a:ext cx="242462" cy="288032"/>
            </a:xfrm>
            <a:prstGeom prst="rect">
              <a:avLst/>
            </a:prstGeom>
            <a:noFill/>
            <a:ln w="28575">
              <a:solidFill>
                <a:srgbClr val="FC26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526940" y="3950320"/>
              <a:ext cx="242462" cy="288032"/>
            </a:xfrm>
            <a:prstGeom prst="rect">
              <a:avLst/>
            </a:prstGeom>
            <a:noFill/>
            <a:ln w="28575">
              <a:solidFill>
                <a:srgbClr val="FC26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526940" y="4310360"/>
              <a:ext cx="242462" cy="288032"/>
            </a:xfrm>
            <a:prstGeom prst="rect">
              <a:avLst/>
            </a:prstGeom>
            <a:noFill/>
            <a:ln w="28575">
              <a:solidFill>
                <a:srgbClr val="FC26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526940" y="4670400"/>
              <a:ext cx="242462" cy="288032"/>
            </a:xfrm>
            <a:prstGeom prst="rect">
              <a:avLst/>
            </a:prstGeom>
            <a:noFill/>
            <a:ln w="28575">
              <a:solidFill>
                <a:srgbClr val="FC26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841410" y="3590280"/>
              <a:ext cx="242462" cy="288032"/>
            </a:xfrm>
            <a:prstGeom prst="rect">
              <a:avLst/>
            </a:prstGeom>
            <a:noFill/>
            <a:ln w="28575">
              <a:solidFill>
                <a:srgbClr val="FC26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841410" y="4310360"/>
              <a:ext cx="242462" cy="288032"/>
            </a:xfrm>
            <a:prstGeom prst="rect">
              <a:avLst/>
            </a:prstGeom>
            <a:noFill/>
            <a:ln w="28575">
              <a:solidFill>
                <a:srgbClr val="FC26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727144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for-for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1,   2,   3,   4,   5,   6,   7,   8,   9,  10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11,  12,  13,  14,  15,  16,  17,  18,  19,  20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21,  22,  23,  24,  25,  26,  27,  28,  29,  30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31,  32,  33,  34,  35,  36,  37,  38,  39,  40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41,  42,  43,  44,  45,  46,  47,  48,  49,  50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51,  52,  53,  54,  55,  56,  57,  58,  59,  60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61,  62,  63,  64,  65,  66,  67,  68,  69,  70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71,  72,  73,  74,  75,  76,  77,  78,  79,  80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81,  82,  83,  84,  85,  86,  87,  88,  89,  90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91,  92,  93,  94,  95,  96,  97,  98,  99, 100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5117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for-for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980595" y="1638453"/>
            <a:ext cx="9063923" cy="38300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n = 1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range(1, 11):</a:t>
            </a:r>
          </a:p>
          <a:p>
            <a:pPr marL="0" indent="0">
              <a:buNone/>
            </a:pPr>
            <a:r>
              <a:rPr lang="en-US" altLang="ko-KR" dirty="0"/>
              <a:t>    for j in range(1, 11):</a:t>
            </a:r>
          </a:p>
          <a:p>
            <a:pPr marL="0" indent="0">
              <a:buNone/>
            </a:pPr>
            <a:r>
              <a:rPr lang="en-US" altLang="ko-KR" dirty="0"/>
              <a:t>        if j &lt; 10:</a:t>
            </a:r>
          </a:p>
          <a:p>
            <a:pPr marL="0" indent="0">
              <a:buNone/>
            </a:pPr>
            <a:r>
              <a:rPr lang="en-US" altLang="ko-KR" dirty="0"/>
              <a:t>            print(f"{n:3d}", end=", ")</a:t>
            </a:r>
          </a:p>
          <a:p>
            <a:pPr marL="0" indent="0">
              <a:buNone/>
            </a:pPr>
            <a:r>
              <a:rPr lang="en-US" altLang="ko-KR" dirty="0"/>
              <a:t>        else:</a:t>
            </a:r>
          </a:p>
          <a:p>
            <a:pPr marL="0" indent="0">
              <a:buNone/>
            </a:pPr>
            <a:r>
              <a:rPr lang="en-US" altLang="ko-KR" dirty="0"/>
              <a:t>            print(f"{n:3d}")</a:t>
            </a:r>
          </a:p>
          <a:p>
            <a:pPr marL="0" indent="0">
              <a:buNone/>
            </a:pPr>
            <a:r>
              <a:rPr lang="en-US" altLang="ko-KR" dirty="0"/>
              <a:t>        n += 1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79391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2053" y="242047"/>
            <a:ext cx="9600216" cy="126187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Avoiding Duplication</a:t>
            </a:r>
            <a:br>
              <a:rPr lang="en-US" altLang="ko-KR" dirty="0"/>
            </a:br>
            <a:r>
              <a:rPr lang="en-US" altLang="ko-KR" dirty="0"/>
              <a:t>cf. Accounting Report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28263" y="2076450"/>
            <a:ext cx="5342373" cy="3622671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altLang="ko-KR" sz="1800" b="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n = 1</a:t>
            </a:r>
          </a:p>
          <a:p>
            <a:pPr marL="36900" indent="0">
              <a:buNone/>
            </a:pPr>
            <a:r>
              <a:rPr lang="en-US" altLang="ko-KR" sz="1800" b="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for </a:t>
            </a:r>
            <a:r>
              <a:rPr lang="en-US" altLang="ko-KR" sz="1800" b="0" dirty="0" err="1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i</a:t>
            </a:r>
            <a:r>
              <a:rPr lang="en-US" altLang="ko-KR" sz="1800" b="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in range(1, 11):</a:t>
            </a:r>
          </a:p>
          <a:p>
            <a:pPr marL="36900" indent="0">
              <a:buNone/>
            </a:pPr>
            <a:r>
              <a:rPr lang="en-US" altLang="ko-KR" sz="1800" b="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for j in range(1, 11):</a:t>
            </a:r>
          </a:p>
          <a:p>
            <a:pPr marL="36900" indent="0">
              <a:buNone/>
            </a:pPr>
            <a:r>
              <a:rPr lang="en-US" altLang="ko-KR" sz="1800" b="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    if j &lt; 10:</a:t>
            </a:r>
          </a:p>
          <a:p>
            <a:pPr marL="36900" indent="0">
              <a:buNone/>
            </a:pPr>
            <a:r>
              <a:rPr lang="en-US" altLang="ko-KR" sz="1800" b="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        print(f"{n:3d}", end=", ")</a:t>
            </a:r>
          </a:p>
          <a:p>
            <a:pPr marL="36900" indent="0">
              <a:buNone/>
            </a:pPr>
            <a:r>
              <a:rPr lang="en-US" altLang="ko-KR" sz="1800" b="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    else:</a:t>
            </a:r>
          </a:p>
          <a:p>
            <a:pPr marL="36900" indent="0">
              <a:buNone/>
            </a:pPr>
            <a:r>
              <a:rPr lang="en-US" altLang="ko-KR" sz="1800" b="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        print(f"{n:3d}")</a:t>
            </a:r>
          </a:p>
          <a:p>
            <a:pPr marL="36900" indent="0">
              <a:buNone/>
            </a:pPr>
            <a:r>
              <a:rPr lang="en-US" altLang="ko-KR" sz="1800" b="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    n += 1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6307148" y="2069251"/>
            <a:ext cx="5342373" cy="3622672"/>
          </a:xfrm>
        </p:spPr>
        <p:txBody>
          <a:bodyPr>
            <a:normAutofit fontScale="92500" lnSpcReduction="20000"/>
          </a:bodyPr>
          <a:lstStyle/>
          <a:p>
            <a:pPr marL="36900" indent="0">
              <a:lnSpc>
                <a:spcPct val="120000"/>
              </a:lnSpc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n = 1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for </a:t>
            </a:r>
            <a:r>
              <a:rPr lang="en-US" altLang="ko-KR" sz="1800" dirty="0" err="1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i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in range(1, 11):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   for j in range(1, 11):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       if j &lt; 10: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           </a:t>
            </a:r>
            <a:r>
              <a:rPr lang="en-US" altLang="ko-KR" sz="1800" dirty="0" err="1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sEnd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= ", "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       else: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           </a:t>
            </a:r>
            <a:r>
              <a:rPr lang="en-US" altLang="ko-KR" sz="1800" dirty="0" err="1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sEnd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= "\n"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       print(f</a:t>
            </a:r>
            <a:r>
              <a:rPr lang="en-US" altLang="ko-KR" sz="1800" b="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"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{n:3d}", end=</a:t>
            </a:r>
            <a:r>
              <a:rPr lang="en-US" altLang="ko-KR" sz="1800" dirty="0" err="1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sEnd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       n += 1</a:t>
            </a:r>
          </a:p>
          <a:p>
            <a:pPr marL="0" indent="0">
              <a:buNone/>
            </a:pPr>
            <a:endParaRPr lang="ko-KR" altLang="en-US" sz="16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802869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for-for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881113" y="905522"/>
            <a:ext cx="6508981" cy="54795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m\kg 70 71 72 73 74 75 76 77 78 79 80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1.55  X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1.56  X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1.57  X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1.58  X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1.59  X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1.60  X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1.61  X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1.62  X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1.63  X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1.64  X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1.65  X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1.66  X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1.67  X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1.68  X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1.69  X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ko-KR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99618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for-for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m\kg 70 71 72 73 74 75 76 77 78 79 80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1.55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1.56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1.57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1.58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1.59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1.60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1.61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1.62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1.63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1.64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1.65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1.66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1.67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1.68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1.69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125</a:t>
            </a:fld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83432" y="2153700"/>
            <a:ext cx="3888432" cy="2530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83432" y="2478716"/>
            <a:ext cx="633264" cy="34563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88704" y="2478716"/>
            <a:ext cx="3183160" cy="34563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994690" y="3144773"/>
            <a:ext cx="1440160" cy="519351"/>
          </a:xfrm>
          <a:prstGeom prst="wedgeEllipseCallout">
            <a:avLst>
              <a:gd name="adj1" fmla="val -127692"/>
              <a:gd name="adj2" fmla="val 126193"/>
            </a:avLst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body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94690" y="1397531"/>
            <a:ext cx="1440160" cy="519351"/>
          </a:xfrm>
          <a:prstGeom prst="wedgeEllipseCallout">
            <a:avLst>
              <a:gd name="adj1" fmla="val -128166"/>
              <a:gd name="adj2" fmla="val 90258"/>
            </a:avLst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header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47528" y="6005993"/>
            <a:ext cx="2160240" cy="519351"/>
          </a:xfrm>
          <a:prstGeom prst="wedgeEllipseCallout">
            <a:avLst>
              <a:gd name="adj1" fmla="val -74228"/>
              <a:gd name="adj2" fmla="val -58268"/>
            </a:avLst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en-US" altLang="ko-KR" baseline="30000" dirty="0">
                <a:solidFill>
                  <a:srgbClr val="FF0000"/>
                </a:solidFill>
              </a:rPr>
              <a:t>st</a:t>
            </a:r>
            <a:r>
              <a:rPr lang="en-US" altLang="ko-KR" dirty="0">
                <a:solidFill>
                  <a:srgbClr val="FF0000"/>
                </a:solidFill>
              </a:rPr>
              <a:t> column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51763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for-for</a:t>
            </a:r>
            <a:r>
              <a:rPr lang="en-US" altLang="ko-KR" dirty="0"/>
              <a:t> (body)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fHeight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0000"/>
                </a:solidFill>
              </a:rPr>
              <a:t>range(1.55, 1.70, 0.01)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for </a:t>
            </a:r>
            <a:r>
              <a:rPr lang="en-US" altLang="ko-KR" dirty="0" err="1"/>
              <a:t>fWeight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0000"/>
                </a:solidFill>
              </a:rPr>
              <a:t>range(70.0, 81.0, 1.0)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if </a:t>
            </a:r>
            <a:r>
              <a:rPr lang="en-US" altLang="ko-KR" dirty="0" err="1"/>
              <a:t>fWeight</a:t>
            </a:r>
            <a:r>
              <a:rPr lang="en-US" altLang="ko-KR" dirty="0"/>
              <a:t> &lt; 80.0:</a:t>
            </a:r>
          </a:p>
          <a:p>
            <a:pPr marL="0" indent="0">
              <a:buNone/>
            </a:pPr>
            <a:r>
              <a:rPr lang="en-US" altLang="ko-KR" dirty="0"/>
              <a:t>            print(" X", end=" ")</a:t>
            </a:r>
          </a:p>
          <a:p>
            <a:pPr marL="0" indent="0">
              <a:buNone/>
            </a:pPr>
            <a:r>
              <a:rPr lang="en-US" altLang="ko-KR" dirty="0"/>
              <a:t>        else:</a:t>
            </a:r>
          </a:p>
          <a:p>
            <a:pPr marL="0" indent="0">
              <a:buNone/>
            </a:pPr>
            <a:r>
              <a:rPr lang="en-US" altLang="ko-KR" dirty="0"/>
              <a:t>            print(" X")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74248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for-for</a:t>
            </a:r>
            <a:r>
              <a:rPr lang="en-US" altLang="ko-KR" dirty="0"/>
              <a:t> (body)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iHeight</a:t>
            </a:r>
            <a:r>
              <a:rPr lang="en-US" altLang="ko-KR" dirty="0"/>
              <a:t> in range(155, 170):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fHeight</a:t>
            </a:r>
            <a:r>
              <a:rPr lang="en-US" altLang="ko-KR" dirty="0"/>
              <a:t> = </a:t>
            </a:r>
            <a:r>
              <a:rPr lang="en-US" altLang="ko-KR" b="1" dirty="0" err="1">
                <a:solidFill>
                  <a:srgbClr val="0070C0"/>
                </a:solidFill>
              </a:rPr>
              <a:t>iHeight</a:t>
            </a:r>
            <a:r>
              <a:rPr lang="en-US" altLang="ko-KR" b="1" dirty="0">
                <a:solidFill>
                  <a:srgbClr val="0070C0"/>
                </a:solidFill>
              </a:rPr>
              <a:t> / 100.0</a:t>
            </a:r>
          </a:p>
          <a:p>
            <a:pPr marL="0" indent="0">
              <a:buNone/>
            </a:pPr>
            <a:r>
              <a:rPr lang="en-US" altLang="ko-KR" dirty="0"/>
              <a:t>    for </a:t>
            </a:r>
            <a:r>
              <a:rPr lang="en-US" altLang="ko-KR" dirty="0" err="1"/>
              <a:t>iWeight</a:t>
            </a:r>
            <a:r>
              <a:rPr lang="en-US" altLang="ko-KR" dirty="0"/>
              <a:t> in range(70, 81):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fWeight</a:t>
            </a:r>
            <a:r>
              <a:rPr lang="en-US" altLang="ko-KR" dirty="0"/>
              <a:t> = </a:t>
            </a:r>
            <a:r>
              <a:rPr lang="en-US" altLang="ko-KR" b="1" dirty="0">
                <a:solidFill>
                  <a:srgbClr val="0070C0"/>
                </a:solidFill>
              </a:rPr>
              <a:t>float(</a:t>
            </a:r>
            <a:r>
              <a:rPr lang="en-US" altLang="ko-KR" b="1" dirty="0" err="1">
                <a:solidFill>
                  <a:srgbClr val="0070C0"/>
                </a:solidFill>
              </a:rPr>
              <a:t>iWeight</a:t>
            </a:r>
            <a:r>
              <a:rPr lang="en-US" altLang="ko-KR" b="1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dirty="0"/>
              <a:t>        if </a:t>
            </a:r>
            <a:r>
              <a:rPr lang="en-US" altLang="ko-KR" dirty="0" err="1"/>
              <a:t>iWeight</a:t>
            </a:r>
            <a:r>
              <a:rPr lang="en-US" altLang="ko-KR" dirty="0"/>
              <a:t> &lt; 80:</a:t>
            </a:r>
          </a:p>
          <a:p>
            <a:pPr marL="0" indent="0">
              <a:buNone/>
            </a:pPr>
            <a:r>
              <a:rPr lang="en-US" altLang="ko-KR" dirty="0"/>
              <a:t>            print(" X", end=" ")</a:t>
            </a:r>
          </a:p>
          <a:p>
            <a:pPr marL="0" indent="0">
              <a:buNone/>
            </a:pPr>
            <a:r>
              <a:rPr lang="en-US" altLang="ko-KR" dirty="0"/>
              <a:t>        else:</a:t>
            </a:r>
          </a:p>
          <a:p>
            <a:pPr marL="0" indent="0">
              <a:buNone/>
            </a:pPr>
            <a:r>
              <a:rPr lang="en-US" altLang="ko-KR" dirty="0"/>
              <a:t>            print(" X")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74993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for-for</a:t>
            </a:r>
            <a:r>
              <a:rPr lang="en-US" altLang="ko-KR" dirty="0"/>
              <a:t> (body)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961795" y="1002024"/>
            <a:ext cx="4967052" cy="533608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224573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for-for</a:t>
            </a:r>
            <a:r>
              <a:rPr lang="en-US" altLang="ko-KR" dirty="0"/>
              <a:t> (body, 1st column)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altLang="ko-KR" sz="1800" b="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for </a:t>
            </a:r>
            <a:r>
              <a:rPr lang="en-US" altLang="ko-KR" sz="1800" b="0" dirty="0" err="1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iHeight</a:t>
            </a:r>
            <a:r>
              <a:rPr lang="en-US" altLang="ko-KR" sz="1800" b="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in range(155, 170):</a:t>
            </a:r>
          </a:p>
          <a:p>
            <a:pPr marL="36900" indent="0">
              <a:buNone/>
            </a:pPr>
            <a:r>
              <a:rPr lang="en-US" altLang="ko-KR" sz="1800" b="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</a:t>
            </a:r>
            <a:r>
              <a:rPr lang="en-US" altLang="ko-KR" sz="1800" b="0" dirty="0" err="1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fHeight</a:t>
            </a:r>
            <a:r>
              <a:rPr lang="en-US" altLang="ko-KR" sz="1800" b="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= </a:t>
            </a:r>
            <a:r>
              <a:rPr lang="en-US" altLang="ko-KR" sz="1800" b="0" dirty="0" err="1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iHeight</a:t>
            </a:r>
            <a:r>
              <a:rPr lang="en-US" altLang="ko-KR" sz="1800" b="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/ 100.0</a:t>
            </a:r>
          </a:p>
          <a:p>
            <a:pPr marL="36900" indent="0">
              <a:buNone/>
            </a:pPr>
            <a:r>
              <a:rPr lang="en-US" altLang="ko-KR" sz="1800" b="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print(f"{fHeight:.2f}", end=" ")</a:t>
            </a:r>
          </a:p>
          <a:p>
            <a:pPr marL="36900" indent="0">
              <a:buNone/>
            </a:pPr>
            <a:r>
              <a:rPr lang="en-US" altLang="ko-KR" sz="1800" b="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for </a:t>
            </a:r>
            <a:r>
              <a:rPr lang="en-US" altLang="ko-KR" sz="1800" b="0" dirty="0" err="1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iWeight</a:t>
            </a:r>
            <a:r>
              <a:rPr lang="en-US" altLang="ko-KR" sz="1800" b="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in range(70, 81):</a:t>
            </a:r>
          </a:p>
          <a:p>
            <a:pPr marL="36900" indent="0">
              <a:buNone/>
            </a:pPr>
            <a:r>
              <a:rPr lang="en-US" altLang="ko-KR" sz="1800" b="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    if </a:t>
            </a:r>
            <a:r>
              <a:rPr lang="en-US" altLang="ko-KR" sz="1800" b="0" dirty="0" err="1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iWeight</a:t>
            </a:r>
            <a:r>
              <a:rPr lang="en-US" altLang="ko-KR" sz="1800" b="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&lt; 80:</a:t>
            </a:r>
          </a:p>
          <a:p>
            <a:pPr marL="36900" indent="0">
              <a:buNone/>
            </a:pPr>
            <a:r>
              <a:rPr lang="en-US" altLang="ko-KR" sz="1800" b="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        print(" X", end=" ")</a:t>
            </a:r>
          </a:p>
          <a:p>
            <a:pPr marL="36900" indent="0">
              <a:buNone/>
            </a:pPr>
            <a:r>
              <a:rPr lang="en-US" altLang="ko-KR" sz="1800" b="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    else:</a:t>
            </a:r>
          </a:p>
          <a:p>
            <a:pPr marL="36900" indent="0">
              <a:buNone/>
            </a:pPr>
            <a:r>
              <a:rPr lang="en-US" altLang="ko-KR" sz="1800" b="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        print(" X")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>
          <a:xfrm>
            <a:off x="6410716" y="2076450"/>
            <a:ext cx="5453335" cy="3919235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for </a:t>
            </a:r>
            <a:r>
              <a:rPr lang="en-US" altLang="ko-KR" sz="1800" dirty="0" err="1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iHeight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in range(155, 170):</a:t>
            </a:r>
          </a:p>
          <a:p>
            <a:pPr marL="36900" indent="0"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</a:t>
            </a:r>
            <a:r>
              <a:rPr lang="en-US" altLang="ko-KR" sz="1800" dirty="0" err="1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fHeight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= </a:t>
            </a:r>
            <a:r>
              <a:rPr lang="en-US" altLang="ko-KR" sz="1800" dirty="0" err="1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iHeight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/ 100.0</a:t>
            </a:r>
          </a:p>
          <a:p>
            <a:pPr marL="36900" indent="0"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</a:t>
            </a:r>
            <a:r>
              <a:rPr lang="en-US" altLang="ko-KR" sz="1800" dirty="0" err="1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output_line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= f"{fHeight:.2f} "</a:t>
            </a:r>
          </a:p>
          <a:p>
            <a:pPr marL="36900" indent="0"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for </a:t>
            </a:r>
            <a:r>
              <a:rPr lang="en-US" altLang="ko-KR" sz="1800" dirty="0" err="1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iWeight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in range(70, 81):</a:t>
            </a:r>
          </a:p>
          <a:p>
            <a:pPr marL="36900" indent="0"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    if </a:t>
            </a:r>
            <a:r>
              <a:rPr lang="en-US" altLang="ko-KR" sz="1800" dirty="0" err="1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iWeight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&lt; 80:</a:t>
            </a:r>
          </a:p>
          <a:p>
            <a:pPr marL="36900" indent="0"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        </a:t>
            </a:r>
            <a:r>
              <a:rPr lang="en-US" altLang="ko-KR" sz="1800" dirty="0" err="1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output_line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+= " X"</a:t>
            </a:r>
          </a:p>
          <a:p>
            <a:pPr marL="36900" indent="0"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    else:</a:t>
            </a:r>
          </a:p>
          <a:p>
            <a:pPr marL="36900" indent="0"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        </a:t>
            </a:r>
            <a:r>
              <a:rPr lang="en-US" altLang="ko-KR" sz="1800" dirty="0" err="1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output_line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+= " X"</a:t>
            </a:r>
          </a:p>
          <a:p>
            <a:pPr marL="36900" indent="0"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print(</a:t>
            </a:r>
            <a:r>
              <a:rPr lang="en-US" altLang="ko-KR" sz="1800" dirty="0" err="1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output_line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350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item in sequence:		# 1st item in sequence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statements</a:t>
            </a:r>
            <a:r>
              <a:rPr lang="en-US" altLang="ko-KR" dirty="0"/>
              <a:t>			# </a:t>
            </a:r>
            <a:r>
              <a:rPr lang="en-US" altLang="ko-KR" b="1" dirty="0">
                <a:solidFill>
                  <a:srgbClr val="FF0000"/>
                </a:solidFill>
              </a:rPr>
              <a:t>item = 1st item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42804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for-for</a:t>
            </a:r>
            <a:r>
              <a:rPr lang="en-US" altLang="ko-KR" dirty="0"/>
              <a:t> (body, 1</a:t>
            </a:r>
            <a:r>
              <a:rPr lang="en-US" altLang="ko-KR" baseline="30000" dirty="0"/>
              <a:t>st</a:t>
            </a:r>
            <a:r>
              <a:rPr lang="en-US" altLang="ko-KR" dirty="0"/>
              <a:t> column)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836288" y="1055747"/>
            <a:ext cx="5460111" cy="542573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1.55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1.56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1.57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1.58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1.59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1.60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1.61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1.62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1.63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1.64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1.65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1.66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1.67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1.68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1.69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147002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4" y="154762"/>
            <a:ext cx="10353762" cy="576758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Example: </a:t>
            </a:r>
            <a:r>
              <a:rPr lang="en-US" altLang="ko-KR" sz="3200" b="1" i="1" dirty="0"/>
              <a:t>for-for</a:t>
            </a:r>
            <a:r>
              <a:rPr lang="en-US" altLang="ko-KR" sz="3200" dirty="0"/>
              <a:t> (body, 1</a:t>
            </a:r>
            <a:r>
              <a:rPr lang="en-US" altLang="ko-KR" sz="3200" baseline="30000" dirty="0"/>
              <a:t>st</a:t>
            </a:r>
            <a:r>
              <a:rPr lang="en-US" altLang="ko-KR" sz="3200" dirty="0"/>
              <a:t> column, header)</a:t>
            </a:r>
            <a:endParaRPr lang="ko-KR" altLang="en-US" sz="32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529151" y="1532964"/>
            <a:ext cx="5360661" cy="4410954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print("m\kg", end=" ")</a:t>
            </a:r>
          </a:p>
          <a:p>
            <a:pPr marL="36900" indent="0"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for </a:t>
            </a:r>
            <a:r>
              <a:rPr lang="en-US" altLang="ko-KR" sz="1800" dirty="0" err="1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iWeight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in range(70, 81):</a:t>
            </a:r>
          </a:p>
          <a:p>
            <a:pPr marL="36900" indent="0"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</a:t>
            </a:r>
            <a:r>
              <a:rPr lang="en-US" altLang="ko-KR" sz="1800" dirty="0" err="1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fWeight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= float(</a:t>
            </a:r>
            <a:r>
              <a:rPr lang="en-US" altLang="ko-KR" sz="1800" dirty="0" err="1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iWeight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</a:p>
          <a:p>
            <a:pPr marL="36900" indent="0"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if </a:t>
            </a:r>
            <a:r>
              <a:rPr lang="en-US" altLang="ko-KR" sz="1800" dirty="0" err="1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iWeight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&lt; 80:</a:t>
            </a:r>
          </a:p>
          <a:p>
            <a:pPr marL="36900" indent="0"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    print(f"{fWeight:2.0f}", end=" ")</a:t>
            </a:r>
          </a:p>
          <a:p>
            <a:pPr marL="36900" indent="0"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else:</a:t>
            </a:r>
          </a:p>
          <a:p>
            <a:pPr marL="36900" indent="0"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    print(f"{fWeight:2.0f}")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131</a:t>
            </a:fld>
            <a:endParaRPr lang="en-US" dirty="0"/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5BCCAEE8-031D-498E-9C9B-C8306AB77152}"/>
              </a:ext>
            </a:extLst>
          </p:cNvPr>
          <p:cNvSpPr txBox="1">
            <a:spLocks/>
          </p:cNvSpPr>
          <p:nvPr/>
        </p:nvSpPr>
        <p:spPr>
          <a:xfrm>
            <a:off x="6302188" y="1532965"/>
            <a:ext cx="5360661" cy="441095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1pPr>
            <a:lvl2pPr marL="72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2pPr>
            <a:lvl3pPr marL="102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3pPr>
            <a:lvl4pPr marL="138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4pPr>
            <a:lvl5pPr marL="1674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5pPr>
            <a:lvl6pPr marL="20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for </a:t>
            </a:r>
            <a:r>
              <a:rPr lang="en-US" altLang="ko-KR" sz="1800" dirty="0" err="1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iHeight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in range(155, 171):</a:t>
            </a:r>
          </a:p>
          <a:p>
            <a:pPr marL="36900" indent="0">
              <a:buFont typeface="Wingdings 2" charset="2"/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</a:t>
            </a:r>
            <a:r>
              <a:rPr lang="en-US" altLang="ko-KR" sz="1800" dirty="0" err="1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fHeight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= </a:t>
            </a:r>
            <a:r>
              <a:rPr lang="en-US" altLang="ko-KR" sz="1800" dirty="0" err="1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iHeight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/ 100.0</a:t>
            </a:r>
          </a:p>
          <a:p>
            <a:pPr marL="36900" indent="0">
              <a:buFont typeface="Wingdings 2" charset="2"/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print(f"{fHeight:4.2f}", end=" ")</a:t>
            </a:r>
          </a:p>
          <a:p>
            <a:pPr marL="36900" indent="0">
              <a:buFont typeface="Wingdings 2" charset="2"/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for </a:t>
            </a:r>
            <a:r>
              <a:rPr lang="en-US" altLang="ko-KR" sz="1800" dirty="0" err="1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iWeight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in range(70, 81):</a:t>
            </a:r>
          </a:p>
          <a:p>
            <a:pPr marL="36900" indent="0">
              <a:buFont typeface="Wingdings 2" charset="2"/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    if </a:t>
            </a:r>
            <a:r>
              <a:rPr lang="en-US" altLang="ko-KR" sz="1800" dirty="0" err="1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iWeight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&lt; 80:</a:t>
            </a:r>
          </a:p>
          <a:p>
            <a:pPr marL="36900" indent="0">
              <a:buFont typeface="Wingdings 2" charset="2"/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        print(" X", end=" ")</a:t>
            </a:r>
          </a:p>
          <a:p>
            <a:pPr marL="36900" indent="0">
              <a:buFont typeface="Wingdings 2" charset="2"/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    else:</a:t>
            </a:r>
          </a:p>
          <a:p>
            <a:pPr marL="36900" indent="0">
              <a:buFont typeface="Wingdings 2" charset="2"/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        print(" X", end=" ")</a:t>
            </a:r>
          </a:p>
          <a:p>
            <a:pPr marL="36900" indent="0">
              <a:buFont typeface="Wingdings 2" charset="2"/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print()</a:t>
            </a:r>
          </a:p>
        </p:txBody>
      </p:sp>
    </p:spTree>
    <p:extLst>
      <p:ext uri="{BB962C8B-B14F-4D97-AF65-F5344CB8AC3E}">
        <p14:creationId xmlns:p14="http://schemas.microsoft.com/office/powerpoint/2010/main" val="202444555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for-for</a:t>
            </a:r>
            <a:r>
              <a:rPr lang="en-US" altLang="ko-KR" dirty="0"/>
              <a:t> (body, 1</a:t>
            </a:r>
            <a:r>
              <a:rPr lang="en-US" altLang="ko-KR" baseline="30000" dirty="0"/>
              <a:t>st</a:t>
            </a:r>
            <a:r>
              <a:rPr lang="en-US" altLang="ko-KR" dirty="0"/>
              <a:t> column, header)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21890" y="905522"/>
            <a:ext cx="7127546" cy="573053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m\kg 70 71 72 73 74 75 76 77 78 79 80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1.55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1.56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1.57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1.58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1.59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1.60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1.61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1.62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1.63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1.64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1.65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1.66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1.67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1.68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1.69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91829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for-for</a:t>
            </a:r>
            <a:endParaRPr lang="ko-KR" altLang="en-US" b="1" i="1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Print out the prime numbers between 2 and 100.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import math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n in range(2, 101):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bPrime</a:t>
            </a:r>
            <a:r>
              <a:rPr lang="en-US" altLang="ko-KR" dirty="0"/>
              <a:t> = True</a:t>
            </a:r>
          </a:p>
          <a:p>
            <a:pPr marL="0" indent="0">
              <a:buNone/>
            </a:pPr>
            <a:r>
              <a:rPr lang="en-US" altLang="ko-KR" dirty="0"/>
              <a:t>    for d in range(2, </a:t>
            </a:r>
            <a:r>
              <a:rPr lang="en-US" altLang="ko-KR" dirty="0" err="1"/>
              <a:t>int</a:t>
            </a:r>
            <a:r>
              <a:rPr lang="en-US" altLang="ko-KR" dirty="0"/>
              <a:t>(</a:t>
            </a:r>
            <a:r>
              <a:rPr lang="en-US" altLang="ko-KR" dirty="0" err="1"/>
              <a:t>math.sqrt</a:t>
            </a:r>
            <a:r>
              <a:rPr lang="en-US" altLang="ko-KR" dirty="0"/>
              <a:t>(n)) + 1):</a:t>
            </a:r>
          </a:p>
          <a:p>
            <a:pPr marL="0" indent="0">
              <a:buNone/>
            </a:pPr>
            <a:r>
              <a:rPr lang="en-US" altLang="ko-KR" dirty="0"/>
              <a:t>        if n % d == 0:</a:t>
            </a:r>
          </a:p>
          <a:p>
            <a:pPr marL="0" indent="0">
              <a:buNone/>
            </a:pPr>
            <a:r>
              <a:rPr lang="en-US" altLang="ko-KR" dirty="0"/>
              <a:t>            </a:t>
            </a:r>
            <a:r>
              <a:rPr lang="en-US" altLang="ko-KR" dirty="0" err="1"/>
              <a:t>bPrime</a:t>
            </a:r>
            <a:r>
              <a:rPr lang="en-US" altLang="ko-KR" dirty="0"/>
              <a:t> = False</a:t>
            </a:r>
          </a:p>
          <a:p>
            <a:pPr marL="0" indent="0">
              <a:buNone/>
            </a:pPr>
            <a:r>
              <a:rPr lang="en-US" altLang="ko-KR" dirty="0"/>
              <a:t>            break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bPrime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print(n)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099657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실습하기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134</a:t>
            </a:fld>
            <a:endParaRPr lang="en-US" dirty="0"/>
          </a:p>
        </p:txBody>
      </p:sp>
      <p:pic>
        <p:nvPicPr>
          <p:cNvPr id="1037" name="Picture 13" descr="나무 배경에 영화 클래퍼입니다. 3d 그림">
            <a:extLst>
              <a:ext uri="{FF2B5EF4-FFF2-40B4-BE49-F238E27FC236}">
                <a16:creationId xmlns:a16="http://schemas.microsoft.com/office/drawing/2014/main" id="{7FE3FDFA-C629-51E7-0D54-98961BF44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047750"/>
            <a:ext cx="9525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CF1663-7AB4-820D-216C-0413A2A1F5A8}"/>
              </a:ext>
            </a:extLst>
          </p:cNvPr>
          <p:cNvSpPr txBox="1"/>
          <p:nvPr/>
        </p:nvSpPr>
        <p:spPr>
          <a:xfrm rot="1558658">
            <a:off x="3491485" y="4278091"/>
            <a:ext cx="3398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Prime Number</a:t>
            </a:r>
            <a:endParaRPr lang="ko-KR" altLang="en-US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726020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직사각형 113"/>
          <p:cNvSpPr/>
          <p:nvPr/>
        </p:nvSpPr>
        <p:spPr bwMode="auto">
          <a:xfrm>
            <a:off x="6816082" y="1874827"/>
            <a:ext cx="3354373" cy="4245280"/>
          </a:xfrm>
          <a:prstGeom prst="rect">
            <a:avLst/>
          </a:prstGeom>
          <a:solidFill>
            <a:schemeClr val="tx2">
              <a:lumMod val="2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9060" tIns="49530" rIns="99060" bIns="49530" numCol="1" rtlCol="0" anchor="t" anchorCtr="0" compatLnSpc="1">
            <a:prstTxWarp prst="textNoShape">
              <a:avLst/>
            </a:prstTxWarp>
          </a:bodyPr>
          <a:lstStyle/>
          <a:p>
            <a:pPr defTabSz="990570" latinLnBrk="1"/>
            <a:r>
              <a:rPr kumimoji="1" lang="en-US" altLang="ko-KR" sz="1083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</a:rPr>
              <a:t>for</a:t>
            </a:r>
            <a:endParaRPr kumimoji="1" lang="ko-KR" altLang="en-US" sz="1083" dirty="0">
              <a:solidFill>
                <a:schemeClr val="tx1">
                  <a:lumMod val="50000"/>
                  <a:lumOff val="50000"/>
                </a:schemeClr>
              </a:solidFill>
              <a:latin typeface="Tahoma" pitchFamily="34" charset="0"/>
            </a:endParaRPr>
          </a:p>
        </p:txBody>
      </p:sp>
      <p:sp>
        <p:nvSpPr>
          <p:cNvPr id="110" name="직사각형 109"/>
          <p:cNvSpPr/>
          <p:nvPr/>
        </p:nvSpPr>
        <p:spPr bwMode="auto">
          <a:xfrm>
            <a:off x="7107658" y="3044957"/>
            <a:ext cx="2750760" cy="1872208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9060" tIns="49530" rIns="99060" bIns="49530" numCol="1" rtlCol="0" anchor="t" anchorCtr="0" compatLnSpc="1">
            <a:prstTxWarp prst="textNoShape">
              <a:avLst/>
            </a:prstTxWarp>
          </a:bodyPr>
          <a:lstStyle/>
          <a:p>
            <a:pPr defTabSz="990570" latinLnBrk="1"/>
            <a:r>
              <a:rPr kumimoji="1" lang="en-US" altLang="ko-KR" sz="1083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</a:rPr>
              <a:t>for</a:t>
            </a:r>
            <a:endParaRPr kumimoji="1" lang="ko-KR" altLang="en-US" sz="1083" dirty="0">
              <a:solidFill>
                <a:schemeClr val="tx1">
                  <a:lumMod val="50000"/>
                  <a:lumOff val="50000"/>
                </a:schemeClr>
              </a:solidFill>
              <a:latin typeface="Tahoma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596166" y="2420888"/>
            <a:ext cx="1638182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83" dirty="0"/>
              <a:t>If next item</a:t>
            </a:r>
            <a:endParaRPr lang="ko-KR" altLang="en-US" sz="1083" dirty="0"/>
          </a:p>
        </p:txBody>
      </p:sp>
      <p:sp>
        <p:nvSpPr>
          <p:cNvPr id="13" name="TextBox 12"/>
          <p:cNvSpPr txBox="1"/>
          <p:nvPr/>
        </p:nvSpPr>
        <p:spPr>
          <a:xfrm>
            <a:off x="7596166" y="3558305"/>
            <a:ext cx="1638182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83" dirty="0"/>
              <a:t>If next item</a:t>
            </a:r>
            <a:endParaRPr lang="ko-KR" altLang="en-US" sz="1083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Practice: </a:t>
            </a:r>
            <a:r>
              <a:rPr lang="en-US" altLang="ko-KR" b="1" i="1" dirty="0"/>
              <a:t>for-for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Make a Python program which lists all of the prime numbers from 2 through 100.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40151" y="2687627"/>
            <a:ext cx="2028225" cy="266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083" dirty="0" err="1"/>
              <a:t>bPrime</a:t>
            </a:r>
            <a:r>
              <a:rPr lang="en-US" altLang="ko-KR" sz="1083" dirty="0"/>
              <a:t> = True</a:t>
            </a:r>
            <a:endParaRPr lang="ko-KR" altLang="en-US" sz="1083" dirty="0"/>
          </a:p>
        </p:txBody>
      </p:sp>
      <p:sp>
        <p:nvSpPr>
          <p:cNvPr id="7" name="TextBox 6"/>
          <p:cNvSpPr txBox="1"/>
          <p:nvPr/>
        </p:nvSpPr>
        <p:spPr>
          <a:xfrm>
            <a:off x="7440151" y="3162566"/>
            <a:ext cx="2028225" cy="42845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ko-KR" altLang="en-US" sz="1083" dirty="0"/>
          </a:p>
        </p:txBody>
      </p:sp>
      <p:sp>
        <p:nvSpPr>
          <p:cNvPr id="8" name="TextBox 7"/>
          <p:cNvSpPr txBox="1"/>
          <p:nvPr/>
        </p:nvSpPr>
        <p:spPr>
          <a:xfrm>
            <a:off x="7440151" y="3162566"/>
            <a:ext cx="2028225" cy="42845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083" dirty="0"/>
              <a:t>Item </a:t>
            </a:r>
            <a:r>
              <a:rPr lang="en-US" altLang="ko-KR" sz="1083" dirty="0" err="1"/>
              <a:t>i</a:t>
            </a:r>
            <a:r>
              <a:rPr lang="en-US" altLang="ko-KR" sz="1083" dirty="0"/>
              <a:t> from range(2, n)</a:t>
            </a:r>
            <a:endParaRPr lang="ko-KR" altLang="en-US" sz="1083" dirty="0"/>
          </a:p>
        </p:txBody>
      </p:sp>
      <p:sp>
        <p:nvSpPr>
          <p:cNvPr id="9" name="타원 8"/>
          <p:cNvSpPr/>
          <p:nvPr/>
        </p:nvSpPr>
        <p:spPr bwMode="auto">
          <a:xfrm>
            <a:off x="8298246" y="1484786"/>
            <a:ext cx="312035" cy="312035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9060" tIns="49530" rIns="99060" bIns="49530" numCol="1" rtlCol="0" anchor="t" anchorCtr="0" compatLnSpc="1">
            <a:prstTxWarp prst="textNoShape">
              <a:avLst/>
            </a:prstTxWarp>
          </a:bodyPr>
          <a:lstStyle/>
          <a:p>
            <a:pPr defTabSz="990570" latinLnBrk="1"/>
            <a:endParaRPr kumimoji="1" lang="ko-KR" altLang="en-US" sz="1083">
              <a:latin typeface="Tahoma" pitchFamily="34" charset="0"/>
            </a:endParaRPr>
          </a:p>
        </p:txBody>
      </p:sp>
      <p:sp>
        <p:nvSpPr>
          <p:cNvPr id="10" name="도넛 9"/>
          <p:cNvSpPr/>
          <p:nvPr/>
        </p:nvSpPr>
        <p:spPr bwMode="auto">
          <a:xfrm>
            <a:off x="8298246" y="6276127"/>
            <a:ext cx="312035" cy="312035"/>
          </a:xfrm>
          <a:prstGeom prst="donu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9060" tIns="49530" rIns="99060" bIns="49530" numCol="1" rtlCol="0" anchor="t" anchorCtr="0" compatLnSpc="1">
            <a:prstTxWarp prst="textNoShape">
              <a:avLst/>
            </a:prstTxWarp>
          </a:bodyPr>
          <a:lstStyle/>
          <a:p>
            <a:pPr defTabSz="990570" latinLnBrk="1"/>
            <a:endParaRPr kumimoji="1" lang="ko-KR" altLang="en-US" sz="1083">
              <a:latin typeface="Tahoma" pitchFamily="34" charset="0"/>
            </a:endParaRPr>
          </a:p>
        </p:txBody>
      </p:sp>
      <p:cxnSp>
        <p:nvCxnSpPr>
          <p:cNvPr id="11" name="직선 화살표 연결선 10"/>
          <p:cNvCxnSpPr>
            <a:stCxn id="43" idx="2"/>
            <a:endCxn id="6" idx="0"/>
          </p:cNvCxnSpPr>
          <p:nvPr/>
        </p:nvCxnSpPr>
        <p:spPr bwMode="auto">
          <a:xfrm>
            <a:off x="8454262" y="2459299"/>
            <a:ext cx="0" cy="2283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2" name="직선 화살표 연결선 11"/>
          <p:cNvCxnSpPr>
            <a:stCxn id="8" idx="2"/>
            <a:endCxn id="45" idx="0"/>
          </p:cNvCxnSpPr>
          <p:nvPr/>
        </p:nvCxnSpPr>
        <p:spPr bwMode="auto">
          <a:xfrm>
            <a:off x="8454262" y="3591021"/>
            <a:ext cx="0" cy="2339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8766299" y="3435001"/>
            <a:ext cx="1794199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83" dirty="0"/>
              <a:t>If no more item</a:t>
            </a:r>
            <a:endParaRPr lang="ko-KR" altLang="en-US" sz="1083" dirty="0"/>
          </a:p>
        </p:txBody>
      </p:sp>
      <p:cxnSp>
        <p:nvCxnSpPr>
          <p:cNvPr id="17" name="직선 화살표 연결선 16"/>
          <p:cNvCxnSpPr>
            <a:stCxn id="6" idx="2"/>
            <a:endCxn id="8" idx="0"/>
          </p:cNvCxnSpPr>
          <p:nvPr/>
        </p:nvCxnSpPr>
        <p:spPr bwMode="auto">
          <a:xfrm>
            <a:off x="8454262" y="2954436"/>
            <a:ext cx="0" cy="2081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8" name="직선 화살표 연결선 17"/>
          <p:cNvCxnSpPr>
            <a:stCxn id="44" idx="2"/>
            <a:endCxn id="53" idx="0"/>
          </p:cNvCxnSpPr>
          <p:nvPr/>
        </p:nvCxnSpPr>
        <p:spPr bwMode="auto">
          <a:xfrm>
            <a:off x="8454262" y="4253398"/>
            <a:ext cx="0" cy="2284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8376255" y="4215087"/>
            <a:ext cx="780087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83" dirty="0"/>
              <a:t>True</a:t>
            </a:r>
            <a:endParaRPr lang="ko-KR" altLang="en-US" sz="1083" dirty="0"/>
          </a:p>
        </p:txBody>
      </p:sp>
      <p:cxnSp>
        <p:nvCxnSpPr>
          <p:cNvPr id="21" name="꺾인 연결선 20"/>
          <p:cNvCxnSpPr>
            <a:stCxn id="45" idx="1"/>
            <a:endCxn id="8" idx="1"/>
          </p:cNvCxnSpPr>
          <p:nvPr/>
        </p:nvCxnSpPr>
        <p:spPr bwMode="auto">
          <a:xfrm rot="10800000">
            <a:off x="7440149" y="3376796"/>
            <a:ext cx="13758" cy="662379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7107660" y="3981061"/>
            <a:ext cx="780087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83" dirty="0"/>
              <a:t>False</a:t>
            </a:r>
            <a:endParaRPr lang="ko-KR" altLang="en-US" sz="1083" dirty="0"/>
          </a:p>
        </p:txBody>
      </p:sp>
      <p:sp>
        <p:nvSpPr>
          <p:cNvPr id="42" name="TextBox 41"/>
          <p:cNvSpPr txBox="1"/>
          <p:nvPr/>
        </p:nvSpPr>
        <p:spPr>
          <a:xfrm>
            <a:off x="7440151" y="2030845"/>
            <a:ext cx="2028225" cy="42845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ko-KR" altLang="en-US" sz="1083" dirty="0"/>
          </a:p>
        </p:txBody>
      </p:sp>
      <p:sp>
        <p:nvSpPr>
          <p:cNvPr id="43" name="TextBox 42"/>
          <p:cNvSpPr txBox="1"/>
          <p:nvPr/>
        </p:nvSpPr>
        <p:spPr>
          <a:xfrm>
            <a:off x="7440151" y="2030845"/>
            <a:ext cx="2028225" cy="42845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083" dirty="0"/>
              <a:t>Item n from</a:t>
            </a:r>
          </a:p>
          <a:p>
            <a:pPr algn="ctr"/>
            <a:r>
              <a:rPr lang="en-US" altLang="ko-KR" sz="1083" dirty="0"/>
              <a:t>range(2, 10001)</a:t>
            </a:r>
            <a:endParaRPr lang="ko-KR" altLang="en-US" sz="1083" dirty="0"/>
          </a:p>
        </p:txBody>
      </p:sp>
      <p:sp>
        <p:nvSpPr>
          <p:cNvPr id="44" name="TextBox 43"/>
          <p:cNvSpPr txBox="1"/>
          <p:nvPr/>
        </p:nvSpPr>
        <p:spPr>
          <a:xfrm>
            <a:off x="7440151" y="3824945"/>
            <a:ext cx="2028225" cy="42845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ko-KR" altLang="en-US" sz="1083" dirty="0"/>
          </a:p>
        </p:txBody>
      </p:sp>
      <p:sp>
        <p:nvSpPr>
          <p:cNvPr id="45" name="TextBox 44"/>
          <p:cNvSpPr txBox="1"/>
          <p:nvPr/>
        </p:nvSpPr>
        <p:spPr>
          <a:xfrm>
            <a:off x="7440151" y="3824945"/>
            <a:ext cx="2028225" cy="42845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083" dirty="0"/>
              <a:t>n % </a:t>
            </a:r>
            <a:r>
              <a:rPr lang="en-US" altLang="ko-KR" sz="1083" dirty="0" err="1"/>
              <a:t>i</a:t>
            </a:r>
            <a:r>
              <a:rPr lang="en-US" altLang="ko-KR" sz="1083" dirty="0"/>
              <a:t> == 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440151" y="4481893"/>
            <a:ext cx="2028225" cy="266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083" dirty="0" err="1"/>
              <a:t>bPrime</a:t>
            </a:r>
            <a:r>
              <a:rPr lang="en-US" altLang="ko-KR" sz="1083" dirty="0"/>
              <a:t> = False</a:t>
            </a:r>
            <a:endParaRPr lang="ko-KR" altLang="en-US" sz="1083" dirty="0"/>
          </a:p>
        </p:txBody>
      </p:sp>
      <p:sp>
        <p:nvSpPr>
          <p:cNvPr id="54" name="TextBox 53"/>
          <p:cNvSpPr txBox="1"/>
          <p:nvPr/>
        </p:nvSpPr>
        <p:spPr>
          <a:xfrm>
            <a:off x="7440151" y="5775293"/>
            <a:ext cx="2028225" cy="266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083" dirty="0"/>
              <a:t>print(n)</a:t>
            </a:r>
            <a:endParaRPr lang="ko-KR" altLang="en-US" sz="1083" dirty="0"/>
          </a:p>
        </p:txBody>
      </p:sp>
      <p:cxnSp>
        <p:nvCxnSpPr>
          <p:cNvPr id="57" name="직선 화살표 연결선 56"/>
          <p:cNvCxnSpPr>
            <a:stCxn id="9" idx="4"/>
            <a:endCxn id="43" idx="0"/>
          </p:cNvCxnSpPr>
          <p:nvPr/>
        </p:nvCxnSpPr>
        <p:spPr bwMode="auto">
          <a:xfrm>
            <a:off x="8454262" y="1796819"/>
            <a:ext cx="0" cy="2340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8766299" y="2342879"/>
            <a:ext cx="1794199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83" dirty="0"/>
              <a:t>If no more item</a:t>
            </a:r>
            <a:endParaRPr lang="ko-KR" altLang="en-US" sz="1083" dirty="0"/>
          </a:p>
        </p:txBody>
      </p:sp>
      <p:sp>
        <p:nvSpPr>
          <p:cNvPr id="67" name="TextBox 66"/>
          <p:cNvSpPr txBox="1"/>
          <p:nvPr/>
        </p:nvSpPr>
        <p:spPr>
          <a:xfrm>
            <a:off x="8376255" y="5463325"/>
            <a:ext cx="780087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83" dirty="0"/>
              <a:t>True</a:t>
            </a:r>
            <a:endParaRPr lang="ko-KR" altLang="en-US" sz="1083" dirty="0"/>
          </a:p>
        </p:txBody>
      </p:sp>
      <p:sp>
        <p:nvSpPr>
          <p:cNvPr id="68" name="TextBox 67"/>
          <p:cNvSpPr txBox="1"/>
          <p:nvPr/>
        </p:nvSpPr>
        <p:spPr>
          <a:xfrm>
            <a:off x="7107660" y="5229299"/>
            <a:ext cx="780087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83" dirty="0"/>
              <a:t>False</a:t>
            </a:r>
            <a:endParaRPr lang="ko-KR" altLang="en-US" sz="1083" dirty="0"/>
          </a:p>
        </p:txBody>
      </p:sp>
      <p:sp>
        <p:nvSpPr>
          <p:cNvPr id="69" name="TextBox 68"/>
          <p:cNvSpPr txBox="1"/>
          <p:nvPr/>
        </p:nvSpPr>
        <p:spPr>
          <a:xfrm>
            <a:off x="7440151" y="5073183"/>
            <a:ext cx="2028225" cy="42845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ko-KR" altLang="en-US" sz="1083" dirty="0"/>
          </a:p>
        </p:txBody>
      </p:sp>
      <p:sp>
        <p:nvSpPr>
          <p:cNvPr id="70" name="TextBox 69"/>
          <p:cNvSpPr txBox="1"/>
          <p:nvPr/>
        </p:nvSpPr>
        <p:spPr>
          <a:xfrm>
            <a:off x="7440151" y="5073183"/>
            <a:ext cx="2028225" cy="42845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083" dirty="0" err="1"/>
              <a:t>bPrime</a:t>
            </a:r>
            <a:endParaRPr lang="en-US" altLang="ko-KR" sz="1083" dirty="0"/>
          </a:p>
        </p:txBody>
      </p:sp>
      <p:cxnSp>
        <p:nvCxnSpPr>
          <p:cNvPr id="72" name="직선 화살표 연결선 71"/>
          <p:cNvCxnSpPr>
            <a:stCxn id="69" idx="2"/>
            <a:endCxn id="54" idx="0"/>
          </p:cNvCxnSpPr>
          <p:nvPr/>
        </p:nvCxnSpPr>
        <p:spPr bwMode="auto">
          <a:xfrm>
            <a:off x="8454262" y="5501636"/>
            <a:ext cx="0" cy="2736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77" name="꺾인 연결선 76"/>
          <p:cNvCxnSpPr>
            <a:stCxn id="54" idx="1"/>
            <a:endCxn id="43" idx="1"/>
          </p:cNvCxnSpPr>
          <p:nvPr/>
        </p:nvCxnSpPr>
        <p:spPr bwMode="auto">
          <a:xfrm rot="10800000">
            <a:off x="7440149" y="2245073"/>
            <a:ext cx="13758" cy="3663625"/>
          </a:xfrm>
          <a:prstGeom prst="bentConnector3">
            <a:avLst>
              <a:gd name="adj1" fmla="val 363396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80" name="꺾인 연결선 79"/>
          <p:cNvCxnSpPr>
            <a:stCxn id="70" idx="1"/>
            <a:endCxn id="43" idx="1"/>
          </p:cNvCxnSpPr>
          <p:nvPr/>
        </p:nvCxnSpPr>
        <p:spPr bwMode="auto">
          <a:xfrm rot="10800000">
            <a:off x="7440149" y="2245071"/>
            <a:ext cx="13758" cy="3042338"/>
          </a:xfrm>
          <a:prstGeom prst="bentConnector3">
            <a:avLst>
              <a:gd name="adj1" fmla="val 363396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85" name="꺾인 연결선 84"/>
          <p:cNvCxnSpPr>
            <a:stCxn id="43" idx="3"/>
            <a:endCxn id="10" idx="6"/>
          </p:cNvCxnSpPr>
          <p:nvPr/>
        </p:nvCxnSpPr>
        <p:spPr bwMode="auto">
          <a:xfrm flipH="1">
            <a:off x="8610281" y="2245073"/>
            <a:ext cx="858095" cy="4187071"/>
          </a:xfrm>
          <a:prstGeom prst="bentConnector3">
            <a:avLst>
              <a:gd name="adj1" fmla="val -6371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02" name="꺾인 연결선 101"/>
          <p:cNvCxnSpPr>
            <a:stCxn id="8" idx="3"/>
            <a:endCxn id="70" idx="0"/>
          </p:cNvCxnSpPr>
          <p:nvPr/>
        </p:nvCxnSpPr>
        <p:spPr bwMode="auto">
          <a:xfrm flipH="1">
            <a:off x="8454264" y="3376794"/>
            <a:ext cx="1014113" cy="1696391"/>
          </a:xfrm>
          <a:prstGeom prst="bentConnector4">
            <a:avLst>
              <a:gd name="adj1" fmla="val -24420"/>
              <a:gd name="adj2" fmla="val 8661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5" name="직선 화살표 연결선 14"/>
          <p:cNvCxnSpPr>
            <a:stCxn id="53" idx="2"/>
            <a:endCxn id="70" idx="0"/>
          </p:cNvCxnSpPr>
          <p:nvPr/>
        </p:nvCxnSpPr>
        <p:spPr bwMode="auto">
          <a:xfrm>
            <a:off x="8454262" y="4748699"/>
            <a:ext cx="0" cy="3244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00274988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4" y="154762"/>
            <a:ext cx="10353762" cy="1261872"/>
          </a:xfrm>
        </p:spPr>
        <p:txBody>
          <a:bodyPr/>
          <a:lstStyle/>
          <a:p>
            <a:r>
              <a:rPr lang="en-US" altLang="ko-KR" dirty="0"/>
              <a:t>Practice: </a:t>
            </a:r>
            <a:r>
              <a:rPr lang="en-US" altLang="ko-KR" b="1" i="1" dirty="0"/>
              <a:t>for-for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136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A257DF-6EF3-12B3-7756-B57537D5A49E}"/>
              </a:ext>
            </a:extLst>
          </p:cNvPr>
          <p:cNvSpPr txBox="1"/>
          <p:nvPr/>
        </p:nvSpPr>
        <p:spPr>
          <a:xfrm>
            <a:off x="2225040" y="1360467"/>
            <a:ext cx="6096000" cy="5033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0" dirty="0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import time</a:t>
            </a:r>
            <a:br>
              <a:rPr lang="en-US" altLang="ko-KR" b="0" dirty="0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</a:br>
            <a:r>
              <a:rPr lang="en-US" altLang="ko-KR" b="0" dirty="0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t1 = </a:t>
            </a:r>
            <a:r>
              <a:rPr lang="en-US" altLang="ko-KR" b="0" dirty="0" err="1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time.time</a:t>
            </a:r>
            <a:r>
              <a:rPr lang="en-US" altLang="ko-KR" b="0" dirty="0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b="0" dirty="0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for n in range(2, 100):</a:t>
            </a:r>
          </a:p>
          <a:p>
            <a:pPr>
              <a:lnSpc>
                <a:spcPct val="150000"/>
              </a:lnSpc>
            </a:pPr>
            <a:r>
              <a:rPr lang="en-US" altLang="ko-KR" b="0" dirty="0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</a:t>
            </a:r>
            <a:r>
              <a:rPr lang="en-US" altLang="ko-KR" b="0" dirty="0" err="1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bPrime</a:t>
            </a:r>
            <a:r>
              <a:rPr lang="en-US" altLang="ko-KR" b="0" dirty="0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= True</a:t>
            </a:r>
          </a:p>
          <a:p>
            <a:pPr>
              <a:lnSpc>
                <a:spcPct val="150000"/>
              </a:lnSpc>
            </a:pPr>
            <a:r>
              <a:rPr lang="en-US" altLang="ko-KR" b="0" dirty="0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for d in range(2, n):</a:t>
            </a:r>
          </a:p>
          <a:p>
            <a:pPr>
              <a:lnSpc>
                <a:spcPct val="150000"/>
              </a:lnSpc>
            </a:pPr>
            <a:r>
              <a:rPr lang="en-US" altLang="ko-KR" b="0" dirty="0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    if n % d == 0:</a:t>
            </a:r>
          </a:p>
          <a:p>
            <a:pPr>
              <a:lnSpc>
                <a:spcPct val="150000"/>
              </a:lnSpc>
            </a:pPr>
            <a:r>
              <a:rPr lang="en-US" altLang="ko-KR" b="0" dirty="0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        </a:t>
            </a:r>
            <a:r>
              <a:rPr lang="en-US" altLang="ko-KR" b="0" dirty="0" err="1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bPrime</a:t>
            </a:r>
            <a:r>
              <a:rPr lang="en-US" altLang="ko-KR" b="0" dirty="0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= False</a:t>
            </a:r>
          </a:p>
          <a:p>
            <a:pPr>
              <a:lnSpc>
                <a:spcPct val="150000"/>
              </a:lnSpc>
            </a:pPr>
            <a:r>
              <a:rPr lang="en-US" altLang="ko-KR" b="0" dirty="0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        break</a:t>
            </a:r>
          </a:p>
          <a:p>
            <a:pPr>
              <a:lnSpc>
                <a:spcPct val="150000"/>
              </a:lnSpc>
            </a:pPr>
            <a:r>
              <a:rPr lang="en-US" altLang="ko-KR" b="0" dirty="0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if </a:t>
            </a:r>
            <a:r>
              <a:rPr lang="en-US" altLang="ko-KR" b="0" dirty="0" err="1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bPrime</a:t>
            </a:r>
            <a:r>
              <a:rPr lang="en-US" altLang="ko-KR" b="0" dirty="0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b="0" dirty="0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    print(n, end=" ")</a:t>
            </a:r>
          </a:p>
          <a:p>
            <a:pPr>
              <a:lnSpc>
                <a:spcPct val="150000"/>
              </a:lnSpc>
            </a:pPr>
            <a:r>
              <a:rPr lang="en-US" altLang="ko-KR" b="0" dirty="0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t2 = </a:t>
            </a:r>
            <a:r>
              <a:rPr lang="en-US" altLang="ko-KR" b="0" dirty="0" err="1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time.time</a:t>
            </a:r>
            <a:r>
              <a:rPr lang="en-US" altLang="ko-KR" b="0" dirty="0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b="0" dirty="0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print("\</a:t>
            </a:r>
            <a:r>
              <a:rPr lang="en-US" altLang="ko-KR" b="0" dirty="0" err="1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nTime</a:t>
            </a:r>
            <a:r>
              <a:rPr lang="en-US" altLang="ko-KR" b="0" dirty="0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taken:", t2 - t1, "seconds")</a:t>
            </a:r>
          </a:p>
        </p:txBody>
      </p:sp>
      <p:pic>
        <p:nvPicPr>
          <p:cNvPr id="1026" name="Picture 2" descr="Thonny - 다운로드">
            <a:extLst>
              <a:ext uri="{FF2B5EF4-FFF2-40B4-BE49-F238E27FC236}">
                <a16:creationId xmlns:a16="http://schemas.microsoft.com/office/drawing/2014/main" id="{94F50A3C-E4AA-7D74-61AA-EA0B712FB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7397" y="2585720"/>
            <a:ext cx="1209777" cy="1209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035836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직사각형 113"/>
          <p:cNvSpPr/>
          <p:nvPr/>
        </p:nvSpPr>
        <p:spPr bwMode="auto">
          <a:xfrm>
            <a:off x="6816082" y="1874827"/>
            <a:ext cx="3354373" cy="4245280"/>
          </a:xfrm>
          <a:prstGeom prst="rect">
            <a:avLst/>
          </a:prstGeom>
          <a:solidFill>
            <a:schemeClr val="tx2">
              <a:lumMod val="2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9060" tIns="49530" rIns="99060" bIns="49530" numCol="1" rtlCol="0" anchor="t" anchorCtr="0" compatLnSpc="1">
            <a:prstTxWarp prst="textNoShape">
              <a:avLst/>
            </a:prstTxWarp>
          </a:bodyPr>
          <a:lstStyle/>
          <a:p>
            <a:pPr defTabSz="990570" latinLnBrk="1"/>
            <a:r>
              <a:rPr kumimoji="1" lang="en-US" altLang="ko-KR" sz="1083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</a:rPr>
              <a:t>for</a:t>
            </a:r>
            <a:endParaRPr kumimoji="1" lang="ko-KR" altLang="en-US" sz="1083" dirty="0">
              <a:solidFill>
                <a:schemeClr val="tx1">
                  <a:lumMod val="50000"/>
                  <a:lumOff val="50000"/>
                </a:schemeClr>
              </a:solidFill>
              <a:latin typeface="Tahoma" pitchFamily="34" charset="0"/>
            </a:endParaRPr>
          </a:p>
        </p:txBody>
      </p:sp>
      <p:sp>
        <p:nvSpPr>
          <p:cNvPr id="110" name="직사각형 109"/>
          <p:cNvSpPr/>
          <p:nvPr/>
        </p:nvSpPr>
        <p:spPr bwMode="auto">
          <a:xfrm>
            <a:off x="7107658" y="3044957"/>
            <a:ext cx="2750760" cy="1872208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9060" tIns="49530" rIns="99060" bIns="49530" numCol="1" rtlCol="0" anchor="t" anchorCtr="0" compatLnSpc="1">
            <a:prstTxWarp prst="textNoShape">
              <a:avLst/>
            </a:prstTxWarp>
          </a:bodyPr>
          <a:lstStyle/>
          <a:p>
            <a:pPr defTabSz="990570" latinLnBrk="1"/>
            <a:r>
              <a:rPr kumimoji="1" lang="en-US" altLang="ko-KR" sz="1083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</a:rPr>
              <a:t>for</a:t>
            </a:r>
            <a:endParaRPr kumimoji="1" lang="ko-KR" altLang="en-US" sz="1083" dirty="0">
              <a:solidFill>
                <a:schemeClr val="tx1">
                  <a:lumMod val="50000"/>
                  <a:lumOff val="50000"/>
                </a:schemeClr>
              </a:solidFill>
              <a:latin typeface="Tahoma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596166" y="2420888"/>
            <a:ext cx="1638182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83" dirty="0"/>
              <a:t>If next item</a:t>
            </a:r>
            <a:endParaRPr lang="ko-KR" altLang="en-US" sz="1083" dirty="0"/>
          </a:p>
        </p:txBody>
      </p:sp>
      <p:sp>
        <p:nvSpPr>
          <p:cNvPr id="13" name="TextBox 12"/>
          <p:cNvSpPr txBox="1"/>
          <p:nvPr/>
        </p:nvSpPr>
        <p:spPr>
          <a:xfrm>
            <a:off x="7596166" y="3558305"/>
            <a:ext cx="1638182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83" dirty="0"/>
              <a:t>If next item</a:t>
            </a:r>
            <a:endParaRPr lang="ko-KR" altLang="en-US" sz="1083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Practice: </a:t>
            </a:r>
            <a:r>
              <a:rPr lang="en-US" altLang="ko-KR" b="1" i="1" dirty="0"/>
              <a:t>for-for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Make a Python program which lists all of the prime numbers from 2 through 100000.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40151" y="2687627"/>
            <a:ext cx="2028225" cy="266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083" dirty="0" err="1"/>
              <a:t>bPrime</a:t>
            </a:r>
            <a:r>
              <a:rPr lang="en-US" altLang="ko-KR" sz="1083" dirty="0"/>
              <a:t> = True</a:t>
            </a:r>
            <a:endParaRPr lang="ko-KR" altLang="en-US" sz="1083" dirty="0"/>
          </a:p>
        </p:txBody>
      </p:sp>
      <p:sp>
        <p:nvSpPr>
          <p:cNvPr id="7" name="TextBox 6"/>
          <p:cNvSpPr txBox="1"/>
          <p:nvPr/>
        </p:nvSpPr>
        <p:spPr>
          <a:xfrm>
            <a:off x="7440151" y="3162566"/>
            <a:ext cx="2028225" cy="42845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ko-KR" altLang="en-US" sz="1083" dirty="0"/>
          </a:p>
        </p:txBody>
      </p:sp>
      <p:sp>
        <p:nvSpPr>
          <p:cNvPr id="8" name="TextBox 7"/>
          <p:cNvSpPr txBox="1"/>
          <p:nvPr/>
        </p:nvSpPr>
        <p:spPr>
          <a:xfrm>
            <a:off x="7440151" y="3162566"/>
            <a:ext cx="2028225" cy="42845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083" dirty="0"/>
              <a:t>Item </a:t>
            </a:r>
            <a:r>
              <a:rPr lang="en-US" altLang="ko-KR" sz="1083" dirty="0" err="1"/>
              <a:t>i</a:t>
            </a:r>
            <a:r>
              <a:rPr lang="en-US" altLang="ko-KR" sz="1083" dirty="0"/>
              <a:t> from range(2, n)</a:t>
            </a:r>
            <a:endParaRPr lang="ko-KR" altLang="en-US" sz="1083" dirty="0"/>
          </a:p>
        </p:txBody>
      </p:sp>
      <p:sp>
        <p:nvSpPr>
          <p:cNvPr id="9" name="타원 8"/>
          <p:cNvSpPr/>
          <p:nvPr/>
        </p:nvSpPr>
        <p:spPr bwMode="auto">
          <a:xfrm>
            <a:off x="8298246" y="1484786"/>
            <a:ext cx="312035" cy="312035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9060" tIns="49530" rIns="99060" bIns="49530" numCol="1" rtlCol="0" anchor="t" anchorCtr="0" compatLnSpc="1">
            <a:prstTxWarp prst="textNoShape">
              <a:avLst/>
            </a:prstTxWarp>
          </a:bodyPr>
          <a:lstStyle/>
          <a:p>
            <a:pPr defTabSz="990570" latinLnBrk="1"/>
            <a:endParaRPr kumimoji="1" lang="ko-KR" altLang="en-US" sz="1083">
              <a:latin typeface="Tahoma" pitchFamily="34" charset="0"/>
            </a:endParaRPr>
          </a:p>
        </p:txBody>
      </p:sp>
      <p:sp>
        <p:nvSpPr>
          <p:cNvPr id="10" name="도넛 9"/>
          <p:cNvSpPr/>
          <p:nvPr/>
        </p:nvSpPr>
        <p:spPr bwMode="auto">
          <a:xfrm>
            <a:off x="8298246" y="6276127"/>
            <a:ext cx="312035" cy="312035"/>
          </a:xfrm>
          <a:prstGeom prst="donu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9060" tIns="49530" rIns="99060" bIns="49530" numCol="1" rtlCol="0" anchor="t" anchorCtr="0" compatLnSpc="1">
            <a:prstTxWarp prst="textNoShape">
              <a:avLst/>
            </a:prstTxWarp>
          </a:bodyPr>
          <a:lstStyle/>
          <a:p>
            <a:pPr defTabSz="990570" latinLnBrk="1"/>
            <a:endParaRPr kumimoji="1" lang="ko-KR" altLang="en-US" sz="1083">
              <a:latin typeface="Tahoma" pitchFamily="34" charset="0"/>
            </a:endParaRPr>
          </a:p>
        </p:txBody>
      </p:sp>
      <p:cxnSp>
        <p:nvCxnSpPr>
          <p:cNvPr id="11" name="직선 화살표 연결선 10"/>
          <p:cNvCxnSpPr>
            <a:stCxn id="43" idx="2"/>
            <a:endCxn id="6" idx="0"/>
          </p:cNvCxnSpPr>
          <p:nvPr/>
        </p:nvCxnSpPr>
        <p:spPr bwMode="auto">
          <a:xfrm>
            <a:off x="8454262" y="2459299"/>
            <a:ext cx="0" cy="2283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2" name="직선 화살표 연결선 11"/>
          <p:cNvCxnSpPr>
            <a:stCxn id="8" idx="2"/>
            <a:endCxn id="45" idx="0"/>
          </p:cNvCxnSpPr>
          <p:nvPr/>
        </p:nvCxnSpPr>
        <p:spPr bwMode="auto">
          <a:xfrm>
            <a:off x="8454262" y="3591021"/>
            <a:ext cx="0" cy="2339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8766299" y="3435001"/>
            <a:ext cx="1794199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83" dirty="0"/>
              <a:t>If no more item</a:t>
            </a:r>
            <a:endParaRPr lang="ko-KR" altLang="en-US" sz="1083" dirty="0"/>
          </a:p>
        </p:txBody>
      </p:sp>
      <p:cxnSp>
        <p:nvCxnSpPr>
          <p:cNvPr id="17" name="직선 화살표 연결선 16"/>
          <p:cNvCxnSpPr>
            <a:stCxn id="6" idx="2"/>
            <a:endCxn id="8" idx="0"/>
          </p:cNvCxnSpPr>
          <p:nvPr/>
        </p:nvCxnSpPr>
        <p:spPr bwMode="auto">
          <a:xfrm>
            <a:off x="8454262" y="2954436"/>
            <a:ext cx="0" cy="2081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8" name="직선 화살표 연결선 17"/>
          <p:cNvCxnSpPr>
            <a:stCxn id="44" idx="2"/>
            <a:endCxn id="53" idx="0"/>
          </p:cNvCxnSpPr>
          <p:nvPr/>
        </p:nvCxnSpPr>
        <p:spPr bwMode="auto">
          <a:xfrm>
            <a:off x="8454262" y="4253398"/>
            <a:ext cx="0" cy="2284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8376255" y="4215087"/>
            <a:ext cx="780087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83" dirty="0"/>
              <a:t>True</a:t>
            </a:r>
            <a:endParaRPr lang="ko-KR" altLang="en-US" sz="1083" dirty="0"/>
          </a:p>
        </p:txBody>
      </p:sp>
      <p:cxnSp>
        <p:nvCxnSpPr>
          <p:cNvPr id="21" name="꺾인 연결선 20"/>
          <p:cNvCxnSpPr>
            <a:stCxn id="45" idx="1"/>
            <a:endCxn id="8" idx="1"/>
          </p:cNvCxnSpPr>
          <p:nvPr/>
        </p:nvCxnSpPr>
        <p:spPr bwMode="auto">
          <a:xfrm rot="10800000">
            <a:off x="7440149" y="3376796"/>
            <a:ext cx="13758" cy="662379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7107660" y="3981061"/>
            <a:ext cx="780087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83" dirty="0"/>
              <a:t>False</a:t>
            </a:r>
            <a:endParaRPr lang="ko-KR" altLang="en-US" sz="1083" dirty="0"/>
          </a:p>
        </p:txBody>
      </p:sp>
      <p:sp>
        <p:nvSpPr>
          <p:cNvPr id="42" name="TextBox 41"/>
          <p:cNvSpPr txBox="1"/>
          <p:nvPr/>
        </p:nvSpPr>
        <p:spPr>
          <a:xfrm>
            <a:off x="7440151" y="2030845"/>
            <a:ext cx="2028225" cy="42845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ko-KR" altLang="en-US" sz="1083" dirty="0"/>
          </a:p>
        </p:txBody>
      </p:sp>
      <p:sp>
        <p:nvSpPr>
          <p:cNvPr id="43" name="TextBox 42"/>
          <p:cNvSpPr txBox="1"/>
          <p:nvPr/>
        </p:nvSpPr>
        <p:spPr>
          <a:xfrm>
            <a:off x="7440151" y="2030845"/>
            <a:ext cx="2028225" cy="42845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083" dirty="0"/>
              <a:t>Item n from</a:t>
            </a:r>
          </a:p>
          <a:p>
            <a:pPr algn="ctr"/>
            <a:r>
              <a:rPr lang="en-US" altLang="ko-KR" sz="1083" dirty="0"/>
              <a:t>range(2, 10001)</a:t>
            </a:r>
            <a:endParaRPr lang="ko-KR" altLang="en-US" sz="1083" dirty="0"/>
          </a:p>
        </p:txBody>
      </p:sp>
      <p:sp>
        <p:nvSpPr>
          <p:cNvPr id="44" name="TextBox 43"/>
          <p:cNvSpPr txBox="1"/>
          <p:nvPr/>
        </p:nvSpPr>
        <p:spPr>
          <a:xfrm>
            <a:off x="7440151" y="3824945"/>
            <a:ext cx="2028225" cy="42845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ko-KR" altLang="en-US" sz="1083" dirty="0"/>
          </a:p>
        </p:txBody>
      </p:sp>
      <p:sp>
        <p:nvSpPr>
          <p:cNvPr id="45" name="TextBox 44"/>
          <p:cNvSpPr txBox="1"/>
          <p:nvPr/>
        </p:nvSpPr>
        <p:spPr>
          <a:xfrm>
            <a:off x="7440151" y="3824945"/>
            <a:ext cx="2028225" cy="42845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083" dirty="0"/>
              <a:t>n % </a:t>
            </a:r>
            <a:r>
              <a:rPr lang="en-US" altLang="ko-KR" sz="1083" dirty="0" err="1"/>
              <a:t>i</a:t>
            </a:r>
            <a:r>
              <a:rPr lang="en-US" altLang="ko-KR" sz="1083" dirty="0"/>
              <a:t> == 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440151" y="4481893"/>
            <a:ext cx="2028225" cy="266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083" dirty="0" err="1"/>
              <a:t>bPrime</a:t>
            </a:r>
            <a:r>
              <a:rPr lang="en-US" altLang="ko-KR" sz="1083" dirty="0"/>
              <a:t> = False</a:t>
            </a:r>
            <a:endParaRPr lang="ko-KR" altLang="en-US" sz="1083" dirty="0"/>
          </a:p>
        </p:txBody>
      </p:sp>
      <p:sp>
        <p:nvSpPr>
          <p:cNvPr id="54" name="TextBox 53"/>
          <p:cNvSpPr txBox="1"/>
          <p:nvPr/>
        </p:nvSpPr>
        <p:spPr>
          <a:xfrm>
            <a:off x="7440151" y="5775293"/>
            <a:ext cx="2028225" cy="266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083" dirty="0"/>
              <a:t>print(n)</a:t>
            </a:r>
            <a:endParaRPr lang="ko-KR" altLang="en-US" sz="1083" dirty="0"/>
          </a:p>
        </p:txBody>
      </p:sp>
      <p:cxnSp>
        <p:nvCxnSpPr>
          <p:cNvPr id="57" name="직선 화살표 연결선 56"/>
          <p:cNvCxnSpPr>
            <a:stCxn id="9" idx="4"/>
            <a:endCxn id="43" idx="0"/>
          </p:cNvCxnSpPr>
          <p:nvPr/>
        </p:nvCxnSpPr>
        <p:spPr bwMode="auto">
          <a:xfrm>
            <a:off x="8454262" y="1796819"/>
            <a:ext cx="0" cy="2340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8766299" y="2342879"/>
            <a:ext cx="1794199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83" dirty="0"/>
              <a:t>If no more item</a:t>
            </a:r>
            <a:endParaRPr lang="ko-KR" altLang="en-US" sz="1083" dirty="0"/>
          </a:p>
        </p:txBody>
      </p:sp>
      <p:sp>
        <p:nvSpPr>
          <p:cNvPr id="67" name="TextBox 66"/>
          <p:cNvSpPr txBox="1"/>
          <p:nvPr/>
        </p:nvSpPr>
        <p:spPr>
          <a:xfrm>
            <a:off x="8376255" y="5463325"/>
            <a:ext cx="780087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83" dirty="0"/>
              <a:t>True</a:t>
            </a:r>
            <a:endParaRPr lang="ko-KR" altLang="en-US" sz="1083" dirty="0"/>
          </a:p>
        </p:txBody>
      </p:sp>
      <p:sp>
        <p:nvSpPr>
          <p:cNvPr id="68" name="TextBox 67"/>
          <p:cNvSpPr txBox="1"/>
          <p:nvPr/>
        </p:nvSpPr>
        <p:spPr>
          <a:xfrm>
            <a:off x="7107660" y="5229299"/>
            <a:ext cx="780087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83" dirty="0"/>
              <a:t>False</a:t>
            </a:r>
            <a:endParaRPr lang="ko-KR" altLang="en-US" sz="1083" dirty="0"/>
          </a:p>
        </p:txBody>
      </p:sp>
      <p:sp>
        <p:nvSpPr>
          <p:cNvPr id="69" name="TextBox 68"/>
          <p:cNvSpPr txBox="1"/>
          <p:nvPr/>
        </p:nvSpPr>
        <p:spPr>
          <a:xfrm>
            <a:off x="7440151" y="5073183"/>
            <a:ext cx="2028225" cy="42845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ko-KR" altLang="en-US" sz="1083" dirty="0"/>
          </a:p>
        </p:txBody>
      </p:sp>
      <p:sp>
        <p:nvSpPr>
          <p:cNvPr id="70" name="TextBox 69"/>
          <p:cNvSpPr txBox="1"/>
          <p:nvPr/>
        </p:nvSpPr>
        <p:spPr>
          <a:xfrm>
            <a:off x="7440151" y="5073183"/>
            <a:ext cx="2028225" cy="42845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083" dirty="0" err="1"/>
              <a:t>bPrime</a:t>
            </a:r>
            <a:endParaRPr lang="en-US" altLang="ko-KR" sz="1083" dirty="0"/>
          </a:p>
        </p:txBody>
      </p:sp>
      <p:cxnSp>
        <p:nvCxnSpPr>
          <p:cNvPr id="72" name="직선 화살표 연결선 71"/>
          <p:cNvCxnSpPr>
            <a:stCxn id="69" idx="2"/>
            <a:endCxn id="54" idx="0"/>
          </p:cNvCxnSpPr>
          <p:nvPr/>
        </p:nvCxnSpPr>
        <p:spPr bwMode="auto">
          <a:xfrm>
            <a:off x="8454262" y="5501636"/>
            <a:ext cx="0" cy="2736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77" name="꺾인 연결선 76"/>
          <p:cNvCxnSpPr>
            <a:stCxn id="54" idx="1"/>
            <a:endCxn id="43" idx="1"/>
          </p:cNvCxnSpPr>
          <p:nvPr/>
        </p:nvCxnSpPr>
        <p:spPr bwMode="auto">
          <a:xfrm rot="10800000">
            <a:off x="7440149" y="2245073"/>
            <a:ext cx="13758" cy="3663625"/>
          </a:xfrm>
          <a:prstGeom prst="bentConnector3">
            <a:avLst>
              <a:gd name="adj1" fmla="val 363396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80" name="꺾인 연결선 79"/>
          <p:cNvCxnSpPr>
            <a:stCxn id="70" idx="1"/>
            <a:endCxn id="43" idx="1"/>
          </p:cNvCxnSpPr>
          <p:nvPr/>
        </p:nvCxnSpPr>
        <p:spPr bwMode="auto">
          <a:xfrm rot="10800000">
            <a:off x="7440149" y="2245071"/>
            <a:ext cx="13758" cy="3042338"/>
          </a:xfrm>
          <a:prstGeom prst="bentConnector3">
            <a:avLst>
              <a:gd name="adj1" fmla="val 363396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85" name="꺾인 연결선 84"/>
          <p:cNvCxnSpPr>
            <a:stCxn id="43" idx="3"/>
            <a:endCxn id="10" idx="6"/>
          </p:cNvCxnSpPr>
          <p:nvPr/>
        </p:nvCxnSpPr>
        <p:spPr bwMode="auto">
          <a:xfrm flipH="1">
            <a:off x="8610281" y="2245073"/>
            <a:ext cx="858095" cy="4187071"/>
          </a:xfrm>
          <a:prstGeom prst="bentConnector3">
            <a:avLst>
              <a:gd name="adj1" fmla="val -6371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02" name="꺾인 연결선 101"/>
          <p:cNvCxnSpPr>
            <a:stCxn id="8" idx="3"/>
            <a:endCxn id="70" idx="0"/>
          </p:cNvCxnSpPr>
          <p:nvPr/>
        </p:nvCxnSpPr>
        <p:spPr bwMode="auto">
          <a:xfrm flipH="1">
            <a:off x="8454264" y="3376794"/>
            <a:ext cx="1014113" cy="1696391"/>
          </a:xfrm>
          <a:prstGeom prst="bentConnector4">
            <a:avLst>
              <a:gd name="adj1" fmla="val -24420"/>
              <a:gd name="adj2" fmla="val 8661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5" name="직선 화살표 연결선 14"/>
          <p:cNvCxnSpPr>
            <a:stCxn id="53" idx="2"/>
            <a:endCxn id="70" idx="0"/>
          </p:cNvCxnSpPr>
          <p:nvPr/>
        </p:nvCxnSpPr>
        <p:spPr bwMode="auto">
          <a:xfrm>
            <a:off x="8454262" y="4748699"/>
            <a:ext cx="0" cy="3244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164203992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48266" y="244475"/>
            <a:ext cx="9600216" cy="439271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Not Brute Algorithm</a:t>
            </a:r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138</a:t>
            </a:fld>
            <a:endParaRPr 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95FC17E7-09F4-EC58-F71A-AE4630A11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176" y="1539939"/>
            <a:ext cx="6974395" cy="479817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5CF2353-65BB-3033-402E-5FB2A184B6D8}"/>
              </a:ext>
            </a:extLst>
          </p:cNvPr>
          <p:cNvSpPr txBox="1"/>
          <p:nvPr/>
        </p:nvSpPr>
        <p:spPr>
          <a:xfrm>
            <a:off x="4087905" y="833791"/>
            <a:ext cx="32093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https://dev-ku.tistory.com/278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6021424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48266" y="244475"/>
            <a:ext cx="9600216" cy="439271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Why Efficient?</a:t>
            </a:r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139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BF78F9-F6BA-AC56-702F-5E101B969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509" y="2332158"/>
            <a:ext cx="10359725" cy="1468878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9AFDAC62-086E-B56E-0C37-F61DD06E0993}"/>
              </a:ext>
            </a:extLst>
          </p:cNvPr>
          <p:cNvSpPr txBox="1">
            <a:spLocks/>
          </p:cNvSpPr>
          <p:nvPr/>
        </p:nvSpPr>
        <p:spPr>
          <a:xfrm>
            <a:off x="931496" y="1126951"/>
            <a:ext cx="10507240" cy="43927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Batang" panose="02030600000101010101" pitchFamily="18" charset="-127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ko-KR" altLang="en-US" sz="2000" dirty="0"/>
              <a:t>큰 수를 작게 만들고 작은 수를 크게 만들기 위해 </a:t>
            </a:r>
            <a:r>
              <a:rPr lang="en-US" altLang="ko-KR" sz="2000" dirty="0"/>
              <a:t>Log </a:t>
            </a:r>
            <a:r>
              <a:rPr lang="ko-KR" altLang="en-US" sz="2000" dirty="0"/>
              <a:t>혹은 </a:t>
            </a:r>
            <a:r>
              <a:rPr lang="en-US" altLang="ko-KR" sz="2000" dirty="0"/>
              <a:t>Square root</a:t>
            </a:r>
            <a:r>
              <a:rPr lang="ko-KR" altLang="en-US" sz="2000" dirty="0"/>
              <a:t>를 적용하라</a:t>
            </a:r>
          </a:p>
        </p:txBody>
      </p:sp>
    </p:spTree>
    <p:extLst>
      <p:ext uri="{BB962C8B-B14F-4D97-AF65-F5344CB8AC3E}">
        <p14:creationId xmlns:p14="http://schemas.microsoft.com/office/powerpoint/2010/main" val="2100590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b="1" dirty="0">
                <a:solidFill>
                  <a:srgbClr val="FF0000"/>
                </a:solidFill>
              </a:rPr>
              <a:t>item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0000"/>
                </a:solidFill>
              </a:rPr>
              <a:t>sequence</a:t>
            </a:r>
            <a:r>
              <a:rPr lang="en-US" altLang="ko-KR" dirty="0"/>
              <a:t>:		# </a:t>
            </a:r>
            <a:r>
              <a:rPr lang="en-US" altLang="ko-KR" b="1" dirty="0">
                <a:solidFill>
                  <a:srgbClr val="FF0000"/>
                </a:solidFill>
              </a:rPr>
              <a:t>2nd item in sequence</a:t>
            </a:r>
          </a:p>
          <a:p>
            <a:pPr marL="0" indent="0">
              <a:buNone/>
            </a:pPr>
            <a:r>
              <a:rPr lang="en-US" altLang="ko-KR" dirty="0"/>
              <a:t>    statements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694494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023966" y="154762"/>
            <a:ext cx="9490045" cy="54927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for-if</a:t>
            </a:r>
            <a:endParaRPr lang="ko-KR" altLang="en-US" b="1" i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>
          <a:xfrm>
            <a:off x="1023966" y="1235589"/>
            <a:ext cx="4856841" cy="455561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600" b="1" dirty="0">
                <a:solidFill>
                  <a:srgbClr val="FFFF00"/>
                </a:solidFill>
              </a:rPr>
              <a:t># Solution 1</a:t>
            </a:r>
            <a:endParaRPr lang="pt-BR" altLang="ko-KR" sz="1600" b="1" dirty="0">
              <a:solidFill>
                <a:srgbClr val="FFFF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import time</a:t>
            </a:r>
            <a:br>
              <a:rPr lang="en-US" altLang="ko-KR" sz="1400" dirty="0"/>
            </a:br>
            <a:r>
              <a:rPr lang="en-US" altLang="ko-KR" sz="1400" dirty="0"/>
              <a:t>t1 = </a:t>
            </a:r>
            <a:r>
              <a:rPr lang="en-US" altLang="ko-KR" sz="1400" dirty="0" err="1"/>
              <a:t>time.time</a:t>
            </a:r>
            <a:r>
              <a:rPr lang="en-US" altLang="ko-KR" sz="1400" dirty="0"/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for n in range(2, 100000):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    </a:t>
            </a:r>
            <a:r>
              <a:rPr lang="en-US" altLang="ko-KR" sz="1400" dirty="0" err="1"/>
              <a:t>bPrime</a:t>
            </a:r>
            <a:r>
              <a:rPr lang="en-US" altLang="ko-KR" sz="1400" dirty="0"/>
              <a:t> = True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    for d in range(2, n):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        if n % d == 0: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            </a:t>
            </a:r>
            <a:r>
              <a:rPr lang="en-US" altLang="ko-KR" sz="1400" dirty="0" err="1"/>
              <a:t>bPrime</a:t>
            </a:r>
            <a:r>
              <a:rPr lang="en-US" altLang="ko-KR" sz="1400" dirty="0"/>
              <a:t> = False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            break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    if </a:t>
            </a:r>
            <a:r>
              <a:rPr lang="en-US" altLang="ko-KR" sz="1400" dirty="0" err="1"/>
              <a:t>bPrime</a:t>
            </a:r>
            <a:r>
              <a:rPr lang="en-US" altLang="ko-KR" sz="1400" dirty="0"/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        print(n, end=" ")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t2 = </a:t>
            </a:r>
            <a:r>
              <a:rPr lang="en-US" altLang="ko-KR" sz="1400" dirty="0" err="1"/>
              <a:t>time.time</a:t>
            </a:r>
            <a:r>
              <a:rPr lang="en-US" altLang="ko-KR" sz="1400" dirty="0"/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print("\</a:t>
            </a:r>
            <a:r>
              <a:rPr lang="en-US" altLang="ko-KR" sz="1400" dirty="0" err="1"/>
              <a:t>nTime</a:t>
            </a:r>
            <a:r>
              <a:rPr lang="en-US" altLang="ko-KR" sz="1400" dirty="0"/>
              <a:t> taken:", t2 - t1, "seconds")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>
          <a:xfrm>
            <a:off x="6311195" y="1216118"/>
            <a:ext cx="5433209" cy="510252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600" b="1" dirty="0">
                <a:solidFill>
                  <a:srgbClr val="FFFF00"/>
                </a:solidFill>
              </a:rPr>
              <a:t># Solution 2</a:t>
            </a:r>
            <a:endParaRPr lang="pt-BR" altLang="ko-KR" sz="1600" b="1" dirty="0">
              <a:solidFill>
                <a:srgbClr val="FFFF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import time</a:t>
            </a:r>
            <a:br>
              <a:rPr lang="en-US" altLang="ko-KR" sz="1400" dirty="0"/>
            </a:br>
            <a:r>
              <a:rPr lang="en-US" altLang="ko-KR" sz="1400" dirty="0"/>
              <a:t>t1 = </a:t>
            </a:r>
            <a:r>
              <a:rPr lang="en-US" altLang="ko-KR" sz="1400" dirty="0" err="1"/>
              <a:t>time.time</a:t>
            </a:r>
            <a:r>
              <a:rPr lang="en-US" altLang="ko-KR" sz="1400" dirty="0"/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for n in range(2, 100000):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    </a:t>
            </a:r>
            <a:r>
              <a:rPr lang="en-US" altLang="ko-KR" sz="1400" dirty="0" err="1"/>
              <a:t>is_prime</a:t>
            </a:r>
            <a:r>
              <a:rPr lang="en-US" altLang="ko-KR" sz="1400" dirty="0"/>
              <a:t> = True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    if n &lt;= 1: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        </a:t>
            </a:r>
            <a:r>
              <a:rPr lang="en-US" altLang="ko-KR" sz="1400" dirty="0" err="1"/>
              <a:t>is_prime</a:t>
            </a:r>
            <a:r>
              <a:rPr lang="en-US" altLang="ko-KR" sz="1400" dirty="0"/>
              <a:t> = False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    else: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        for d in range(2, int(n ** 0.5) + 1):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            if n % d == 0: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                </a:t>
            </a:r>
            <a:r>
              <a:rPr lang="en-US" altLang="ko-KR" sz="1400" dirty="0" err="1"/>
              <a:t>is_prime</a:t>
            </a:r>
            <a:r>
              <a:rPr lang="en-US" altLang="ko-KR" sz="1400" dirty="0"/>
              <a:t> = False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                break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    if </a:t>
            </a:r>
            <a:r>
              <a:rPr lang="en-US" altLang="ko-KR" sz="1400" dirty="0" err="1"/>
              <a:t>is_prime</a:t>
            </a:r>
            <a:r>
              <a:rPr lang="en-US" altLang="ko-KR" sz="1400" dirty="0"/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        print(n, end=" ")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t2 = </a:t>
            </a:r>
            <a:r>
              <a:rPr lang="en-US" altLang="ko-KR" sz="1400" dirty="0" err="1"/>
              <a:t>time.time</a:t>
            </a:r>
            <a:r>
              <a:rPr lang="en-US" altLang="ko-KR" sz="1400" dirty="0"/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print("\</a:t>
            </a:r>
            <a:r>
              <a:rPr lang="en-US" altLang="ko-KR" sz="1400" dirty="0" err="1"/>
              <a:t>nTime</a:t>
            </a:r>
            <a:r>
              <a:rPr lang="en-US" altLang="ko-KR" sz="1400" dirty="0"/>
              <a:t> taken:", t2 - t1, "seconds")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70052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4148" y="37415"/>
            <a:ext cx="9736350" cy="778486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Playground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68731" y="1247166"/>
            <a:ext cx="4856841" cy="3622671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Team competition</a:t>
            </a:r>
          </a:p>
          <a:p>
            <a:pPr lvl="1"/>
            <a:r>
              <a:rPr lang="en-US" altLang="ko-KR" sz="2000" dirty="0"/>
              <a:t>Make a Python program which lists all of the prime numbers from 10000 through 50000 in a shorter time.</a:t>
            </a:r>
          </a:p>
          <a:p>
            <a:endParaRPr lang="en-US" altLang="ko-KR" sz="2000" dirty="0"/>
          </a:p>
          <a:p>
            <a:r>
              <a:rPr lang="en-US" altLang="ko-KR" sz="2000" dirty="0"/>
              <a:t>Hint</a:t>
            </a:r>
          </a:p>
          <a:p>
            <a:pPr marL="495285" lvl="1" indent="0">
              <a:buNone/>
            </a:pPr>
            <a:r>
              <a:rPr lang="en-US" altLang="ko-KR" sz="2000" dirty="0"/>
              <a:t>import math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141</a:t>
            </a:fld>
            <a:endParaRPr 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B572F88-F5BF-47B5-3ADF-88911F106238}"/>
              </a:ext>
            </a:extLst>
          </p:cNvPr>
          <p:cNvGrpSpPr/>
          <p:nvPr/>
        </p:nvGrpSpPr>
        <p:grpSpPr>
          <a:xfrm>
            <a:off x="6816082" y="384419"/>
            <a:ext cx="4551770" cy="6203743"/>
            <a:chOff x="6816082" y="1484786"/>
            <a:chExt cx="3744416" cy="5103376"/>
          </a:xfrm>
        </p:grpSpPr>
        <p:sp>
          <p:nvSpPr>
            <p:cNvPr id="41" name="직사각형 40"/>
            <p:cNvSpPr/>
            <p:nvPr/>
          </p:nvSpPr>
          <p:spPr bwMode="auto">
            <a:xfrm>
              <a:off x="6816082" y="1874827"/>
              <a:ext cx="3354373" cy="4245280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r>
                <a:rPr kumimoji="1" lang="en-US" altLang="ko-KR" sz="108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ahoma" pitchFamily="34" charset="0"/>
                </a:rPr>
                <a:t>for</a:t>
              </a:r>
              <a:endParaRPr kumimoji="1" lang="ko-KR" altLang="en-US" sz="1083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</a:endParaRPr>
            </a:p>
          </p:txBody>
        </p:sp>
        <p:sp>
          <p:nvSpPr>
            <p:cNvPr id="42" name="직사각형 41"/>
            <p:cNvSpPr/>
            <p:nvPr/>
          </p:nvSpPr>
          <p:spPr bwMode="auto">
            <a:xfrm>
              <a:off x="7107658" y="3044957"/>
              <a:ext cx="2750760" cy="18722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r>
                <a:rPr kumimoji="1" lang="en-US" altLang="ko-KR" sz="108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ahoma" pitchFamily="34" charset="0"/>
                </a:rPr>
                <a:t>for</a:t>
              </a:r>
              <a:endParaRPr kumimoji="1" lang="ko-KR" altLang="en-US" sz="1083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596166" y="2420888"/>
              <a:ext cx="1638182" cy="258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83" dirty="0"/>
                <a:t>If next item</a:t>
              </a:r>
              <a:endParaRPr lang="ko-KR" altLang="en-US" sz="1083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596166" y="3558305"/>
              <a:ext cx="1638182" cy="258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83" dirty="0"/>
                <a:t>If next item</a:t>
              </a:r>
              <a:endParaRPr lang="ko-KR" altLang="en-US" sz="1083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440151" y="2687627"/>
              <a:ext cx="2028225" cy="266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083" dirty="0" err="1"/>
                <a:t>bPrime</a:t>
              </a:r>
              <a:r>
                <a:rPr lang="en-US" altLang="ko-KR" sz="1083" dirty="0"/>
                <a:t> = True</a:t>
              </a:r>
              <a:endParaRPr lang="ko-KR" altLang="en-US" sz="1083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440151" y="3162566"/>
              <a:ext cx="2028225" cy="42845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ko-KR" altLang="en-US" sz="1083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440151" y="3162566"/>
              <a:ext cx="2028225" cy="4284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083" dirty="0"/>
                <a:t>Item </a:t>
              </a:r>
              <a:r>
                <a:rPr lang="en-US" altLang="ko-KR" sz="1083" dirty="0" err="1"/>
                <a:t>i</a:t>
              </a:r>
              <a:r>
                <a:rPr lang="en-US" altLang="ko-KR" sz="1083" dirty="0"/>
                <a:t> from range(2, n)</a:t>
              </a:r>
              <a:endParaRPr lang="ko-KR" altLang="en-US" sz="1083" dirty="0"/>
            </a:p>
          </p:txBody>
        </p:sp>
        <p:sp>
          <p:nvSpPr>
            <p:cNvPr id="48" name="타원 47"/>
            <p:cNvSpPr/>
            <p:nvPr/>
          </p:nvSpPr>
          <p:spPr bwMode="auto">
            <a:xfrm>
              <a:off x="8298246" y="1484786"/>
              <a:ext cx="312035" cy="31203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endParaRPr kumimoji="1" lang="ko-KR" altLang="en-US" sz="1083">
                <a:latin typeface="Tahoma" pitchFamily="34" charset="0"/>
              </a:endParaRPr>
            </a:p>
          </p:txBody>
        </p:sp>
        <p:sp>
          <p:nvSpPr>
            <p:cNvPr id="49" name="도넛 48"/>
            <p:cNvSpPr/>
            <p:nvPr/>
          </p:nvSpPr>
          <p:spPr bwMode="auto">
            <a:xfrm>
              <a:off x="8298246" y="6276127"/>
              <a:ext cx="312035" cy="312035"/>
            </a:xfrm>
            <a:prstGeom prst="donu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endParaRPr kumimoji="1" lang="ko-KR" altLang="en-US" sz="1083">
                <a:latin typeface="Tahoma" pitchFamily="34" charset="0"/>
              </a:endParaRPr>
            </a:p>
          </p:txBody>
        </p:sp>
        <p:cxnSp>
          <p:nvCxnSpPr>
            <p:cNvPr id="50" name="직선 화살표 연결선 49"/>
            <p:cNvCxnSpPr>
              <a:stCxn id="59" idx="2"/>
              <a:endCxn id="45" idx="0"/>
            </p:cNvCxnSpPr>
            <p:nvPr/>
          </p:nvCxnSpPr>
          <p:spPr bwMode="auto">
            <a:xfrm>
              <a:off x="8454262" y="2459299"/>
              <a:ext cx="0" cy="22833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51" name="직선 화살표 연결선 50"/>
            <p:cNvCxnSpPr>
              <a:stCxn id="47" idx="2"/>
              <a:endCxn id="61" idx="0"/>
            </p:cNvCxnSpPr>
            <p:nvPr/>
          </p:nvCxnSpPr>
          <p:spPr bwMode="auto">
            <a:xfrm>
              <a:off x="8454262" y="3591021"/>
              <a:ext cx="0" cy="2339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8766299" y="3435001"/>
              <a:ext cx="1794199" cy="258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83" dirty="0"/>
                <a:t>If no more item</a:t>
              </a:r>
              <a:endParaRPr lang="ko-KR" altLang="en-US" sz="1083" dirty="0"/>
            </a:p>
          </p:txBody>
        </p:sp>
        <p:cxnSp>
          <p:nvCxnSpPr>
            <p:cNvPr id="53" name="직선 화살표 연결선 52"/>
            <p:cNvCxnSpPr>
              <a:stCxn id="45" idx="2"/>
              <a:endCxn id="47" idx="0"/>
            </p:cNvCxnSpPr>
            <p:nvPr/>
          </p:nvCxnSpPr>
          <p:spPr bwMode="auto">
            <a:xfrm>
              <a:off x="8454262" y="2954436"/>
              <a:ext cx="0" cy="20813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54" name="직선 화살표 연결선 53"/>
            <p:cNvCxnSpPr>
              <a:stCxn id="60" idx="2"/>
              <a:endCxn id="62" idx="0"/>
            </p:cNvCxnSpPr>
            <p:nvPr/>
          </p:nvCxnSpPr>
          <p:spPr bwMode="auto">
            <a:xfrm>
              <a:off x="8454262" y="4253398"/>
              <a:ext cx="0" cy="2284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55" name="TextBox 54"/>
            <p:cNvSpPr txBox="1"/>
            <p:nvPr/>
          </p:nvSpPr>
          <p:spPr>
            <a:xfrm>
              <a:off x="8376255" y="4215087"/>
              <a:ext cx="780087" cy="258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83" dirty="0"/>
                <a:t>True</a:t>
              </a:r>
              <a:endParaRPr lang="ko-KR" altLang="en-US" sz="1083" dirty="0"/>
            </a:p>
          </p:txBody>
        </p:sp>
        <p:cxnSp>
          <p:nvCxnSpPr>
            <p:cNvPr id="56" name="꺾인 연결선 55"/>
            <p:cNvCxnSpPr>
              <a:stCxn id="61" idx="1"/>
              <a:endCxn id="47" idx="1"/>
            </p:cNvCxnSpPr>
            <p:nvPr/>
          </p:nvCxnSpPr>
          <p:spPr bwMode="auto">
            <a:xfrm rot="10800000">
              <a:off x="7440149" y="3376796"/>
              <a:ext cx="13758" cy="662379"/>
            </a:xfrm>
            <a:prstGeom prst="bentConnector3">
              <a:avLst>
                <a:gd name="adj1" fmla="val 180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7107660" y="3981061"/>
              <a:ext cx="780087" cy="258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83" dirty="0"/>
                <a:t>False</a:t>
              </a:r>
              <a:endParaRPr lang="ko-KR" altLang="en-US" sz="1083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440151" y="2030845"/>
              <a:ext cx="2028225" cy="42845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ko-KR" altLang="en-US" sz="1083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440151" y="2030845"/>
              <a:ext cx="2028225" cy="4284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083" dirty="0"/>
                <a:t>Item n from</a:t>
              </a:r>
            </a:p>
            <a:p>
              <a:pPr algn="ctr"/>
              <a:r>
                <a:rPr lang="en-US" altLang="ko-KR" sz="1083" dirty="0"/>
                <a:t>range(10000, 50000)</a:t>
              </a:r>
              <a:endParaRPr lang="ko-KR" altLang="en-US" sz="1083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440151" y="3824945"/>
              <a:ext cx="2028225" cy="42845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ko-KR" altLang="en-US" sz="1083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440151" y="3824945"/>
              <a:ext cx="2028225" cy="4284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083" dirty="0"/>
                <a:t>n % </a:t>
              </a:r>
              <a:r>
                <a:rPr lang="en-US" altLang="ko-KR" sz="1083" dirty="0" err="1"/>
                <a:t>i</a:t>
              </a:r>
              <a:r>
                <a:rPr lang="en-US" altLang="ko-KR" sz="1083" dirty="0"/>
                <a:t> == 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440151" y="4481893"/>
              <a:ext cx="2028225" cy="266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083" dirty="0" err="1"/>
                <a:t>bPrime</a:t>
              </a:r>
              <a:r>
                <a:rPr lang="en-US" altLang="ko-KR" sz="1083" dirty="0"/>
                <a:t> = False</a:t>
              </a:r>
              <a:endParaRPr lang="ko-KR" altLang="en-US" sz="1083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440151" y="5775293"/>
              <a:ext cx="2028225" cy="266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083" dirty="0"/>
                <a:t>print(n)</a:t>
              </a:r>
              <a:endParaRPr lang="ko-KR" altLang="en-US" sz="1083" dirty="0"/>
            </a:p>
          </p:txBody>
        </p:sp>
        <p:cxnSp>
          <p:nvCxnSpPr>
            <p:cNvPr id="64" name="직선 화살표 연결선 63"/>
            <p:cNvCxnSpPr>
              <a:stCxn id="48" idx="4"/>
              <a:endCxn id="59" idx="0"/>
            </p:cNvCxnSpPr>
            <p:nvPr/>
          </p:nvCxnSpPr>
          <p:spPr bwMode="auto">
            <a:xfrm>
              <a:off x="8454262" y="1796819"/>
              <a:ext cx="0" cy="23402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65" name="TextBox 64"/>
            <p:cNvSpPr txBox="1"/>
            <p:nvPr/>
          </p:nvSpPr>
          <p:spPr>
            <a:xfrm>
              <a:off x="8766299" y="2342879"/>
              <a:ext cx="1794199" cy="258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83" dirty="0"/>
                <a:t>If no more item</a:t>
              </a:r>
              <a:endParaRPr lang="ko-KR" altLang="en-US" sz="1083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376255" y="5463325"/>
              <a:ext cx="780087" cy="258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83" dirty="0"/>
                <a:t>True</a:t>
              </a:r>
              <a:endParaRPr lang="ko-KR" altLang="en-US" sz="1083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107660" y="5229299"/>
              <a:ext cx="780087" cy="258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83" dirty="0"/>
                <a:t>False</a:t>
              </a:r>
              <a:endParaRPr lang="ko-KR" altLang="en-US" sz="1083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440151" y="5073183"/>
              <a:ext cx="2028225" cy="42845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ko-KR" altLang="en-US" sz="1083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440151" y="5073183"/>
              <a:ext cx="2028225" cy="4284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083" dirty="0" err="1"/>
                <a:t>bPrime</a:t>
              </a:r>
              <a:endParaRPr lang="en-US" altLang="ko-KR" sz="1083" dirty="0"/>
            </a:p>
          </p:txBody>
        </p:sp>
        <p:cxnSp>
          <p:nvCxnSpPr>
            <p:cNvPr id="70" name="직선 화살표 연결선 69"/>
            <p:cNvCxnSpPr>
              <a:stCxn id="68" idx="2"/>
              <a:endCxn id="63" idx="0"/>
            </p:cNvCxnSpPr>
            <p:nvPr/>
          </p:nvCxnSpPr>
          <p:spPr bwMode="auto">
            <a:xfrm>
              <a:off x="8454262" y="5501636"/>
              <a:ext cx="0" cy="27365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71" name="꺾인 연결선 70"/>
            <p:cNvCxnSpPr>
              <a:stCxn id="63" idx="1"/>
              <a:endCxn id="59" idx="1"/>
            </p:cNvCxnSpPr>
            <p:nvPr/>
          </p:nvCxnSpPr>
          <p:spPr bwMode="auto">
            <a:xfrm rot="10800000">
              <a:off x="7440149" y="2245073"/>
              <a:ext cx="13758" cy="3663625"/>
            </a:xfrm>
            <a:prstGeom prst="bentConnector3">
              <a:avLst>
                <a:gd name="adj1" fmla="val 3633961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72" name="꺾인 연결선 71"/>
            <p:cNvCxnSpPr>
              <a:stCxn id="69" idx="1"/>
              <a:endCxn id="59" idx="1"/>
            </p:cNvCxnSpPr>
            <p:nvPr/>
          </p:nvCxnSpPr>
          <p:spPr bwMode="auto">
            <a:xfrm rot="10800000">
              <a:off x="7440149" y="2245071"/>
              <a:ext cx="13758" cy="3042338"/>
            </a:xfrm>
            <a:prstGeom prst="bentConnector3">
              <a:avLst>
                <a:gd name="adj1" fmla="val 3633961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73" name="꺾인 연결선 72"/>
            <p:cNvCxnSpPr>
              <a:stCxn id="59" idx="3"/>
              <a:endCxn id="49" idx="6"/>
            </p:cNvCxnSpPr>
            <p:nvPr/>
          </p:nvCxnSpPr>
          <p:spPr bwMode="auto">
            <a:xfrm flipH="1">
              <a:off x="8610281" y="2245073"/>
              <a:ext cx="858095" cy="4187071"/>
            </a:xfrm>
            <a:prstGeom prst="bentConnector3">
              <a:avLst>
                <a:gd name="adj1" fmla="val -6371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74" name="꺾인 연결선 73"/>
            <p:cNvCxnSpPr>
              <a:stCxn id="47" idx="3"/>
              <a:endCxn id="69" idx="0"/>
            </p:cNvCxnSpPr>
            <p:nvPr/>
          </p:nvCxnSpPr>
          <p:spPr bwMode="auto">
            <a:xfrm flipH="1">
              <a:off x="8454264" y="3376794"/>
              <a:ext cx="1014113" cy="1696391"/>
            </a:xfrm>
            <a:prstGeom prst="bentConnector4">
              <a:avLst>
                <a:gd name="adj1" fmla="val -24420"/>
                <a:gd name="adj2" fmla="val 86613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75" name="직선 화살표 연결선 74"/>
            <p:cNvCxnSpPr>
              <a:stCxn id="62" idx="2"/>
              <a:endCxn id="69" idx="0"/>
            </p:cNvCxnSpPr>
            <p:nvPr/>
          </p:nvCxnSpPr>
          <p:spPr bwMode="auto">
            <a:xfrm>
              <a:off x="8454262" y="4748699"/>
              <a:ext cx="0" cy="32448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211580439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023966" y="154762"/>
            <a:ext cx="9490045" cy="54927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for-if</a:t>
            </a:r>
            <a:endParaRPr lang="ko-KR" altLang="en-US" b="1" i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>
          <a:xfrm>
            <a:off x="1023966" y="1235589"/>
            <a:ext cx="4856841" cy="36226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b="1" dirty="0">
                <a:solidFill>
                  <a:srgbClr val="FFFF00"/>
                </a:solidFill>
              </a:rPr>
              <a:t># Solution 1</a:t>
            </a:r>
            <a:endParaRPr lang="pt-BR" altLang="ko-KR" sz="16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600" dirty="0"/>
              <a:t>import time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t1 = </a:t>
            </a:r>
            <a:r>
              <a:rPr lang="en-US" altLang="ko-KR" sz="1600" dirty="0" err="1"/>
              <a:t>time.time</a:t>
            </a:r>
            <a:r>
              <a:rPr lang="en-US" altLang="ko-KR" sz="1600" dirty="0"/>
              <a:t>()</a:t>
            </a:r>
          </a:p>
          <a:p>
            <a:pPr marL="0" indent="0">
              <a:buNone/>
            </a:pPr>
            <a:r>
              <a:rPr lang="en-US" altLang="ko-KR" sz="1600" dirty="0"/>
              <a:t>for n in range(10000, 50000):</a:t>
            </a:r>
          </a:p>
          <a:p>
            <a:pPr marL="0" indent="0">
              <a:buNone/>
            </a:pPr>
            <a:r>
              <a:rPr lang="en-US" altLang="ko-KR" sz="1600" dirty="0"/>
              <a:t>    </a:t>
            </a:r>
            <a:r>
              <a:rPr lang="en-US" altLang="ko-KR" sz="1600" dirty="0" err="1"/>
              <a:t>bPrime</a:t>
            </a:r>
            <a:r>
              <a:rPr lang="en-US" altLang="ko-KR" sz="1600" dirty="0"/>
              <a:t> = True</a:t>
            </a:r>
          </a:p>
          <a:p>
            <a:pPr marL="0" indent="0">
              <a:buNone/>
            </a:pPr>
            <a:r>
              <a:rPr lang="en-US" altLang="ko-KR" sz="1600" dirty="0"/>
              <a:t>    for d in range(2, </a:t>
            </a:r>
            <a:r>
              <a:rPr lang="en-US" altLang="ko-KR" sz="1600" b="1" dirty="0">
                <a:solidFill>
                  <a:srgbClr val="0070C0"/>
                </a:solidFill>
              </a:rPr>
              <a:t>n</a:t>
            </a:r>
            <a:r>
              <a:rPr lang="en-US" altLang="ko-KR" sz="1600" dirty="0"/>
              <a:t>):</a:t>
            </a:r>
          </a:p>
          <a:p>
            <a:pPr marL="0" indent="0">
              <a:buNone/>
            </a:pPr>
            <a:r>
              <a:rPr lang="en-US" altLang="ko-KR" sz="1600" dirty="0"/>
              <a:t>        if n % d == 0:</a:t>
            </a:r>
          </a:p>
          <a:p>
            <a:pPr marL="0" indent="0">
              <a:buNone/>
            </a:pPr>
            <a:r>
              <a:rPr lang="en-US" altLang="ko-KR" sz="1600" dirty="0"/>
              <a:t>            </a:t>
            </a:r>
            <a:r>
              <a:rPr lang="en-US" altLang="ko-KR" sz="1600" dirty="0" err="1"/>
              <a:t>bPrime</a:t>
            </a:r>
            <a:r>
              <a:rPr lang="en-US" altLang="ko-KR" sz="1600" dirty="0"/>
              <a:t> = False</a:t>
            </a:r>
          </a:p>
          <a:p>
            <a:pPr marL="0" indent="0">
              <a:buNone/>
            </a:pPr>
            <a:r>
              <a:rPr lang="en-US" altLang="ko-KR" sz="1600" dirty="0"/>
              <a:t>            break</a:t>
            </a:r>
          </a:p>
          <a:p>
            <a:pPr marL="0" indent="0">
              <a:buNone/>
            </a:pPr>
            <a:r>
              <a:rPr lang="en-US" altLang="ko-KR" sz="1600" dirty="0"/>
              <a:t>t2 = </a:t>
            </a:r>
            <a:r>
              <a:rPr lang="en-US" altLang="ko-KR" sz="1600" dirty="0" err="1"/>
              <a:t>time.time</a:t>
            </a:r>
            <a:r>
              <a:rPr lang="en-US" altLang="ko-KR" sz="1600" dirty="0"/>
              <a:t>()</a:t>
            </a:r>
          </a:p>
          <a:p>
            <a:pPr marL="0" indent="0">
              <a:buNone/>
            </a:pPr>
            <a:r>
              <a:rPr lang="en-US" altLang="ko-KR" sz="1600" dirty="0"/>
              <a:t>print(t2 - t1)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>
          <a:xfrm>
            <a:off x="5405120" y="1235588"/>
            <a:ext cx="6390640" cy="510252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1600" b="1" dirty="0">
                <a:solidFill>
                  <a:srgbClr val="FFFF00"/>
                </a:solidFill>
              </a:rPr>
              <a:t># Solution 2</a:t>
            </a:r>
            <a:endParaRPr lang="pt-BR" altLang="ko-KR" sz="1600" b="1" dirty="0">
              <a:solidFill>
                <a:srgbClr val="FFFF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/>
              <a:t>import math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/>
              <a:t>import time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16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/>
              <a:t>t1 = </a:t>
            </a:r>
            <a:r>
              <a:rPr lang="en-US" altLang="ko-KR" sz="1600" dirty="0" err="1"/>
              <a:t>time.time</a:t>
            </a:r>
            <a:r>
              <a:rPr lang="en-US" altLang="ko-KR" sz="1600" dirty="0"/>
              <a:t>()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/>
              <a:t>for n in range(10000, 50000):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/>
              <a:t>    </a:t>
            </a:r>
            <a:r>
              <a:rPr lang="en-US" altLang="ko-KR" sz="1600" dirty="0" err="1"/>
              <a:t>bPrime</a:t>
            </a:r>
            <a:r>
              <a:rPr lang="en-US" altLang="ko-KR" sz="1600" dirty="0"/>
              <a:t> = True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/>
              <a:t>    for d in range(2, int(</a:t>
            </a:r>
            <a:r>
              <a:rPr lang="en-US" altLang="ko-KR" sz="1600" dirty="0" err="1"/>
              <a:t>math.sqrt</a:t>
            </a:r>
            <a:r>
              <a:rPr lang="en-US" altLang="ko-KR" sz="1600" dirty="0"/>
              <a:t>(n)) + 1):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/>
              <a:t>        if n % d == 0: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/>
              <a:t>            </a:t>
            </a:r>
            <a:r>
              <a:rPr lang="en-US" altLang="ko-KR" sz="1600" dirty="0" err="1"/>
              <a:t>bPrime</a:t>
            </a:r>
            <a:r>
              <a:rPr lang="en-US" altLang="ko-KR" sz="1600" dirty="0"/>
              <a:t> = False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/>
              <a:t>            break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/>
              <a:t>t2 = </a:t>
            </a:r>
            <a:r>
              <a:rPr lang="en-US" altLang="ko-KR" sz="1600" dirty="0" err="1"/>
              <a:t>time.time</a:t>
            </a:r>
            <a:r>
              <a:rPr lang="en-US" altLang="ko-KR" sz="1600" dirty="0"/>
              <a:t>()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/>
              <a:t>print(t2 - t1)</a:t>
            </a: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628249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3BAABC3F-5968-4CF1-93A1-420CBBF8D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Nested Loops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160E14CC-B75F-4EF6-A92F-9A5BC9D53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for-for</a:t>
            </a:r>
          </a:p>
          <a:p>
            <a:r>
              <a:rPr lang="en-US" altLang="ko-KR"/>
              <a:t>for-while</a:t>
            </a:r>
          </a:p>
          <a:p>
            <a:r>
              <a:rPr lang="en-US" altLang="ko-KR"/>
              <a:t>while-for</a:t>
            </a:r>
          </a:p>
          <a:p>
            <a:r>
              <a:rPr lang="en-US" altLang="ko-KR"/>
              <a:t>while-while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ACEFA6-14C0-41D9-B733-4BA377E86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574858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i="1" dirty="0"/>
              <a:t>for</a:t>
            </a:r>
            <a:r>
              <a:rPr lang="en-US" altLang="ko-KR" dirty="0"/>
              <a:t> Statement</a:t>
            </a:r>
          </a:p>
          <a:p>
            <a:pPr lvl="1"/>
            <a:r>
              <a:rPr lang="en-US" altLang="ko-KR" dirty="0"/>
              <a:t>for</a:t>
            </a:r>
          </a:p>
          <a:p>
            <a:pPr lvl="2"/>
            <a:r>
              <a:rPr lang="en-US" altLang="ko-KR" dirty="0"/>
              <a:t>Control Flow in </a:t>
            </a:r>
            <a:r>
              <a:rPr lang="en-US" altLang="ko-KR" b="1" i="1" dirty="0"/>
              <a:t>for</a:t>
            </a:r>
            <a:r>
              <a:rPr lang="en-US" altLang="ko-KR" dirty="0"/>
              <a:t> Statement</a:t>
            </a:r>
          </a:p>
          <a:p>
            <a:pPr lvl="2"/>
            <a:r>
              <a:rPr lang="en-US" altLang="ko-KR" dirty="0"/>
              <a:t>Repetition Controls for </a:t>
            </a:r>
            <a:r>
              <a:rPr lang="en-US" altLang="ko-KR" b="1" i="1" dirty="0" err="1"/>
              <a:t>for</a:t>
            </a:r>
            <a:r>
              <a:rPr lang="en-US" altLang="ko-KR" dirty="0"/>
              <a:t> Statement</a:t>
            </a:r>
          </a:p>
          <a:p>
            <a:pPr lvl="2"/>
            <a:r>
              <a:rPr lang="en-US" altLang="ko-KR" b="1" i="1" dirty="0"/>
              <a:t>break</a:t>
            </a:r>
            <a:r>
              <a:rPr lang="en-US" altLang="ko-KR" dirty="0"/>
              <a:t> Statement</a:t>
            </a:r>
          </a:p>
          <a:p>
            <a:pPr lvl="1"/>
            <a:r>
              <a:rPr lang="en-US" altLang="ko-KR" dirty="0"/>
              <a:t>for-else</a:t>
            </a:r>
          </a:p>
          <a:p>
            <a:r>
              <a:rPr lang="en-US" altLang="ko-KR" dirty="0"/>
              <a:t>for-if</a:t>
            </a:r>
          </a:p>
          <a:p>
            <a:r>
              <a:rPr lang="en-US" altLang="ko-KR" dirty="0"/>
              <a:t>for-for (nested for)</a:t>
            </a:r>
          </a:p>
          <a:p>
            <a:r>
              <a:rPr lang="en-US" altLang="ko-KR" b="1" i="1" u="sng" dirty="0"/>
              <a:t>continue/break/pass</a:t>
            </a:r>
            <a:r>
              <a:rPr lang="en-US" altLang="ko-KR" b="1" u="sng" dirty="0"/>
              <a:t> Statement</a:t>
            </a:r>
            <a:endParaRPr lang="ko-KR" altLang="en-US" b="1" u="sng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702893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b="1" i="1" dirty="0"/>
              <a:t>continue</a:t>
            </a:r>
            <a:r>
              <a:rPr lang="en-US" altLang="ko-KR" dirty="0"/>
              <a:t> Statement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b="1" i="1" dirty="0"/>
              <a:t>continue</a:t>
            </a:r>
            <a:r>
              <a:rPr lang="en-US" altLang="ko-KR" dirty="0"/>
              <a:t> statement is used to tell Python to skip the rest of the statements in the current loop block and to continue to the next iteration of the loop.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639379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b="1" i="1" dirty="0"/>
              <a:t>continue</a:t>
            </a:r>
            <a:r>
              <a:rPr lang="en-US" altLang="ko-KR" dirty="0"/>
              <a:t> Statement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0919" y="1418272"/>
            <a:ext cx="5549757" cy="2834935"/>
          </a:xfrm>
        </p:spPr>
        <p:txBody>
          <a:bodyPr>
            <a:normAutofit fontScale="70000" lnSpcReduction="20000"/>
          </a:bodyPr>
          <a:lstStyle/>
          <a:p>
            <a:pPr marL="36900" indent="0">
              <a:buNone/>
            </a:pPr>
            <a:r>
              <a:rPr lang="en-US" altLang="ko-K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주어진 리스트</a:t>
            </a:r>
          </a:p>
          <a:p>
            <a:pPr marL="36900" indent="0">
              <a:buNone/>
            </a:pPr>
            <a:r>
              <a:rPr lang="en-US" altLang="ko-K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numbers = [1, 2, 3, 4, 5, 6, 7, 8, 9, 10]</a:t>
            </a:r>
          </a:p>
          <a:p>
            <a:pPr marL="36900" indent="0">
              <a:buNone/>
            </a:pPr>
            <a:br>
              <a:rPr lang="en-US" altLang="ko-K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리스트에서 짝수만 출력하고자 함</a:t>
            </a:r>
          </a:p>
          <a:p>
            <a:pPr marL="36900" indent="0">
              <a:buNone/>
            </a:pPr>
            <a:r>
              <a:rPr lang="en-US" altLang="ko-K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ko-KR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 in</a:t>
            </a:r>
            <a:r>
              <a:rPr lang="ko-KR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numbers:</a:t>
            </a:r>
          </a:p>
          <a:p>
            <a:pPr marL="36900" indent="0">
              <a:buNone/>
            </a:pPr>
            <a:r>
              <a:rPr lang="en-US" altLang="ko-K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if</a:t>
            </a:r>
            <a:r>
              <a:rPr lang="ko-KR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 % 2</a:t>
            </a:r>
            <a:r>
              <a:rPr lang="ko-KR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 0:  # </a:t>
            </a:r>
            <a:r>
              <a:rPr lang="ko-KR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홀수인 경우</a:t>
            </a:r>
          </a:p>
          <a:p>
            <a:pPr marL="36900" indent="0">
              <a:buNone/>
            </a:pPr>
            <a:r>
              <a:rPr lang="ko-KR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ko-KR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ko-K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다음 반복으로 </a:t>
            </a:r>
            <a:r>
              <a:rPr lang="ko-KR" alt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넘어감</a:t>
            </a:r>
            <a:endParaRPr lang="ko-KR" alt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ko-KR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print(num, end =‘/’)  # </a:t>
            </a:r>
            <a:r>
              <a:rPr lang="ko-KR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짝수인 경우에만 출력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B9B890-AB56-942A-CCF7-9BACFDF4C533}"/>
              </a:ext>
            </a:extLst>
          </p:cNvPr>
          <p:cNvSpPr txBox="1"/>
          <p:nvPr/>
        </p:nvSpPr>
        <p:spPr>
          <a:xfrm>
            <a:off x="636494" y="4522148"/>
            <a:ext cx="24115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B0F0"/>
                </a:solidFill>
                <a:latin typeface="Consolas" panose="020B0609020204030204" pitchFamily="49" charset="0"/>
                <a:ea typeface="Batang" panose="02030600000101010101" pitchFamily="18" charset="-127"/>
              </a:rPr>
              <a:t>2/4/6/8/10</a:t>
            </a:r>
            <a:endParaRPr lang="ko-KR" altLang="en-US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rgbClr val="00B0F0"/>
              </a:solidFill>
              <a:latin typeface="Consolas" panose="020B0609020204030204" pitchFamily="49" charset="0"/>
              <a:ea typeface="Batang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7A527F-7B25-1D5F-463E-6D35778C8DCF}"/>
              </a:ext>
            </a:extLst>
          </p:cNvPr>
          <p:cNvSpPr txBox="1"/>
          <p:nvPr/>
        </p:nvSpPr>
        <p:spPr>
          <a:xfrm>
            <a:off x="6325444" y="1418272"/>
            <a:ext cx="5750015" cy="4262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#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주어진 리스트</a:t>
            </a:r>
          </a:p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numbers = [1, 2, 3, 4, 5, 6, 7, 8, 9, 10]</a:t>
            </a:r>
          </a:p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b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</a:b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00"/>
                </a:solidFill>
                <a:latin typeface="Consolas" panose="020B0609020204030204" pitchFamily="49" charset="0"/>
                <a:ea typeface="Batang" panose="02030600000101010101" pitchFamily="18" charset="-127"/>
              </a:rPr>
              <a:t>sum =0</a:t>
            </a:r>
          </a:p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b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</a:b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#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리스트에서 짝수만 출력하고자 함</a:t>
            </a:r>
          </a:p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for num in numbers:</a:t>
            </a:r>
          </a:p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    if num % 2 != 0: #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홀수인 경우</a:t>
            </a:r>
          </a:p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        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continue #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다음 반복으로 </a:t>
            </a:r>
            <a:r>
              <a:rPr lang="ko-KR" altLang="en-US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넘어감</a:t>
            </a:r>
            <a:endParaRPr lang="ko-KR" altLang="en-US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latin typeface="Consolas" panose="020B0609020204030204" pitchFamily="49" charset="0"/>
              <a:ea typeface="Batang" panose="02030600000101010101" pitchFamily="18" charset="-127"/>
            </a:endParaRPr>
          </a:p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    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00"/>
                </a:solidFill>
                <a:latin typeface="Consolas" panose="020B0609020204030204" pitchFamily="49" charset="0"/>
                <a:ea typeface="Batang" panose="02030600000101010101" pitchFamily="18" charset="-127"/>
              </a:rPr>
              <a:t>sum += num</a:t>
            </a:r>
          </a:p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    print(num,  end='/') #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짝수인 경우에만 출력</a:t>
            </a:r>
          </a:p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    </a:t>
            </a:r>
          </a:p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print(f'\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nTotal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 sum is {sum}')</a:t>
            </a:r>
          </a:p>
        </p:txBody>
      </p:sp>
    </p:spTree>
    <p:extLst>
      <p:ext uri="{BB962C8B-B14F-4D97-AF65-F5344CB8AC3E}">
        <p14:creationId xmlns:p14="http://schemas.microsoft.com/office/powerpoint/2010/main" val="3172611677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b="1" i="1" dirty="0"/>
              <a:t>break</a:t>
            </a:r>
            <a:r>
              <a:rPr lang="en-US" altLang="ko-KR" dirty="0"/>
              <a:t> Statement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7A527F-7B25-1D5F-463E-6D35778C8DCF}"/>
              </a:ext>
            </a:extLst>
          </p:cNvPr>
          <p:cNvSpPr txBox="1"/>
          <p:nvPr/>
        </p:nvSpPr>
        <p:spPr>
          <a:xfrm>
            <a:off x="2972644" y="1319661"/>
            <a:ext cx="7793968" cy="4235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#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주어진 리스트</a:t>
            </a:r>
          </a:p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numbers = [1, 2, 3, 4, 5, 6, 7, 8, 9, 10]</a:t>
            </a:r>
          </a:p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b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</a:b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sum =0</a:t>
            </a:r>
          </a:p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b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</a:b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#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리스트에서 짝수만 출력하고자 함</a:t>
            </a:r>
          </a:p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for num in numbers:</a:t>
            </a:r>
          </a:p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    if num % 3 == 0: # 3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의 배수인 경우</a:t>
            </a:r>
          </a:p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        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break #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프로그램 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Stop</a:t>
            </a:r>
          </a:p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    sum += num</a:t>
            </a:r>
          </a:p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    print(num,  end='/') # 3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의배수가 나오기 전까지 출력</a:t>
            </a:r>
          </a:p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    </a:t>
            </a:r>
          </a:p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print(f'\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nTotal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 sum is {sum}')</a:t>
            </a:r>
          </a:p>
        </p:txBody>
      </p:sp>
    </p:spTree>
    <p:extLst>
      <p:ext uri="{BB962C8B-B14F-4D97-AF65-F5344CB8AC3E}">
        <p14:creationId xmlns:p14="http://schemas.microsoft.com/office/powerpoint/2010/main" val="1174666738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b="1" i="1" dirty="0"/>
              <a:t>pass</a:t>
            </a:r>
            <a:r>
              <a:rPr lang="en-US" altLang="ko-KR" dirty="0"/>
              <a:t> Statement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7A527F-7B25-1D5F-463E-6D35778C8DCF}"/>
              </a:ext>
            </a:extLst>
          </p:cNvPr>
          <p:cNvSpPr txBox="1"/>
          <p:nvPr/>
        </p:nvSpPr>
        <p:spPr>
          <a:xfrm>
            <a:off x="812150" y="1507920"/>
            <a:ext cx="5732086" cy="13326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#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주어진 리스트</a:t>
            </a:r>
          </a:p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numbers = [1, 2, 3, 4, 5, 6, 7, 8, 9, 10]</a:t>
            </a:r>
          </a:p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latin typeface="Consolas" panose="020B0609020204030204" pitchFamily="49" charset="0"/>
              <a:ea typeface="Batang" panose="02030600000101010101" pitchFamily="18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for num in numbers: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61623E-B9AA-38CA-0014-FECCF83673D8}"/>
              </a:ext>
            </a:extLst>
          </p:cNvPr>
          <p:cNvSpPr txBox="1"/>
          <p:nvPr/>
        </p:nvSpPr>
        <p:spPr>
          <a:xfrm>
            <a:off x="812150" y="3186411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B0F0"/>
                </a:solidFill>
                <a:latin typeface="Consolas" panose="020B0609020204030204" pitchFamily="49" charset="0"/>
                <a:ea typeface="Batang" panose="02030600000101010101" pitchFamily="18" charset="-127"/>
              </a:rPr>
              <a:t>for num in numbers: </a:t>
            </a:r>
          </a:p>
          <a:p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rgbClr val="00B0F0"/>
              </a:solidFill>
              <a:latin typeface="Consolas" panose="020B0609020204030204" pitchFamily="49" charset="0"/>
              <a:ea typeface="Batang" panose="02030600000101010101" pitchFamily="18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B0F0"/>
                </a:solidFill>
                <a:latin typeface="Consolas" panose="020B0609020204030204" pitchFamily="49" charset="0"/>
                <a:ea typeface="Batang" panose="02030600000101010101" pitchFamily="18" charset="-127"/>
              </a:rPr>
              <a:t>^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B0F0"/>
                </a:solidFill>
                <a:latin typeface="Consolas" panose="020B0609020204030204" pitchFamily="49" charset="0"/>
                <a:ea typeface="Batang" panose="02030600000101010101" pitchFamily="18" charset="-127"/>
              </a:rPr>
              <a:t>SyntaxError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B0F0"/>
                </a:solidFill>
                <a:latin typeface="Consolas" panose="020B0609020204030204" pitchFamily="49" charset="0"/>
                <a:ea typeface="Batang" panose="02030600000101010101" pitchFamily="18" charset="-127"/>
              </a:rPr>
              <a:t>: unexpected EOF while parsing</a:t>
            </a:r>
            <a:endParaRPr lang="ko-KR" altLang="en-US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rgbClr val="00B0F0"/>
              </a:solidFill>
              <a:latin typeface="Consolas" panose="020B0609020204030204" pitchFamily="49" charset="0"/>
              <a:ea typeface="Batang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C06DC0-24BC-0FF4-1239-71B321CC1FCE}"/>
              </a:ext>
            </a:extLst>
          </p:cNvPr>
          <p:cNvSpPr txBox="1"/>
          <p:nvPr/>
        </p:nvSpPr>
        <p:spPr>
          <a:xfrm>
            <a:off x="6750424" y="1507920"/>
            <a:ext cx="525331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#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주어진 리스트</a:t>
            </a:r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latin typeface="Consolas" panose="020B0609020204030204" pitchFamily="49" charset="0"/>
              <a:ea typeface="Batang" panose="02030600000101010101" pitchFamily="18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numbers = [1, 2, 3, 4, 5, 6, 7, 8, 9, 10]</a:t>
            </a:r>
          </a:p>
          <a:p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latin typeface="Consolas" panose="020B0609020204030204" pitchFamily="49" charset="0"/>
              <a:ea typeface="Batang" panose="02030600000101010101" pitchFamily="18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for num in numbers: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    pass</a:t>
            </a:r>
          </a:p>
        </p:txBody>
      </p:sp>
    </p:spTree>
    <p:extLst>
      <p:ext uri="{BB962C8B-B14F-4D97-AF65-F5344CB8AC3E}">
        <p14:creationId xmlns:p14="http://schemas.microsoft.com/office/powerpoint/2010/main" val="164167865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continue</a:t>
            </a:r>
            <a:endParaRPr lang="ko-KR" altLang="en-US" b="1" i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360546"/>
            <a:ext cx="10353762" cy="46637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range(1000000):</a:t>
            </a:r>
          </a:p>
          <a:p>
            <a:pPr marL="0" indent="0">
              <a:buNone/>
            </a:pPr>
            <a:r>
              <a:rPr lang="en-US" altLang="ko-KR" dirty="0"/>
              <a:t>    s = input('Enter something: ')</a:t>
            </a:r>
          </a:p>
          <a:p>
            <a:pPr marL="0" indent="0">
              <a:buNone/>
            </a:pPr>
            <a:r>
              <a:rPr lang="en-US" altLang="ko-KR" dirty="0"/>
              <a:t>    if s == 'quit':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len</a:t>
            </a:r>
            <a:r>
              <a:rPr lang="en-US" altLang="ko-KR" dirty="0"/>
              <a:t>(s) &lt; 3:</a:t>
            </a:r>
          </a:p>
          <a:p>
            <a:pPr marL="0" indent="0">
              <a:buNone/>
            </a:pPr>
            <a:r>
              <a:rPr lang="en-US" altLang="ko-KR" dirty="0"/>
              <a:t>        print('Too small')</a:t>
            </a:r>
          </a:p>
          <a:p>
            <a:pPr marL="0" indent="0">
              <a:buNone/>
            </a:pPr>
            <a:r>
              <a:rPr lang="en-US" altLang="ko-KR" dirty="0"/>
              <a:t>        continue</a:t>
            </a:r>
          </a:p>
          <a:p>
            <a:pPr marL="0" indent="0">
              <a:buNone/>
            </a:pPr>
            <a:r>
              <a:rPr lang="en-US" altLang="ko-KR" dirty="0"/>
              <a:t>    print('Input is of sufficient length')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069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item in sequence:		# 2nd item in sequence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statements</a:t>
            </a:r>
            <a:r>
              <a:rPr lang="en-US" altLang="ko-KR" dirty="0"/>
              <a:t>			# </a:t>
            </a:r>
            <a:r>
              <a:rPr lang="en-US" altLang="ko-KR" b="1" dirty="0">
                <a:solidFill>
                  <a:srgbClr val="FF0000"/>
                </a:solidFill>
              </a:rPr>
              <a:t>item = 2nd item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672367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continue</a:t>
            </a:r>
            <a:endParaRPr lang="ko-KR" altLang="en-US" b="1" i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range(1000000):</a:t>
            </a:r>
          </a:p>
          <a:p>
            <a:pPr marL="0" indent="0">
              <a:buNone/>
            </a:pPr>
            <a:r>
              <a:rPr lang="en-US" altLang="ko-KR" dirty="0"/>
              <a:t>    s = input('Enter something: ')</a:t>
            </a:r>
          </a:p>
          <a:p>
            <a:pPr marL="0" indent="0">
              <a:buNone/>
            </a:pPr>
            <a:r>
              <a:rPr lang="en-US" altLang="ko-KR" dirty="0"/>
              <a:t>    if s == 'quit':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len</a:t>
            </a:r>
            <a:r>
              <a:rPr lang="en-US" altLang="ko-KR" dirty="0"/>
              <a:t>(s) &lt; 3:</a:t>
            </a:r>
          </a:p>
          <a:p>
            <a:pPr marL="0" indent="0">
              <a:buNone/>
            </a:pPr>
            <a:r>
              <a:rPr lang="en-US" altLang="ko-KR" dirty="0"/>
              <a:t>        print('Too small')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print('Input is of sufficient length')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794777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175588"/>
            <a:ext cx="10353762" cy="1261872"/>
          </a:xfrm>
        </p:spPr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continue</a:t>
            </a:r>
            <a:endParaRPr lang="ko-KR" altLang="en-US" b="1" i="1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range(1000000):</a:t>
            </a:r>
          </a:p>
          <a:p>
            <a:pPr marL="0" indent="0">
              <a:buNone/>
            </a:pPr>
            <a:r>
              <a:rPr lang="en-US" altLang="ko-KR" dirty="0"/>
              <a:t>    s = input('Enter something: ')</a:t>
            </a:r>
          </a:p>
          <a:p>
            <a:pPr marL="0" indent="0">
              <a:buNone/>
            </a:pPr>
            <a:r>
              <a:rPr lang="en-US" altLang="ko-KR" dirty="0"/>
              <a:t>    if s == 'quit':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len</a:t>
            </a:r>
            <a:r>
              <a:rPr lang="en-US" altLang="ko-KR" dirty="0"/>
              <a:t>(s) &lt; 3:</a:t>
            </a:r>
          </a:p>
          <a:p>
            <a:pPr marL="0" indent="0">
              <a:buNone/>
            </a:pPr>
            <a:r>
              <a:rPr lang="en-US" altLang="ko-KR" dirty="0"/>
              <a:t>        print('Too small')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>
                <a:solidFill>
                  <a:srgbClr val="0070C0"/>
                </a:solidFill>
              </a:rPr>
              <a:t>continue</a:t>
            </a:r>
          </a:p>
          <a:p>
            <a:pPr marL="0" indent="0">
              <a:buNone/>
            </a:pPr>
            <a:r>
              <a:rPr lang="en-US" altLang="ko-KR" dirty="0"/>
              <a:t>    print('Input is of sufficient length')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5485449" cy="36226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range(1000000):</a:t>
            </a:r>
          </a:p>
          <a:p>
            <a:pPr marL="0" indent="0">
              <a:buNone/>
            </a:pPr>
            <a:r>
              <a:rPr lang="en-US" altLang="ko-KR" dirty="0"/>
              <a:t>    s = input('Enter something: ')</a:t>
            </a:r>
          </a:p>
          <a:p>
            <a:pPr marL="0" indent="0">
              <a:buNone/>
            </a:pPr>
            <a:r>
              <a:rPr lang="en-US" altLang="ko-KR" dirty="0"/>
              <a:t>    if s == 'quit':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len</a:t>
            </a:r>
            <a:r>
              <a:rPr lang="en-US" altLang="ko-KR" dirty="0"/>
              <a:t>(s) &lt; 3:</a:t>
            </a:r>
          </a:p>
          <a:p>
            <a:pPr marL="0" indent="0">
              <a:buNone/>
            </a:pPr>
            <a:r>
              <a:rPr lang="en-US" altLang="ko-KR" dirty="0"/>
              <a:t>        print('Too small')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70C0"/>
                </a:solidFill>
              </a:rPr>
              <a:t>else:</a:t>
            </a:r>
          </a:p>
          <a:p>
            <a:pPr marL="0" indent="0">
              <a:buNone/>
            </a:pPr>
            <a:r>
              <a:rPr lang="en-US" altLang="ko-KR" dirty="0"/>
              <a:t>        print('Input is of sufficient length')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151</a:t>
            </a:fld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7C702C3-118D-4E8A-A2EA-B891F47B87E3}"/>
              </a:ext>
            </a:extLst>
          </p:cNvPr>
          <p:cNvSpPr/>
          <p:nvPr/>
        </p:nvSpPr>
        <p:spPr>
          <a:xfrm>
            <a:off x="6887383" y="5121042"/>
            <a:ext cx="242462" cy="2880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564789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continue</a:t>
            </a:r>
            <a:endParaRPr lang="ko-KR" altLang="en-US" b="1" i="1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range(1000000):</a:t>
            </a:r>
          </a:p>
          <a:p>
            <a:pPr marL="0" indent="0">
              <a:buNone/>
            </a:pPr>
            <a:r>
              <a:rPr lang="en-US" altLang="ko-KR" dirty="0"/>
              <a:t>    s = input('Enter something: ')</a:t>
            </a:r>
          </a:p>
          <a:p>
            <a:pPr marL="0" indent="0">
              <a:buNone/>
            </a:pPr>
            <a:r>
              <a:rPr lang="en-US" altLang="ko-KR" dirty="0"/>
              <a:t>    if s == 'quit':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len</a:t>
            </a:r>
            <a:r>
              <a:rPr lang="en-US" altLang="ko-KR" dirty="0"/>
              <a:t>(s) &lt; 3:</a:t>
            </a:r>
          </a:p>
          <a:p>
            <a:pPr marL="0" indent="0">
              <a:buNone/>
            </a:pPr>
            <a:r>
              <a:rPr lang="en-US" altLang="ko-KR" dirty="0"/>
              <a:t>        print('Too small')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>
                <a:solidFill>
                  <a:srgbClr val="0070C0"/>
                </a:solidFill>
              </a:rPr>
              <a:t>continue</a:t>
            </a:r>
          </a:p>
          <a:p>
            <a:pPr marL="0" indent="0">
              <a:buNone/>
            </a:pPr>
            <a:r>
              <a:rPr lang="en-US" altLang="ko-KR" dirty="0"/>
              <a:t>    print('Input is of sufficient length')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5440625" cy="3622672"/>
          </a:xfrm>
          <a:ln w="38100">
            <a:solidFill>
              <a:srgbClr val="FF0000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range(1000000):</a:t>
            </a:r>
          </a:p>
          <a:p>
            <a:pPr marL="0" indent="0">
              <a:buNone/>
            </a:pPr>
            <a:r>
              <a:rPr lang="en-US" altLang="ko-KR" dirty="0"/>
              <a:t>    s = input('Enter something: ')</a:t>
            </a:r>
          </a:p>
          <a:p>
            <a:pPr marL="0" indent="0">
              <a:buNone/>
            </a:pPr>
            <a:r>
              <a:rPr lang="en-US" altLang="ko-KR" dirty="0"/>
              <a:t>    if s == 'quit':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len</a:t>
            </a:r>
            <a:r>
              <a:rPr lang="en-US" altLang="ko-KR" dirty="0"/>
              <a:t>(s) &lt; 3:</a:t>
            </a:r>
          </a:p>
          <a:p>
            <a:pPr marL="0" indent="0">
              <a:buNone/>
            </a:pPr>
            <a:r>
              <a:rPr lang="en-US" altLang="ko-KR" dirty="0"/>
              <a:t>        print('Too small')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70C0"/>
                </a:solidFill>
              </a:rPr>
              <a:t>else:</a:t>
            </a:r>
          </a:p>
          <a:p>
            <a:pPr marL="0" indent="0">
              <a:buNone/>
            </a:pPr>
            <a:r>
              <a:rPr lang="en-US" altLang="ko-KR" dirty="0"/>
              <a:t>        print('Input is of sufficient length')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152</a:t>
            </a:fld>
            <a:endParaRPr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887383" y="5112078"/>
            <a:ext cx="242462" cy="2880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81114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9119" y="175588"/>
            <a:ext cx="10353762" cy="1261872"/>
          </a:xfrm>
        </p:spPr>
        <p:txBody>
          <a:bodyPr/>
          <a:lstStyle/>
          <a:p>
            <a:r>
              <a:rPr lang="en-US" altLang="ko-KR" dirty="0"/>
              <a:t>Example: Symmetricity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5458555" cy="36226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range(1000000):</a:t>
            </a:r>
          </a:p>
          <a:p>
            <a:pPr marL="0" indent="0">
              <a:buNone/>
            </a:pPr>
            <a:r>
              <a:rPr lang="en-US" altLang="ko-KR" dirty="0"/>
              <a:t>    s = input('Enter something: ')</a:t>
            </a:r>
          </a:p>
          <a:p>
            <a:pPr marL="0" indent="0">
              <a:buNone/>
            </a:pPr>
            <a:r>
              <a:rPr lang="en-US" altLang="ko-KR" dirty="0"/>
              <a:t>    if s == 'quit':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 err="1">
                <a:solidFill>
                  <a:srgbClr val="0070C0"/>
                </a:solidFill>
              </a:rPr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len</a:t>
            </a:r>
            <a:r>
              <a:rPr lang="en-US" altLang="ko-KR" dirty="0"/>
              <a:t>(s) &lt; 3:</a:t>
            </a:r>
          </a:p>
          <a:p>
            <a:pPr marL="0" indent="0">
              <a:buNone/>
            </a:pPr>
            <a:r>
              <a:rPr lang="en-US" altLang="ko-KR" dirty="0"/>
              <a:t>        print('Too small')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print('Input is of sufficient length')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5458555" cy="36226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range(1000000):</a:t>
            </a:r>
          </a:p>
          <a:p>
            <a:pPr marL="0" indent="0">
              <a:buNone/>
            </a:pPr>
            <a:r>
              <a:rPr lang="en-US" altLang="ko-KR" dirty="0"/>
              <a:t>    s = input('Enter something: ')</a:t>
            </a:r>
          </a:p>
          <a:p>
            <a:pPr marL="0" indent="0">
              <a:buNone/>
            </a:pPr>
            <a:r>
              <a:rPr lang="en-US" altLang="ko-KR" dirty="0"/>
              <a:t>    if s == 'quit':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70C0"/>
                </a:solidFill>
              </a:rPr>
              <a:t>if</a:t>
            </a:r>
            <a:r>
              <a:rPr lang="en-US" altLang="ko-KR" dirty="0"/>
              <a:t> </a:t>
            </a:r>
            <a:r>
              <a:rPr lang="en-US" altLang="ko-KR" dirty="0" err="1"/>
              <a:t>len</a:t>
            </a:r>
            <a:r>
              <a:rPr lang="en-US" altLang="ko-KR" dirty="0"/>
              <a:t>(s) &lt; 3:</a:t>
            </a:r>
          </a:p>
          <a:p>
            <a:pPr marL="0" indent="0">
              <a:buNone/>
            </a:pPr>
            <a:r>
              <a:rPr lang="en-US" altLang="ko-KR" dirty="0"/>
              <a:t>        print('Too small')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print('Input is of sufficient length')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807573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Symmetricity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5422696" cy="3622671"/>
          </a:xfrm>
          <a:ln w="38100">
            <a:solidFill>
              <a:srgbClr val="FF0000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range(1000000):</a:t>
            </a:r>
          </a:p>
          <a:p>
            <a:pPr marL="0" indent="0">
              <a:buNone/>
            </a:pPr>
            <a:r>
              <a:rPr lang="en-US" altLang="ko-KR" dirty="0"/>
              <a:t>    s = input('Enter something: ')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70C0"/>
                </a:solidFill>
              </a:rPr>
              <a:t>if</a:t>
            </a:r>
            <a:r>
              <a:rPr lang="en-US" altLang="ko-KR" dirty="0"/>
              <a:t> s == 'quit':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 err="1">
                <a:solidFill>
                  <a:srgbClr val="0070C0"/>
                </a:solidFill>
              </a:rPr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len</a:t>
            </a:r>
            <a:r>
              <a:rPr lang="en-US" altLang="ko-KR" dirty="0"/>
              <a:t>(s) &lt; 3:</a:t>
            </a:r>
          </a:p>
          <a:p>
            <a:pPr marL="0" indent="0">
              <a:buNone/>
            </a:pPr>
            <a:r>
              <a:rPr lang="en-US" altLang="ko-KR" dirty="0"/>
              <a:t>        print('Too small')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70C0"/>
                </a:solidFill>
              </a:rPr>
              <a:t>else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print('Input is of sufficient length')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5422696" cy="36226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range(1000000):</a:t>
            </a:r>
          </a:p>
          <a:p>
            <a:pPr marL="0" indent="0">
              <a:buNone/>
            </a:pPr>
            <a:r>
              <a:rPr lang="en-US" altLang="ko-KR" dirty="0"/>
              <a:t>    s = input('Enter something: ')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70C0"/>
                </a:solidFill>
              </a:rPr>
              <a:t>if</a:t>
            </a:r>
            <a:r>
              <a:rPr lang="en-US" altLang="ko-KR" dirty="0"/>
              <a:t> s == 'quit':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70C0"/>
                </a:solidFill>
              </a:rPr>
              <a:t>if</a:t>
            </a:r>
            <a:r>
              <a:rPr lang="en-US" altLang="ko-KR" dirty="0"/>
              <a:t> </a:t>
            </a:r>
            <a:r>
              <a:rPr lang="en-US" altLang="ko-KR" dirty="0" err="1"/>
              <a:t>len</a:t>
            </a:r>
            <a:r>
              <a:rPr lang="en-US" altLang="ko-KR" dirty="0"/>
              <a:t>(s) &lt; 3:</a:t>
            </a:r>
          </a:p>
          <a:p>
            <a:pPr marL="0" indent="0">
              <a:buNone/>
            </a:pPr>
            <a:r>
              <a:rPr lang="en-US" altLang="ko-KR" dirty="0"/>
              <a:t>        print('Too small')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70C0"/>
                </a:solidFill>
              </a:rPr>
              <a:t>else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print('Input is of sufficient length')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469313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continue</a:t>
            </a:r>
            <a:endParaRPr lang="ko-KR" altLang="en-US" b="1" i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while True:</a:t>
            </a:r>
          </a:p>
          <a:p>
            <a:pPr marL="0" indent="0">
              <a:buNone/>
            </a:pPr>
            <a:r>
              <a:rPr lang="en-US" altLang="ko-KR" dirty="0"/>
              <a:t>    s = input('Enter something: ')</a:t>
            </a:r>
          </a:p>
          <a:p>
            <a:pPr marL="0" indent="0">
              <a:buNone/>
            </a:pPr>
            <a:r>
              <a:rPr lang="en-US" altLang="ko-KR" dirty="0"/>
              <a:t>    if s == 'quit':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len</a:t>
            </a:r>
            <a:r>
              <a:rPr lang="en-US" altLang="ko-KR" dirty="0"/>
              <a:t>(s) &lt; 3:</a:t>
            </a:r>
          </a:p>
          <a:p>
            <a:pPr marL="0" indent="0">
              <a:buNone/>
            </a:pPr>
            <a:r>
              <a:rPr lang="en-US" altLang="ko-KR" dirty="0"/>
              <a:t>        print('Too small')</a:t>
            </a:r>
          </a:p>
          <a:p>
            <a:pPr marL="0" indent="0">
              <a:buNone/>
            </a:pPr>
            <a:r>
              <a:rPr lang="en-US" altLang="ko-KR" dirty="0"/>
              <a:t>        continue</a:t>
            </a:r>
          </a:p>
          <a:p>
            <a:pPr marL="0" indent="0">
              <a:buNone/>
            </a:pPr>
            <a:r>
              <a:rPr lang="en-US" altLang="ko-KR" dirty="0"/>
              <a:t>    print('Input is of sufficient length')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41243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continue</a:t>
            </a:r>
            <a:endParaRPr lang="ko-KR" altLang="en-US" b="1" i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while True:</a:t>
            </a:r>
          </a:p>
          <a:p>
            <a:pPr marL="0" indent="0">
              <a:buNone/>
            </a:pPr>
            <a:r>
              <a:rPr lang="en-US" altLang="ko-KR" dirty="0"/>
              <a:t>    s = input('Enter something: ')</a:t>
            </a:r>
          </a:p>
          <a:p>
            <a:pPr marL="0" indent="0">
              <a:buNone/>
            </a:pPr>
            <a:r>
              <a:rPr lang="en-US" altLang="ko-KR" dirty="0"/>
              <a:t>    if s == 'quit':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len</a:t>
            </a:r>
            <a:r>
              <a:rPr lang="en-US" altLang="ko-KR" dirty="0"/>
              <a:t>(s) &lt; 3:</a:t>
            </a:r>
          </a:p>
          <a:p>
            <a:pPr marL="0" indent="0">
              <a:buNone/>
            </a:pPr>
            <a:r>
              <a:rPr lang="en-US" altLang="ko-KR" dirty="0"/>
              <a:t>        print('Too small')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print('Input is of sufficient length')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895733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continue</a:t>
            </a:r>
            <a:endParaRPr lang="ko-KR" altLang="en-US" b="1" i="1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while True:</a:t>
            </a:r>
          </a:p>
          <a:p>
            <a:pPr marL="0" indent="0">
              <a:buNone/>
            </a:pPr>
            <a:r>
              <a:rPr lang="en-US" altLang="ko-KR" dirty="0"/>
              <a:t>    s = input('Enter something: ')</a:t>
            </a:r>
          </a:p>
          <a:p>
            <a:pPr marL="0" indent="0">
              <a:buNone/>
            </a:pPr>
            <a:r>
              <a:rPr lang="en-US" altLang="ko-KR" dirty="0"/>
              <a:t>    if s == 'quit':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len</a:t>
            </a:r>
            <a:r>
              <a:rPr lang="en-US" altLang="ko-KR" dirty="0"/>
              <a:t>(s) &lt; 3:</a:t>
            </a:r>
          </a:p>
          <a:p>
            <a:pPr marL="0" indent="0">
              <a:buNone/>
            </a:pPr>
            <a:r>
              <a:rPr lang="en-US" altLang="ko-KR" dirty="0"/>
              <a:t>        print('Too small')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>
                <a:solidFill>
                  <a:srgbClr val="0070C0"/>
                </a:solidFill>
              </a:rPr>
              <a:t>continue</a:t>
            </a:r>
          </a:p>
          <a:p>
            <a:pPr marL="0" indent="0">
              <a:buNone/>
            </a:pPr>
            <a:r>
              <a:rPr lang="en-US" altLang="ko-KR" dirty="0"/>
              <a:t>    print('Input is of sufficient length')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5458555" cy="36226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while True:</a:t>
            </a:r>
          </a:p>
          <a:p>
            <a:pPr marL="0" indent="0">
              <a:buNone/>
            </a:pPr>
            <a:r>
              <a:rPr lang="en-US" altLang="ko-KR" dirty="0"/>
              <a:t>    s = input('Enter something: ')</a:t>
            </a:r>
          </a:p>
          <a:p>
            <a:pPr marL="0" indent="0">
              <a:buNone/>
            </a:pPr>
            <a:r>
              <a:rPr lang="en-US" altLang="ko-KR" dirty="0"/>
              <a:t>    if s == 'quit':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len</a:t>
            </a:r>
            <a:r>
              <a:rPr lang="en-US" altLang="ko-KR" dirty="0"/>
              <a:t>(s) &lt; 3:</a:t>
            </a:r>
          </a:p>
          <a:p>
            <a:pPr marL="0" indent="0">
              <a:buNone/>
            </a:pPr>
            <a:r>
              <a:rPr lang="en-US" altLang="ko-KR" dirty="0"/>
              <a:t>        print('Too small')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70C0"/>
                </a:solidFill>
              </a:rPr>
              <a:t>else:</a:t>
            </a:r>
          </a:p>
          <a:p>
            <a:pPr marL="0" indent="0">
              <a:buNone/>
            </a:pPr>
            <a:r>
              <a:rPr lang="en-US" altLang="ko-KR" dirty="0"/>
              <a:t>        print('Input is of sufficient length')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157</a:t>
            </a:fld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878419" y="5147936"/>
            <a:ext cx="242462" cy="2880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908990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continue</a:t>
            </a:r>
            <a:endParaRPr lang="ko-KR" altLang="en-US" b="1" i="1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while True:</a:t>
            </a:r>
          </a:p>
          <a:p>
            <a:pPr marL="0" indent="0">
              <a:buNone/>
            </a:pPr>
            <a:r>
              <a:rPr lang="en-US" altLang="ko-KR" dirty="0"/>
              <a:t>    s = input('Enter something: ')</a:t>
            </a:r>
          </a:p>
          <a:p>
            <a:pPr marL="0" indent="0">
              <a:buNone/>
            </a:pPr>
            <a:r>
              <a:rPr lang="en-US" altLang="ko-KR" dirty="0"/>
              <a:t>    if s == 'quit':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len</a:t>
            </a:r>
            <a:r>
              <a:rPr lang="en-US" altLang="ko-KR" dirty="0"/>
              <a:t>(s) &lt; 3:</a:t>
            </a:r>
          </a:p>
          <a:p>
            <a:pPr marL="0" indent="0">
              <a:buNone/>
            </a:pPr>
            <a:r>
              <a:rPr lang="en-US" altLang="ko-KR" dirty="0"/>
              <a:t>        print('Too small')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>
                <a:solidFill>
                  <a:srgbClr val="0070C0"/>
                </a:solidFill>
              </a:rPr>
              <a:t>continue</a:t>
            </a:r>
          </a:p>
          <a:p>
            <a:pPr marL="0" indent="0">
              <a:buNone/>
            </a:pPr>
            <a:r>
              <a:rPr lang="en-US" altLang="ko-KR" dirty="0"/>
              <a:t>    print('Input is of sufficient length')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5324084" cy="3622670"/>
          </a:xfrm>
          <a:ln w="38100">
            <a:solidFill>
              <a:srgbClr val="FF0000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while True:</a:t>
            </a:r>
          </a:p>
          <a:p>
            <a:pPr marL="0" indent="0">
              <a:buNone/>
            </a:pPr>
            <a:r>
              <a:rPr lang="en-US" altLang="ko-KR" dirty="0"/>
              <a:t>    s = input('Enter something: ')</a:t>
            </a:r>
          </a:p>
          <a:p>
            <a:pPr marL="0" indent="0">
              <a:buNone/>
            </a:pPr>
            <a:r>
              <a:rPr lang="en-US" altLang="ko-KR" dirty="0"/>
              <a:t>    if s == 'quit':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len</a:t>
            </a:r>
            <a:r>
              <a:rPr lang="en-US" altLang="ko-KR" dirty="0"/>
              <a:t>(s) &lt; 3:</a:t>
            </a:r>
          </a:p>
          <a:p>
            <a:pPr marL="0" indent="0">
              <a:buNone/>
            </a:pPr>
            <a:r>
              <a:rPr lang="en-US" altLang="ko-KR" dirty="0"/>
              <a:t>        print('Too small')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70C0"/>
                </a:solidFill>
              </a:rPr>
              <a:t>else:</a:t>
            </a:r>
          </a:p>
          <a:p>
            <a:pPr marL="0" indent="0">
              <a:buNone/>
            </a:pPr>
            <a:r>
              <a:rPr lang="en-US" altLang="ko-KR" dirty="0"/>
              <a:t>        print('Input is of sufficient length')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158</a:t>
            </a:fld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FB3CD6-6D1B-4F7D-916F-96988ADE436F}"/>
              </a:ext>
            </a:extLst>
          </p:cNvPr>
          <p:cNvSpPr/>
          <p:nvPr/>
        </p:nvSpPr>
        <p:spPr>
          <a:xfrm>
            <a:off x="6887382" y="5112078"/>
            <a:ext cx="242462" cy="2880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731878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Summary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i="1" dirty="0"/>
              <a:t>for</a:t>
            </a:r>
            <a:r>
              <a:rPr lang="en-US" altLang="ko-KR" sz="2400" b="1" dirty="0"/>
              <a:t> Statement</a:t>
            </a:r>
          </a:p>
          <a:p>
            <a:pPr lvl="1"/>
            <a:r>
              <a:rPr lang="en-US" altLang="ko-KR" sz="2400" dirty="0"/>
              <a:t>for</a:t>
            </a:r>
          </a:p>
          <a:p>
            <a:pPr lvl="2"/>
            <a:r>
              <a:rPr lang="en-US" altLang="ko-KR" sz="2000" dirty="0"/>
              <a:t>Control Flow in </a:t>
            </a:r>
            <a:r>
              <a:rPr lang="en-US" altLang="ko-KR" sz="2000" b="1" i="1" dirty="0"/>
              <a:t>for</a:t>
            </a:r>
            <a:r>
              <a:rPr lang="en-US" altLang="ko-KR" sz="2000" dirty="0"/>
              <a:t> Statement</a:t>
            </a:r>
          </a:p>
          <a:p>
            <a:pPr lvl="2"/>
            <a:r>
              <a:rPr lang="en-US" altLang="ko-KR" sz="2000" b="1" dirty="0">
                <a:solidFill>
                  <a:srgbClr val="00B0F0"/>
                </a:solidFill>
              </a:rPr>
              <a:t>Repetition</a:t>
            </a:r>
            <a:r>
              <a:rPr lang="en-US" altLang="ko-KR" sz="2000" dirty="0"/>
              <a:t> Controls for </a:t>
            </a:r>
            <a:r>
              <a:rPr lang="en-US" altLang="ko-KR" sz="2000" b="1" i="1" dirty="0" err="1"/>
              <a:t>for</a:t>
            </a:r>
            <a:r>
              <a:rPr lang="en-US" altLang="ko-KR" sz="2000" dirty="0"/>
              <a:t> Statement</a:t>
            </a:r>
          </a:p>
          <a:p>
            <a:pPr lvl="2"/>
            <a:r>
              <a:rPr lang="en-US" altLang="ko-KR" sz="2000" b="1" i="1" dirty="0"/>
              <a:t>break</a:t>
            </a:r>
            <a:r>
              <a:rPr lang="en-US" altLang="ko-KR" sz="2000" dirty="0"/>
              <a:t> Statement</a:t>
            </a:r>
          </a:p>
          <a:p>
            <a:pPr lvl="1"/>
            <a:r>
              <a:rPr lang="en-US" altLang="ko-KR" sz="2400" dirty="0"/>
              <a:t>for-else</a:t>
            </a:r>
          </a:p>
          <a:p>
            <a:r>
              <a:rPr lang="en-US" altLang="ko-KR" sz="2400" dirty="0"/>
              <a:t>for-if</a:t>
            </a:r>
          </a:p>
          <a:p>
            <a:r>
              <a:rPr lang="en-US" altLang="ko-KR" sz="2400" dirty="0"/>
              <a:t>for-for (nested for)</a:t>
            </a:r>
          </a:p>
          <a:p>
            <a:r>
              <a:rPr lang="en-US" altLang="ko-KR" sz="2400" b="1" i="1" dirty="0"/>
              <a:t>continue/break/pass</a:t>
            </a:r>
            <a:r>
              <a:rPr lang="en-US" altLang="ko-KR" sz="2400" b="1" dirty="0"/>
              <a:t> Statement</a:t>
            </a:r>
            <a:endParaRPr lang="ko-KR" altLang="en-US" sz="24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917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b="1" dirty="0">
                <a:solidFill>
                  <a:srgbClr val="FF0000"/>
                </a:solidFill>
              </a:rPr>
              <a:t>item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0000"/>
                </a:solidFill>
              </a:rPr>
              <a:t>sequence</a:t>
            </a:r>
            <a:r>
              <a:rPr lang="en-US" altLang="ko-KR" dirty="0"/>
              <a:t>:		# </a:t>
            </a:r>
            <a:r>
              <a:rPr lang="en-US" altLang="ko-KR" b="1" dirty="0">
                <a:solidFill>
                  <a:srgbClr val="FF0000"/>
                </a:solidFill>
              </a:rPr>
              <a:t>... item in sequence</a:t>
            </a:r>
          </a:p>
          <a:p>
            <a:pPr marL="0" indent="0">
              <a:buNone/>
            </a:pPr>
            <a:r>
              <a:rPr lang="en-US" altLang="ko-KR" dirty="0"/>
              <a:t>    statements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884092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3"/>
          <p:cNvSpPr>
            <a:spLocks noGrp="1"/>
          </p:cNvSpPr>
          <p:nvPr>
            <p:ph type="ctrTitle"/>
          </p:nvPr>
        </p:nvSpPr>
        <p:spPr>
          <a:xfrm>
            <a:off x="1375983" y="882034"/>
            <a:ext cx="9440034" cy="182880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End of Python: Control Flow</a:t>
            </a:r>
            <a:br>
              <a:rPr lang="en-US" altLang="ko-KR" dirty="0"/>
            </a:br>
            <a:r>
              <a:rPr lang="en-US" altLang="ko-KR" b="1" i="1" dirty="0"/>
              <a:t>for</a:t>
            </a:r>
            <a:r>
              <a:rPr lang="en-US" altLang="ko-KR" dirty="0"/>
              <a:t> Statement</a:t>
            </a:r>
            <a:endParaRPr lang="ko-KR" altLang="en-US" dirty="0"/>
          </a:p>
        </p:txBody>
      </p:sp>
      <p:pic>
        <p:nvPicPr>
          <p:cNvPr id="2" name="Picture 2" descr="낮 동안 바다 근처의 노란색과 검은 색 도로 표지판">
            <a:extLst>
              <a:ext uri="{FF2B5EF4-FFF2-40B4-BE49-F238E27FC236}">
                <a16:creationId xmlns:a16="http://schemas.microsoft.com/office/drawing/2014/main" id="{435D0B09-EBA3-2027-380F-732B8C13F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914" y="3063611"/>
            <a:ext cx="2815591" cy="351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107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item in sequence:		# ... item in sequence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statements</a:t>
            </a:r>
            <a:r>
              <a:rPr lang="en-US" altLang="ko-KR" dirty="0"/>
              <a:t>			# </a:t>
            </a:r>
            <a:r>
              <a:rPr lang="en-US" altLang="ko-KR" b="1" dirty="0">
                <a:solidFill>
                  <a:srgbClr val="FF0000"/>
                </a:solidFill>
              </a:rPr>
              <a:t>item = ... item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1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b="1" dirty="0">
                <a:solidFill>
                  <a:srgbClr val="FF0000"/>
                </a:solidFill>
              </a:rPr>
              <a:t>item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0000"/>
                </a:solidFill>
              </a:rPr>
              <a:t>sequence</a:t>
            </a:r>
            <a:r>
              <a:rPr lang="en-US" altLang="ko-KR" dirty="0"/>
              <a:t>:		# </a:t>
            </a:r>
            <a:r>
              <a:rPr lang="en-US" altLang="ko-KR" b="1" dirty="0">
                <a:solidFill>
                  <a:srgbClr val="FF0000"/>
                </a:solidFill>
              </a:rPr>
              <a:t>last item in sequence</a:t>
            </a:r>
          </a:p>
          <a:p>
            <a:pPr marL="0" indent="0">
              <a:buNone/>
            </a:pPr>
            <a:r>
              <a:rPr lang="en-US" altLang="ko-KR" dirty="0"/>
              <a:t>    statements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2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item in sequence:		# last item in sequence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statements</a:t>
            </a:r>
            <a:r>
              <a:rPr lang="en-US" altLang="ko-KR" dirty="0"/>
              <a:t>			# </a:t>
            </a:r>
            <a:r>
              <a:rPr lang="en-US" altLang="ko-KR" b="1" dirty="0">
                <a:solidFill>
                  <a:srgbClr val="FF0000"/>
                </a:solidFill>
              </a:rPr>
              <a:t>item = last item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221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Python: Control Flow</a:t>
            </a:r>
            <a:br>
              <a:rPr lang="en-US" altLang="ko-KR" dirty="0"/>
            </a:br>
            <a:r>
              <a:rPr lang="en-US" altLang="ko-KR" b="1" i="1" dirty="0"/>
              <a:t>for</a:t>
            </a:r>
            <a:r>
              <a:rPr lang="en-US" altLang="ko-KR" dirty="0"/>
              <a:t> Statement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4434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item in sequence:</a:t>
            </a:r>
          </a:p>
          <a:p>
            <a:pPr marL="0" indent="0">
              <a:buNone/>
            </a:pPr>
            <a:r>
              <a:rPr lang="en-US" altLang="ko-KR" dirty="0"/>
              <a:t>    statements</a:t>
            </a:r>
          </a:p>
          <a:p>
            <a:pPr marL="0" indent="0">
              <a:buNone/>
            </a:pPr>
            <a:r>
              <a:rPr lang="en-US" altLang="ko-KR" dirty="0"/>
              <a:t>						# </a:t>
            </a:r>
            <a:r>
              <a:rPr lang="en-US" altLang="ko-KR" b="1" dirty="0">
                <a:solidFill>
                  <a:srgbClr val="FF0000"/>
                </a:solidFill>
              </a:rPr>
              <a:t>Terminate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983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for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1, 2, and 4.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range(10):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08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for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1, 2, and 4.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[1, 2, 4]: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187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for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1, 2, and 4.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0000"/>
                </a:solidFill>
              </a:rPr>
              <a:t>[1, 2, 4]</a:t>
            </a:r>
            <a:r>
              <a:rPr lang="en-US" altLang="ko-KR" dirty="0"/>
              <a:t>:		# 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071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for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1, 2, and 4.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[1, 2, 4]:		# 1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print(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en-US" altLang="ko-KR" dirty="0"/>
              <a:t>			# 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 = 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457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for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1, 2, and 4.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0000"/>
                </a:solidFill>
              </a:rPr>
              <a:t>[1, 2, 4]</a:t>
            </a:r>
            <a:r>
              <a:rPr lang="en-US" altLang="ko-KR" dirty="0"/>
              <a:t>:		# </a:t>
            </a:r>
            <a:r>
              <a:rPr lang="en-US" altLang="ko-KR" b="1" dirty="0">
                <a:solidFill>
                  <a:srgbClr val="FF0000"/>
                </a:solidFill>
              </a:rPr>
              <a:t>2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261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for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1, 2, and 4.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[1, 2, 4]:		# 2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print(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en-US" altLang="ko-KR" dirty="0"/>
              <a:t>			# 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 = 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835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for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1, 2, and 4.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0000"/>
                </a:solidFill>
              </a:rPr>
              <a:t>[1, 2, 4]</a:t>
            </a:r>
            <a:r>
              <a:rPr lang="en-US" altLang="ko-KR" dirty="0"/>
              <a:t>:		# </a:t>
            </a:r>
            <a:r>
              <a:rPr lang="en-US" altLang="ko-KR" b="1" dirty="0">
                <a:solidFill>
                  <a:srgbClr val="FF0000"/>
                </a:solidFill>
              </a:rPr>
              <a:t>4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798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for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1, 2, and 4.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[1, 2, 4]:		# 4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print(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en-US" altLang="ko-KR" dirty="0"/>
              <a:t>			# 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 = 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7522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for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1, 2, and 4.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[1, 2, 4]: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				# </a:t>
            </a:r>
            <a:r>
              <a:rPr lang="en-US" altLang="ko-KR" b="1" dirty="0">
                <a:solidFill>
                  <a:srgbClr val="FF0000"/>
                </a:solidFill>
              </a:rPr>
              <a:t>Terminate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786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CA76D-A9EB-43EF-A61A-D1573B58C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Topic Structure</a:t>
            </a:r>
            <a:endParaRPr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8224DDA2-1E1C-41E9-B119-3A5D57D304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9573778"/>
              </p:ext>
            </p:extLst>
          </p:nvPr>
        </p:nvGraphicFramePr>
        <p:xfrm>
          <a:off x="725980" y="1219199"/>
          <a:ext cx="10729392" cy="49346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82348">
                  <a:extLst>
                    <a:ext uri="{9D8B030D-6E8A-4147-A177-3AD203B41FA5}">
                      <a16:colId xmlns:a16="http://schemas.microsoft.com/office/drawing/2014/main" val="1292183571"/>
                    </a:ext>
                  </a:extLst>
                </a:gridCol>
                <a:gridCol w="2682348">
                  <a:extLst>
                    <a:ext uri="{9D8B030D-6E8A-4147-A177-3AD203B41FA5}">
                      <a16:colId xmlns:a16="http://schemas.microsoft.com/office/drawing/2014/main" val="713938405"/>
                    </a:ext>
                  </a:extLst>
                </a:gridCol>
                <a:gridCol w="2682348">
                  <a:extLst>
                    <a:ext uri="{9D8B030D-6E8A-4147-A177-3AD203B41FA5}">
                      <a16:colId xmlns:a16="http://schemas.microsoft.com/office/drawing/2014/main" val="349712780"/>
                    </a:ext>
                  </a:extLst>
                </a:gridCol>
                <a:gridCol w="2682348">
                  <a:extLst>
                    <a:ext uri="{9D8B030D-6E8A-4147-A177-3AD203B41FA5}">
                      <a16:colId xmlns:a16="http://schemas.microsoft.com/office/drawing/2014/main" val="782521234"/>
                    </a:ext>
                  </a:extLst>
                </a:gridCol>
              </a:tblGrid>
              <a:tr h="4112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Task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Single Value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Multiple Values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numpy</a:t>
                      </a:r>
                      <a:r>
                        <a:rPr lang="en-US" altLang="ko-KR" sz="1800" dirty="0"/>
                        <a:t>, pandas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4531392"/>
                  </a:ext>
                </a:extLst>
              </a:tr>
              <a:tr h="719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Presentation (value, variable)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int, float, string, </a:t>
                      </a:r>
                      <a:r>
                        <a:rPr lang="en-US" altLang="ko-KR" sz="1800" dirty="0" err="1"/>
                        <a:t>boolean</a:t>
                      </a:r>
                      <a:endParaRPr lang="en-US" altLang="ko-KR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list, tuple, dictionary, set</a:t>
                      </a:r>
                      <a:endParaRPr lang="en-US" altLang="ko-KR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ndarray</a:t>
                      </a:r>
                      <a:r>
                        <a:rPr lang="en-US" altLang="ko-KR" sz="1800" dirty="0"/>
                        <a:t>, Series, </a:t>
                      </a:r>
                      <a:r>
                        <a:rPr lang="en-US" altLang="ko-KR" sz="1800" dirty="0" err="1"/>
                        <a:t>DataFrame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431754"/>
                  </a:ext>
                </a:extLst>
              </a:tr>
              <a:tr h="719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Operation (algebra)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expressions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operations,</a:t>
                      </a:r>
                    </a:p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mutable operations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expressions, get, set, reshape, …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771352"/>
                  </a:ext>
                </a:extLst>
              </a:tr>
              <a:tr h="10280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Control flow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if</a:t>
                      </a:r>
                    </a:p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for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while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926003"/>
                  </a:ext>
                </a:extLst>
              </a:tr>
              <a:tr h="10280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Use and reuse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Functions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Standard libraries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Modules and Packages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084762"/>
                  </a:ext>
                </a:extLst>
              </a:tr>
              <a:tr h="10280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Input and output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Standard I/O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File I/O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Standard I/O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File I/O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CSV, Excel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85997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C80BF7-5831-413D-94BF-5B21B1FF2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9769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Diagram: </a:t>
            </a:r>
            <a:r>
              <a:rPr lang="en-US" altLang="ko-KR" b="1" i="1" dirty="0"/>
              <a:t>for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item in sequence:</a:t>
            </a:r>
          </a:p>
          <a:p>
            <a:pPr marL="0" indent="0">
              <a:buNone/>
            </a:pPr>
            <a:r>
              <a:rPr lang="en-US" altLang="ko-KR" dirty="0"/>
              <a:t>    statements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cxnSp>
        <p:nvCxnSpPr>
          <p:cNvPr id="5" name="꺾인 연결선 5">
            <a:extLst>
              <a:ext uri="{FF2B5EF4-FFF2-40B4-BE49-F238E27FC236}">
                <a16:creationId xmlns:a16="http://schemas.microsoft.com/office/drawing/2014/main" id="{875B5038-9534-8B6A-5E44-28324072D586}"/>
              </a:ext>
            </a:extLst>
          </p:cNvPr>
          <p:cNvCxnSpPr>
            <a:cxnSpLocks/>
            <a:stCxn id="8" idx="3"/>
            <a:endCxn id="14" idx="0"/>
          </p:cNvCxnSpPr>
          <p:nvPr/>
        </p:nvCxnSpPr>
        <p:spPr bwMode="auto">
          <a:xfrm flipH="1">
            <a:off x="7578167" y="3155970"/>
            <a:ext cx="1014113" cy="2613290"/>
          </a:xfrm>
          <a:prstGeom prst="bentConnector4">
            <a:avLst>
              <a:gd name="adj1" fmla="val -229140"/>
              <a:gd name="adj2" fmla="val 8282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F5168C6-F55B-B59F-7FCD-9FCD53AAC07B}"/>
              </a:ext>
            </a:extLst>
          </p:cNvPr>
          <p:cNvSpPr txBox="1"/>
          <p:nvPr/>
        </p:nvSpPr>
        <p:spPr>
          <a:xfrm>
            <a:off x="6564054" y="2804931"/>
            <a:ext cx="2028225" cy="70207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ko-KR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ED6BD2-2BC0-EDF9-2368-9452DD20F41C}"/>
              </a:ext>
            </a:extLst>
          </p:cNvPr>
          <p:cNvSpPr txBox="1"/>
          <p:nvPr/>
        </p:nvSpPr>
        <p:spPr>
          <a:xfrm>
            <a:off x="6564054" y="2804931"/>
            <a:ext cx="2028225" cy="70207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dirty="0"/>
              <a:t>Item from sequence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AA1A10-E774-E243-855B-0B3384DB30AB}"/>
              </a:ext>
            </a:extLst>
          </p:cNvPr>
          <p:cNvSpPr txBox="1"/>
          <p:nvPr/>
        </p:nvSpPr>
        <p:spPr>
          <a:xfrm>
            <a:off x="6564054" y="4131078"/>
            <a:ext cx="2028225" cy="7020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000" dirty="0"/>
              <a:t>statements</a:t>
            </a:r>
            <a:endParaRPr lang="ko-KR" altLang="en-US" sz="20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204F89B-FE2E-FED4-B53A-F15FE6D5CBE6}"/>
              </a:ext>
            </a:extLst>
          </p:cNvPr>
          <p:cNvSpPr/>
          <p:nvPr/>
        </p:nvSpPr>
        <p:spPr bwMode="auto">
          <a:xfrm>
            <a:off x="7422149" y="1868829"/>
            <a:ext cx="312035" cy="312035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9060" tIns="49530" rIns="99060" bIns="49530" numCol="1" rtlCol="0" anchor="t" anchorCtr="0" compatLnSpc="1">
            <a:prstTxWarp prst="textNoShape">
              <a:avLst/>
            </a:prstTxWarp>
          </a:bodyPr>
          <a:lstStyle/>
          <a:p>
            <a:pPr defTabSz="990570" latinLnBrk="1"/>
            <a:endParaRPr kumimoji="1" lang="ko-KR" altLang="en-US" sz="2800">
              <a:latin typeface="Tahoma" pitchFamily="34" charset="0"/>
            </a:endParaRPr>
          </a:p>
        </p:txBody>
      </p:sp>
      <p:sp>
        <p:nvSpPr>
          <p:cNvPr id="14" name="도넛 16">
            <a:extLst>
              <a:ext uri="{FF2B5EF4-FFF2-40B4-BE49-F238E27FC236}">
                <a16:creationId xmlns:a16="http://schemas.microsoft.com/office/drawing/2014/main" id="{AFC2C0F1-84E6-A05D-E4AC-E9B11D5006DE}"/>
              </a:ext>
            </a:extLst>
          </p:cNvPr>
          <p:cNvSpPr/>
          <p:nvPr/>
        </p:nvSpPr>
        <p:spPr bwMode="auto">
          <a:xfrm>
            <a:off x="7422149" y="5769262"/>
            <a:ext cx="312035" cy="312035"/>
          </a:xfrm>
          <a:prstGeom prst="donu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9060" tIns="49530" rIns="99060" bIns="49530" numCol="1" rtlCol="0" anchor="t" anchorCtr="0" compatLnSpc="1">
            <a:prstTxWarp prst="textNoShape">
              <a:avLst/>
            </a:prstTxWarp>
          </a:bodyPr>
          <a:lstStyle/>
          <a:p>
            <a:pPr defTabSz="990570" latinLnBrk="1"/>
            <a:endParaRPr kumimoji="1" lang="ko-KR" altLang="en-US" sz="2800">
              <a:latin typeface="Tahoma" pitchFamily="34" charset="0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2BBFBD2-589E-61CE-15E7-56908C18A6ED}"/>
              </a:ext>
            </a:extLst>
          </p:cNvPr>
          <p:cNvCxnSpPr>
            <a:cxnSpLocks/>
            <a:stCxn id="11" idx="4"/>
            <a:endCxn id="8" idx="0"/>
          </p:cNvCxnSpPr>
          <p:nvPr/>
        </p:nvCxnSpPr>
        <p:spPr bwMode="auto">
          <a:xfrm>
            <a:off x="7578165" y="2180864"/>
            <a:ext cx="0" cy="6240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C917599-92FA-EF53-CD59-99D6FC477FE5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 bwMode="auto">
          <a:xfrm>
            <a:off x="7578165" y="3507011"/>
            <a:ext cx="0" cy="6240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E90CAFC-F989-4522-28C9-BD434B9BDC7C}"/>
              </a:ext>
            </a:extLst>
          </p:cNvPr>
          <p:cNvSpPr txBox="1"/>
          <p:nvPr/>
        </p:nvSpPr>
        <p:spPr>
          <a:xfrm>
            <a:off x="4735802" y="3584377"/>
            <a:ext cx="2379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Next item from sequence</a:t>
            </a:r>
            <a:endParaRPr lang="ko-KR" altLang="en-US" sz="1600" dirty="0"/>
          </a:p>
        </p:txBody>
      </p:sp>
      <p:cxnSp>
        <p:nvCxnSpPr>
          <p:cNvPr id="24" name="꺾인 연결선 8">
            <a:extLst>
              <a:ext uri="{FF2B5EF4-FFF2-40B4-BE49-F238E27FC236}">
                <a16:creationId xmlns:a16="http://schemas.microsoft.com/office/drawing/2014/main" id="{291AA913-491E-36FE-5F7F-5D5C959A5B67}"/>
              </a:ext>
            </a:extLst>
          </p:cNvPr>
          <p:cNvCxnSpPr>
            <a:cxnSpLocks/>
            <a:stCxn id="10" idx="1"/>
            <a:endCxn id="8" idx="1"/>
          </p:cNvCxnSpPr>
          <p:nvPr/>
        </p:nvCxnSpPr>
        <p:spPr bwMode="auto">
          <a:xfrm rot="10800000">
            <a:off x="6564054" y="3155971"/>
            <a:ext cx="12700" cy="1326147"/>
          </a:xfrm>
          <a:prstGeom prst="bentConnector3">
            <a:avLst>
              <a:gd name="adj1" fmla="val 1492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35B6FE3-7C53-03F2-37E9-2C79E98A6EB7}"/>
              </a:ext>
            </a:extLst>
          </p:cNvPr>
          <p:cNvSpPr txBox="1"/>
          <p:nvPr/>
        </p:nvSpPr>
        <p:spPr>
          <a:xfrm>
            <a:off x="8410343" y="3584377"/>
            <a:ext cx="2719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If no more item in sequence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848279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Sequence: List (discussed later)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[1, 2, 4]: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8363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Sequence: Tuple (discussed later)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n-NO" altLang="ko-KR" dirty="0"/>
              <a:t>for i in (1, 2, 4)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0217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Sequence: Set (discussed later)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set(['</a:t>
            </a:r>
            <a:r>
              <a:rPr lang="en-US" altLang="ko-KR" dirty="0" err="1"/>
              <a:t>brazil</a:t>
            </a:r>
            <a:r>
              <a:rPr lang="en-US" altLang="ko-KR" dirty="0"/>
              <a:t>', '</a:t>
            </a:r>
            <a:r>
              <a:rPr lang="en-US" altLang="ko-KR" dirty="0" err="1"/>
              <a:t>russia</a:t>
            </a:r>
            <a:r>
              <a:rPr lang="en-US" altLang="ko-KR" dirty="0"/>
              <a:t>', '</a:t>
            </a:r>
            <a:r>
              <a:rPr lang="en-US" altLang="ko-KR" dirty="0" err="1"/>
              <a:t>india</a:t>
            </a:r>
            <a:r>
              <a:rPr lang="en-US" altLang="ko-KR" dirty="0"/>
              <a:t>', '</a:t>
            </a:r>
            <a:r>
              <a:rPr lang="en-US" altLang="ko-KR" dirty="0" err="1"/>
              <a:t>india</a:t>
            </a:r>
            <a:r>
              <a:rPr lang="en-US" altLang="ko-KR" dirty="0"/>
              <a:t>']):</a:t>
            </a:r>
          </a:p>
          <a:p>
            <a:pPr marL="36900" indent="0">
              <a:buNone/>
            </a:pPr>
            <a:r>
              <a:rPr lang="en-US" altLang="ko-KR" dirty="0"/>
              <a:t>   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6650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Sequence: Dictionary (discussed later)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{</a:t>
            </a:r>
          </a:p>
          <a:p>
            <a:pPr marL="0" indent="0">
              <a:buNone/>
            </a:pPr>
            <a:r>
              <a:rPr lang="en-US" altLang="ko-KR" dirty="0"/>
              <a:t>    '</a:t>
            </a:r>
            <a:r>
              <a:rPr lang="en-US" altLang="ko-KR" dirty="0" err="1"/>
              <a:t>Swaroop</a:t>
            </a:r>
            <a:r>
              <a:rPr lang="en-US" altLang="ko-KR" dirty="0"/>
              <a:t>' : 'swaroop@swaroopch.com',</a:t>
            </a:r>
          </a:p>
          <a:p>
            <a:pPr marL="0" indent="0">
              <a:buNone/>
            </a:pPr>
            <a:r>
              <a:rPr lang="en-US" altLang="ko-KR" dirty="0"/>
              <a:t>    'Larry' : 'larry@wall.org',</a:t>
            </a:r>
          </a:p>
          <a:p>
            <a:pPr marL="0" indent="0">
              <a:buNone/>
            </a:pPr>
            <a:r>
              <a:rPr lang="en-US" altLang="ko-KR" dirty="0"/>
              <a:t>    'Matsumoto' : 'matz@ruby-lang.org',</a:t>
            </a:r>
          </a:p>
          <a:p>
            <a:pPr marL="0" indent="0">
              <a:buNone/>
            </a:pPr>
            <a:r>
              <a:rPr lang="en-US" altLang="ko-KR" dirty="0"/>
              <a:t>    'Spammer' : 'spammer@hotmail.com'</a:t>
            </a:r>
          </a:p>
          <a:p>
            <a:pPr marL="0" indent="0">
              <a:buNone/>
            </a:pPr>
            <a:r>
              <a:rPr lang="en-US" altLang="ko-KR" dirty="0"/>
              <a:t>    }: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7275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Sequence: Dictionary (discussed later)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, j in {</a:t>
            </a:r>
          </a:p>
          <a:p>
            <a:pPr marL="0" indent="0">
              <a:buNone/>
            </a:pPr>
            <a:r>
              <a:rPr lang="en-US" altLang="ko-KR" dirty="0"/>
              <a:t>    '</a:t>
            </a:r>
            <a:r>
              <a:rPr lang="en-US" altLang="ko-KR" dirty="0" err="1"/>
              <a:t>Swaroop</a:t>
            </a:r>
            <a:r>
              <a:rPr lang="en-US" altLang="ko-KR" dirty="0"/>
              <a:t>' : 'swaroop@swaroopch.com',</a:t>
            </a:r>
          </a:p>
          <a:p>
            <a:pPr marL="0" indent="0">
              <a:buNone/>
            </a:pPr>
            <a:r>
              <a:rPr lang="en-US" altLang="ko-KR" dirty="0"/>
              <a:t>    'Larry' : 'larry@wall.org',</a:t>
            </a:r>
          </a:p>
          <a:p>
            <a:pPr marL="0" indent="0">
              <a:buNone/>
            </a:pPr>
            <a:r>
              <a:rPr lang="en-US" altLang="ko-KR" dirty="0"/>
              <a:t>    'Matsumoto' : 'matz@ruby-lang.org',</a:t>
            </a:r>
          </a:p>
          <a:p>
            <a:pPr marL="0" indent="0">
              <a:buNone/>
            </a:pPr>
            <a:r>
              <a:rPr lang="en-US" altLang="ko-KR" dirty="0"/>
              <a:t>    'Spammer' : 'spammer@hotmail.com'</a:t>
            </a:r>
          </a:p>
          <a:p>
            <a:pPr marL="0" indent="0">
              <a:buNone/>
            </a:pPr>
            <a:r>
              <a:rPr lang="en-US" altLang="ko-KR" dirty="0"/>
              <a:t>    }.items():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, j)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6767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Sequence: String (discussed later)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n-NO" altLang="ko-KR" dirty="0"/>
              <a:t>for i in "abc":</a:t>
            </a:r>
          </a:p>
          <a:p>
            <a:pPr marL="0" indent="0">
              <a:buNone/>
            </a:pPr>
            <a:r>
              <a:rPr lang="nn-NO" altLang="ko-KR" dirty="0"/>
              <a:t>    print(i)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CAED56D-924E-4445-B739-8986FB7D03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nn-NO" altLang="ko-KR" dirty="0"/>
              <a:t>for i in ['a', 'b', 'c']:</a:t>
            </a:r>
          </a:p>
          <a:p>
            <a:pPr marL="0" indent="0">
              <a:buNone/>
            </a:pPr>
            <a:r>
              <a:rPr lang="nn-NO" altLang="ko-KR" dirty="0"/>
              <a:t>    print(i)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8730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143434"/>
            <a:ext cx="10353762" cy="1261872"/>
          </a:xfrm>
        </p:spPr>
        <p:txBody>
          <a:bodyPr/>
          <a:lstStyle/>
          <a:p>
            <a:r>
              <a:rPr lang="en-US" altLang="ko-KR" dirty="0"/>
              <a:t>Sequence: String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ln w="38100">
            <a:solidFill>
              <a:srgbClr val="FF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nn-NO" altLang="ko-KR" dirty="0"/>
              <a:t>for i in "abc":</a:t>
            </a:r>
          </a:p>
          <a:p>
            <a:pPr marL="0" indent="0">
              <a:buNone/>
            </a:pPr>
            <a:r>
              <a:rPr lang="nn-NO" altLang="ko-KR" dirty="0"/>
              <a:t>    print(i)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CAED56D-924E-4445-B739-8986FB7D03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nn-NO" altLang="ko-KR" dirty="0"/>
              <a:t>for i in ['a', 'b', 'c']:</a:t>
            </a:r>
          </a:p>
          <a:p>
            <a:pPr marL="0" indent="0">
              <a:buNone/>
            </a:pPr>
            <a:r>
              <a:rPr lang="nn-NO" altLang="ko-KR" dirty="0"/>
              <a:t>    print(i)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1026" name="Picture 2" descr="The Matrix: What Taking The Red &amp; Blue Pills Do">
            <a:extLst>
              <a:ext uri="{FF2B5EF4-FFF2-40B4-BE49-F238E27FC236}">
                <a16:creationId xmlns:a16="http://schemas.microsoft.com/office/drawing/2014/main" id="{FDE9DEFB-87FD-BD30-8F46-6C6991583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308" y="3912158"/>
            <a:ext cx="4212915" cy="210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467168-74B9-AC4E-D777-E9F4D4613BC6}"/>
              </a:ext>
            </a:extLst>
          </p:cNvPr>
          <p:cNvSpPr txBox="1"/>
          <p:nvPr/>
        </p:nvSpPr>
        <p:spPr>
          <a:xfrm>
            <a:off x="5047129" y="6228071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hlinkClick r:id="rId3"/>
              </a:rPr>
              <a:t>https://static1.srcdn.com/wordpress/wp-content/uploads/2022/09/The-matrix-Red-pill-Blue-pill-neo.jpg</a:t>
            </a:r>
            <a:r>
              <a:rPr lang="ko-KR" altLang="en-US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38389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i="1" dirty="0"/>
              <a:t>for</a:t>
            </a:r>
            <a:r>
              <a:rPr lang="en-US" altLang="ko-KR" dirty="0"/>
              <a:t> Statement</a:t>
            </a:r>
          </a:p>
          <a:p>
            <a:pPr lvl="1"/>
            <a:r>
              <a:rPr lang="en-US" altLang="ko-KR" dirty="0"/>
              <a:t>for</a:t>
            </a:r>
          </a:p>
          <a:p>
            <a:pPr lvl="2"/>
            <a:r>
              <a:rPr lang="en-US" altLang="ko-KR" dirty="0"/>
              <a:t>Control Flow in </a:t>
            </a:r>
            <a:r>
              <a:rPr lang="en-US" altLang="ko-KR" b="1" i="1" dirty="0"/>
              <a:t>for</a:t>
            </a:r>
            <a:r>
              <a:rPr lang="en-US" altLang="ko-KR" dirty="0"/>
              <a:t> Statement</a:t>
            </a:r>
          </a:p>
          <a:p>
            <a:pPr lvl="2"/>
            <a:r>
              <a:rPr lang="en-US" altLang="ko-KR" b="1" u="sng" dirty="0"/>
              <a:t>Repetition Controls for </a:t>
            </a:r>
            <a:r>
              <a:rPr lang="en-US" altLang="ko-KR" b="1" i="1" u="sng" dirty="0" err="1"/>
              <a:t>for</a:t>
            </a:r>
            <a:r>
              <a:rPr lang="en-US" altLang="ko-KR" b="1" u="sng" dirty="0"/>
              <a:t> Statement</a:t>
            </a:r>
          </a:p>
          <a:p>
            <a:pPr lvl="2"/>
            <a:r>
              <a:rPr lang="en-US" altLang="ko-KR" b="1" i="1" dirty="0"/>
              <a:t>break</a:t>
            </a:r>
            <a:r>
              <a:rPr lang="en-US" altLang="ko-KR" dirty="0"/>
              <a:t> Statement</a:t>
            </a:r>
          </a:p>
          <a:p>
            <a:pPr lvl="1"/>
            <a:r>
              <a:rPr lang="en-US" altLang="ko-KR" dirty="0"/>
              <a:t>for-else</a:t>
            </a:r>
          </a:p>
          <a:p>
            <a:r>
              <a:rPr lang="en-US" altLang="ko-KR" dirty="0"/>
              <a:t>for-if</a:t>
            </a:r>
          </a:p>
          <a:p>
            <a:r>
              <a:rPr lang="en-US" altLang="ko-KR" dirty="0"/>
              <a:t>for-for (nested for)</a:t>
            </a:r>
          </a:p>
          <a:p>
            <a:r>
              <a:rPr lang="en-US" altLang="ko-KR" b="1" i="1" dirty="0"/>
              <a:t>continue</a:t>
            </a:r>
            <a:r>
              <a:rPr lang="en-US" altLang="ko-KR" dirty="0"/>
              <a:t> Statement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318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Cases of Repetition Controls for </a:t>
            </a:r>
            <a:r>
              <a:rPr lang="en-US" altLang="ko-KR" b="1" i="1" dirty="0" err="1"/>
              <a:t>for</a:t>
            </a:r>
            <a:r>
              <a:rPr lang="en-US" altLang="ko-KR" b="1" i="1" dirty="0"/>
              <a:t> Statement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cases in which number of iterations is fixed.</a:t>
            </a:r>
          </a:p>
          <a:p>
            <a:endParaRPr lang="en-US" altLang="ko-KR" dirty="0"/>
          </a:p>
          <a:p>
            <a:r>
              <a:rPr lang="en-US" altLang="ko-KR" dirty="0"/>
              <a:t>The cases in which number of iterations is not fixed.</a:t>
            </a:r>
          </a:p>
          <a:p>
            <a:pPr lvl="1"/>
            <a:r>
              <a:rPr lang="en-US" altLang="ko-KR" dirty="0"/>
              <a:t>A flag variable</a:t>
            </a:r>
          </a:p>
          <a:p>
            <a:pPr lvl="1"/>
            <a:r>
              <a:rPr lang="en-US" altLang="ko-KR" b="1" i="1" dirty="0"/>
              <a:t>break</a:t>
            </a:r>
            <a:r>
              <a:rPr lang="en-US" altLang="ko-KR" dirty="0"/>
              <a:t> statement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93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b="1" i="1" u="sng" dirty="0"/>
              <a:t>for</a:t>
            </a:r>
            <a:r>
              <a:rPr lang="en-US" altLang="ko-KR" sz="2400" b="1" u="sng" dirty="0"/>
              <a:t> Statement</a:t>
            </a:r>
          </a:p>
          <a:p>
            <a:pPr lvl="1"/>
            <a:r>
              <a:rPr lang="en-US" altLang="ko-KR" sz="2400" dirty="0"/>
              <a:t>for</a:t>
            </a:r>
          </a:p>
          <a:p>
            <a:pPr lvl="2"/>
            <a:r>
              <a:rPr lang="en-US" altLang="ko-KR" sz="2000" dirty="0"/>
              <a:t>Control Flow in </a:t>
            </a:r>
            <a:r>
              <a:rPr lang="en-US" altLang="ko-KR" sz="2000" b="1" i="1" dirty="0"/>
              <a:t>for</a:t>
            </a:r>
            <a:r>
              <a:rPr lang="en-US" altLang="ko-KR" sz="2000" dirty="0"/>
              <a:t> Statement</a:t>
            </a:r>
          </a:p>
          <a:p>
            <a:pPr lvl="2"/>
            <a:r>
              <a:rPr lang="en-US" altLang="ko-KR" sz="2000" b="1" dirty="0">
                <a:solidFill>
                  <a:srgbClr val="00B0F0"/>
                </a:solidFill>
              </a:rPr>
              <a:t>Repetition</a:t>
            </a:r>
            <a:r>
              <a:rPr lang="en-US" altLang="ko-KR" sz="2000" dirty="0"/>
              <a:t> Controls for </a:t>
            </a:r>
            <a:r>
              <a:rPr lang="en-US" altLang="ko-KR" sz="2000" b="1" i="1" dirty="0" err="1"/>
              <a:t>for</a:t>
            </a:r>
            <a:r>
              <a:rPr lang="en-US" altLang="ko-KR" sz="2000" dirty="0"/>
              <a:t> Statement</a:t>
            </a:r>
          </a:p>
          <a:p>
            <a:pPr lvl="2"/>
            <a:r>
              <a:rPr lang="en-US" altLang="ko-KR" sz="2000" b="1" i="1" dirty="0"/>
              <a:t>break</a:t>
            </a:r>
            <a:r>
              <a:rPr lang="en-US" altLang="ko-KR" sz="2000" dirty="0"/>
              <a:t> Statement</a:t>
            </a:r>
          </a:p>
          <a:p>
            <a:pPr lvl="1"/>
            <a:r>
              <a:rPr lang="en-US" altLang="ko-KR" sz="2400" dirty="0"/>
              <a:t>for-else</a:t>
            </a:r>
          </a:p>
          <a:p>
            <a:r>
              <a:rPr lang="en-US" altLang="ko-KR" sz="2400" dirty="0"/>
              <a:t>for-if</a:t>
            </a:r>
          </a:p>
          <a:p>
            <a:r>
              <a:rPr lang="en-US" altLang="ko-KR" sz="2400" dirty="0"/>
              <a:t>for-for (nested for)</a:t>
            </a:r>
          </a:p>
          <a:p>
            <a:r>
              <a:rPr lang="en-US" altLang="ko-KR" sz="2400" b="1" i="1" dirty="0"/>
              <a:t>continue/break/pass</a:t>
            </a:r>
            <a:r>
              <a:rPr lang="en-US" altLang="ko-KR" sz="2400" b="1" dirty="0"/>
              <a:t> Statement</a:t>
            </a:r>
            <a:endParaRPr lang="ko-KR" altLang="en-US" sz="24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1743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flag variable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771555" y="1097132"/>
            <a:ext cx="10353762" cy="4663735"/>
          </a:xfrm>
        </p:spPr>
        <p:txBody>
          <a:bodyPr>
            <a:noAutofit/>
          </a:bodyPr>
          <a:lstStyle/>
          <a:p>
            <a:pPr marL="3690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ko-K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text = "</a:t>
            </a:r>
            <a:r>
              <a:rPr lang="en-US" altLang="ko-KR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abcdefg</a:t>
            </a:r>
            <a:r>
              <a:rPr lang="en-US" altLang="ko-K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 marL="3690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ko-KR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# The element we are searching for</a:t>
            </a:r>
          </a:p>
          <a:p>
            <a:pPr marL="3690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ko-K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target = "k"</a:t>
            </a:r>
          </a:p>
          <a:p>
            <a:pPr marL="3690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ko-KR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# Initialize the flag variable</a:t>
            </a:r>
          </a:p>
          <a:p>
            <a:pPr marL="3690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found = False</a:t>
            </a:r>
          </a:p>
          <a:p>
            <a:pPr marL="3690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ko-KR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# Iterate through the text</a:t>
            </a:r>
          </a:p>
          <a:p>
            <a:pPr marL="3690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ko-K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for character in text:</a:t>
            </a:r>
          </a:p>
          <a:p>
            <a:pPr marL="3690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ko-K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if character == target:</a:t>
            </a:r>
          </a:p>
          <a:p>
            <a:pPr marL="3690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ko-K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# Set the flag to True if the target is found</a:t>
            </a:r>
          </a:p>
          <a:p>
            <a:pPr marL="3690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ko-K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found = True</a:t>
            </a:r>
          </a:p>
          <a:p>
            <a:pPr marL="3690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ko-K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break  </a:t>
            </a:r>
            <a:r>
              <a:rPr lang="en-US" altLang="ko-KR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# Exit the loop as we found the target</a:t>
            </a:r>
          </a:p>
          <a:p>
            <a:pPr marL="3690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ko-KR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# Use the flag variable to take further action</a:t>
            </a:r>
          </a:p>
          <a:p>
            <a:pPr marL="3690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ko-K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if found:</a:t>
            </a:r>
          </a:p>
          <a:p>
            <a:pPr marL="3690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ko-K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print(</a:t>
            </a:r>
            <a:r>
              <a:rPr lang="en-US" altLang="ko-KR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f"character</a:t>
            </a:r>
            <a:r>
              <a:rPr lang="en-US" altLang="ko-K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'{target}' found in the text.")</a:t>
            </a:r>
          </a:p>
          <a:p>
            <a:pPr marL="3690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ko-K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else:</a:t>
            </a:r>
          </a:p>
          <a:p>
            <a:pPr marL="3690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ko-K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print(</a:t>
            </a:r>
            <a:r>
              <a:rPr lang="en-US" altLang="ko-KR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f"character</a:t>
            </a:r>
            <a:r>
              <a:rPr lang="en-US" altLang="ko-K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'{target}' not found in the text.")</a:t>
            </a:r>
          </a:p>
          <a:p>
            <a:pPr marL="3690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br>
              <a:rPr lang="en-US" altLang="ko-K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endParaRPr lang="en-US" altLang="ko-KR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6595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Fixed Number of Iterations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from 1 to 10.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nn-NO" altLang="ko-KR" dirty="0"/>
              <a:t>for i in [1, 2, 3, 4, 5, 6, 7, 8, 9, 10]:</a:t>
            </a:r>
          </a:p>
          <a:p>
            <a:pPr marL="0" indent="0">
              <a:buNone/>
            </a:pPr>
            <a:r>
              <a:rPr lang="nn-NO" altLang="ko-KR" dirty="0"/>
              <a:t>    print(i)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6820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Fixed Number of Iterations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from 0 to 9.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nn-NO" altLang="ko-KR" dirty="0"/>
              <a:t>for i in [0, 1, 2, 3, 4, 5, 6, 7, 8, 9]:</a:t>
            </a:r>
          </a:p>
          <a:p>
            <a:pPr marL="0" indent="0">
              <a:buNone/>
            </a:pPr>
            <a:r>
              <a:rPr lang="nn-NO" altLang="ko-KR" dirty="0"/>
              <a:t>    print(i)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7478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Example: Fixed Number of Iterations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5344765" cy="3622671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Print out the integers from 1 to 10.</a:t>
            </a:r>
          </a:p>
          <a:p>
            <a:endParaRPr lang="en-US" altLang="ko-KR" sz="2000" dirty="0"/>
          </a:p>
          <a:p>
            <a:pPr marL="0" indent="0">
              <a:buNone/>
            </a:pPr>
            <a:r>
              <a:rPr lang="nn-NO" altLang="ko-KR" sz="2000" dirty="0"/>
              <a:t>for i in [</a:t>
            </a:r>
            <a:r>
              <a:rPr lang="nn-NO" altLang="ko-KR" sz="2000" b="1" dirty="0">
                <a:solidFill>
                  <a:srgbClr val="0070C0"/>
                </a:solidFill>
              </a:rPr>
              <a:t>1, 2, 3, 4, 5, 6, 7, 8, 9, 10</a:t>
            </a:r>
            <a:r>
              <a:rPr lang="nn-NO" altLang="ko-KR" sz="2000" dirty="0"/>
              <a:t>]:</a:t>
            </a:r>
          </a:p>
          <a:p>
            <a:pPr marL="0" indent="0">
              <a:buNone/>
            </a:pPr>
            <a:r>
              <a:rPr lang="nn-NO" altLang="ko-KR" sz="2000" dirty="0"/>
              <a:t>    print(i)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Print out the integers from 0 to 9.</a:t>
            </a:r>
          </a:p>
          <a:p>
            <a:endParaRPr lang="en-US" altLang="ko-KR" sz="2000" dirty="0"/>
          </a:p>
          <a:p>
            <a:pPr marL="0" indent="0">
              <a:buNone/>
            </a:pPr>
            <a:r>
              <a:rPr lang="nn-NO" altLang="ko-KR" sz="2000" dirty="0"/>
              <a:t>for i in [</a:t>
            </a:r>
            <a:r>
              <a:rPr lang="nn-NO" altLang="ko-KR" sz="2000" b="1" dirty="0">
                <a:solidFill>
                  <a:srgbClr val="0070C0"/>
                </a:solidFill>
              </a:rPr>
              <a:t>0, 1, 2, 3, 4, 5, 6, 7, 8, 9</a:t>
            </a:r>
            <a:r>
              <a:rPr lang="nn-NO" altLang="ko-KR" sz="2000" dirty="0"/>
              <a:t>]:</a:t>
            </a:r>
          </a:p>
          <a:p>
            <a:pPr marL="0" indent="0">
              <a:buNone/>
            </a:pPr>
            <a:r>
              <a:rPr lang="nn-NO" altLang="ko-KR" sz="2000" dirty="0"/>
              <a:t>    print(i)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7163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Built-in Function: </a:t>
            </a:r>
            <a:r>
              <a:rPr lang="en-US" altLang="ko-KR" b="1" i="1" dirty="0"/>
              <a:t>range</a:t>
            </a:r>
            <a:endParaRPr lang="ko-KR" altLang="en-US" b="1" i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Built-in </a:t>
            </a:r>
            <a:r>
              <a:rPr lang="en-US" altLang="ko-KR" b="1" i="1" dirty="0"/>
              <a:t>range</a:t>
            </a:r>
            <a:r>
              <a:rPr lang="en-US" altLang="ko-KR" dirty="0"/>
              <a:t> function generates an immutable sequence of numbers, which is generally used to iterate over with </a:t>
            </a:r>
            <a:r>
              <a:rPr lang="en-US" altLang="ko-KR" b="1" i="1" dirty="0"/>
              <a:t>for</a:t>
            </a:r>
            <a:r>
              <a:rPr lang="en-US" altLang="ko-KR" dirty="0"/>
              <a:t> loops.</a:t>
            </a:r>
          </a:p>
          <a:p>
            <a:r>
              <a:rPr lang="en-US" altLang="ko-KR" dirty="0"/>
              <a:t>Syntax</a:t>
            </a:r>
          </a:p>
          <a:p>
            <a:pPr lvl="1"/>
            <a:r>
              <a:rPr lang="en-US" altLang="ko-KR" dirty="0"/>
              <a:t>range(stop)</a:t>
            </a:r>
          </a:p>
          <a:p>
            <a:pPr lvl="1"/>
            <a:r>
              <a:rPr lang="en-US" altLang="ko-KR" dirty="0"/>
              <a:t>range(start, stop[, step])</a:t>
            </a:r>
          </a:p>
          <a:p>
            <a:pPr lvl="2"/>
            <a:r>
              <a:rPr lang="en-US" altLang="ko-KR" dirty="0"/>
              <a:t>range(start, stop)</a:t>
            </a:r>
          </a:p>
          <a:p>
            <a:pPr lvl="2"/>
            <a:r>
              <a:rPr lang="en-US" altLang="ko-KR" dirty="0"/>
              <a:t>range(start, stop, step)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4869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range(stop)</a:t>
            </a:r>
            <a:endParaRPr lang="ko-KR" altLang="en-US" b="1" i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nums</a:t>
            </a:r>
            <a:r>
              <a:rPr lang="en-US" altLang="ko-KR" dirty="0"/>
              <a:t> = list(range(10))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nums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# [0, 1, 2, 3, 4, 5, 6, 7, 8, 9]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nums</a:t>
            </a:r>
            <a:r>
              <a:rPr lang="en-US" altLang="ko-KR" dirty="0"/>
              <a:t> = list(range(0))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nums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# []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043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range(start, stop)</a:t>
            </a:r>
            <a:endParaRPr lang="ko-KR" altLang="en-US" b="1" i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nums</a:t>
            </a:r>
            <a:r>
              <a:rPr lang="en-US" altLang="ko-KR" dirty="0"/>
              <a:t> = list(range(1, 11))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nums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# [1, 2, 3, 4, 5, 6, 7, 8, 9, 10]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nums</a:t>
            </a:r>
            <a:r>
              <a:rPr lang="en-US" altLang="ko-KR" dirty="0"/>
              <a:t> = list(range(1, 0))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nums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# []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2316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range(start, stop, step)</a:t>
            </a:r>
            <a:endParaRPr lang="ko-KR" altLang="en-US" b="1" i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nums</a:t>
            </a:r>
            <a:r>
              <a:rPr lang="en-US" altLang="ko-KR" dirty="0"/>
              <a:t> = list(range(0, 30, 5))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nums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# [0, 5, 10, 15, 20, 25]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nums</a:t>
            </a:r>
            <a:r>
              <a:rPr lang="en-US" altLang="ko-KR" dirty="0"/>
              <a:t> = list(range(0, 10, 3))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nums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# [0, 3, 6, 9]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nums</a:t>
            </a:r>
            <a:r>
              <a:rPr lang="en-US" altLang="ko-KR" dirty="0"/>
              <a:t> = list(range(0, -10, -1))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nums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# [0, -1, -2, -3, -4, -5, -6, -7, -8, -9]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8301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range</a:t>
            </a:r>
            <a:endParaRPr lang="ko-KR" altLang="en-US" b="1" i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127464"/>
            <a:ext cx="5980064" cy="50402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dirty="0"/>
              <a:t>print(list(range(10)))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B0F0"/>
                </a:solidFill>
              </a:rPr>
              <a:t># [0, 1, 2, 3, 4, 5, 6, 7, 8, 9]</a:t>
            </a:r>
          </a:p>
          <a:p>
            <a:pPr marL="0" indent="0">
              <a:buNone/>
            </a:pPr>
            <a:r>
              <a:rPr lang="en-US" altLang="ko-KR" sz="2000" dirty="0"/>
              <a:t>print(list(range(0)))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B0F0"/>
                </a:solidFill>
              </a:rPr>
              <a:t># []</a:t>
            </a:r>
          </a:p>
          <a:p>
            <a:pPr marL="0" indent="0">
              <a:buNone/>
            </a:pPr>
            <a:r>
              <a:rPr lang="en-US" altLang="ko-KR" sz="2000" dirty="0"/>
              <a:t>print(list(range(1, 11)))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B0F0"/>
                </a:solidFill>
              </a:rPr>
              <a:t># [1, 2, 3, 4, 5, 6, 7, 8, 9, 10]</a:t>
            </a:r>
          </a:p>
          <a:p>
            <a:pPr marL="0" indent="0">
              <a:buNone/>
            </a:pPr>
            <a:r>
              <a:rPr lang="en-US" altLang="ko-KR" sz="2000" dirty="0"/>
              <a:t>print(list(range(1, 0)))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B0F0"/>
                </a:solidFill>
              </a:rPr>
              <a:t># []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EB7DF7D-5190-9117-B3F2-8852C0EBA7D7}"/>
              </a:ext>
            </a:extLst>
          </p:cNvPr>
          <p:cNvSpPr txBox="1">
            <a:spLocks/>
          </p:cNvSpPr>
          <p:nvPr/>
        </p:nvSpPr>
        <p:spPr>
          <a:xfrm>
            <a:off x="6534665" y="1101690"/>
            <a:ext cx="5253923" cy="504025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1pPr>
            <a:lvl2pPr marL="72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2pPr>
            <a:lvl3pPr marL="102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3pPr>
            <a:lvl4pPr marL="138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4pPr>
            <a:lvl5pPr marL="1674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5pPr>
            <a:lvl6pPr marL="20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altLang="ko-KR" sz="2000" dirty="0"/>
              <a:t>print(list(range(0, 30, 5)))</a:t>
            </a:r>
          </a:p>
          <a:p>
            <a:pPr marL="0" indent="0">
              <a:buFont typeface="Wingdings 2" charset="2"/>
              <a:buNone/>
            </a:pPr>
            <a:r>
              <a:rPr lang="en-US" altLang="ko-KR" sz="2000" dirty="0">
                <a:solidFill>
                  <a:srgbClr val="00B0F0"/>
                </a:solidFill>
              </a:rPr>
              <a:t># [0, 5, 10, 15, 20, 25]</a:t>
            </a:r>
          </a:p>
          <a:p>
            <a:pPr marL="0" indent="0">
              <a:buFont typeface="Wingdings 2" charset="2"/>
              <a:buNone/>
            </a:pPr>
            <a:r>
              <a:rPr lang="en-US" altLang="ko-KR" sz="2000" dirty="0"/>
              <a:t>print(list(range(0, 10, 3)))</a:t>
            </a:r>
          </a:p>
          <a:p>
            <a:pPr marL="0" indent="0">
              <a:buFont typeface="Wingdings 2" charset="2"/>
              <a:buNone/>
            </a:pPr>
            <a:r>
              <a:rPr lang="en-US" altLang="ko-KR" sz="2000" dirty="0">
                <a:solidFill>
                  <a:srgbClr val="00B0F0"/>
                </a:solidFill>
              </a:rPr>
              <a:t># [0, 3, 6, 9]</a:t>
            </a:r>
          </a:p>
          <a:p>
            <a:pPr marL="0" indent="0">
              <a:buFont typeface="Wingdings 2" charset="2"/>
              <a:buNone/>
            </a:pPr>
            <a:r>
              <a:rPr lang="en-US" altLang="ko-KR" sz="2000" dirty="0"/>
              <a:t>print(list(range(0, -10, -1)))</a:t>
            </a:r>
          </a:p>
          <a:p>
            <a:pPr marL="0" indent="0">
              <a:buFont typeface="Wingdings 2" charset="2"/>
              <a:buNone/>
            </a:pPr>
            <a:r>
              <a:rPr lang="en-US" altLang="ko-KR" sz="2000" dirty="0">
                <a:solidFill>
                  <a:srgbClr val="00B0F0"/>
                </a:solidFill>
              </a:rPr>
              <a:t># [0, -1, -2, -3, -4, -5, -6, -7, -8, -9]</a:t>
            </a:r>
          </a:p>
        </p:txBody>
      </p:sp>
    </p:spTree>
    <p:extLst>
      <p:ext uri="{BB962C8B-B14F-4D97-AF65-F5344CB8AC3E}">
        <p14:creationId xmlns:p14="http://schemas.microsoft.com/office/powerpoint/2010/main" val="29260983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Fixed Number of Iterations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Print out the integers from 0 to 99.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nn-NO" altLang="ko-KR" dirty="0"/>
              <a:t>for i in </a:t>
            </a:r>
            <a:r>
              <a:rPr lang="nn-NO" altLang="ko-KR" b="1" dirty="0">
                <a:solidFill>
                  <a:srgbClr val="0070C0"/>
                </a:solidFill>
              </a:rPr>
              <a:t>list(range(100))</a:t>
            </a:r>
            <a:r>
              <a:rPr lang="nn-NO" altLang="ko-KR" dirty="0"/>
              <a:t>:</a:t>
            </a:r>
          </a:p>
          <a:p>
            <a:pPr marL="0" indent="0">
              <a:buNone/>
            </a:pPr>
            <a:r>
              <a:rPr lang="nn-NO" altLang="ko-KR" dirty="0"/>
              <a:t>    print(i)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621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b="1" i="1" dirty="0"/>
              <a:t>for</a:t>
            </a:r>
            <a:r>
              <a:rPr lang="en-US" altLang="ko-KR" dirty="0"/>
              <a:t> Statement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</a:t>
            </a:r>
            <a:r>
              <a:rPr lang="en-US" altLang="ko-KR" b="1" i="1" dirty="0"/>
              <a:t>for…in</a:t>
            </a:r>
            <a:r>
              <a:rPr lang="en-US" altLang="ko-KR" dirty="0"/>
              <a:t> statement is another looping statement which iterates over a </a:t>
            </a:r>
            <a:r>
              <a:rPr lang="en-US" altLang="ko-KR" b="1" i="1" dirty="0"/>
              <a:t>sequence</a:t>
            </a:r>
            <a:r>
              <a:rPr lang="en-US" altLang="ko-KR" dirty="0"/>
              <a:t> of objects i.e. go through each item in a </a:t>
            </a:r>
            <a:r>
              <a:rPr lang="en-US" altLang="ko-KR" b="1" i="1" dirty="0"/>
              <a:t>sequence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 </a:t>
            </a:r>
            <a:r>
              <a:rPr lang="en-US" altLang="ko-KR" b="1" i="1" dirty="0"/>
              <a:t>sequence</a:t>
            </a:r>
            <a:r>
              <a:rPr lang="en-US" altLang="ko-KR" dirty="0"/>
              <a:t> is just an ordered collection of items.</a:t>
            </a:r>
          </a:p>
          <a:p>
            <a:endParaRPr lang="en-US" altLang="ko-KR" dirty="0"/>
          </a:p>
          <a:p>
            <a:r>
              <a:rPr lang="en-US" altLang="ko-KR" dirty="0"/>
              <a:t>A </a:t>
            </a:r>
            <a:r>
              <a:rPr lang="en-US" altLang="ko-KR" b="1" i="1" dirty="0"/>
              <a:t>for</a:t>
            </a:r>
            <a:r>
              <a:rPr lang="en-US" altLang="ko-KR" dirty="0"/>
              <a:t> statement can have an optional </a:t>
            </a:r>
            <a:r>
              <a:rPr lang="en-US" altLang="ko-KR" b="1" i="1" dirty="0"/>
              <a:t>else</a:t>
            </a:r>
            <a:r>
              <a:rPr lang="en-US" altLang="ko-KR" dirty="0"/>
              <a:t> clause.</a:t>
            </a:r>
          </a:p>
          <a:p>
            <a:pPr lvl="1"/>
            <a:r>
              <a:rPr lang="en-US" altLang="ko-KR" dirty="0"/>
              <a:t>When included, it is always executed once after the </a:t>
            </a:r>
            <a:r>
              <a:rPr lang="en-US" altLang="ko-KR" b="1" i="1" dirty="0"/>
              <a:t>for</a:t>
            </a:r>
            <a:r>
              <a:rPr lang="en-US" altLang="ko-KR" dirty="0"/>
              <a:t> loop is over unless a </a:t>
            </a:r>
            <a:r>
              <a:rPr lang="en-US" altLang="ko-KR" b="1" i="1" dirty="0"/>
              <a:t>break</a:t>
            </a:r>
            <a:r>
              <a:rPr lang="en-US" altLang="ko-KR" dirty="0"/>
              <a:t> statement is encountered.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6194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2123" y="244475"/>
            <a:ext cx="11708511" cy="1255059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Example: Fixed Number of Iterations - Iterator, Generator</a:t>
            </a:r>
            <a:endParaRPr lang="ko-KR" altLang="en-US" sz="32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74524" y="2076452"/>
            <a:ext cx="5539237" cy="3622671"/>
          </a:xfrm>
        </p:spPr>
        <p:txBody>
          <a:bodyPr>
            <a:normAutofit/>
          </a:bodyPr>
          <a:lstStyle/>
          <a:p>
            <a:r>
              <a:rPr lang="en-US" altLang="ko-KR" dirty="0"/>
              <a:t>Print out the integers from 0 to 99.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nn-NO" altLang="ko-KR" dirty="0"/>
              <a:t>for i in </a:t>
            </a:r>
            <a:r>
              <a:rPr lang="nn-NO" altLang="ko-KR" b="1" dirty="0">
                <a:solidFill>
                  <a:srgbClr val="FF0000"/>
                </a:solidFill>
              </a:rPr>
              <a:t>list(range(100))</a:t>
            </a:r>
            <a:r>
              <a:rPr lang="nn-NO" altLang="ko-KR" dirty="0"/>
              <a:t>:</a:t>
            </a:r>
          </a:p>
          <a:p>
            <a:pPr marL="0" indent="0">
              <a:buNone/>
            </a:pPr>
            <a:r>
              <a:rPr lang="nn-NO" altLang="ko-KR" dirty="0"/>
              <a:t>    print(i)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5539237" cy="3622672"/>
          </a:xfrm>
        </p:spPr>
        <p:txBody>
          <a:bodyPr>
            <a:normAutofit/>
          </a:bodyPr>
          <a:lstStyle/>
          <a:p>
            <a:r>
              <a:rPr lang="en-US" altLang="ko-KR" dirty="0"/>
              <a:t>Print out the integers from 0 to 99.</a:t>
            </a:r>
          </a:p>
          <a:p>
            <a:endParaRPr lang="nn-NO" altLang="ko-KR" dirty="0"/>
          </a:p>
          <a:p>
            <a:pPr marL="0" indent="0">
              <a:buNone/>
            </a:pPr>
            <a:r>
              <a:rPr lang="nn-NO" altLang="ko-KR" dirty="0"/>
              <a:t>for i in </a:t>
            </a:r>
            <a:r>
              <a:rPr lang="nn-NO" altLang="ko-KR" b="1" dirty="0">
                <a:solidFill>
                  <a:srgbClr val="0070C0"/>
                </a:solidFill>
              </a:rPr>
              <a:t>range(100)</a:t>
            </a:r>
            <a:r>
              <a:rPr lang="nn-NO" altLang="ko-KR" dirty="0"/>
              <a:t>:</a:t>
            </a:r>
          </a:p>
          <a:p>
            <a:pPr marL="0" indent="0">
              <a:buNone/>
            </a:pPr>
            <a:r>
              <a:rPr lang="nn-NO" altLang="ko-KR" dirty="0"/>
              <a:t>    print(i)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5603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Example: Fixed Number of Iterations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268942" y="2076451"/>
            <a:ext cx="5512343" cy="3622671"/>
          </a:xfrm>
        </p:spPr>
        <p:txBody>
          <a:bodyPr>
            <a:normAutofit/>
          </a:bodyPr>
          <a:lstStyle/>
          <a:p>
            <a:r>
              <a:rPr lang="en-US" altLang="ko-KR" dirty="0"/>
              <a:t>Print out the integers from 0 to 99.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nn-NO" altLang="ko-KR" dirty="0"/>
              <a:t>for i in </a:t>
            </a:r>
            <a:r>
              <a:rPr lang="nn-NO" altLang="ko-KR" b="1" dirty="0">
                <a:solidFill>
                  <a:srgbClr val="FF0000"/>
                </a:solidFill>
              </a:rPr>
              <a:t>list(range(100))</a:t>
            </a:r>
            <a:r>
              <a:rPr lang="nn-NO" altLang="ko-KR" dirty="0"/>
              <a:t>:</a:t>
            </a:r>
          </a:p>
          <a:p>
            <a:pPr marL="0" indent="0">
              <a:buNone/>
            </a:pPr>
            <a:r>
              <a:rPr lang="nn-NO" altLang="ko-KR" dirty="0"/>
              <a:t>    print(i)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5512343" cy="3622672"/>
          </a:xfrm>
          <a:ln w="38100"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en-US" altLang="ko-KR" dirty="0"/>
              <a:t>Print out the integers from 0 to 99.</a:t>
            </a:r>
          </a:p>
          <a:p>
            <a:endParaRPr lang="nn-NO" altLang="ko-KR" dirty="0"/>
          </a:p>
          <a:p>
            <a:pPr marL="0" indent="0">
              <a:buNone/>
            </a:pPr>
            <a:r>
              <a:rPr lang="nn-NO" altLang="ko-KR" dirty="0"/>
              <a:t>for i in </a:t>
            </a:r>
            <a:r>
              <a:rPr lang="nn-NO" altLang="ko-KR" b="1" dirty="0">
                <a:solidFill>
                  <a:srgbClr val="0070C0"/>
                </a:solidFill>
              </a:rPr>
              <a:t>range(100)</a:t>
            </a:r>
            <a:r>
              <a:rPr lang="nn-NO" altLang="ko-KR" dirty="0"/>
              <a:t>:</a:t>
            </a:r>
          </a:p>
          <a:p>
            <a:pPr marL="0" indent="0">
              <a:buNone/>
            </a:pPr>
            <a:r>
              <a:rPr lang="nn-NO" altLang="ko-KR" dirty="0"/>
              <a:t>    print(i)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0163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Fixed Number of Iterations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Print out the integers from 1 to 100.</a:t>
            </a:r>
          </a:p>
          <a:p>
            <a:endParaRPr lang="nn-NO" altLang="ko-KR" dirty="0"/>
          </a:p>
          <a:p>
            <a:pPr marL="0" indent="0">
              <a:buNone/>
            </a:pPr>
            <a:r>
              <a:rPr lang="nn-NO" altLang="ko-KR" dirty="0"/>
              <a:t>for i in </a:t>
            </a:r>
            <a:r>
              <a:rPr lang="nn-NO" altLang="ko-KR" b="1" dirty="0">
                <a:solidFill>
                  <a:srgbClr val="0070C0"/>
                </a:solidFill>
              </a:rPr>
              <a:t>range(1, 101)</a:t>
            </a:r>
            <a:r>
              <a:rPr lang="nn-NO" altLang="ko-KR" dirty="0"/>
              <a:t>:</a:t>
            </a:r>
          </a:p>
          <a:p>
            <a:pPr marL="0" indent="0">
              <a:buNone/>
            </a:pPr>
            <a:r>
              <a:rPr lang="nn-NO" altLang="ko-KR" dirty="0"/>
              <a:t>    print(i)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4421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Example: Fixed Number of Iterations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5182205" cy="3517526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sz="2000" dirty="0"/>
              <a:t>Print out the floats 0.0, 0.1, …, 1.0.</a:t>
            </a:r>
          </a:p>
          <a:p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for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in </a:t>
            </a:r>
            <a:r>
              <a:rPr lang="en-US" altLang="ko-KR" sz="2000" b="1" dirty="0">
                <a:solidFill>
                  <a:srgbClr val="FF0000"/>
                </a:solidFill>
              </a:rPr>
              <a:t>range(0.0, 1.1, 0.1)</a:t>
            </a:r>
            <a:r>
              <a:rPr lang="en-US" altLang="ko-KR" sz="2000" dirty="0"/>
              <a:t>: # </a:t>
            </a:r>
            <a:r>
              <a:rPr lang="en-US" altLang="ko-KR" sz="2000" b="1" dirty="0">
                <a:solidFill>
                  <a:srgbClr val="FF0000"/>
                </a:solidFill>
              </a:rPr>
              <a:t>ERROR</a:t>
            </a:r>
          </a:p>
          <a:p>
            <a:pPr marL="0" indent="0">
              <a:buNone/>
            </a:pPr>
            <a:r>
              <a:rPr lang="en-US" altLang="ko-KR" sz="2000" dirty="0"/>
              <a:t>    print(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)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sz="1600" dirty="0"/>
              <a:t>0.0</a:t>
            </a:r>
          </a:p>
          <a:p>
            <a:pPr marL="0" indent="0">
              <a:buNone/>
            </a:pPr>
            <a:r>
              <a:rPr lang="en-US" altLang="ko-KR" sz="1600" dirty="0"/>
              <a:t>0.1</a:t>
            </a:r>
          </a:p>
          <a:p>
            <a:pPr marL="0" indent="0">
              <a:buNone/>
            </a:pPr>
            <a:r>
              <a:rPr lang="en-US" altLang="ko-KR" sz="1600" dirty="0"/>
              <a:t>0.2</a:t>
            </a:r>
          </a:p>
          <a:p>
            <a:pPr marL="0" indent="0">
              <a:buNone/>
            </a:pPr>
            <a:r>
              <a:rPr lang="en-US" altLang="ko-KR" sz="1600" dirty="0"/>
              <a:t>0.3</a:t>
            </a:r>
          </a:p>
          <a:p>
            <a:pPr marL="0" indent="0">
              <a:buNone/>
            </a:pPr>
            <a:r>
              <a:rPr lang="en-US" altLang="ko-KR" sz="1600" dirty="0"/>
              <a:t>0.4</a:t>
            </a:r>
          </a:p>
          <a:p>
            <a:pPr marL="0" indent="0">
              <a:buNone/>
            </a:pPr>
            <a:r>
              <a:rPr lang="en-US" altLang="ko-KR" sz="1600" dirty="0"/>
              <a:t>0.5</a:t>
            </a:r>
          </a:p>
          <a:p>
            <a:pPr marL="0" indent="0">
              <a:buNone/>
            </a:pPr>
            <a:r>
              <a:rPr lang="en-US" altLang="ko-KR" sz="1600" dirty="0"/>
              <a:t>0.6</a:t>
            </a:r>
          </a:p>
          <a:p>
            <a:pPr marL="0" indent="0">
              <a:buNone/>
            </a:pPr>
            <a:r>
              <a:rPr lang="en-US" altLang="ko-KR" sz="1600" dirty="0"/>
              <a:t>0.7</a:t>
            </a:r>
          </a:p>
          <a:p>
            <a:pPr marL="0" indent="0">
              <a:buNone/>
            </a:pPr>
            <a:r>
              <a:rPr lang="en-US" altLang="ko-KR" sz="1600" dirty="0"/>
              <a:t>0.8</a:t>
            </a:r>
          </a:p>
          <a:p>
            <a:pPr marL="0" indent="0">
              <a:buNone/>
            </a:pPr>
            <a:r>
              <a:rPr lang="en-US" altLang="ko-KR" sz="1600" dirty="0"/>
              <a:t>0.9</a:t>
            </a:r>
          </a:p>
          <a:p>
            <a:pPr marL="0" indent="0">
              <a:buNone/>
            </a:pPr>
            <a:r>
              <a:rPr lang="en-US" altLang="ko-KR" sz="1600" dirty="0"/>
              <a:t>1.0</a:t>
            </a:r>
            <a:endParaRPr lang="ko-KR" altLang="en-US" sz="16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2832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Example: Fixed Number of Iterations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6410716" y="2076450"/>
            <a:ext cx="5234437" cy="396576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1600" dirty="0"/>
              <a:t>0.0</a:t>
            </a:r>
          </a:p>
          <a:p>
            <a:pPr marL="0" indent="0">
              <a:buNone/>
            </a:pPr>
            <a:r>
              <a:rPr lang="en-US" altLang="ko-KR" sz="1600" dirty="0"/>
              <a:t>0.1</a:t>
            </a:r>
          </a:p>
          <a:p>
            <a:pPr marL="0" indent="0">
              <a:buNone/>
            </a:pPr>
            <a:r>
              <a:rPr lang="en-US" altLang="ko-KR" sz="1600" dirty="0"/>
              <a:t>0.2</a:t>
            </a:r>
          </a:p>
          <a:p>
            <a:pPr marL="0" indent="0">
              <a:buNone/>
            </a:pPr>
            <a:r>
              <a:rPr lang="en-US" altLang="ko-KR" sz="1600" dirty="0"/>
              <a:t>0.3</a:t>
            </a:r>
          </a:p>
          <a:p>
            <a:pPr marL="0" indent="0">
              <a:buNone/>
            </a:pPr>
            <a:r>
              <a:rPr lang="en-US" altLang="ko-KR" sz="1600" dirty="0"/>
              <a:t>0.4</a:t>
            </a:r>
          </a:p>
          <a:p>
            <a:pPr marL="0" indent="0">
              <a:buNone/>
            </a:pPr>
            <a:r>
              <a:rPr lang="en-US" altLang="ko-KR" sz="1600" dirty="0"/>
              <a:t>0.5</a:t>
            </a:r>
          </a:p>
          <a:p>
            <a:pPr marL="0" indent="0">
              <a:buNone/>
            </a:pPr>
            <a:r>
              <a:rPr lang="en-US" altLang="ko-KR" sz="1600" dirty="0"/>
              <a:t>0.6</a:t>
            </a:r>
          </a:p>
          <a:p>
            <a:pPr marL="0" indent="0">
              <a:buNone/>
            </a:pPr>
            <a:r>
              <a:rPr lang="en-US" altLang="ko-KR" sz="1600" dirty="0"/>
              <a:t>0.7</a:t>
            </a:r>
          </a:p>
          <a:p>
            <a:pPr marL="0" indent="0">
              <a:buNone/>
            </a:pPr>
            <a:r>
              <a:rPr lang="en-US" altLang="ko-KR" sz="1600" dirty="0"/>
              <a:t>0.8</a:t>
            </a:r>
          </a:p>
          <a:p>
            <a:pPr marL="0" indent="0">
              <a:buNone/>
            </a:pPr>
            <a:r>
              <a:rPr lang="en-US" altLang="ko-KR" sz="1600" dirty="0"/>
              <a:t>0.9</a:t>
            </a:r>
          </a:p>
          <a:p>
            <a:pPr marL="0" indent="0">
              <a:buNone/>
            </a:pPr>
            <a:r>
              <a:rPr lang="en-US" altLang="ko-KR" sz="1600" dirty="0"/>
              <a:t>1.0</a:t>
            </a:r>
            <a:endParaRPr lang="ko-KR" altLang="en-US" sz="16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CD2F1F20-257B-3191-E0E5-6D33238A959B}"/>
              </a:ext>
            </a:extLst>
          </p:cNvPr>
          <p:cNvSpPr txBox="1">
            <a:spLocks/>
          </p:cNvSpPr>
          <p:nvPr/>
        </p:nvSpPr>
        <p:spPr>
          <a:xfrm>
            <a:off x="913795" y="2076450"/>
            <a:ext cx="4856841" cy="362267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1pPr>
            <a:lvl2pPr marL="72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2pPr>
            <a:lvl3pPr marL="102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3pPr>
            <a:lvl4pPr marL="138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4pPr>
            <a:lvl5pPr marL="1674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5pPr>
            <a:lvl6pPr marL="20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Print out the floats 0.0, 0.1, …, 1.0.</a:t>
            </a:r>
          </a:p>
          <a:p>
            <a:endParaRPr lang="en-US" altLang="ko-KR" sz="2000" dirty="0"/>
          </a:p>
          <a:p>
            <a:pPr marL="0" indent="0">
              <a:buFont typeface="Wingdings 2" charset="2"/>
              <a:buNone/>
            </a:pPr>
            <a:r>
              <a:rPr lang="en-US" altLang="ko-KR" sz="2000" dirty="0"/>
              <a:t>for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in </a:t>
            </a:r>
            <a:r>
              <a:rPr lang="en-US" altLang="ko-KR" sz="2000" b="1" dirty="0">
                <a:solidFill>
                  <a:srgbClr val="FF0000"/>
                </a:solidFill>
              </a:rPr>
              <a:t>range(0,11)</a:t>
            </a:r>
            <a:r>
              <a:rPr lang="en-US" altLang="ko-KR" sz="2000" dirty="0"/>
              <a:t>: 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marL="0" indent="0">
              <a:buFont typeface="Wingdings 2" charset="2"/>
              <a:buNone/>
            </a:pPr>
            <a:r>
              <a:rPr lang="en-US" altLang="ko-KR" sz="2000" dirty="0"/>
              <a:t>    print(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/10.0)</a:t>
            </a:r>
          </a:p>
        </p:txBody>
      </p:sp>
    </p:spTree>
    <p:extLst>
      <p:ext uri="{BB962C8B-B14F-4D97-AF65-F5344CB8AC3E}">
        <p14:creationId xmlns:p14="http://schemas.microsoft.com/office/powerpoint/2010/main" val="24202675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i="1" dirty="0"/>
              <a:t>for</a:t>
            </a:r>
            <a:r>
              <a:rPr lang="en-US" altLang="ko-KR" dirty="0"/>
              <a:t> Statement</a:t>
            </a:r>
          </a:p>
          <a:p>
            <a:pPr lvl="1"/>
            <a:r>
              <a:rPr lang="en-US" altLang="ko-KR" dirty="0"/>
              <a:t>for</a:t>
            </a:r>
          </a:p>
          <a:p>
            <a:pPr lvl="2"/>
            <a:r>
              <a:rPr lang="en-US" altLang="ko-KR" dirty="0"/>
              <a:t>Control Flow in </a:t>
            </a:r>
            <a:r>
              <a:rPr lang="en-US" altLang="ko-KR" b="1" i="1" dirty="0"/>
              <a:t>for</a:t>
            </a:r>
            <a:r>
              <a:rPr lang="en-US" altLang="ko-KR" dirty="0"/>
              <a:t> Statement</a:t>
            </a:r>
          </a:p>
          <a:p>
            <a:pPr lvl="2"/>
            <a:r>
              <a:rPr lang="en-US" altLang="ko-KR" dirty="0"/>
              <a:t>Repetition Controls for </a:t>
            </a:r>
            <a:r>
              <a:rPr lang="en-US" altLang="ko-KR" b="1" i="1" dirty="0" err="1"/>
              <a:t>for</a:t>
            </a:r>
            <a:r>
              <a:rPr lang="en-US" altLang="ko-KR" dirty="0"/>
              <a:t> Statement</a:t>
            </a:r>
          </a:p>
          <a:p>
            <a:pPr lvl="2"/>
            <a:r>
              <a:rPr lang="en-US" altLang="ko-KR" b="1" i="1" u="sng" dirty="0"/>
              <a:t>break</a:t>
            </a:r>
            <a:r>
              <a:rPr lang="en-US" altLang="ko-KR" b="1" u="sng" dirty="0"/>
              <a:t> Statement</a:t>
            </a:r>
          </a:p>
          <a:p>
            <a:pPr lvl="1"/>
            <a:r>
              <a:rPr lang="en-US" altLang="ko-KR" dirty="0"/>
              <a:t>for-else</a:t>
            </a:r>
          </a:p>
          <a:p>
            <a:r>
              <a:rPr lang="en-US" altLang="ko-KR" dirty="0"/>
              <a:t>for-if</a:t>
            </a:r>
          </a:p>
          <a:p>
            <a:r>
              <a:rPr lang="en-US" altLang="ko-KR" dirty="0"/>
              <a:t>for-for (nested for)</a:t>
            </a:r>
          </a:p>
          <a:p>
            <a:r>
              <a:rPr lang="en-US" altLang="ko-KR" b="1" i="1" dirty="0"/>
              <a:t>continue</a:t>
            </a:r>
            <a:r>
              <a:rPr lang="en-US" altLang="ko-KR" dirty="0"/>
              <a:t> Statement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17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1" dirty="0"/>
              <a:t>break</a:t>
            </a:r>
            <a:r>
              <a:rPr lang="en-US" altLang="ko-KR" dirty="0"/>
              <a:t> Statement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</a:t>
            </a:r>
            <a:r>
              <a:rPr lang="en-US" altLang="ko-KR" b="1" i="1" dirty="0"/>
              <a:t>break</a:t>
            </a:r>
            <a:r>
              <a:rPr lang="en-US" altLang="ko-KR" dirty="0"/>
              <a:t> statement is used to break out of a loop statement </a:t>
            </a:r>
          </a:p>
          <a:p>
            <a:pPr lvl="1"/>
            <a:r>
              <a:rPr lang="en-US" altLang="ko-KR" dirty="0"/>
              <a:t>i.e. stop the execution of a looping statement, even if the loop condition has not become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False</a:t>
            </a:r>
            <a:r>
              <a:rPr lang="en-US" altLang="ko-KR" dirty="0"/>
              <a:t> or the sequence of items has not been completely iterated over.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An important note is that if you break out of a </a:t>
            </a:r>
            <a:r>
              <a:rPr lang="en-US" altLang="ko-KR" b="1" i="1" dirty="0"/>
              <a:t>for </a:t>
            </a:r>
            <a:r>
              <a:rPr lang="en-US" altLang="ko-KR" dirty="0"/>
              <a:t>or </a:t>
            </a:r>
            <a:r>
              <a:rPr lang="en-US" altLang="ko-KR" b="1" i="1" dirty="0"/>
              <a:t>while </a:t>
            </a:r>
            <a:r>
              <a:rPr lang="en-US" altLang="ko-KR" dirty="0"/>
              <a:t>loop, any corresponding loop </a:t>
            </a:r>
            <a:r>
              <a:rPr lang="en-US" altLang="ko-KR" b="1" i="1" dirty="0"/>
              <a:t>else</a:t>
            </a:r>
            <a:r>
              <a:rPr lang="en-US" altLang="ko-KR" dirty="0"/>
              <a:t> block is not executed.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5990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Example: Unfixed Number of Iterations – </a:t>
            </a:r>
            <a:r>
              <a:rPr lang="en-US" altLang="ko-KR" sz="2800" b="1" i="1" dirty="0"/>
              <a:t>break</a:t>
            </a:r>
            <a:r>
              <a:rPr lang="en-US" altLang="ko-KR" sz="2800" dirty="0"/>
              <a:t> Statement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424344"/>
            <a:ext cx="6912393" cy="400931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iNumber</a:t>
            </a:r>
            <a:r>
              <a:rPr lang="en-US" altLang="ko-KR" dirty="0"/>
              <a:t> = 23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FF00"/>
                </a:solidFill>
              </a:rPr>
              <a:t>range(1000000)</a:t>
            </a:r>
            <a:r>
              <a:rPr lang="en-US" altLang="ko-KR" dirty="0">
                <a:solidFill>
                  <a:srgbClr val="FFFF00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iGuess</a:t>
            </a:r>
            <a:r>
              <a:rPr lang="en-US" altLang="ko-KR" dirty="0"/>
              <a:t> = </a:t>
            </a:r>
            <a:r>
              <a:rPr lang="en-US" altLang="ko-KR" dirty="0" err="1"/>
              <a:t>int</a:t>
            </a:r>
            <a:r>
              <a:rPr lang="en-US" altLang="ko-KR" dirty="0"/>
              <a:t>(input('Enter an integer: '))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iGuess</a:t>
            </a:r>
            <a:r>
              <a:rPr lang="en-US" altLang="ko-KR" dirty="0"/>
              <a:t> == </a:t>
            </a:r>
            <a:r>
              <a:rPr lang="en-US" altLang="ko-KR" dirty="0" err="1"/>
              <a:t>iNumber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print('Congratulations, you guessed it.')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>
                <a:solidFill>
                  <a:srgbClr val="FFFF00"/>
                </a:solidFill>
              </a:rPr>
              <a:t>break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iGuess</a:t>
            </a:r>
            <a:r>
              <a:rPr lang="en-US" altLang="ko-KR" dirty="0"/>
              <a:t> &lt; </a:t>
            </a:r>
            <a:r>
              <a:rPr lang="en-US" altLang="ko-KR" dirty="0" err="1"/>
              <a:t>iNumber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print('No, it is a little higher than that.')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print('No, it is a little lower than that.')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5" name="생각 풍선: 구름 모양 4">
            <a:extLst>
              <a:ext uri="{FF2B5EF4-FFF2-40B4-BE49-F238E27FC236}">
                <a16:creationId xmlns:a16="http://schemas.microsoft.com/office/drawing/2014/main" id="{3EABA104-BC29-A83C-8B28-25E41BECDD85}"/>
              </a:ext>
            </a:extLst>
          </p:cNvPr>
          <p:cNvSpPr/>
          <p:nvPr/>
        </p:nvSpPr>
        <p:spPr>
          <a:xfrm>
            <a:off x="7485529" y="1671993"/>
            <a:ext cx="2779059" cy="1636059"/>
          </a:xfrm>
          <a:prstGeom prst="cloudCallout">
            <a:avLst>
              <a:gd name="adj1" fmla="val -81155"/>
              <a:gd name="adj2" fmla="val 5428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What if No break?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637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251010"/>
            <a:ext cx="10353762" cy="126187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Example: Unfixed Number of Iterations – </a:t>
            </a:r>
            <a:r>
              <a:rPr lang="en-US" altLang="ko-KR" sz="2800" b="1" i="1" dirty="0"/>
              <a:t>break</a:t>
            </a:r>
            <a:r>
              <a:rPr lang="en-US" altLang="ko-KR" sz="2800" dirty="0"/>
              <a:t> Statement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3795" y="1699931"/>
            <a:ext cx="5182205" cy="4171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 err="1"/>
              <a:t>iNumber</a:t>
            </a:r>
            <a:r>
              <a:rPr lang="en-US" altLang="ko-KR" sz="1600" dirty="0"/>
              <a:t> = 23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70C0"/>
                </a:solidFill>
              </a:rPr>
              <a:t>for </a:t>
            </a:r>
            <a:r>
              <a:rPr lang="en-US" altLang="ko-KR" sz="1600" b="1" dirty="0" err="1">
                <a:solidFill>
                  <a:srgbClr val="0070C0"/>
                </a:solidFill>
              </a:rPr>
              <a:t>i</a:t>
            </a:r>
            <a:r>
              <a:rPr lang="en-US" altLang="ko-KR" sz="1600" b="1" dirty="0">
                <a:solidFill>
                  <a:srgbClr val="0070C0"/>
                </a:solidFill>
              </a:rPr>
              <a:t> in range(1000000)</a:t>
            </a:r>
            <a:r>
              <a:rPr lang="en-US" altLang="ko-KR" sz="1600" dirty="0"/>
              <a:t>:</a:t>
            </a:r>
          </a:p>
          <a:p>
            <a:pPr marL="0" indent="0">
              <a:buNone/>
            </a:pPr>
            <a:r>
              <a:rPr lang="en-US" altLang="ko-KR" sz="1600" dirty="0"/>
              <a:t>    </a:t>
            </a:r>
            <a:r>
              <a:rPr lang="en-US" altLang="ko-KR" sz="1600" dirty="0" err="1"/>
              <a:t>iGuess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(input('Enter an integer: '))</a:t>
            </a:r>
          </a:p>
          <a:p>
            <a:pPr marL="0" indent="0">
              <a:buNone/>
            </a:pPr>
            <a:r>
              <a:rPr lang="en-US" altLang="ko-KR" sz="1600" dirty="0"/>
              <a:t>    if </a:t>
            </a:r>
            <a:r>
              <a:rPr lang="en-US" altLang="ko-KR" sz="1600" dirty="0" err="1"/>
              <a:t>iGuess</a:t>
            </a:r>
            <a:r>
              <a:rPr lang="en-US" altLang="ko-KR" sz="1600" dirty="0"/>
              <a:t> == </a:t>
            </a:r>
            <a:r>
              <a:rPr lang="en-US" altLang="ko-KR" sz="1600" dirty="0" err="1"/>
              <a:t>iNumber</a:t>
            </a:r>
            <a:r>
              <a:rPr lang="en-US" altLang="ko-KR" sz="1600" dirty="0"/>
              <a:t>:</a:t>
            </a:r>
          </a:p>
          <a:p>
            <a:pPr marL="0" indent="0">
              <a:buNone/>
            </a:pPr>
            <a:r>
              <a:rPr lang="en-US" altLang="ko-KR" sz="1600" dirty="0"/>
              <a:t>        print('Congratulations, you guessed it.')</a:t>
            </a:r>
          </a:p>
          <a:p>
            <a:pPr marL="0" indent="0">
              <a:buNone/>
            </a:pPr>
            <a:r>
              <a:rPr lang="en-US" altLang="ko-KR" sz="1600" dirty="0"/>
              <a:t>        </a:t>
            </a:r>
            <a:r>
              <a:rPr lang="en-US" altLang="ko-KR" sz="1600" b="1" dirty="0">
                <a:solidFill>
                  <a:srgbClr val="0070C0"/>
                </a:solidFill>
              </a:rPr>
              <a:t>break</a:t>
            </a:r>
          </a:p>
          <a:p>
            <a:pPr marL="0" indent="0">
              <a:buNone/>
            </a:pPr>
            <a:r>
              <a:rPr lang="en-US" altLang="ko-KR" sz="1600" dirty="0"/>
              <a:t>    </a:t>
            </a:r>
            <a:r>
              <a:rPr lang="en-US" altLang="ko-KR" sz="1600" dirty="0" err="1"/>
              <a:t>elif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iGuess</a:t>
            </a:r>
            <a:r>
              <a:rPr lang="en-US" altLang="ko-KR" sz="1600" dirty="0"/>
              <a:t> &lt; </a:t>
            </a:r>
            <a:r>
              <a:rPr lang="en-US" altLang="ko-KR" sz="1600" dirty="0" err="1"/>
              <a:t>iNumber</a:t>
            </a:r>
            <a:r>
              <a:rPr lang="en-US" altLang="ko-KR" sz="1600" dirty="0"/>
              <a:t>:</a:t>
            </a:r>
          </a:p>
          <a:p>
            <a:pPr marL="0" indent="0">
              <a:buNone/>
            </a:pPr>
            <a:r>
              <a:rPr lang="en-US" altLang="ko-KR" sz="1600" dirty="0"/>
              <a:t>        print('No, it is a little higher than that.')</a:t>
            </a:r>
          </a:p>
          <a:p>
            <a:pPr marL="0" indent="0">
              <a:buNone/>
            </a:pPr>
            <a:r>
              <a:rPr lang="en-US" altLang="ko-KR" sz="1600" dirty="0"/>
              <a:t>    else:</a:t>
            </a:r>
          </a:p>
          <a:p>
            <a:pPr marL="0" indent="0">
              <a:buNone/>
            </a:pPr>
            <a:r>
              <a:rPr lang="en-US" altLang="ko-KR" sz="1600" dirty="0"/>
              <a:t>        print('No, it is a little lower than that.')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6410716" y="1699931"/>
            <a:ext cx="5182205" cy="4171951"/>
          </a:xfrm>
          <a:ln w="38100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 err="1"/>
              <a:t>iNumber</a:t>
            </a:r>
            <a:r>
              <a:rPr lang="en-US" altLang="ko-KR" sz="1600" dirty="0"/>
              <a:t> = 23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70C0"/>
                </a:solidFill>
              </a:rPr>
              <a:t>while True</a:t>
            </a:r>
            <a:r>
              <a:rPr lang="en-US" altLang="ko-KR" sz="1600" dirty="0"/>
              <a:t>:</a:t>
            </a:r>
          </a:p>
          <a:p>
            <a:pPr marL="0" indent="0">
              <a:buNone/>
            </a:pPr>
            <a:r>
              <a:rPr lang="en-US" altLang="ko-KR" sz="1600" dirty="0"/>
              <a:t>    </a:t>
            </a:r>
            <a:r>
              <a:rPr lang="en-US" altLang="ko-KR" sz="1600" dirty="0" err="1"/>
              <a:t>iGuess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(input('Enter an integer: '))</a:t>
            </a:r>
          </a:p>
          <a:p>
            <a:pPr marL="0" indent="0">
              <a:buNone/>
            </a:pPr>
            <a:r>
              <a:rPr lang="en-US" altLang="ko-KR" sz="1600" dirty="0"/>
              <a:t>    if </a:t>
            </a:r>
            <a:r>
              <a:rPr lang="en-US" altLang="ko-KR" sz="1600" dirty="0" err="1"/>
              <a:t>iGuess</a:t>
            </a:r>
            <a:r>
              <a:rPr lang="en-US" altLang="ko-KR" sz="1600" dirty="0"/>
              <a:t> == </a:t>
            </a:r>
            <a:r>
              <a:rPr lang="en-US" altLang="ko-KR" sz="1600" dirty="0" err="1"/>
              <a:t>iNumber</a:t>
            </a:r>
            <a:r>
              <a:rPr lang="en-US" altLang="ko-KR" sz="1600" dirty="0"/>
              <a:t>:</a:t>
            </a:r>
          </a:p>
          <a:p>
            <a:pPr marL="0" indent="0">
              <a:buNone/>
            </a:pPr>
            <a:r>
              <a:rPr lang="en-US" altLang="ko-KR" sz="1600" dirty="0"/>
              <a:t>        print('Congratulations, you guessed it.')</a:t>
            </a:r>
          </a:p>
          <a:p>
            <a:pPr marL="0" indent="0">
              <a:buNone/>
            </a:pPr>
            <a:r>
              <a:rPr lang="en-US" altLang="ko-KR" sz="1600" dirty="0"/>
              <a:t>        </a:t>
            </a:r>
            <a:r>
              <a:rPr lang="en-US" altLang="ko-KR" sz="1600" b="1" dirty="0">
                <a:solidFill>
                  <a:srgbClr val="0070C0"/>
                </a:solidFill>
              </a:rPr>
              <a:t>break</a:t>
            </a:r>
          </a:p>
          <a:p>
            <a:pPr marL="0" indent="0">
              <a:buNone/>
            </a:pPr>
            <a:r>
              <a:rPr lang="en-US" altLang="ko-KR" sz="1600" dirty="0"/>
              <a:t>    </a:t>
            </a:r>
            <a:r>
              <a:rPr lang="en-US" altLang="ko-KR" sz="1600" dirty="0" err="1"/>
              <a:t>elif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iGuess</a:t>
            </a:r>
            <a:r>
              <a:rPr lang="en-US" altLang="ko-KR" sz="1600" dirty="0"/>
              <a:t> &lt; </a:t>
            </a:r>
            <a:r>
              <a:rPr lang="en-US" altLang="ko-KR" sz="1600" dirty="0" err="1"/>
              <a:t>iNumber</a:t>
            </a:r>
            <a:r>
              <a:rPr lang="en-US" altLang="ko-KR" sz="1600" dirty="0"/>
              <a:t>:</a:t>
            </a:r>
          </a:p>
          <a:p>
            <a:pPr marL="0" indent="0">
              <a:buNone/>
            </a:pPr>
            <a:r>
              <a:rPr lang="en-US" altLang="ko-KR" sz="1600" dirty="0"/>
              <a:t>        print('No, it is a little higher than that.')</a:t>
            </a:r>
          </a:p>
          <a:p>
            <a:pPr marL="0" indent="0">
              <a:buNone/>
            </a:pPr>
            <a:r>
              <a:rPr lang="en-US" altLang="ko-KR" sz="1600" dirty="0"/>
              <a:t>    else:</a:t>
            </a:r>
          </a:p>
          <a:p>
            <a:pPr marL="0" indent="0">
              <a:buNone/>
            </a:pPr>
            <a:r>
              <a:rPr lang="en-US" altLang="ko-KR" sz="1600" dirty="0"/>
              <a:t>        print('No, it is a little lower than that.')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1792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3060" y="367552"/>
            <a:ext cx="10917932" cy="959225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Example: Unfixed Number of Iterations – </a:t>
            </a:r>
            <a:r>
              <a:rPr lang="en-US" altLang="ko-KR" sz="2800" b="1" i="1" dirty="0"/>
              <a:t>if (exp.)</a:t>
            </a:r>
            <a:r>
              <a:rPr lang="en-US" altLang="ko-KR" sz="2800" dirty="0"/>
              <a:t>, </a:t>
            </a:r>
            <a:r>
              <a:rPr lang="en-US" altLang="ko-KR" sz="2800" b="1" i="1" dirty="0"/>
              <a:t>while (exp.)</a:t>
            </a:r>
            <a:endParaRPr lang="ko-KR" altLang="en-US" sz="2800" b="1" i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>
          <a:ln w="38100">
            <a:solidFill>
              <a:srgbClr val="FF0000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Find out the smallest integer which divides 121 evenly.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for </a:t>
            </a:r>
            <a:r>
              <a:rPr lang="en-US" altLang="ko-KR" b="1" dirty="0" err="1">
                <a:solidFill>
                  <a:srgbClr val="0070C0"/>
                </a:solidFill>
              </a:rPr>
              <a:t>i</a:t>
            </a:r>
            <a:r>
              <a:rPr lang="en-US" altLang="ko-KR" b="1" dirty="0">
                <a:solidFill>
                  <a:srgbClr val="0070C0"/>
                </a:solidFill>
              </a:rPr>
              <a:t> in range(2, 122)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if 121 % </a:t>
            </a:r>
            <a:r>
              <a:rPr lang="en-US" altLang="ko-KR" dirty="0" err="1"/>
              <a:t>i</a:t>
            </a:r>
            <a:r>
              <a:rPr lang="en-US" altLang="ko-KR" dirty="0"/>
              <a:t> == 0:</a:t>
            </a:r>
          </a:p>
          <a:p>
            <a:pPr marL="0" indent="0">
              <a:buNone/>
            </a:pPr>
            <a:r>
              <a:rPr lang="en-US" altLang="ko-KR" dirty="0"/>
              <a:t>    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>
                <a:solidFill>
                  <a:srgbClr val="0070C0"/>
                </a:solidFill>
              </a:rPr>
              <a:t>break</a:t>
            </a:r>
            <a:endParaRPr lang="nn-NO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Find out the smallest integer which divides 121 evenly.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nn-NO" altLang="ko-KR" dirty="0"/>
              <a:t>i = 2</a:t>
            </a:r>
          </a:p>
          <a:p>
            <a:pPr marL="0" indent="0">
              <a:buNone/>
            </a:pPr>
            <a:r>
              <a:rPr lang="nn-NO" altLang="ko-KR" b="1" dirty="0">
                <a:solidFill>
                  <a:srgbClr val="0070C0"/>
                </a:solidFill>
              </a:rPr>
              <a:t>while 121 % i &gt; 0:</a:t>
            </a:r>
          </a:p>
          <a:p>
            <a:pPr marL="0" indent="0">
              <a:buNone/>
            </a:pPr>
            <a:r>
              <a:rPr lang="nn-NO" altLang="ko-KR" dirty="0"/>
              <a:t>    i += 1</a:t>
            </a:r>
          </a:p>
          <a:p>
            <a:pPr marL="0" indent="0">
              <a:buNone/>
            </a:pPr>
            <a:endParaRPr lang="nn-NO" altLang="ko-KR" dirty="0"/>
          </a:p>
          <a:p>
            <a:pPr marL="0" indent="0">
              <a:buNone/>
            </a:pPr>
            <a:r>
              <a:rPr lang="nn-NO" altLang="ko-KR" b="1" dirty="0">
                <a:solidFill>
                  <a:srgbClr val="FF0000"/>
                </a:solidFill>
              </a:rPr>
              <a:t>print(i)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357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Syntax of </a:t>
            </a:r>
            <a:r>
              <a:rPr lang="en-US" altLang="ko-KR" b="1" i="1" dirty="0"/>
              <a:t>for</a:t>
            </a:r>
            <a:r>
              <a:rPr lang="en-US" altLang="ko-KR" dirty="0"/>
              <a:t> Statement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item in sequence:</a:t>
            </a:r>
          </a:p>
          <a:p>
            <a:pPr marL="0" indent="0">
              <a:buNone/>
            </a:pPr>
            <a:r>
              <a:rPr lang="en-US" altLang="ko-KR" dirty="0"/>
              <a:t>    statements1</a:t>
            </a:r>
          </a:p>
          <a:p>
            <a:pPr marL="0" indent="0">
              <a:buNone/>
            </a:pPr>
            <a:r>
              <a:rPr lang="en-US" altLang="ko-KR" dirty="0"/>
              <a:t>else:					# optional</a:t>
            </a:r>
          </a:p>
          <a:p>
            <a:pPr marL="0" indent="0">
              <a:buNone/>
            </a:pPr>
            <a:r>
              <a:rPr lang="en-US" altLang="ko-KR" dirty="0"/>
              <a:t>    statements2		# optional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9097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014181" cy="349624"/>
          </a:xfrm>
        </p:spPr>
        <p:txBody>
          <a:bodyPr>
            <a:noAutofit/>
          </a:bodyPr>
          <a:lstStyle/>
          <a:p>
            <a:r>
              <a:rPr lang="en-US" altLang="ko-KR" sz="3600" dirty="0"/>
              <a:t>Example: Avoiding Duplication</a:t>
            </a:r>
            <a:endParaRPr lang="ko-KR" altLang="en-US" sz="3600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Find out the smallest integer which divides 121 evenly.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range(2, </a:t>
            </a:r>
            <a:r>
              <a:rPr lang="en-US" altLang="ko-KR" b="1" dirty="0">
                <a:solidFill>
                  <a:srgbClr val="FF0000"/>
                </a:solidFill>
              </a:rPr>
              <a:t>122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b="1" dirty="0">
                <a:solidFill>
                  <a:srgbClr val="FF0000"/>
                </a:solidFill>
              </a:rPr>
              <a:t>121</a:t>
            </a:r>
            <a:r>
              <a:rPr lang="en-US" altLang="ko-KR" dirty="0"/>
              <a:t> % </a:t>
            </a:r>
            <a:r>
              <a:rPr lang="en-US" altLang="ko-KR" dirty="0" err="1"/>
              <a:t>i</a:t>
            </a:r>
            <a:r>
              <a:rPr lang="en-US" altLang="ko-KR" dirty="0"/>
              <a:t> == 0:</a:t>
            </a:r>
          </a:p>
          <a:p>
            <a:pPr marL="0" indent="0">
              <a:buNone/>
            </a:pPr>
            <a:r>
              <a:rPr lang="en-US" altLang="ko-KR" dirty="0"/>
              <a:t>    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ln w="38100">
            <a:solidFill>
              <a:srgbClr val="FF0000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Find out the smallest integer which divides 121 evenly.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n = 121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range(2, </a:t>
            </a:r>
            <a:r>
              <a:rPr lang="en-US" altLang="ko-KR" b="1" dirty="0">
                <a:solidFill>
                  <a:srgbClr val="0070C0"/>
                </a:solidFill>
              </a:rPr>
              <a:t>n + 1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b="1" dirty="0">
                <a:solidFill>
                  <a:srgbClr val="0070C0"/>
                </a:solidFill>
              </a:rPr>
              <a:t>n</a:t>
            </a:r>
            <a:r>
              <a:rPr lang="en-US" altLang="ko-KR" dirty="0"/>
              <a:t> % </a:t>
            </a:r>
            <a:r>
              <a:rPr lang="en-US" altLang="ko-KR" dirty="0" err="1"/>
              <a:t>i</a:t>
            </a:r>
            <a:r>
              <a:rPr lang="en-US" altLang="ko-KR" dirty="0"/>
              <a:t> == 0:</a:t>
            </a:r>
          </a:p>
          <a:p>
            <a:pPr marL="0" indent="0">
              <a:buNone/>
            </a:pPr>
            <a:r>
              <a:rPr lang="en-US" altLang="ko-KR" dirty="0"/>
              <a:t>    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3391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484093" y="392395"/>
            <a:ext cx="11062448" cy="871630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Example: Unfixed Number of Iterations – </a:t>
            </a:r>
            <a:r>
              <a:rPr lang="en-US" altLang="ko-KR" sz="2800" b="1" i="1" dirty="0"/>
              <a:t>break</a:t>
            </a:r>
            <a:r>
              <a:rPr lang="en-US" altLang="ko-KR" sz="2800" dirty="0"/>
              <a:t> Statement</a:t>
            </a:r>
            <a:endParaRPr lang="ko-KR" altLang="en-US" sz="2800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b="1" dirty="0">
                <a:solidFill>
                  <a:srgbClr val="0070C0"/>
                </a:solidFill>
              </a:rPr>
              <a:t>for </a:t>
            </a:r>
            <a:r>
              <a:rPr lang="en-US" altLang="ko-KR" sz="1800" b="1" dirty="0" err="1">
                <a:solidFill>
                  <a:srgbClr val="0070C0"/>
                </a:solidFill>
              </a:rPr>
              <a:t>i</a:t>
            </a:r>
            <a:r>
              <a:rPr lang="en-US" altLang="ko-KR" sz="1800" b="1" dirty="0">
                <a:solidFill>
                  <a:srgbClr val="0070C0"/>
                </a:solidFill>
              </a:rPr>
              <a:t> in range(1000000)</a:t>
            </a:r>
            <a:r>
              <a:rPr lang="en-US" altLang="ko-KR" sz="1800" dirty="0"/>
              <a:t>:</a:t>
            </a:r>
          </a:p>
          <a:p>
            <a:pPr marL="0" indent="0">
              <a:buNone/>
            </a:pPr>
            <a:r>
              <a:rPr lang="en-US" altLang="ko-KR" sz="1800" dirty="0"/>
              <a:t>    s = input('Enter something: ')</a:t>
            </a:r>
          </a:p>
          <a:p>
            <a:pPr marL="0" indent="0">
              <a:buNone/>
            </a:pPr>
            <a:r>
              <a:rPr lang="en-US" altLang="ko-KR" sz="1800" dirty="0"/>
              <a:t>    if s == 'quit':</a:t>
            </a:r>
          </a:p>
          <a:p>
            <a:pPr marL="0" indent="0">
              <a:buNone/>
            </a:pPr>
            <a:r>
              <a:rPr lang="en-US" altLang="ko-KR" sz="1800" dirty="0"/>
              <a:t>        break</a:t>
            </a:r>
          </a:p>
          <a:p>
            <a:pPr marL="0" indent="0">
              <a:buNone/>
            </a:pPr>
            <a:r>
              <a:rPr lang="en-US" altLang="ko-KR" sz="1800" dirty="0"/>
              <a:t>    print('Length of the string is', </a:t>
            </a:r>
            <a:r>
              <a:rPr lang="en-US" altLang="ko-KR" sz="1800" dirty="0" err="1"/>
              <a:t>len</a:t>
            </a:r>
            <a:r>
              <a:rPr lang="en-US" altLang="ko-KR" sz="1800" dirty="0"/>
              <a:t>(s))</a:t>
            </a:r>
          </a:p>
          <a:p>
            <a:pPr marL="0" indent="0">
              <a:buNone/>
            </a:pPr>
            <a:r>
              <a:rPr lang="en-US" altLang="ko-KR" sz="1800" dirty="0"/>
              <a:t>print('Done')</a:t>
            </a:r>
            <a:endParaRPr lang="ko-KR" altLang="en-US" sz="1800" dirty="0"/>
          </a:p>
        </p:txBody>
      </p:sp>
      <p:sp>
        <p:nvSpPr>
          <p:cNvPr id="2" name="내용 개체 틀 1"/>
          <p:cNvSpPr>
            <a:spLocks noGrp="1"/>
          </p:cNvSpPr>
          <p:nvPr>
            <p:ph sz="half" idx="2"/>
          </p:nvPr>
        </p:nvSpPr>
        <p:spPr>
          <a:ln w="38100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b="1" dirty="0">
                <a:solidFill>
                  <a:srgbClr val="0070C0"/>
                </a:solidFill>
              </a:rPr>
              <a:t>while True</a:t>
            </a:r>
            <a:r>
              <a:rPr lang="en-US" altLang="ko-KR" sz="1800" dirty="0"/>
              <a:t>:</a:t>
            </a:r>
          </a:p>
          <a:p>
            <a:pPr marL="0" indent="0">
              <a:buNone/>
            </a:pPr>
            <a:r>
              <a:rPr lang="en-US" altLang="ko-KR" sz="1800" dirty="0"/>
              <a:t>    s = input('Enter something: ')</a:t>
            </a:r>
          </a:p>
          <a:p>
            <a:pPr marL="0" indent="0">
              <a:buNone/>
            </a:pPr>
            <a:r>
              <a:rPr lang="en-US" altLang="ko-KR" sz="1800" dirty="0"/>
              <a:t>    if s == 'quit':</a:t>
            </a:r>
          </a:p>
          <a:p>
            <a:pPr marL="0" indent="0">
              <a:buNone/>
            </a:pPr>
            <a:r>
              <a:rPr lang="en-US" altLang="ko-KR" sz="1800" dirty="0"/>
              <a:t>        break</a:t>
            </a:r>
          </a:p>
          <a:p>
            <a:pPr marL="0" indent="0">
              <a:buNone/>
            </a:pPr>
            <a:r>
              <a:rPr lang="en-US" altLang="ko-KR" sz="1800" dirty="0"/>
              <a:t>    print('Length of the string is', </a:t>
            </a:r>
            <a:r>
              <a:rPr lang="en-US" altLang="ko-KR" sz="1800" dirty="0" err="1"/>
              <a:t>len</a:t>
            </a:r>
            <a:r>
              <a:rPr lang="en-US" altLang="ko-KR" sz="1800" dirty="0"/>
              <a:t>(s))</a:t>
            </a:r>
          </a:p>
          <a:p>
            <a:pPr marL="0" indent="0">
              <a:buNone/>
            </a:pPr>
            <a:r>
              <a:rPr lang="en-US" altLang="ko-KR" sz="1800" dirty="0"/>
              <a:t>print('Done')</a:t>
            </a:r>
            <a:endParaRPr lang="ko-KR" altLang="en-US" sz="1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93741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i="1" dirty="0"/>
              <a:t>for</a:t>
            </a:r>
            <a:r>
              <a:rPr lang="en-US" altLang="ko-KR" dirty="0"/>
              <a:t> Statement</a:t>
            </a:r>
          </a:p>
          <a:p>
            <a:pPr lvl="1"/>
            <a:r>
              <a:rPr lang="en-US" altLang="ko-KR" dirty="0"/>
              <a:t>for</a:t>
            </a:r>
          </a:p>
          <a:p>
            <a:pPr lvl="2"/>
            <a:r>
              <a:rPr lang="en-US" altLang="ko-KR" dirty="0"/>
              <a:t>Control Flow in </a:t>
            </a:r>
            <a:r>
              <a:rPr lang="en-US" altLang="ko-KR" b="1" i="1" dirty="0"/>
              <a:t>for</a:t>
            </a:r>
            <a:r>
              <a:rPr lang="en-US" altLang="ko-KR" dirty="0"/>
              <a:t> Statement</a:t>
            </a:r>
          </a:p>
          <a:p>
            <a:pPr lvl="2"/>
            <a:r>
              <a:rPr lang="en-US" altLang="ko-KR" dirty="0"/>
              <a:t>Repetition Controls for </a:t>
            </a:r>
            <a:r>
              <a:rPr lang="en-US" altLang="ko-KR" b="1" i="1" dirty="0" err="1"/>
              <a:t>for</a:t>
            </a:r>
            <a:r>
              <a:rPr lang="en-US" altLang="ko-KR" dirty="0"/>
              <a:t> Statement</a:t>
            </a:r>
          </a:p>
          <a:p>
            <a:pPr lvl="2"/>
            <a:r>
              <a:rPr lang="en-US" altLang="ko-KR" b="1" i="1" dirty="0"/>
              <a:t>break</a:t>
            </a:r>
            <a:r>
              <a:rPr lang="en-US" altLang="ko-KR" dirty="0"/>
              <a:t> Statement</a:t>
            </a:r>
          </a:p>
          <a:p>
            <a:pPr lvl="1"/>
            <a:r>
              <a:rPr lang="en-US" altLang="ko-KR" b="1" u="sng" dirty="0"/>
              <a:t>for-else</a:t>
            </a:r>
          </a:p>
          <a:p>
            <a:r>
              <a:rPr lang="en-US" altLang="ko-KR" dirty="0"/>
              <a:t>for-if</a:t>
            </a:r>
          </a:p>
          <a:p>
            <a:r>
              <a:rPr lang="en-US" altLang="ko-KR" dirty="0"/>
              <a:t>for-for (nested for)</a:t>
            </a:r>
          </a:p>
          <a:p>
            <a:r>
              <a:rPr lang="en-US" altLang="ko-KR" b="1" i="1" dirty="0"/>
              <a:t>continue</a:t>
            </a:r>
            <a:r>
              <a:rPr lang="en-US" altLang="ko-KR" dirty="0"/>
              <a:t> Statement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8918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204014" y="2804931"/>
            <a:ext cx="2028225" cy="70207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ko-KR" altLang="en-US" sz="2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Diagram: </a:t>
            </a:r>
            <a:r>
              <a:rPr lang="en-US" altLang="ko-KR" b="1" i="1" dirty="0"/>
              <a:t>for-else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item in sequence:</a:t>
            </a:r>
          </a:p>
          <a:p>
            <a:pPr marL="0" indent="0">
              <a:buNone/>
            </a:pPr>
            <a:r>
              <a:rPr lang="en-US" altLang="ko-KR" dirty="0"/>
              <a:t>    statements1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statements2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04014" y="2804931"/>
            <a:ext cx="2028225" cy="70207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600" dirty="0"/>
              <a:t>Item from sequence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6204014" y="4131078"/>
            <a:ext cx="2028225" cy="7020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dirty="0"/>
              <a:t>statements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 bwMode="auto">
          <a:xfrm>
            <a:off x="7062109" y="1868829"/>
            <a:ext cx="312035" cy="312035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9060" tIns="49530" rIns="99060" bIns="49530" numCol="1" rtlCol="0" anchor="t" anchorCtr="0" compatLnSpc="1">
            <a:prstTxWarp prst="textNoShape">
              <a:avLst/>
            </a:prstTxWarp>
          </a:bodyPr>
          <a:lstStyle/>
          <a:p>
            <a:pPr defTabSz="990570" latinLnBrk="1"/>
            <a:endParaRPr kumimoji="1" lang="ko-KR" altLang="en-US" sz="2600">
              <a:latin typeface="Tahoma" pitchFamily="34" charset="0"/>
            </a:endParaRPr>
          </a:p>
        </p:txBody>
      </p:sp>
      <p:sp>
        <p:nvSpPr>
          <p:cNvPr id="17" name="도넛 16"/>
          <p:cNvSpPr/>
          <p:nvPr/>
        </p:nvSpPr>
        <p:spPr bwMode="auto">
          <a:xfrm>
            <a:off x="7062109" y="5769262"/>
            <a:ext cx="312035" cy="312035"/>
          </a:xfrm>
          <a:prstGeom prst="donu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9060" tIns="49530" rIns="99060" bIns="49530" numCol="1" rtlCol="0" anchor="t" anchorCtr="0" compatLnSpc="1">
            <a:prstTxWarp prst="textNoShape">
              <a:avLst/>
            </a:prstTxWarp>
          </a:bodyPr>
          <a:lstStyle/>
          <a:p>
            <a:pPr defTabSz="990570" latinLnBrk="1"/>
            <a:endParaRPr kumimoji="1" lang="ko-KR" altLang="en-US" sz="2600">
              <a:latin typeface="Tahoma" pitchFamily="34" charset="0"/>
            </a:endParaRPr>
          </a:p>
        </p:txBody>
      </p:sp>
      <p:cxnSp>
        <p:nvCxnSpPr>
          <p:cNvPr id="19" name="직선 화살표 연결선 18"/>
          <p:cNvCxnSpPr>
            <a:stCxn id="16" idx="4"/>
            <a:endCxn id="12" idx="0"/>
          </p:cNvCxnSpPr>
          <p:nvPr/>
        </p:nvCxnSpPr>
        <p:spPr bwMode="auto">
          <a:xfrm>
            <a:off x="7218125" y="2180864"/>
            <a:ext cx="0" cy="6240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7" name="직선 화살표 연결선 26"/>
          <p:cNvCxnSpPr>
            <a:stCxn id="12" idx="2"/>
            <a:endCxn id="13" idx="0"/>
          </p:cNvCxnSpPr>
          <p:nvPr/>
        </p:nvCxnSpPr>
        <p:spPr bwMode="auto">
          <a:xfrm>
            <a:off x="7218125" y="3507011"/>
            <a:ext cx="0" cy="6240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5735960" y="3507009"/>
            <a:ext cx="1638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Next item from sequence</a:t>
            </a:r>
            <a:endParaRPr lang="ko-KR" altLang="en-US" sz="1400" dirty="0"/>
          </a:p>
        </p:txBody>
      </p:sp>
      <p:cxnSp>
        <p:nvCxnSpPr>
          <p:cNvPr id="9" name="꺾인 연결선 8"/>
          <p:cNvCxnSpPr>
            <a:stCxn id="13" idx="2"/>
            <a:endCxn id="12" idx="1"/>
          </p:cNvCxnSpPr>
          <p:nvPr/>
        </p:nvCxnSpPr>
        <p:spPr bwMode="auto">
          <a:xfrm rot="5400000" flipH="1">
            <a:off x="5872475" y="3487508"/>
            <a:ext cx="1677186" cy="1014113"/>
          </a:xfrm>
          <a:prstGeom prst="bentConnector4">
            <a:avLst>
              <a:gd name="adj1" fmla="val -20338"/>
              <a:gd name="adj2" fmla="val 14469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7842194" y="3507009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If no more item in sequence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8478490" y="4131078"/>
            <a:ext cx="2028225" cy="7020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dirty="0"/>
              <a:t>statements2</a:t>
            </a:r>
            <a:endParaRPr lang="ko-KR" altLang="en-US" dirty="0"/>
          </a:p>
        </p:txBody>
      </p:sp>
      <p:cxnSp>
        <p:nvCxnSpPr>
          <p:cNvPr id="5" name="꺾인 연결선 4"/>
          <p:cNvCxnSpPr>
            <a:stCxn id="12" idx="3"/>
            <a:endCxn id="18" idx="0"/>
          </p:cNvCxnSpPr>
          <p:nvPr/>
        </p:nvCxnSpPr>
        <p:spPr bwMode="auto">
          <a:xfrm>
            <a:off x="8232239" y="3155970"/>
            <a:ext cx="1260363" cy="97510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8" name="꺾인 연결선 7"/>
          <p:cNvCxnSpPr>
            <a:stCxn id="18" idx="2"/>
            <a:endCxn id="17" idx="0"/>
          </p:cNvCxnSpPr>
          <p:nvPr/>
        </p:nvCxnSpPr>
        <p:spPr bwMode="auto">
          <a:xfrm rot="5400000">
            <a:off x="7887311" y="4163970"/>
            <a:ext cx="936104" cy="2274476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4881373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for-else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item in sequence:</a:t>
            </a:r>
          </a:p>
          <a:p>
            <a:pPr marL="0" indent="0">
              <a:buNone/>
            </a:pPr>
            <a:r>
              <a:rPr lang="en-US" altLang="ko-KR" dirty="0"/>
              <a:t>    statements1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statements2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4908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for-else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b="1" dirty="0">
                <a:solidFill>
                  <a:srgbClr val="FF0000"/>
                </a:solidFill>
              </a:rPr>
              <a:t>item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0000"/>
                </a:solidFill>
              </a:rPr>
              <a:t>sequence</a:t>
            </a:r>
            <a:r>
              <a:rPr lang="en-US" altLang="ko-KR" dirty="0"/>
              <a:t>:		# </a:t>
            </a:r>
            <a:r>
              <a:rPr lang="en-US" altLang="ko-KR" b="1" dirty="0">
                <a:solidFill>
                  <a:srgbClr val="FF0000"/>
                </a:solidFill>
              </a:rPr>
              <a:t>1st item in sequence</a:t>
            </a:r>
          </a:p>
          <a:p>
            <a:pPr marL="0" indent="0">
              <a:buNone/>
            </a:pPr>
            <a:r>
              <a:rPr lang="en-US" altLang="ko-KR" dirty="0"/>
              <a:t>    statements1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statements2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75548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for-else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item in sequence:		# 1st item in sequence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statements1</a:t>
            </a:r>
            <a:r>
              <a:rPr lang="en-US" altLang="ko-KR" dirty="0"/>
              <a:t>			# </a:t>
            </a:r>
            <a:r>
              <a:rPr lang="en-US" altLang="ko-KR" b="1" dirty="0">
                <a:solidFill>
                  <a:srgbClr val="FF0000"/>
                </a:solidFill>
              </a:rPr>
              <a:t>item = 1st item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statements2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6390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for-else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b="1" dirty="0">
                <a:solidFill>
                  <a:srgbClr val="FF0000"/>
                </a:solidFill>
              </a:rPr>
              <a:t>item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0000"/>
                </a:solidFill>
              </a:rPr>
              <a:t>sequence</a:t>
            </a:r>
            <a:r>
              <a:rPr lang="en-US" altLang="ko-KR" dirty="0"/>
              <a:t>:		# </a:t>
            </a:r>
            <a:r>
              <a:rPr lang="en-US" altLang="ko-KR" b="1" dirty="0">
                <a:solidFill>
                  <a:srgbClr val="FF0000"/>
                </a:solidFill>
              </a:rPr>
              <a:t>2nd item in sequence</a:t>
            </a:r>
          </a:p>
          <a:p>
            <a:pPr marL="0" indent="0">
              <a:buNone/>
            </a:pPr>
            <a:r>
              <a:rPr lang="en-US" altLang="ko-KR" dirty="0"/>
              <a:t>    statements1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statements2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61220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for-else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item in sequence:		# 2nd item in sequence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statements1</a:t>
            </a:r>
            <a:r>
              <a:rPr lang="en-US" altLang="ko-KR" dirty="0"/>
              <a:t>			# </a:t>
            </a:r>
            <a:r>
              <a:rPr lang="en-US" altLang="ko-KR" b="1" dirty="0">
                <a:solidFill>
                  <a:srgbClr val="FF0000"/>
                </a:solidFill>
              </a:rPr>
              <a:t>item = 2nd item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statements2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7294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for-else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b="1" dirty="0">
                <a:solidFill>
                  <a:srgbClr val="FF0000"/>
                </a:solidFill>
              </a:rPr>
              <a:t>item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0000"/>
                </a:solidFill>
              </a:rPr>
              <a:t>sequence</a:t>
            </a:r>
            <a:r>
              <a:rPr lang="en-US" altLang="ko-KR" dirty="0"/>
              <a:t>:		# </a:t>
            </a:r>
            <a:r>
              <a:rPr lang="en-US" altLang="ko-KR" b="1" dirty="0">
                <a:solidFill>
                  <a:srgbClr val="FF0000"/>
                </a:solidFill>
              </a:rPr>
              <a:t>... item in sequence</a:t>
            </a:r>
          </a:p>
          <a:p>
            <a:pPr marL="0" indent="0">
              <a:buNone/>
            </a:pPr>
            <a:r>
              <a:rPr lang="en-US" altLang="ko-KR" dirty="0"/>
              <a:t>    statements1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statements2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975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Variation: </a:t>
            </a:r>
            <a:r>
              <a:rPr lang="en-US" altLang="ko-KR" b="1" i="1" dirty="0"/>
              <a:t>for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item in sequence:</a:t>
            </a:r>
          </a:p>
          <a:p>
            <a:pPr marL="0" indent="0">
              <a:buNone/>
            </a:pPr>
            <a:r>
              <a:rPr lang="en-US" altLang="ko-KR" dirty="0"/>
              <a:t>    statements1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else:					# optional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    statements2		# optional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07142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for-else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item in sequence:		# ... item in sequence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statements1</a:t>
            </a:r>
            <a:r>
              <a:rPr lang="en-US" altLang="ko-KR" dirty="0"/>
              <a:t>			# </a:t>
            </a:r>
            <a:r>
              <a:rPr lang="en-US" altLang="ko-KR" b="1" dirty="0">
                <a:solidFill>
                  <a:srgbClr val="FF0000"/>
                </a:solidFill>
              </a:rPr>
              <a:t>item = ... item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statements2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87727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for-else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b="1" dirty="0">
                <a:solidFill>
                  <a:srgbClr val="FF0000"/>
                </a:solidFill>
              </a:rPr>
              <a:t>item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0000"/>
                </a:solidFill>
              </a:rPr>
              <a:t>sequence</a:t>
            </a:r>
            <a:r>
              <a:rPr lang="en-US" altLang="ko-KR" dirty="0"/>
              <a:t>:		# </a:t>
            </a:r>
            <a:r>
              <a:rPr lang="en-US" altLang="ko-KR" b="1" dirty="0">
                <a:solidFill>
                  <a:srgbClr val="FF0000"/>
                </a:solidFill>
              </a:rPr>
              <a:t>last item in sequence</a:t>
            </a:r>
          </a:p>
          <a:p>
            <a:pPr marL="0" indent="0">
              <a:buNone/>
            </a:pPr>
            <a:r>
              <a:rPr lang="en-US" altLang="ko-KR" dirty="0"/>
              <a:t>    statements1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statements2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0626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for-else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item in sequence:		# last item in sequence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statements1</a:t>
            </a:r>
            <a:r>
              <a:rPr lang="en-US" altLang="ko-KR" dirty="0"/>
              <a:t>			# </a:t>
            </a:r>
            <a:r>
              <a:rPr lang="en-US" altLang="ko-KR" b="1" dirty="0">
                <a:solidFill>
                  <a:srgbClr val="FF0000"/>
                </a:solidFill>
              </a:rPr>
              <a:t>item = last item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statements2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94322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for-else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item in sequence:</a:t>
            </a:r>
          </a:p>
          <a:p>
            <a:pPr marL="0" indent="0">
              <a:buNone/>
            </a:pPr>
            <a:r>
              <a:rPr lang="en-US" altLang="ko-KR" dirty="0"/>
              <a:t>    statements1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statements2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51838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for-else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item in sequence:</a:t>
            </a:r>
          </a:p>
          <a:p>
            <a:pPr marL="0" indent="0">
              <a:buNone/>
            </a:pPr>
            <a:r>
              <a:rPr lang="en-US" altLang="ko-KR" dirty="0"/>
              <a:t>    statements1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statements2</a:t>
            </a:r>
          </a:p>
          <a:p>
            <a:pPr marL="0" indent="0">
              <a:buNone/>
            </a:pPr>
            <a:r>
              <a:rPr lang="en-US" altLang="ko-KR" dirty="0"/>
              <a:t>						# </a:t>
            </a:r>
            <a:r>
              <a:rPr lang="en-US" altLang="ko-KR" b="1" dirty="0">
                <a:solidFill>
                  <a:srgbClr val="FF0000"/>
                </a:solidFill>
              </a:rPr>
              <a:t>Terminate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47042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for-else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1, 2, and 4.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[1, 2, 4]: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print("Done")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77712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for-else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1, 2, and 4.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0000"/>
                </a:solidFill>
              </a:rPr>
              <a:t>[1, 2, 4]</a:t>
            </a:r>
            <a:r>
              <a:rPr lang="en-US" altLang="ko-KR" dirty="0"/>
              <a:t>:		# 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print("Done")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90139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for-else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1, 2, and 4.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[1, 2, 4]:		# 1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print(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en-US" altLang="ko-KR" dirty="0"/>
              <a:t>			# 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 = 1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print("Done")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25144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for-else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1, 2, and 4.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0000"/>
                </a:solidFill>
              </a:rPr>
              <a:t>[1, 2, 4]</a:t>
            </a:r>
            <a:r>
              <a:rPr lang="en-US" altLang="ko-KR" dirty="0"/>
              <a:t>:		# </a:t>
            </a:r>
            <a:r>
              <a:rPr lang="en-US" altLang="ko-KR" b="1" dirty="0">
                <a:solidFill>
                  <a:srgbClr val="FF0000"/>
                </a:solidFill>
              </a:rPr>
              <a:t>2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print("Done")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56762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for-else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1, 2, and 4.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[1, 2, 4]:		# 2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print(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en-US" altLang="ko-KR" dirty="0"/>
              <a:t>			# 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 = 2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print("Done")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720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Variation: </a:t>
            </a:r>
            <a:r>
              <a:rPr lang="en-US" altLang="ko-KR" b="1" i="1" dirty="0"/>
              <a:t>for-else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item in sequence:</a:t>
            </a:r>
          </a:p>
          <a:p>
            <a:pPr marL="0" indent="0">
              <a:buNone/>
            </a:pPr>
            <a:r>
              <a:rPr lang="en-US" altLang="ko-KR" dirty="0"/>
              <a:t>    statements1</a:t>
            </a:r>
          </a:p>
          <a:p>
            <a:pPr marL="0" indent="0">
              <a:buNone/>
            </a:pPr>
            <a:r>
              <a:rPr lang="en-US" altLang="ko-KR" dirty="0"/>
              <a:t>else:					# optional</a:t>
            </a:r>
          </a:p>
          <a:p>
            <a:pPr marL="0" indent="0">
              <a:buNone/>
            </a:pPr>
            <a:r>
              <a:rPr lang="en-US" altLang="ko-KR" dirty="0"/>
              <a:t>    statements2		# optional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8199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for-else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1, 2, and 4.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0000"/>
                </a:solidFill>
              </a:rPr>
              <a:t>[1, 2, 4]</a:t>
            </a:r>
            <a:r>
              <a:rPr lang="en-US" altLang="ko-KR" dirty="0"/>
              <a:t>:		# </a:t>
            </a:r>
            <a:r>
              <a:rPr lang="en-US" altLang="ko-KR" b="1" dirty="0">
                <a:solidFill>
                  <a:srgbClr val="FF0000"/>
                </a:solidFill>
              </a:rPr>
              <a:t>4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print("Done")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02828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for-else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1, 2, and 4.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[1, 2, 4]:		# 4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print(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en-US" altLang="ko-KR" dirty="0"/>
              <a:t>			# 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 = 4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print("Done")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58621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for-else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1, 2, and 4.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[1, 2, 4]: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print("Done")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8130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for-else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1, 2, and 4.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[1, 2, 4]: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print("Done")</a:t>
            </a:r>
          </a:p>
          <a:p>
            <a:pPr marL="0" indent="0">
              <a:buNone/>
            </a:pPr>
            <a:r>
              <a:rPr lang="en-US" altLang="ko-KR" dirty="0"/>
              <a:t>					# </a:t>
            </a:r>
            <a:r>
              <a:rPr lang="en-US" altLang="ko-KR" b="1" dirty="0">
                <a:solidFill>
                  <a:srgbClr val="FF0000"/>
                </a:solidFill>
              </a:rPr>
              <a:t>Terminate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30577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132006" y="2804931"/>
            <a:ext cx="2028225" cy="70207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ko-KR" altLang="en-US" sz="2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Diagram: </a:t>
            </a:r>
            <a:r>
              <a:rPr lang="en-US" altLang="ko-KR" b="1" i="1" dirty="0"/>
              <a:t>for-else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item in sequence:</a:t>
            </a:r>
          </a:p>
          <a:p>
            <a:pPr marL="0" indent="0">
              <a:buNone/>
            </a:pPr>
            <a:r>
              <a:rPr lang="en-US" altLang="ko-KR" dirty="0"/>
              <a:t>    statements1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statements2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84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32006" y="2804931"/>
            <a:ext cx="2028225" cy="70207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600" dirty="0"/>
              <a:t>Item from sequence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6132006" y="4131078"/>
            <a:ext cx="2028225" cy="7020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dirty="0"/>
              <a:t>statements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 bwMode="auto">
          <a:xfrm>
            <a:off x="6990101" y="1868829"/>
            <a:ext cx="312035" cy="312035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9060" tIns="49530" rIns="99060" bIns="49530" numCol="1" rtlCol="0" anchor="t" anchorCtr="0" compatLnSpc="1">
            <a:prstTxWarp prst="textNoShape">
              <a:avLst/>
            </a:prstTxWarp>
          </a:bodyPr>
          <a:lstStyle/>
          <a:p>
            <a:pPr defTabSz="990570" latinLnBrk="1"/>
            <a:endParaRPr kumimoji="1" lang="ko-KR" altLang="en-US" sz="2600">
              <a:latin typeface="Tahoma" pitchFamily="34" charset="0"/>
            </a:endParaRPr>
          </a:p>
        </p:txBody>
      </p:sp>
      <p:sp>
        <p:nvSpPr>
          <p:cNvPr id="17" name="도넛 16"/>
          <p:cNvSpPr/>
          <p:nvPr/>
        </p:nvSpPr>
        <p:spPr bwMode="auto">
          <a:xfrm>
            <a:off x="6990101" y="5769262"/>
            <a:ext cx="312035" cy="312035"/>
          </a:xfrm>
          <a:prstGeom prst="donu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9060" tIns="49530" rIns="99060" bIns="49530" numCol="1" rtlCol="0" anchor="t" anchorCtr="0" compatLnSpc="1">
            <a:prstTxWarp prst="textNoShape">
              <a:avLst/>
            </a:prstTxWarp>
          </a:bodyPr>
          <a:lstStyle/>
          <a:p>
            <a:pPr defTabSz="990570" latinLnBrk="1"/>
            <a:endParaRPr kumimoji="1" lang="ko-KR" altLang="en-US" sz="2600">
              <a:latin typeface="Tahoma" pitchFamily="34" charset="0"/>
            </a:endParaRPr>
          </a:p>
        </p:txBody>
      </p:sp>
      <p:cxnSp>
        <p:nvCxnSpPr>
          <p:cNvPr id="19" name="직선 화살표 연결선 18"/>
          <p:cNvCxnSpPr>
            <a:stCxn id="16" idx="4"/>
            <a:endCxn id="12" idx="0"/>
          </p:cNvCxnSpPr>
          <p:nvPr/>
        </p:nvCxnSpPr>
        <p:spPr bwMode="auto">
          <a:xfrm>
            <a:off x="7146117" y="2180864"/>
            <a:ext cx="0" cy="6240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7" name="직선 화살표 연결선 26"/>
          <p:cNvCxnSpPr>
            <a:stCxn id="12" idx="2"/>
            <a:endCxn id="13" idx="0"/>
          </p:cNvCxnSpPr>
          <p:nvPr/>
        </p:nvCxnSpPr>
        <p:spPr bwMode="auto">
          <a:xfrm>
            <a:off x="7146117" y="3507011"/>
            <a:ext cx="0" cy="6240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4924747" y="3507009"/>
            <a:ext cx="2377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Next item from sequence</a:t>
            </a:r>
            <a:endParaRPr lang="ko-KR" altLang="en-US" sz="1400" dirty="0"/>
          </a:p>
        </p:txBody>
      </p:sp>
      <p:cxnSp>
        <p:nvCxnSpPr>
          <p:cNvPr id="9" name="꺾인 연결선 8"/>
          <p:cNvCxnSpPr>
            <a:stCxn id="13" idx="2"/>
            <a:endCxn id="12" idx="1"/>
          </p:cNvCxnSpPr>
          <p:nvPr/>
        </p:nvCxnSpPr>
        <p:spPr bwMode="auto">
          <a:xfrm rot="5400000" flipH="1">
            <a:off x="5800467" y="3487508"/>
            <a:ext cx="1677186" cy="1014113"/>
          </a:xfrm>
          <a:prstGeom prst="bentConnector4">
            <a:avLst>
              <a:gd name="adj1" fmla="val -20338"/>
              <a:gd name="adj2" fmla="val 27906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7770185" y="3507009"/>
            <a:ext cx="3014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If no more item in sequence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9042977" y="4131078"/>
            <a:ext cx="2028225" cy="7020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dirty="0"/>
              <a:t>statements2</a:t>
            </a:r>
            <a:endParaRPr lang="ko-KR" altLang="en-US" dirty="0"/>
          </a:p>
        </p:txBody>
      </p:sp>
      <p:cxnSp>
        <p:nvCxnSpPr>
          <p:cNvPr id="5" name="꺾인 연결선 4"/>
          <p:cNvCxnSpPr>
            <a:stCxn id="12" idx="3"/>
            <a:endCxn id="18" idx="0"/>
          </p:cNvCxnSpPr>
          <p:nvPr/>
        </p:nvCxnSpPr>
        <p:spPr bwMode="auto">
          <a:xfrm>
            <a:off x="8160231" y="3155970"/>
            <a:ext cx="1896859" cy="97510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8" name="꺾인 연결선 7"/>
          <p:cNvCxnSpPr>
            <a:stCxn id="18" idx="2"/>
            <a:endCxn id="17" idx="0"/>
          </p:cNvCxnSpPr>
          <p:nvPr/>
        </p:nvCxnSpPr>
        <p:spPr bwMode="auto">
          <a:xfrm rot="5400000">
            <a:off x="8133552" y="3845724"/>
            <a:ext cx="936106" cy="2910971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22" name="직사각형 21"/>
          <p:cNvSpPr/>
          <p:nvPr/>
        </p:nvSpPr>
        <p:spPr>
          <a:xfrm>
            <a:off x="1038091" y="1724813"/>
            <a:ext cx="242462" cy="288032"/>
          </a:xfrm>
          <a:prstGeom prst="rect">
            <a:avLst/>
          </a:prstGeom>
          <a:noFill/>
          <a:ln w="28575">
            <a:solidFill>
              <a:srgbClr val="FC26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38091" y="2816491"/>
            <a:ext cx="242462" cy="288032"/>
          </a:xfrm>
          <a:prstGeom prst="rect">
            <a:avLst/>
          </a:prstGeom>
          <a:noFill/>
          <a:ln w="28575">
            <a:solidFill>
              <a:srgbClr val="FC26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60103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 bwMode="auto">
          <a:xfrm>
            <a:off x="6420471" y="2288876"/>
            <a:ext cx="5332258" cy="3622671"/>
          </a:xfrm>
          <a:prstGeom prst="rect">
            <a:avLst/>
          </a:prstGeom>
          <a:solidFill>
            <a:schemeClr val="tx2">
              <a:lumMod val="2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9060" tIns="49530" rIns="99060" bIns="49530" numCol="1" rtlCol="0" anchor="t" anchorCtr="0" compatLnSpc="1">
            <a:prstTxWarp prst="textNoShape">
              <a:avLst/>
            </a:prstTxWarp>
          </a:bodyPr>
          <a:lstStyle/>
          <a:p>
            <a:pPr defTabSz="990570" latinLnBrk="1"/>
            <a:r>
              <a:rPr kumimoji="1" lang="en-US" altLang="ko-KR" sz="1517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</a:rPr>
              <a:t>for-else</a:t>
            </a:r>
            <a:endParaRPr kumimoji="1" lang="ko-KR" altLang="en-US" sz="1517" dirty="0">
              <a:solidFill>
                <a:schemeClr val="tx1">
                  <a:lumMod val="50000"/>
                  <a:lumOff val="50000"/>
                </a:schemeClr>
              </a:solidFill>
              <a:latin typeface="Tahoma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9119" y="125135"/>
            <a:ext cx="10353762" cy="1261872"/>
          </a:xfrm>
        </p:spPr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for-else</a:t>
            </a:r>
            <a:endParaRPr lang="ko-KR" altLang="en-US" b="1" i="1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range(1, 5):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print('The for loop is over')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# range(1,5) gives the sequence [1, 2, 3, 4]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91731" y="2600908"/>
            <a:ext cx="2028225" cy="70207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ko-KR" altLang="en-US" sz="1517" dirty="0"/>
          </a:p>
        </p:txBody>
      </p:sp>
      <p:sp>
        <p:nvSpPr>
          <p:cNvPr id="7" name="TextBox 6"/>
          <p:cNvSpPr txBox="1"/>
          <p:nvPr/>
        </p:nvSpPr>
        <p:spPr>
          <a:xfrm>
            <a:off x="7691731" y="2600908"/>
            <a:ext cx="2028225" cy="70207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517" dirty="0"/>
              <a:t>Item </a:t>
            </a:r>
            <a:r>
              <a:rPr lang="en-US" altLang="ko-KR" sz="1517" dirty="0" err="1"/>
              <a:t>i</a:t>
            </a:r>
            <a:r>
              <a:rPr lang="en-US" altLang="ko-KR" sz="1517" dirty="0"/>
              <a:t> from</a:t>
            </a:r>
          </a:p>
          <a:p>
            <a:pPr algn="ctr"/>
            <a:r>
              <a:rPr lang="en-US" altLang="ko-KR" sz="1517" dirty="0"/>
              <a:t>range(1, 5)</a:t>
            </a:r>
            <a:endParaRPr lang="ko-KR" altLang="en-US" sz="1517" dirty="0"/>
          </a:p>
        </p:txBody>
      </p:sp>
      <p:sp>
        <p:nvSpPr>
          <p:cNvPr id="8" name="TextBox 7"/>
          <p:cNvSpPr txBox="1"/>
          <p:nvPr/>
        </p:nvSpPr>
        <p:spPr>
          <a:xfrm>
            <a:off x="7691731" y="3927055"/>
            <a:ext cx="2028225" cy="449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517" dirty="0"/>
              <a:t>print(</a:t>
            </a:r>
            <a:r>
              <a:rPr lang="en-US" altLang="ko-KR" sz="1517" dirty="0" err="1"/>
              <a:t>i</a:t>
            </a:r>
            <a:r>
              <a:rPr lang="en-US" altLang="ko-KR" sz="1517" dirty="0"/>
              <a:t>)</a:t>
            </a:r>
            <a:endParaRPr lang="ko-KR" altLang="en-US" sz="1517" dirty="0"/>
          </a:p>
        </p:txBody>
      </p:sp>
      <p:sp>
        <p:nvSpPr>
          <p:cNvPr id="9" name="타원 8"/>
          <p:cNvSpPr/>
          <p:nvPr/>
        </p:nvSpPr>
        <p:spPr bwMode="auto">
          <a:xfrm>
            <a:off x="8549826" y="1676806"/>
            <a:ext cx="312035" cy="312035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9060" tIns="49530" rIns="99060" bIns="49530" numCol="1" rtlCol="0" anchor="t" anchorCtr="0" compatLnSpc="1">
            <a:prstTxWarp prst="textNoShape">
              <a:avLst/>
            </a:prstTxWarp>
          </a:bodyPr>
          <a:lstStyle/>
          <a:p>
            <a:pPr defTabSz="990570" latinLnBrk="1"/>
            <a:endParaRPr kumimoji="1" lang="ko-KR" altLang="en-US" sz="1517">
              <a:latin typeface="Tahoma" pitchFamily="34" charset="0"/>
            </a:endParaRPr>
          </a:p>
        </p:txBody>
      </p:sp>
      <p:sp>
        <p:nvSpPr>
          <p:cNvPr id="10" name="도넛 9"/>
          <p:cNvSpPr/>
          <p:nvPr/>
        </p:nvSpPr>
        <p:spPr bwMode="auto">
          <a:xfrm>
            <a:off x="8549826" y="6069294"/>
            <a:ext cx="312035" cy="312035"/>
          </a:xfrm>
          <a:prstGeom prst="donu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9060" tIns="49530" rIns="99060" bIns="49530" numCol="1" rtlCol="0" anchor="t" anchorCtr="0" compatLnSpc="1">
            <a:prstTxWarp prst="textNoShape">
              <a:avLst/>
            </a:prstTxWarp>
          </a:bodyPr>
          <a:lstStyle/>
          <a:p>
            <a:pPr defTabSz="990570" latinLnBrk="1"/>
            <a:endParaRPr kumimoji="1" lang="ko-KR" altLang="en-US" sz="1517">
              <a:latin typeface="Tahoma" pitchFamily="34" charset="0"/>
            </a:endParaRPr>
          </a:p>
        </p:txBody>
      </p:sp>
      <p:cxnSp>
        <p:nvCxnSpPr>
          <p:cNvPr id="11" name="직선 화살표 연결선 10"/>
          <p:cNvCxnSpPr>
            <a:stCxn id="9" idx="4"/>
            <a:endCxn id="7" idx="0"/>
          </p:cNvCxnSpPr>
          <p:nvPr/>
        </p:nvCxnSpPr>
        <p:spPr bwMode="auto">
          <a:xfrm>
            <a:off x="8705841" y="1976841"/>
            <a:ext cx="0" cy="6240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2" name="직선 화살표 연결선 11"/>
          <p:cNvCxnSpPr>
            <a:stCxn id="7" idx="2"/>
            <a:endCxn id="8" idx="0"/>
          </p:cNvCxnSpPr>
          <p:nvPr/>
        </p:nvCxnSpPr>
        <p:spPr bwMode="auto">
          <a:xfrm>
            <a:off x="8705841" y="3302988"/>
            <a:ext cx="0" cy="6240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4" name="꺾인 연결선 13"/>
          <p:cNvCxnSpPr>
            <a:stCxn id="8" idx="2"/>
            <a:endCxn id="7" idx="1"/>
          </p:cNvCxnSpPr>
          <p:nvPr/>
        </p:nvCxnSpPr>
        <p:spPr bwMode="auto">
          <a:xfrm rot="5400000" flipH="1">
            <a:off x="7486274" y="3157404"/>
            <a:ext cx="1425022" cy="1014113"/>
          </a:xfrm>
          <a:prstGeom prst="bentConnector4">
            <a:avLst>
              <a:gd name="adj1" fmla="val -17379"/>
              <a:gd name="adj2" fmla="val 19956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9540389" y="4528294"/>
            <a:ext cx="2028225" cy="449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517" dirty="0"/>
              <a:t>print('over')</a:t>
            </a:r>
            <a:endParaRPr lang="ko-KR" altLang="en-US" sz="1517" dirty="0"/>
          </a:p>
        </p:txBody>
      </p:sp>
      <p:cxnSp>
        <p:nvCxnSpPr>
          <p:cNvPr id="17" name="꺾인 연결선 16"/>
          <p:cNvCxnSpPr>
            <a:stCxn id="7" idx="3"/>
            <a:endCxn id="16" idx="0"/>
          </p:cNvCxnSpPr>
          <p:nvPr/>
        </p:nvCxnSpPr>
        <p:spPr bwMode="auto">
          <a:xfrm>
            <a:off x="9719956" y="2951947"/>
            <a:ext cx="834546" cy="1576347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8" name="꺾인 연결선 17"/>
          <p:cNvCxnSpPr>
            <a:stCxn id="16" idx="2"/>
            <a:endCxn id="10" idx="0"/>
          </p:cNvCxnSpPr>
          <p:nvPr/>
        </p:nvCxnSpPr>
        <p:spPr bwMode="auto">
          <a:xfrm rot="5400000">
            <a:off x="9084630" y="4599422"/>
            <a:ext cx="1091086" cy="1848658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7379696" y="3376303"/>
            <a:ext cx="1638182" cy="325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17" dirty="0"/>
              <a:t>If next item</a:t>
            </a:r>
            <a:endParaRPr lang="ko-KR" altLang="en-US" sz="1517" dirty="0"/>
          </a:p>
        </p:txBody>
      </p:sp>
      <p:sp>
        <p:nvSpPr>
          <p:cNvPr id="20" name="TextBox 19"/>
          <p:cNvSpPr txBox="1"/>
          <p:nvPr/>
        </p:nvSpPr>
        <p:spPr>
          <a:xfrm>
            <a:off x="9017878" y="3373760"/>
            <a:ext cx="1794199" cy="325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17" dirty="0"/>
              <a:t>If no more item</a:t>
            </a:r>
            <a:endParaRPr lang="ko-KR" altLang="en-US" sz="1517" dirty="0"/>
          </a:p>
        </p:txBody>
      </p:sp>
    </p:spTree>
    <p:extLst>
      <p:ext uri="{BB962C8B-B14F-4D97-AF65-F5344CB8AC3E}">
        <p14:creationId xmlns:p14="http://schemas.microsoft.com/office/powerpoint/2010/main" val="389417397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for-else</a:t>
            </a:r>
            <a:endParaRPr lang="ko-KR" altLang="en-US" b="1" i="1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Find out the smallest integer which divides 121 evenly and less than 121.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range(2, 121):</a:t>
            </a:r>
          </a:p>
          <a:p>
            <a:pPr marL="0" indent="0">
              <a:buNone/>
            </a:pPr>
            <a:r>
              <a:rPr lang="en-US" altLang="ko-KR" dirty="0"/>
              <a:t>    if 121 % </a:t>
            </a:r>
            <a:r>
              <a:rPr lang="en-US" altLang="ko-KR" dirty="0" err="1"/>
              <a:t>i</a:t>
            </a:r>
            <a:r>
              <a:rPr lang="en-US" altLang="ko-KR" dirty="0"/>
              <a:t> == 0: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print(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86</a:t>
            </a:fld>
            <a:endParaRPr lang="en-US" dirty="0"/>
          </a:p>
        </p:txBody>
      </p:sp>
      <p:pic>
        <p:nvPicPr>
          <p:cNvPr id="2050" name="Picture 2" descr="Mobil Avenue | Matrix Wiki | Fandom">
            <a:extLst>
              <a:ext uri="{FF2B5EF4-FFF2-40B4-BE49-F238E27FC236}">
                <a16:creationId xmlns:a16="http://schemas.microsoft.com/office/drawing/2014/main" id="{E676D9A2-FC20-9C35-5935-6657A5F18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573" y="2864224"/>
            <a:ext cx="60293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4F6832-F4EE-D710-A708-0B075ACC6B9E}"/>
              </a:ext>
            </a:extLst>
          </p:cNvPr>
          <p:cNvSpPr txBox="1"/>
          <p:nvPr/>
        </p:nvSpPr>
        <p:spPr>
          <a:xfrm>
            <a:off x="4986898" y="5366810"/>
            <a:ext cx="60960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>
                <a:hlinkClick r:id="rId3"/>
              </a:rPr>
              <a:t>https://static.wikia.nocookie.net/matrix/images/b/be/Mobil_Ave.png/revision/latest?cb=20110213141234</a:t>
            </a:r>
            <a:r>
              <a:rPr lang="ko-KR" altLang="en-US" sz="10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869355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for-else</a:t>
            </a:r>
            <a:endParaRPr lang="ko-KR" altLang="en-US" b="1" i="1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Find out the smallest integer which divides 121 evenly and less than 121.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range(2, 121):</a:t>
            </a:r>
          </a:p>
          <a:p>
            <a:pPr marL="0" indent="0">
              <a:buNone/>
            </a:pPr>
            <a:r>
              <a:rPr lang="en-US" altLang="ko-KR" dirty="0"/>
              <a:t>    if 121 % </a:t>
            </a:r>
            <a:r>
              <a:rPr lang="en-US" altLang="ko-KR" dirty="0" err="1"/>
              <a:t>i</a:t>
            </a:r>
            <a:r>
              <a:rPr lang="en-US" altLang="ko-KR" dirty="0"/>
              <a:t> == 0: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print(</a:t>
            </a:r>
            <a:r>
              <a:rPr lang="en-US" altLang="ko-KR" b="1" dirty="0" err="1">
                <a:solidFill>
                  <a:srgbClr val="0070C0"/>
                </a:solidFill>
              </a:rPr>
              <a:t>i</a:t>
            </a:r>
            <a:r>
              <a:rPr lang="en-US" altLang="ko-KR" b="1" dirty="0">
                <a:solidFill>
                  <a:srgbClr val="0070C0"/>
                </a:solidFill>
              </a:rPr>
              <a:t>)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2373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for-else</a:t>
            </a:r>
            <a:endParaRPr lang="ko-KR" altLang="en-US" b="1" i="1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Find out the smallest integer which divides 71 evenly and less than 71. (Note that 71 is prime.)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range(2, 71):</a:t>
            </a:r>
          </a:p>
          <a:p>
            <a:pPr marL="0" indent="0">
              <a:buNone/>
            </a:pPr>
            <a:r>
              <a:rPr lang="en-US" altLang="ko-KR" dirty="0"/>
              <a:t>    if 71 % </a:t>
            </a:r>
            <a:r>
              <a:rPr lang="en-US" altLang="ko-KR" dirty="0" err="1"/>
              <a:t>i</a:t>
            </a:r>
            <a:r>
              <a:rPr lang="en-US" altLang="ko-KR" dirty="0"/>
              <a:t> == 0: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print(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62767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for-else</a:t>
            </a:r>
            <a:endParaRPr lang="ko-KR" altLang="en-US" b="1" i="1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Find out the smallest integer which divides 71 evenly and less than 71. (Note that 71 is prime.)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range(2, 71):</a:t>
            </a:r>
          </a:p>
          <a:p>
            <a:pPr marL="0" indent="0">
              <a:buNone/>
            </a:pPr>
            <a:r>
              <a:rPr lang="en-US" altLang="ko-KR" dirty="0"/>
              <a:t>    if 71 % </a:t>
            </a:r>
            <a:r>
              <a:rPr lang="en-US" altLang="ko-KR" dirty="0" err="1"/>
              <a:t>i</a:t>
            </a:r>
            <a:r>
              <a:rPr lang="en-US" altLang="ko-KR" dirty="0"/>
              <a:t> == 0: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>
                <a:solidFill>
                  <a:srgbClr val="0070C0"/>
                </a:solidFill>
              </a:rPr>
              <a:t>print(</a:t>
            </a:r>
            <a:r>
              <a:rPr lang="en-US" altLang="ko-KR" b="1" dirty="0" err="1">
                <a:solidFill>
                  <a:srgbClr val="0070C0"/>
                </a:solidFill>
              </a:rPr>
              <a:t>i</a:t>
            </a:r>
            <a:r>
              <a:rPr lang="en-US" altLang="ko-KR" b="1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55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i="1" dirty="0"/>
              <a:t>for</a:t>
            </a:r>
            <a:r>
              <a:rPr lang="en-US" altLang="ko-KR" dirty="0"/>
              <a:t> Statement</a:t>
            </a:r>
          </a:p>
          <a:p>
            <a:pPr lvl="1"/>
            <a:r>
              <a:rPr lang="en-US" altLang="ko-KR" dirty="0"/>
              <a:t>for</a:t>
            </a:r>
          </a:p>
          <a:p>
            <a:pPr lvl="2"/>
            <a:r>
              <a:rPr lang="en-US" altLang="ko-KR" b="1" u="sng" dirty="0"/>
              <a:t>Control Flow in </a:t>
            </a:r>
            <a:r>
              <a:rPr lang="en-US" altLang="ko-KR" b="1" i="1" u="sng" dirty="0"/>
              <a:t>for</a:t>
            </a:r>
            <a:r>
              <a:rPr lang="en-US" altLang="ko-KR" b="1" u="sng" dirty="0"/>
              <a:t> Statement</a:t>
            </a:r>
          </a:p>
          <a:p>
            <a:pPr lvl="2"/>
            <a:r>
              <a:rPr lang="en-US" altLang="ko-KR" dirty="0"/>
              <a:t>Repetition Controls for </a:t>
            </a:r>
            <a:r>
              <a:rPr lang="en-US" altLang="ko-KR" b="1" i="1" dirty="0" err="1"/>
              <a:t>for</a:t>
            </a:r>
            <a:r>
              <a:rPr lang="en-US" altLang="ko-KR" dirty="0"/>
              <a:t> Statement</a:t>
            </a:r>
          </a:p>
          <a:p>
            <a:pPr lvl="2"/>
            <a:r>
              <a:rPr lang="en-US" altLang="ko-KR" b="1" i="1" dirty="0"/>
              <a:t>break</a:t>
            </a:r>
            <a:r>
              <a:rPr lang="en-US" altLang="ko-KR" dirty="0"/>
              <a:t> Statement</a:t>
            </a:r>
          </a:p>
          <a:p>
            <a:pPr lvl="1"/>
            <a:r>
              <a:rPr lang="en-US" altLang="ko-KR" dirty="0"/>
              <a:t>for-else</a:t>
            </a:r>
          </a:p>
          <a:p>
            <a:r>
              <a:rPr lang="en-US" altLang="ko-KR" dirty="0"/>
              <a:t>for-if</a:t>
            </a:r>
          </a:p>
          <a:p>
            <a:r>
              <a:rPr lang="en-US" altLang="ko-KR" dirty="0"/>
              <a:t>for-for (</a:t>
            </a:r>
            <a:r>
              <a:rPr lang="en-US" altLang="ko-KR" dirty="0">
                <a:solidFill>
                  <a:srgbClr val="00B0F0"/>
                </a:solidFill>
              </a:rPr>
              <a:t>nested</a:t>
            </a:r>
            <a:r>
              <a:rPr lang="en-US" altLang="ko-KR" dirty="0"/>
              <a:t> for)</a:t>
            </a:r>
          </a:p>
          <a:p>
            <a:r>
              <a:rPr lang="en-US" altLang="ko-KR" b="1" i="1" dirty="0"/>
              <a:t>continue</a:t>
            </a:r>
            <a:r>
              <a:rPr lang="en-US" altLang="ko-KR" dirty="0"/>
              <a:t> Statement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43908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599"/>
            <a:ext cx="10812039" cy="549277"/>
          </a:xfrm>
        </p:spPr>
        <p:txBody>
          <a:bodyPr>
            <a:noAutofit/>
          </a:bodyPr>
          <a:lstStyle/>
          <a:p>
            <a:r>
              <a:rPr lang="en-US" altLang="ko-KR" sz="3600" dirty="0"/>
              <a:t>Example: </a:t>
            </a:r>
            <a:r>
              <a:rPr lang="en-US" altLang="ko-KR" sz="3600" b="1" i="1" dirty="0"/>
              <a:t>for-else</a:t>
            </a:r>
            <a:endParaRPr lang="ko-KR" altLang="en-US" sz="36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/>
              <a:t>Find out the smallest integer which divides 71 evenly and less than 71. (Note that 71 is prime.)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range(2, 71):</a:t>
            </a:r>
          </a:p>
          <a:p>
            <a:pPr marL="0" indent="0">
              <a:buNone/>
            </a:pPr>
            <a:r>
              <a:rPr lang="en-US" altLang="ko-KR" dirty="0"/>
              <a:t>    if 71 % </a:t>
            </a:r>
            <a:r>
              <a:rPr lang="en-US" altLang="ko-KR" dirty="0" err="1"/>
              <a:t>i</a:t>
            </a:r>
            <a:r>
              <a:rPr lang="en-US" altLang="ko-KR" dirty="0"/>
              <a:t> == 0: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>
                <a:solidFill>
                  <a:srgbClr val="0070C0"/>
                </a:solidFill>
              </a:rPr>
              <a:t>print(</a:t>
            </a:r>
            <a:r>
              <a:rPr lang="en-US" altLang="ko-KR" b="1" dirty="0" err="1">
                <a:solidFill>
                  <a:srgbClr val="0070C0"/>
                </a:solidFill>
              </a:rPr>
              <a:t>i</a:t>
            </a:r>
            <a:r>
              <a:rPr lang="en-US" altLang="ko-KR" b="1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/>
              <a:t>Find out the smallest integer which divides 121 evenly and less than 121.	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range(2, 121):</a:t>
            </a:r>
          </a:p>
          <a:p>
            <a:pPr marL="0" indent="0">
              <a:buNone/>
            </a:pPr>
            <a:r>
              <a:rPr lang="en-US" altLang="ko-KR" dirty="0"/>
              <a:t>    if 121 % </a:t>
            </a:r>
            <a:r>
              <a:rPr lang="en-US" altLang="ko-KR" dirty="0" err="1"/>
              <a:t>i</a:t>
            </a:r>
            <a:r>
              <a:rPr lang="en-US" altLang="ko-KR" dirty="0"/>
              <a:t> == 0: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>
                <a:solidFill>
                  <a:srgbClr val="0070C0"/>
                </a:solidFill>
              </a:rPr>
              <a:t>print(</a:t>
            </a:r>
            <a:r>
              <a:rPr lang="en-US" altLang="ko-KR" b="1" dirty="0" err="1">
                <a:solidFill>
                  <a:srgbClr val="0070C0"/>
                </a:solidFill>
              </a:rPr>
              <a:t>i</a:t>
            </a:r>
            <a:r>
              <a:rPr lang="en-US" altLang="ko-KR" b="1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32609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for-else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ln w="38100">
            <a:solidFill>
              <a:srgbClr val="FF0000"/>
            </a:solidFill>
          </a:ln>
        </p:spPr>
        <p:txBody>
          <a:bodyPr>
            <a:normAutofit fontScale="92500"/>
          </a:bodyPr>
          <a:lstStyle/>
          <a:p>
            <a:r>
              <a:rPr lang="en-US" altLang="ko-KR" dirty="0"/>
              <a:t>Find out the smallest integer which divides 71 evenly and less than 71. (Note that 71 is prime.)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range(2, 71):</a:t>
            </a:r>
          </a:p>
          <a:p>
            <a:pPr marL="0" indent="0">
              <a:buNone/>
            </a:pPr>
            <a:r>
              <a:rPr lang="en-US" altLang="ko-KR" dirty="0"/>
              <a:t>    if 71 % </a:t>
            </a:r>
            <a:r>
              <a:rPr lang="en-US" altLang="ko-KR" dirty="0" err="1"/>
              <a:t>i</a:t>
            </a:r>
            <a:r>
              <a:rPr lang="en-US" altLang="ko-KR" dirty="0"/>
              <a:t> == 0: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>
                <a:solidFill>
                  <a:srgbClr val="0070C0"/>
                </a:solidFill>
              </a:rPr>
              <a:t>print(</a:t>
            </a:r>
            <a:r>
              <a:rPr lang="en-US" altLang="ko-KR" b="1" dirty="0" err="1">
                <a:solidFill>
                  <a:srgbClr val="0070C0"/>
                </a:solidFill>
              </a:rPr>
              <a:t>i</a:t>
            </a:r>
            <a:r>
              <a:rPr lang="en-US" altLang="ko-KR" b="1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ln w="38100">
            <a:solidFill>
              <a:srgbClr val="FF0000"/>
            </a:solidFill>
          </a:ln>
        </p:spPr>
        <p:txBody>
          <a:bodyPr>
            <a:normAutofit fontScale="92500"/>
          </a:bodyPr>
          <a:lstStyle/>
          <a:p>
            <a:r>
              <a:rPr lang="en-US" altLang="ko-KR" dirty="0"/>
              <a:t>Find out the smallest integer which divides 121 evenly and less than 121.	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range(2, 121):</a:t>
            </a:r>
          </a:p>
          <a:p>
            <a:pPr marL="0" indent="0">
              <a:buNone/>
            </a:pPr>
            <a:r>
              <a:rPr lang="en-US" altLang="ko-KR" dirty="0"/>
              <a:t>    if 121 % </a:t>
            </a:r>
            <a:r>
              <a:rPr lang="en-US" altLang="ko-KR" dirty="0" err="1"/>
              <a:t>i</a:t>
            </a:r>
            <a:r>
              <a:rPr lang="en-US" altLang="ko-KR" dirty="0"/>
              <a:t> == 0: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>
                <a:solidFill>
                  <a:srgbClr val="0070C0"/>
                </a:solidFill>
              </a:rPr>
              <a:t>print(</a:t>
            </a:r>
            <a:r>
              <a:rPr lang="en-US" altLang="ko-KR" b="1" dirty="0" err="1">
                <a:solidFill>
                  <a:srgbClr val="0070C0"/>
                </a:solidFill>
              </a:rPr>
              <a:t>i</a:t>
            </a:r>
            <a:r>
              <a:rPr lang="en-US" altLang="ko-KR" b="1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58857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for-else</a:t>
            </a:r>
            <a:endParaRPr lang="ko-KR" altLang="en-US" b="1" i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Find out the smallest integer which divides 121 evenly and less than 121.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range(2, 121):</a:t>
            </a:r>
          </a:p>
          <a:p>
            <a:pPr marL="0" indent="0">
              <a:buNone/>
            </a:pPr>
            <a:r>
              <a:rPr lang="en-US" altLang="ko-KR" dirty="0"/>
              <a:t>    if 121 % </a:t>
            </a:r>
            <a:r>
              <a:rPr lang="en-US" altLang="ko-KR" dirty="0" err="1"/>
              <a:t>i</a:t>
            </a:r>
            <a:r>
              <a:rPr lang="en-US" altLang="ko-KR" dirty="0"/>
              <a:t> == 0: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>
                <a:solidFill>
                  <a:srgbClr val="0070C0"/>
                </a:solidFill>
              </a:rPr>
              <a:t>print(</a:t>
            </a:r>
            <a:r>
              <a:rPr lang="en-US" altLang="ko-KR" b="1" dirty="0" err="1">
                <a:solidFill>
                  <a:srgbClr val="0070C0"/>
                </a:solidFill>
              </a:rPr>
              <a:t>i</a:t>
            </a:r>
            <a:r>
              <a:rPr lang="en-US" altLang="ko-KR" b="1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Find out the smallest integer which divides 121 evenly and less than 121.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range(2, 121):</a:t>
            </a:r>
          </a:p>
          <a:p>
            <a:pPr marL="0" indent="0">
              <a:buNone/>
            </a:pPr>
            <a:r>
              <a:rPr lang="en-US" altLang="ko-KR" dirty="0"/>
              <a:t>    if 121 % </a:t>
            </a:r>
            <a:r>
              <a:rPr lang="en-US" altLang="ko-KR" dirty="0" err="1"/>
              <a:t>i</a:t>
            </a:r>
            <a:r>
              <a:rPr lang="en-US" altLang="ko-KR" dirty="0"/>
              <a:t> == 0: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print(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99226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for-else</a:t>
            </a:r>
            <a:endParaRPr lang="ko-KR" altLang="en-US" b="1" i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Find out the smallest integer which divides 121 evenly and less than 121.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range(2, 121):</a:t>
            </a:r>
          </a:p>
          <a:p>
            <a:pPr marL="0" indent="0">
              <a:buNone/>
            </a:pPr>
            <a:r>
              <a:rPr lang="en-US" altLang="ko-KR" dirty="0"/>
              <a:t>    if 121 % </a:t>
            </a:r>
            <a:r>
              <a:rPr lang="en-US" altLang="ko-KR" dirty="0" err="1"/>
              <a:t>i</a:t>
            </a:r>
            <a:r>
              <a:rPr lang="en-US" altLang="ko-KR" dirty="0"/>
              <a:t> == 0: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print(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Find out the smallest integer which divides 121 evenly and less than 121.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range(2, 121):</a:t>
            </a:r>
          </a:p>
          <a:p>
            <a:pPr marL="0" indent="0">
              <a:buNone/>
            </a:pPr>
            <a:r>
              <a:rPr lang="en-US" altLang="ko-KR" dirty="0"/>
              <a:t>    if 121 % </a:t>
            </a:r>
            <a:r>
              <a:rPr lang="en-US" altLang="ko-KR" dirty="0" err="1"/>
              <a:t>i</a:t>
            </a:r>
            <a:r>
              <a:rPr lang="en-US" altLang="ko-KR" dirty="0"/>
              <a:t> == 0: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>
                <a:solidFill>
                  <a:srgbClr val="FF0000"/>
                </a:solidFill>
              </a:rPr>
              <a:t>print(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93</a:t>
            </a:fld>
            <a:endParaRPr 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12958" y="4011212"/>
            <a:ext cx="242462" cy="288032"/>
          </a:xfrm>
          <a:prstGeom prst="rect">
            <a:avLst/>
          </a:prstGeom>
          <a:noFill/>
          <a:ln w="28575">
            <a:solidFill>
              <a:srgbClr val="FC26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12958" y="4389182"/>
            <a:ext cx="242462" cy="288032"/>
          </a:xfrm>
          <a:prstGeom prst="rect">
            <a:avLst/>
          </a:prstGeom>
          <a:noFill/>
          <a:ln w="28575">
            <a:solidFill>
              <a:srgbClr val="FC26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12958" y="5252407"/>
            <a:ext cx="242462" cy="288032"/>
          </a:xfrm>
          <a:prstGeom prst="rect">
            <a:avLst/>
          </a:prstGeom>
          <a:noFill/>
          <a:ln w="28575">
            <a:solidFill>
              <a:srgbClr val="FC26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317615" y="4389182"/>
            <a:ext cx="242462" cy="288032"/>
          </a:xfrm>
          <a:prstGeom prst="rect">
            <a:avLst/>
          </a:prstGeom>
          <a:noFill/>
          <a:ln w="28575">
            <a:solidFill>
              <a:srgbClr val="FC26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537902" y="4014320"/>
            <a:ext cx="242462" cy="288032"/>
          </a:xfrm>
          <a:prstGeom prst="rect">
            <a:avLst/>
          </a:prstGeom>
          <a:noFill/>
          <a:ln w="28575">
            <a:solidFill>
              <a:srgbClr val="FC26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537902" y="4380817"/>
            <a:ext cx="242462" cy="288032"/>
          </a:xfrm>
          <a:prstGeom prst="rect">
            <a:avLst/>
          </a:prstGeom>
          <a:noFill/>
          <a:ln w="28575">
            <a:solidFill>
              <a:srgbClr val="FC26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537902" y="5246551"/>
            <a:ext cx="242462" cy="288032"/>
          </a:xfrm>
          <a:prstGeom prst="rect">
            <a:avLst/>
          </a:prstGeom>
          <a:solidFill>
            <a:srgbClr val="FF0000"/>
          </a:solidFill>
          <a:ln w="28575">
            <a:solidFill>
              <a:srgbClr val="FC26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842559" y="4380817"/>
            <a:ext cx="242462" cy="288032"/>
          </a:xfrm>
          <a:prstGeom prst="rect">
            <a:avLst/>
          </a:prstGeom>
          <a:noFill/>
          <a:ln w="28575">
            <a:solidFill>
              <a:srgbClr val="FC26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537902" y="4859616"/>
            <a:ext cx="242462" cy="288032"/>
          </a:xfrm>
          <a:prstGeom prst="rect">
            <a:avLst/>
          </a:prstGeom>
          <a:solidFill>
            <a:srgbClr val="FF0000"/>
          </a:solidFill>
          <a:ln w="28575">
            <a:solidFill>
              <a:srgbClr val="FC26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842559" y="5243443"/>
            <a:ext cx="242462" cy="288032"/>
          </a:xfrm>
          <a:prstGeom prst="rect">
            <a:avLst/>
          </a:prstGeom>
          <a:noFill/>
          <a:ln w="28575">
            <a:solidFill>
              <a:srgbClr val="FC26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63014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Avoiding Duplication</a:t>
            </a:r>
            <a:endParaRPr lang="ko-KR" altLang="en-US" b="1" i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Find out the smallest integer which divides 121 evenly and less than 121.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range(2, </a:t>
            </a:r>
            <a:r>
              <a:rPr lang="en-US" altLang="ko-KR" b="1" dirty="0">
                <a:solidFill>
                  <a:srgbClr val="0070C0"/>
                </a:solidFill>
              </a:rPr>
              <a:t>121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b="1" dirty="0">
                <a:solidFill>
                  <a:srgbClr val="0070C0"/>
                </a:solidFill>
              </a:rPr>
              <a:t>121</a:t>
            </a:r>
            <a:r>
              <a:rPr lang="en-US" altLang="ko-KR" dirty="0"/>
              <a:t> % </a:t>
            </a:r>
            <a:r>
              <a:rPr lang="en-US" altLang="ko-KR" dirty="0" err="1"/>
              <a:t>i</a:t>
            </a:r>
            <a:r>
              <a:rPr lang="en-US" altLang="ko-KR" dirty="0"/>
              <a:t> == 0:</a:t>
            </a:r>
          </a:p>
          <a:p>
            <a:pPr marL="0" indent="0">
              <a:buNone/>
            </a:pPr>
            <a:r>
              <a:rPr lang="en-US" altLang="ko-KR" dirty="0"/>
              <a:t>    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Find out the smallest integer which divides 121 evenly and less than 121.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n = 121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range(2, </a:t>
            </a:r>
            <a:r>
              <a:rPr lang="en-US" altLang="ko-KR" b="1" dirty="0">
                <a:solidFill>
                  <a:srgbClr val="0070C0"/>
                </a:solidFill>
              </a:rPr>
              <a:t>n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b="1" dirty="0">
                <a:solidFill>
                  <a:srgbClr val="0070C0"/>
                </a:solidFill>
              </a:rPr>
              <a:t>n</a:t>
            </a:r>
            <a:r>
              <a:rPr lang="en-US" altLang="ko-KR" dirty="0"/>
              <a:t> % </a:t>
            </a:r>
            <a:r>
              <a:rPr lang="en-US" altLang="ko-KR" dirty="0" err="1"/>
              <a:t>i</a:t>
            </a:r>
            <a:r>
              <a:rPr lang="en-US" altLang="ko-KR" dirty="0"/>
              <a:t> == 0:</a:t>
            </a:r>
          </a:p>
          <a:p>
            <a:pPr marL="0" indent="0">
              <a:buNone/>
            </a:pPr>
            <a:r>
              <a:rPr lang="en-US" altLang="ko-KR" dirty="0"/>
              <a:t>    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90151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for-else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iNumber</a:t>
            </a:r>
            <a:r>
              <a:rPr lang="en-US" altLang="ko-KR" dirty="0"/>
              <a:t> = 23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for </a:t>
            </a:r>
            <a:r>
              <a:rPr lang="en-US" altLang="ko-KR" b="1" dirty="0" err="1">
                <a:solidFill>
                  <a:srgbClr val="0070C0"/>
                </a:solidFill>
              </a:rPr>
              <a:t>i</a:t>
            </a:r>
            <a:r>
              <a:rPr lang="en-US" altLang="ko-KR" b="1" dirty="0">
                <a:solidFill>
                  <a:srgbClr val="0070C0"/>
                </a:solidFill>
              </a:rPr>
              <a:t> in range(1000000)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iGuess</a:t>
            </a:r>
            <a:r>
              <a:rPr lang="en-US" altLang="ko-KR" dirty="0"/>
              <a:t> = </a:t>
            </a:r>
            <a:r>
              <a:rPr lang="en-US" altLang="ko-KR" dirty="0" err="1"/>
              <a:t>int</a:t>
            </a:r>
            <a:r>
              <a:rPr lang="en-US" altLang="ko-KR" dirty="0"/>
              <a:t>(input('Enter an integer: '))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iGuess</a:t>
            </a:r>
            <a:r>
              <a:rPr lang="en-US" altLang="ko-KR" dirty="0"/>
              <a:t> == </a:t>
            </a:r>
            <a:r>
              <a:rPr lang="en-US" altLang="ko-KR" dirty="0" err="1"/>
              <a:t>iNumber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>
                <a:solidFill>
                  <a:srgbClr val="0070C0"/>
                </a:solidFill>
              </a:rPr>
              <a:t>break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iGuess</a:t>
            </a:r>
            <a:r>
              <a:rPr lang="en-US" altLang="ko-KR" dirty="0"/>
              <a:t> &lt; </a:t>
            </a:r>
            <a:r>
              <a:rPr lang="en-US" altLang="ko-KR" dirty="0" err="1"/>
              <a:t>iNumber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print('No, it is a little higher than that.')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print('No, it is a little lower than that.')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print('Congratulations, you guessed it.')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70186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for-else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err="1"/>
              <a:t>iNumber</a:t>
            </a:r>
            <a:r>
              <a:rPr lang="en-US" altLang="ko-KR" dirty="0"/>
              <a:t> = 23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for </a:t>
            </a:r>
            <a:r>
              <a:rPr lang="en-US" altLang="ko-KR" b="1" dirty="0" err="1">
                <a:solidFill>
                  <a:srgbClr val="0070C0"/>
                </a:solidFill>
              </a:rPr>
              <a:t>i</a:t>
            </a:r>
            <a:r>
              <a:rPr lang="en-US" altLang="ko-KR" b="1" dirty="0">
                <a:solidFill>
                  <a:srgbClr val="0070C0"/>
                </a:solidFill>
              </a:rPr>
              <a:t> in range(1000000):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iGuess</a:t>
            </a:r>
            <a:r>
              <a:rPr lang="en-US" altLang="ko-KR" dirty="0"/>
              <a:t> = </a:t>
            </a:r>
            <a:r>
              <a:rPr lang="en-US" altLang="ko-KR" dirty="0" err="1"/>
              <a:t>int</a:t>
            </a:r>
            <a:r>
              <a:rPr lang="en-US" altLang="ko-KR" dirty="0"/>
              <a:t>(input('Enter an integer: '))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iGuess</a:t>
            </a:r>
            <a:r>
              <a:rPr lang="en-US" altLang="ko-KR" dirty="0"/>
              <a:t> == </a:t>
            </a:r>
            <a:r>
              <a:rPr lang="en-US" altLang="ko-KR" dirty="0" err="1"/>
              <a:t>iNumber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        print('Congratulations, you guessed it.')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>
                <a:solidFill>
                  <a:srgbClr val="0070C0"/>
                </a:solidFill>
              </a:rPr>
              <a:t>break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iGuess</a:t>
            </a:r>
            <a:r>
              <a:rPr lang="en-US" altLang="ko-KR" dirty="0"/>
              <a:t> &lt; </a:t>
            </a:r>
            <a:r>
              <a:rPr lang="en-US" altLang="ko-KR" dirty="0" err="1"/>
              <a:t>iNumber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print('No, it is a little higher than that.')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print('No, it is a little lower than that.')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5767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952289" y="187616"/>
            <a:ext cx="10353762" cy="1261872"/>
          </a:xfrm>
        </p:spPr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for-else</a:t>
            </a:r>
            <a:endParaRPr lang="ko-KR" altLang="en-US" b="1" i="1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>
          <a:xfrm>
            <a:off x="806219" y="1871472"/>
            <a:ext cx="4856841" cy="36226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500" dirty="0" err="1"/>
              <a:t>iNumber</a:t>
            </a:r>
            <a:r>
              <a:rPr lang="en-US" altLang="ko-KR" sz="1500" dirty="0"/>
              <a:t> = 23</a:t>
            </a:r>
          </a:p>
          <a:p>
            <a:pPr marL="0" indent="0">
              <a:buNone/>
            </a:pPr>
            <a:r>
              <a:rPr lang="en-US" altLang="ko-KR" sz="1500" b="1" dirty="0">
                <a:solidFill>
                  <a:srgbClr val="0070C0"/>
                </a:solidFill>
              </a:rPr>
              <a:t>for </a:t>
            </a:r>
            <a:r>
              <a:rPr lang="en-US" altLang="ko-KR" sz="1500" b="1" dirty="0" err="1">
                <a:solidFill>
                  <a:srgbClr val="0070C0"/>
                </a:solidFill>
              </a:rPr>
              <a:t>i</a:t>
            </a:r>
            <a:r>
              <a:rPr lang="en-US" altLang="ko-KR" sz="1500" b="1" dirty="0">
                <a:solidFill>
                  <a:srgbClr val="0070C0"/>
                </a:solidFill>
              </a:rPr>
              <a:t> in range(1000000):</a:t>
            </a:r>
          </a:p>
          <a:p>
            <a:pPr marL="0" indent="0">
              <a:buNone/>
            </a:pPr>
            <a:r>
              <a:rPr lang="en-US" altLang="ko-KR" sz="1500" dirty="0"/>
              <a:t>    </a:t>
            </a:r>
            <a:r>
              <a:rPr lang="en-US" altLang="ko-KR" sz="1500" dirty="0" err="1"/>
              <a:t>iGuess</a:t>
            </a:r>
            <a:r>
              <a:rPr lang="en-US" altLang="ko-KR" sz="1500" dirty="0"/>
              <a:t> =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(input('Enter an integer: '))</a:t>
            </a:r>
          </a:p>
          <a:p>
            <a:pPr marL="0" indent="0">
              <a:buNone/>
            </a:pPr>
            <a:r>
              <a:rPr lang="en-US" altLang="ko-KR" sz="1500" dirty="0"/>
              <a:t>    if </a:t>
            </a:r>
            <a:r>
              <a:rPr lang="en-US" altLang="ko-KR" sz="1500" dirty="0" err="1"/>
              <a:t>iGuess</a:t>
            </a:r>
            <a:r>
              <a:rPr lang="en-US" altLang="ko-KR" sz="1500" dirty="0"/>
              <a:t> == </a:t>
            </a:r>
            <a:r>
              <a:rPr lang="en-US" altLang="ko-KR" sz="1500" dirty="0" err="1"/>
              <a:t>iNumber</a:t>
            </a:r>
            <a:r>
              <a:rPr lang="en-US" altLang="ko-KR" sz="1500" dirty="0"/>
              <a:t>:</a:t>
            </a:r>
          </a:p>
          <a:p>
            <a:pPr marL="0" indent="0">
              <a:buNone/>
            </a:pPr>
            <a:r>
              <a:rPr lang="en-US" altLang="ko-KR" sz="1500" b="1" dirty="0">
                <a:solidFill>
                  <a:srgbClr val="0070C0"/>
                </a:solidFill>
              </a:rPr>
              <a:t>        print('Congratulations, you guessed it.')</a:t>
            </a:r>
          </a:p>
          <a:p>
            <a:pPr marL="0" indent="0">
              <a:buNone/>
            </a:pPr>
            <a:r>
              <a:rPr lang="en-US" altLang="ko-KR" sz="1500" b="1" dirty="0">
                <a:solidFill>
                  <a:srgbClr val="0070C0"/>
                </a:solidFill>
              </a:rPr>
              <a:t>        break</a:t>
            </a:r>
          </a:p>
          <a:p>
            <a:pPr marL="0" indent="0">
              <a:buNone/>
            </a:pPr>
            <a:r>
              <a:rPr lang="en-US" altLang="ko-KR" sz="1500" dirty="0"/>
              <a:t>    </a:t>
            </a:r>
            <a:r>
              <a:rPr lang="en-US" altLang="ko-KR" sz="1500" dirty="0" err="1"/>
              <a:t>elif</a:t>
            </a:r>
            <a:r>
              <a:rPr lang="en-US" altLang="ko-KR" sz="1500" dirty="0"/>
              <a:t> </a:t>
            </a:r>
            <a:r>
              <a:rPr lang="en-US" altLang="ko-KR" sz="1500" dirty="0" err="1"/>
              <a:t>iGuess</a:t>
            </a:r>
            <a:r>
              <a:rPr lang="en-US" altLang="ko-KR" sz="1500" dirty="0"/>
              <a:t> &lt; </a:t>
            </a:r>
            <a:r>
              <a:rPr lang="en-US" altLang="ko-KR" sz="1500" dirty="0" err="1"/>
              <a:t>iNumber</a:t>
            </a:r>
            <a:r>
              <a:rPr lang="en-US" altLang="ko-KR" sz="1500" dirty="0"/>
              <a:t>:</a:t>
            </a:r>
          </a:p>
          <a:p>
            <a:pPr marL="0" indent="0">
              <a:buNone/>
            </a:pPr>
            <a:r>
              <a:rPr lang="en-US" altLang="ko-KR" sz="1500" dirty="0"/>
              <a:t>        print('No, it is a little higher than that.')</a:t>
            </a:r>
          </a:p>
          <a:p>
            <a:pPr marL="0" indent="0">
              <a:buNone/>
            </a:pPr>
            <a:r>
              <a:rPr lang="en-US" altLang="ko-KR" sz="1500" dirty="0"/>
              <a:t>    else:</a:t>
            </a:r>
          </a:p>
          <a:p>
            <a:pPr marL="0" indent="0">
              <a:buNone/>
            </a:pPr>
            <a:r>
              <a:rPr lang="en-US" altLang="ko-KR" sz="1500" dirty="0"/>
              <a:t>        print('No, it is a little lower than that.')</a:t>
            </a:r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</p:txBody>
      </p:sp>
      <p:sp>
        <p:nvSpPr>
          <p:cNvPr id="2" name="내용 개체 틀 1"/>
          <p:cNvSpPr>
            <a:spLocks noGrp="1"/>
          </p:cNvSpPr>
          <p:nvPr>
            <p:ph sz="half" idx="2"/>
          </p:nvPr>
        </p:nvSpPr>
        <p:spPr>
          <a:xfrm>
            <a:off x="6303140" y="1871473"/>
            <a:ext cx="4856841" cy="36226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500" dirty="0" err="1"/>
              <a:t>iNumber</a:t>
            </a:r>
            <a:r>
              <a:rPr lang="en-US" altLang="ko-KR" sz="1500" dirty="0"/>
              <a:t> = 23</a:t>
            </a:r>
          </a:p>
          <a:p>
            <a:pPr marL="0" indent="0">
              <a:buNone/>
            </a:pPr>
            <a:r>
              <a:rPr lang="en-US" altLang="ko-KR" sz="1500" b="1" dirty="0">
                <a:solidFill>
                  <a:srgbClr val="0070C0"/>
                </a:solidFill>
              </a:rPr>
              <a:t>for </a:t>
            </a:r>
            <a:r>
              <a:rPr lang="en-US" altLang="ko-KR" sz="1500" b="1" dirty="0" err="1">
                <a:solidFill>
                  <a:srgbClr val="0070C0"/>
                </a:solidFill>
              </a:rPr>
              <a:t>i</a:t>
            </a:r>
            <a:r>
              <a:rPr lang="en-US" altLang="ko-KR" sz="1500" b="1" dirty="0">
                <a:solidFill>
                  <a:srgbClr val="0070C0"/>
                </a:solidFill>
              </a:rPr>
              <a:t> in range(1000000):</a:t>
            </a:r>
          </a:p>
          <a:p>
            <a:pPr marL="0" indent="0">
              <a:buNone/>
            </a:pPr>
            <a:r>
              <a:rPr lang="en-US" altLang="ko-KR" sz="1500" dirty="0"/>
              <a:t>    </a:t>
            </a:r>
            <a:r>
              <a:rPr lang="en-US" altLang="ko-KR" sz="1500" dirty="0" err="1"/>
              <a:t>iGuess</a:t>
            </a:r>
            <a:r>
              <a:rPr lang="en-US" altLang="ko-KR" sz="1500" dirty="0"/>
              <a:t> =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(input('Enter an integer: '))</a:t>
            </a:r>
          </a:p>
          <a:p>
            <a:pPr marL="0" indent="0">
              <a:buNone/>
            </a:pPr>
            <a:r>
              <a:rPr lang="en-US" altLang="ko-KR" sz="1500" dirty="0"/>
              <a:t>    if </a:t>
            </a:r>
            <a:r>
              <a:rPr lang="en-US" altLang="ko-KR" sz="1500" dirty="0" err="1"/>
              <a:t>iGuess</a:t>
            </a:r>
            <a:r>
              <a:rPr lang="en-US" altLang="ko-KR" sz="1500" dirty="0"/>
              <a:t> == </a:t>
            </a:r>
            <a:r>
              <a:rPr lang="en-US" altLang="ko-KR" sz="1500" dirty="0" err="1"/>
              <a:t>iNumber</a:t>
            </a:r>
            <a:r>
              <a:rPr lang="en-US" altLang="ko-KR" sz="1500" dirty="0"/>
              <a:t>:</a:t>
            </a:r>
          </a:p>
          <a:p>
            <a:pPr marL="0" indent="0">
              <a:buNone/>
            </a:pPr>
            <a:r>
              <a:rPr lang="en-US" altLang="ko-KR" sz="1500" b="1" dirty="0">
                <a:solidFill>
                  <a:srgbClr val="0070C0"/>
                </a:solidFill>
              </a:rPr>
              <a:t>        break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    </a:t>
            </a:r>
            <a:r>
              <a:rPr lang="en-US" altLang="ko-KR" sz="1500" dirty="0" err="1"/>
              <a:t>elif</a:t>
            </a:r>
            <a:r>
              <a:rPr lang="en-US" altLang="ko-KR" sz="1500" dirty="0"/>
              <a:t> </a:t>
            </a:r>
            <a:r>
              <a:rPr lang="en-US" altLang="ko-KR" sz="1500" dirty="0" err="1"/>
              <a:t>iGuess</a:t>
            </a:r>
            <a:r>
              <a:rPr lang="en-US" altLang="ko-KR" sz="1500" dirty="0"/>
              <a:t> &lt; </a:t>
            </a:r>
            <a:r>
              <a:rPr lang="en-US" altLang="ko-KR" sz="1500" dirty="0" err="1"/>
              <a:t>iNumber</a:t>
            </a:r>
            <a:r>
              <a:rPr lang="en-US" altLang="ko-KR" sz="1500" dirty="0"/>
              <a:t>:</a:t>
            </a:r>
          </a:p>
          <a:p>
            <a:pPr marL="0" indent="0">
              <a:buNone/>
            </a:pPr>
            <a:r>
              <a:rPr lang="en-US" altLang="ko-KR" sz="1500" dirty="0"/>
              <a:t>        print('No, it is a little higher than that.')</a:t>
            </a:r>
          </a:p>
          <a:p>
            <a:pPr marL="0" indent="0">
              <a:buNone/>
            </a:pPr>
            <a:r>
              <a:rPr lang="en-US" altLang="ko-KR" sz="1500" dirty="0"/>
              <a:t>    else:</a:t>
            </a:r>
          </a:p>
          <a:p>
            <a:pPr marL="0" indent="0">
              <a:buNone/>
            </a:pPr>
            <a:r>
              <a:rPr lang="en-US" altLang="ko-KR" sz="1500" dirty="0"/>
              <a:t>        print('No, it is a little lower than that.')</a:t>
            </a:r>
          </a:p>
          <a:p>
            <a:pPr marL="0" indent="0">
              <a:buNone/>
            </a:pPr>
            <a:r>
              <a:rPr lang="en-US" altLang="ko-KR" sz="1500" dirty="0"/>
              <a:t>else:</a:t>
            </a:r>
          </a:p>
          <a:p>
            <a:pPr marL="0" indent="0">
              <a:buNone/>
            </a:pPr>
            <a:r>
              <a:rPr lang="en-US" altLang="ko-KR" sz="1500" b="1" dirty="0">
                <a:solidFill>
                  <a:srgbClr val="FF0000"/>
                </a:solidFill>
              </a:rPr>
              <a:t>    print('Congratulations, you guessed it.')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44364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i="1" dirty="0"/>
              <a:t>for</a:t>
            </a:r>
            <a:r>
              <a:rPr lang="en-US" altLang="ko-KR" dirty="0"/>
              <a:t> Statement</a:t>
            </a:r>
          </a:p>
          <a:p>
            <a:pPr lvl="1"/>
            <a:r>
              <a:rPr lang="en-US" altLang="ko-KR" dirty="0"/>
              <a:t>for</a:t>
            </a:r>
          </a:p>
          <a:p>
            <a:pPr lvl="2"/>
            <a:r>
              <a:rPr lang="en-US" altLang="ko-KR" dirty="0"/>
              <a:t>Control Flow in </a:t>
            </a:r>
            <a:r>
              <a:rPr lang="en-US" altLang="ko-KR" b="1" i="1" dirty="0"/>
              <a:t>for</a:t>
            </a:r>
            <a:r>
              <a:rPr lang="en-US" altLang="ko-KR" dirty="0"/>
              <a:t> Statement</a:t>
            </a:r>
          </a:p>
          <a:p>
            <a:pPr lvl="2"/>
            <a:r>
              <a:rPr lang="en-US" altLang="ko-KR" dirty="0"/>
              <a:t>Repetition Controls for </a:t>
            </a:r>
            <a:r>
              <a:rPr lang="en-US" altLang="ko-KR" b="1" i="1" dirty="0" err="1"/>
              <a:t>for</a:t>
            </a:r>
            <a:r>
              <a:rPr lang="en-US" altLang="ko-KR" dirty="0"/>
              <a:t> Statement</a:t>
            </a:r>
          </a:p>
          <a:p>
            <a:pPr lvl="2"/>
            <a:r>
              <a:rPr lang="en-US" altLang="ko-KR" b="1" i="1" dirty="0"/>
              <a:t>break</a:t>
            </a:r>
            <a:r>
              <a:rPr lang="en-US" altLang="ko-KR" dirty="0"/>
              <a:t> Statement</a:t>
            </a:r>
          </a:p>
          <a:p>
            <a:pPr lvl="1"/>
            <a:r>
              <a:rPr lang="en-US" altLang="ko-KR" dirty="0"/>
              <a:t>for-else</a:t>
            </a:r>
          </a:p>
          <a:p>
            <a:r>
              <a:rPr lang="en-US" altLang="ko-KR" b="1" u="sng" dirty="0"/>
              <a:t>for-if</a:t>
            </a:r>
          </a:p>
          <a:p>
            <a:r>
              <a:rPr lang="en-US" altLang="ko-KR" dirty="0"/>
              <a:t>for-for (nested for)</a:t>
            </a:r>
          </a:p>
          <a:p>
            <a:r>
              <a:rPr lang="en-US" altLang="ko-KR" b="1" i="1" dirty="0"/>
              <a:t>continue</a:t>
            </a:r>
            <a:r>
              <a:rPr lang="en-US" altLang="ko-KR" dirty="0"/>
              <a:t> Statement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51380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9119" y="100744"/>
            <a:ext cx="10353762" cy="1261872"/>
          </a:xfrm>
        </p:spPr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for-if</a:t>
            </a:r>
            <a:endParaRPr lang="ko-KR" altLang="en-US" b="1" i="1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6993" y="1934988"/>
            <a:ext cx="4856841" cy="3622671"/>
          </a:xfrm>
        </p:spPr>
        <p:txBody>
          <a:bodyPr/>
          <a:lstStyle/>
          <a:p>
            <a:r>
              <a:rPr lang="en-US" altLang="ko-KR" dirty="0"/>
              <a:t>Make a Python program which prints out every odd numbers between 1 and 100.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99</a:t>
            </a:fld>
            <a:endParaRPr 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377B53F-174C-BDF4-0AAE-E554154A6208}"/>
              </a:ext>
            </a:extLst>
          </p:cNvPr>
          <p:cNvGrpSpPr/>
          <p:nvPr/>
        </p:nvGrpSpPr>
        <p:grpSpPr>
          <a:xfrm>
            <a:off x="6212541" y="1245766"/>
            <a:ext cx="5737410" cy="5284037"/>
            <a:chOff x="6642150" y="1988842"/>
            <a:chExt cx="3896286" cy="3588399"/>
          </a:xfrm>
        </p:grpSpPr>
        <p:sp>
          <p:nvSpPr>
            <p:cNvPr id="5" name="직사각형 4"/>
            <p:cNvSpPr/>
            <p:nvPr/>
          </p:nvSpPr>
          <p:spPr bwMode="auto">
            <a:xfrm>
              <a:off x="6642150" y="2456894"/>
              <a:ext cx="3896286" cy="2606585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r>
                <a:rPr kumimoji="1" lang="en-US" altLang="ko-KR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ahoma" pitchFamily="34" charset="0"/>
                </a:rPr>
                <a:t>for</a:t>
              </a:r>
              <a:endParaRPr kumimoji="1"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</a:endParaRPr>
            </a:p>
          </p:txBody>
        </p:sp>
        <p:sp>
          <p:nvSpPr>
            <p:cNvPr id="6" name="타원 5"/>
            <p:cNvSpPr/>
            <p:nvPr/>
          </p:nvSpPr>
          <p:spPr bwMode="auto">
            <a:xfrm>
              <a:off x="8268244" y="1988842"/>
              <a:ext cx="312035" cy="31203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endParaRPr kumimoji="1" lang="ko-KR" altLang="en-US" sz="1600">
                <a:latin typeface="Tahoma" pitchFamily="34" charset="0"/>
              </a:endParaRPr>
            </a:p>
          </p:txBody>
        </p:sp>
        <p:sp>
          <p:nvSpPr>
            <p:cNvPr id="7" name="도넛 6"/>
            <p:cNvSpPr/>
            <p:nvPr/>
          </p:nvSpPr>
          <p:spPr bwMode="auto">
            <a:xfrm>
              <a:off x="8268244" y="5265206"/>
              <a:ext cx="312035" cy="312035"/>
            </a:xfrm>
            <a:prstGeom prst="donu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endParaRPr kumimoji="1" lang="ko-KR" altLang="en-US" sz="1600">
                <a:latin typeface="Tahoma" pitchFamily="34" charset="0"/>
              </a:endParaRPr>
            </a:p>
          </p:txBody>
        </p:sp>
        <p:cxnSp>
          <p:nvCxnSpPr>
            <p:cNvPr id="8" name="직선 화살표 연결선 7"/>
            <p:cNvCxnSpPr>
              <a:stCxn id="10" idx="2"/>
              <a:endCxn id="12" idx="0"/>
            </p:cNvCxnSpPr>
            <p:nvPr/>
          </p:nvCxnSpPr>
          <p:spPr bwMode="auto">
            <a:xfrm>
              <a:off x="8424260" y="3977468"/>
              <a:ext cx="0" cy="38451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9525461" y="3815918"/>
              <a:ext cx="780087" cy="229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False</a:t>
              </a:r>
              <a:endParaRPr lang="ko-KR" altLang="en-US" sz="1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410149" y="3549014"/>
              <a:ext cx="2028225" cy="42845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ko-KR" alt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410149" y="3549014"/>
              <a:ext cx="2028225" cy="4284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600" dirty="0"/>
                <a:t>n % 2 != 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10149" y="4361978"/>
              <a:ext cx="2028225" cy="266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600" dirty="0"/>
                <a:t>print(n)</a:t>
              </a:r>
              <a:endParaRPr lang="ko-KR" altLang="en-US" sz="16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410149" y="2768927"/>
              <a:ext cx="2028225" cy="42845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ko-KR" alt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10149" y="2768927"/>
              <a:ext cx="2028225" cy="4284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600" dirty="0"/>
                <a:t>Item </a:t>
              </a:r>
              <a:r>
                <a:rPr lang="en-US" altLang="ko-KR" sz="1600" dirty="0" err="1"/>
                <a:t>i</a:t>
              </a:r>
              <a:r>
                <a:rPr lang="en-US" altLang="ko-KR" sz="1600" dirty="0"/>
                <a:t> from range(1, 100)</a:t>
              </a:r>
            </a:p>
          </p:txBody>
        </p:sp>
        <p:cxnSp>
          <p:nvCxnSpPr>
            <p:cNvPr id="19" name="직선 화살표 연결선 18"/>
            <p:cNvCxnSpPr>
              <a:stCxn id="6" idx="4"/>
              <a:endCxn id="14" idx="0"/>
            </p:cNvCxnSpPr>
            <p:nvPr/>
          </p:nvCxnSpPr>
          <p:spPr bwMode="auto">
            <a:xfrm>
              <a:off x="8424260" y="2300875"/>
              <a:ext cx="0" cy="46805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0" name="직선 화살표 연결선 19"/>
            <p:cNvCxnSpPr>
              <a:stCxn id="14" idx="2"/>
              <a:endCxn id="11" idx="0"/>
            </p:cNvCxnSpPr>
            <p:nvPr/>
          </p:nvCxnSpPr>
          <p:spPr bwMode="auto">
            <a:xfrm>
              <a:off x="8424260" y="3197381"/>
              <a:ext cx="0" cy="3516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1" name="꺾인 연결선 20"/>
            <p:cNvCxnSpPr>
              <a:stCxn id="14" idx="1"/>
              <a:endCxn id="7" idx="2"/>
            </p:cNvCxnSpPr>
            <p:nvPr/>
          </p:nvCxnSpPr>
          <p:spPr bwMode="auto">
            <a:xfrm rot="10800000" flipH="1" flipV="1">
              <a:off x="7410149" y="2983154"/>
              <a:ext cx="858095" cy="2438069"/>
            </a:xfrm>
            <a:prstGeom prst="bentConnector3">
              <a:avLst>
                <a:gd name="adj1" fmla="val -65753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8463265" y="4047103"/>
              <a:ext cx="780087" cy="229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True</a:t>
              </a:r>
              <a:endParaRPr lang="ko-KR" altLang="en-US" sz="1600" dirty="0"/>
            </a:p>
          </p:txBody>
        </p:sp>
        <p:cxnSp>
          <p:nvCxnSpPr>
            <p:cNvPr id="26" name="꺾인 연결선 25"/>
            <p:cNvCxnSpPr>
              <a:stCxn id="12" idx="2"/>
              <a:endCxn id="14" idx="3"/>
            </p:cNvCxnSpPr>
            <p:nvPr/>
          </p:nvCxnSpPr>
          <p:spPr bwMode="auto">
            <a:xfrm rot="5400000" flipH="1" flipV="1">
              <a:off x="8108503" y="3298914"/>
              <a:ext cx="1645631" cy="1014113"/>
            </a:xfrm>
            <a:prstGeom prst="bentConnector4">
              <a:avLst>
                <a:gd name="adj1" fmla="val -15049"/>
                <a:gd name="adj2" fmla="val 17724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27" name="TextBox 26"/>
            <p:cNvSpPr txBox="1"/>
            <p:nvPr/>
          </p:nvSpPr>
          <p:spPr>
            <a:xfrm>
              <a:off x="9332501" y="3266425"/>
              <a:ext cx="1106950" cy="229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If next item</a:t>
              </a:r>
              <a:endParaRPr lang="ko-KR" altLang="en-US" sz="16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847638" y="3293479"/>
              <a:ext cx="1794199" cy="229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If no more item</a:t>
              </a:r>
              <a:endParaRPr lang="ko-KR" altLang="en-US" sz="1600" dirty="0"/>
            </a:p>
          </p:txBody>
        </p:sp>
        <p:cxnSp>
          <p:nvCxnSpPr>
            <p:cNvPr id="32" name="꺾인 연결선 31"/>
            <p:cNvCxnSpPr>
              <a:stCxn id="11" idx="3"/>
              <a:endCxn id="14" idx="3"/>
            </p:cNvCxnSpPr>
            <p:nvPr/>
          </p:nvCxnSpPr>
          <p:spPr bwMode="auto">
            <a:xfrm flipV="1">
              <a:off x="9438373" y="2983155"/>
              <a:ext cx="13758" cy="780087"/>
            </a:xfrm>
            <a:prstGeom prst="bentConnector3">
              <a:avLst>
                <a:gd name="adj1" fmla="val 5694042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902756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6_TF12214701" id="{ADAFAABC-9D60-4261-94F7-D5A12D9D58BB}" vid="{E26A3187-DE39-42F4-9711-F6C9C3F5607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{E9D37BCF-22AF-4FD4-9867-17F4AD8D57C2}tf12214701_win32</Template>
  <TotalTime>6697</TotalTime>
  <Words>10200</Words>
  <Application>Microsoft Office PowerPoint</Application>
  <PresentationFormat>와이드스크린</PresentationFormat>
  <Paragraphs>1682</Paragraphs>
  <Slides>160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160</vt:i4>
      </vt:variant>
    </vt:vector>
  </HeadingPairs>
  <TitlesOfParts>
    <vt:vector size="170" baseType="lpstr">
      <vt:lpstr>Batang</vt:lpstr>
      <vt:lpstr>Batang</vt:lpstr>
      <vt:lpstr>Arial</vt:lpstr>
      <vt:lpstr>Calibri</vt:lpstr>
      <vt:lpstr>Consolas</vt:lpstr>
      <vt:lpstr>Courier New</vt:lpstr>
      <vt:lpstr>Tahoma</vt:lpstr>
      <vt:lpstr>Wingdings</vt:lpstr>
      <vt:lpstr>Wingdings 2</vt:lpstr>
      <vt:lpstr>SlateVTI</vt:lpstr>
      <vt:lpstr>Python Programming Ⅰ</vt:lpstr>
      <vt:lpstr>Python: Control Flow for Statement</vt:lpstr>
      <vt:lpstr>Topic Structure</vt:lpstr>
      <vt:lpstr>Learning Objectives</vt:lpstr>
      <vt:lpstr>The for Statement</vt:lpstr>
      <vt:lpstr>Syntax of for Statement</vt:lpstr>
      <vt:lpstr>Variation: for</vt:lpstr>
      <vt:lpstr>Variation: for-else</vt:lpstr>
      <vt:lpstr>Learning Objectives</vt:lpstr>
      <vt:lpstr>Flow Diagram: for</vt:lpstr>
      <vt:lpstr>Control Flow in for</vt:lpstr>
      <vt:lpstr>Control Flow in for</vt:lpstr>
      <vt:lpstr>Control Flow in for</vt:lpstr>
      <vt:lpstr>Control Flow in for</vt:lpstr>
      <vt:lpstr>Control Flow in for</vt:lpstr>
      <vt:lpstr>Control Flow in for</vt:lpstr>
      <vt:lpstr>Control Flow in for</vt:lpstr>
      <vt:lpstr>Control Flow in for</vt:lpstr>
      <vt:lpstr>Control Flow in for</vt:lpstr>
      <vt:lpstr>Control Flow in for</vt:lpstr>
      <vt:lpstr>Example: Control Flow in for</vt:lpstr>
      <vt:lpstr>Example: Control Flow in for</vt:lpstr>
      <vt:lpstr>Example: Control Flow in for</vt:lpstr>
      <vt:lpstr>Example: Control Flow in for</vt:lpstr>
      <vt:lpstr>Example: Control Flow in for</vt:lpstr>
      <vt:lpstr>Example: Control Flow in for</vt:lpstr>
      <vt:lpstr>Example: Control Flow in for</vt:lpstr>
      <vt:lpstr>Example: Control Flow in for</vt:lpstr>
      <vt:lpstr>Example: Control Flow in for</vt:lpstr>
      <vt:lpstr>Flow Diagram: for</vt:lpstr>
      <vt:lpstr>Sequence: List (discussed later)</vt:lpstr>
      <vt:lpstr>Sequence: Tuple (discussed later)</vt:lpstr>
      <vt:lpstr>Sequence: Set (discussed later)</vt:lpstr>
      <vt:lpstr>Sequence: Dictionary (discussed later)</vt:lpstr>
      <vt:lpstr>Sequence: Dictionary (discussed later)</vt:lpstr>
      <vt:lpstr>Sequence: String (discussed later)</vt:lpstr>
      <vt:lpstr>Sequence: String</vt:lpstr>
      <vt:lpstr>Learning Objectives</vt:lpstr>
      <vt:lpstr>Cases of Repetition Controls for for Statement</vt:lpstr>
      <vt:lpstr>flag variable</vt:lpstr>
      <vt:lpstr>Example: Fixed Number of Iterations</vt:lpstr>
      <vt:lpstr>Example: Fixed Number of Iterations</vt:lpstr>
      <vt:lpstr>Example: Fixed Number of Iterations</vt:lpstr>
      <vt:lpstr>Built-in Function: range</vt:lpstr>
      <vt:lpstr>Example: range(stop)</vt:lpstr>
      <vt:lpstr>Example: range(start, stop)</vt:lpstr>
      <vt:lpstr>Example: range(start, stop, step)</vt:lpstr>
      <vt:lpstr>Example: range</vt:lpstr>
      <vt:lpstr>Example: Fixed Number of Iterations</vt:lpstr>
      <vt:lpstr>Example: Fixed Number of Iterations - Iterator, Generator</vt:lpstr>
      <vt:lpstr>Example: Fixed Number of Iterations</vt:lpstr>
      <vt:lpstr>Example: Fixed Number of Iterations</vt:lpstr>
      <vt:lpstr>Example: Fixed Number of Iterations</vt:lpstr>
      <vt:lpstr>Example: Fixed Number of Iterations</vt:lpstr>
      <vt:lpstr>Learning Objectives</vt:lpstr>
      <vt:lpstr>break Statement</vt:lpstr>
      <vt:lpstr>Example: Unfixed Number of Iterations – break Statement</vt:lpstr>
      <vt:lpstr>Example: Unfixed Number of Iterations – break Statement</vt:lpstr>
      <vt:lpstr>Example: Unfixed Number of Iterations – if (exp.), while (exp.)</vt:lpstr>
      <vt:lpstr>Example: Avoiding Duplication</vt:lpstr>
      <vt:lpstr>Example: Unfixed Number of Iterations – break Statement</vt:lpstr>
      <vt:lpstr>Learning Objectives</vt:lpstr>
      <vt:lpstr>Flow Diagram: for-else</vt:lpstr>
      <vt:lpstr>Control Flow in for-else</vt:lpstr>
      <vt:lpstr>Control Flow in for-else</vt:lpstr>
      <vt:lpstr>Control Flow in for-else</vt:lpstr>
      <vt:lpstr>Control Flow in for-else</vt:lpstr>
      <vt:lpstr>Control Flow in for-else</vt:lpstr>
      <vt:lpstr>Control Flow in for-else</vt:lpstr>
      <vt:lpstr>Control Flow in for-else</vt:lpstr>
      <vt:lpstr>Control Flow in for-else</vt:lpstr>
      <vt:lpstr>Control Flow in for-else</vt:lpstr>
      <vt:lpstr>Control Flow in for-else</vt:lpstr>
      <vt:lpstr>Control Flow in for-else</vt:lpstr>
      <vt:lpstr>Example: Control Flow in for-else</vt:lpstr>
      <vt:lpstr>Example: Control Flow in for-else</vt:lpstr>
      <vt:lpstr>Example: Control Flow in for-else</vt:lpstr>
      <vt:lpstr>Example: Control Flow in for-else</vt:lpstr>
      <vt:lpstr>Example: Control Flow in for-else</vt:lpstr>
      <vt:lpstr>Example: Control Flow in for-else</vt:lpstr>
      <vt:lpstr>Example: Control Flow in for-else</vt:lpstr>
      <vt:lpstr>Example: Control Flow in for-else</vt:lpstr>
      <vt:lpstr>Example: Control Flow in for-else</vt:lpstr>
      <vt:lpstr>Flow Diagram: for-else</vt:lpstr>
      <vt:lpstr>Example: for-else</vt:lpstr>
      <vt:lpstr>Example: for-else</vt:lpstr>
      <vt:lpstr>Example: for-else</vt:lpstr>
      <vt:lpstr>Example: for-else</vt:lpstr>
      <vt:lpstr>Example: for-else</vt:lpstr>
      <vt:lpstr>Example: for-else</vt:lpstr>
      <vt:lpstr>Example: for-else</vt:lpstr>
      <vt:lpstr>Example: for-else</vt:lpstr>
      <vt:lpstr>Example: for-else</vt:lpstr>
      <vt:lpstr>Example: Avoiding Duplication</vt:lpstr>
      <vt:lpstr>Example: for-else</vt:lpstr>
      <vt:lpstr>Example: for-else</vt:lpstr>
      <vt:lpstr>Example: for-else</vt:lpstr>
      <vt:lpstr>Learning Objectives</vt:lpstr>
      <vt:lpstr>Example: for-if</vt:lpstr>
      <vt:lpstr>Example: for-if</vt:lpstr>
      <vt:lpstr>Example: for-if</vt:lpstr>
      <vt:lpstr>Example: for-if</vt:lpstr>
      <vt:lpstr>Example: for-if</vt:lpstr>
      <vt:lpstr>Example: for-if</vt:lpstr>
      <vt:lpstr>Practice: for-if</vt:lpstr>
      <vt:lpstr>Example: for-if</vt:lpstr>
      <vt:lpstr>Example: for-if</vt:lpstr>
      <vt:lpstr>Example: for-if</vt:lpstr>
      <vt:lpstr>Example: for-if</vt:lpstr>
      <vt:lpstr>Example: for-if</vt:lpstr>
      <vt:lpstr>Example: for-if</vt:lpstr>
      <vt:lpstr>Learning Objectives</vt:lpstr>
      <vt:lpstr>실습하기</vt:lpstr>
      <vt:lpstr>Example: for-for (nested for)</vt:lpstr>
      <vt:lpstr>Example: for-for-if</vt:lpstr>
      <vt:lpstr>Example: for-for</vt:lpstr>
      <vt:lpstr>Example: for-for</vt:lpstr>
      <vt:lpstr>Example: for-for</vt:lpstr>
      <vt:lpstr>Example: for-for</vt:lpstr>
      <vt:lpstr>Example: for-for</vt:lpstr>
      <vt:lpstr>Example: for-for</vt:lpstr>
      <vt:lpstr>Example: for-for</vt:lpstr>
      <vt:lpstr>Avoiding Duplication cf. Accounting Report</vt:lpstr>
      <vt:lpstr>Example: for-for</vt:lpstr>
      <vt:lpstr>Example: for-for</vt:lpstr>
      <vt:lpstr>Example: for-for (body)</vt:lpstr>
      <vt:lpstr>Example: for-for (body)</vt:lpstr>
      <vt:lpstr>Example: for-for (body)</vt:lpstr>
      <vt:lpstr>Example: for-for (body, 1st column)</vt:lpstr>
      <vt:lpstr>Example: for-for (body, 1st column)</vt:lpstr>
      <vt:lpstr>Example: for-for (body, 1st column, header)</vt:lpstr>
      <vt:lpstr>Example: for-for (body, 1st column, header)</vt:lpstr>
      <vt:lpstr>Example: for-for</vt:lpstr>
      <vt:lpstr>실습하기</vt:lpstr>
      <vt:lpstr>Practice: for-for</vt:lpstr>
      <vt:lpstr>Practice: for-for</vt:lpstr>
      <vt:lpstr>Practice: for-for</vt:lpstr>
      <vt:lpstr>Not Brute Algorithm</vt:lpstr>
      <vt:lpstr>Why Efficient?</vt:lpstr>
      <vt:lpstr>Example: for-if</vt:lpstr>
      <vt:lpstr>Playground</vt:lpstr>
      <vt:lpstr>Example: for-if</vt:lpstr>
      <vt:lpstr>Nested Loops</vt:lpstr>
      <vt:lpstr>Learning Objectives</vt:lpstr>
      <vt:lpstr>The continue Statement</vt:lpstr>
      <vt:lpstr>The continue Statement</vt:lpstr>
      <vt:lpstr>The break Statement</vt:lpstr>
      <vt:lpstr>The pass Statement</vt:lpstr>
      <vt:lpstr>Example: continue</vt:lpstr>
      <vt:lpstr>Example: continue</vt:lpstr>
      <vt:lpstr>Example: continue</vt:lpstr>
      <vt:lpstr>Example: continue</vt:lpstr>
      <vt:lpstr>Example: Symmetricity</vt:lpstr>
      <vt:lpstr>Example: Symmetricity</vt:lpstr>
      <vt:lpstr>Example: continue</vt:lpstr>
      <vt:lpstr>Example: continue</vt:lpstr>
      <vt:lpstr>Example: continue</vt:lpstr>
      <vt:lpstr>Example: continue</vt:lpstr>
      <vt:lpstr>Summary</vt:lpstr>
      <vt:lpstr>End of Python: Control Flow for Statement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Sanggoo Cho</dc:creator>
  <cp:lastModifiedBy>Sanggoo Cho</cp:lastModifiedBy>
  <cp:revision>148</cp:revision>
  <dcterms:created xsi:type="dcterms:W3CDTF">2023-11-06T08:03:36Z</dcterms:created>
  <dcterms:modified xsi:type="dcterms:W3CDTF">2024-04-19T13:33:13Z</dcterms:modified>
</cp:coreProperties>
</file>