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69"/>
  </p:notesMasterIdLst>
  <p:handoutMasterIdLst>
    <p:handoutMasterId r:id="rId70"/>
  </p:handoutMasterIdLst>
  <p:sldIdLst>
    <p:sldId id="259" r:id="rId2"/>
    <p:sldId id="630" r:id="rId3"/>
    <p:sldId id="801" r:id="rId4"/>
    <p:sldId id="631" r:id="rId5"/>
    <p:sldId id="632" r:id="rId6"/>
    <p:sldId id="633" r:id="rId7"/>
    <p:sldId id="634" r:id="rId8"/>
    <p:sldId id="635" r:id="rId9"/>
    <p:sldId id="636" r:id="rId10"/>
    <p:sldId id="637" r:id="rId11"/>
    <p:sldId id="638" r:id="rId12"/>
    <p:sldId id="639" r:id="rId13"/>
    <p:sldId id="640" r:id="rId14"/>
    <p:sldId id="641" r:id="rId15"/>
    <p:sldId id="642" r:id="rId16"/>
    <p:sldId id="643" r:id="rId17"/>
    <p:sldId id="644" r:id="rId18"/>
    <p:sldId id="645" r:id="rId19"/>
    <p:sldId id="647" r:id="rId20"/>
    <p:sldId id="648" r:id="rId21"/>
    <p:sldId id="649" r:id="rId22"/>
    <p:sldId id="650" r:id="rId23"/>
    <p:sldId id="651" r:id="rId24"/>
    <p:sldId id="652" r:id="rId25"/>
    <p:sldId id="653" r:id="rId26"/>
    <p:sldId id="654" r:id="rId27"/>
    <p:sldId id="655" r:id="rId28"/>
    <p:sldId id="658" r:id="rId29"/>
    <p:sldId id="659" r:id="rId30"/>
    <p:sldId id="661" r:id="rId31"/>
    <p:sldId id="662" r:id="rId32"/>
    <p:sldId id="663" r:id="rId33"/>
    <p:sldId id="664" r:id="rId34"/>
    <p:sldId id="665" r:id="rId35"/>
    <p:sldId id="667" r:id="rId36"/>
    <p:sldId id="668" r:id="rId37"/>
    <p:sldId id="669" r:id="rId38"/>
    <p:sldId id="670" r:id="rId39"/>
    <p:sldId id="671" r:id="rId40"/>
    <p:sldId id="672" r:id="rId41"/>
    <p:sldId id="673" r:id="rId42"/>
    <p:sldId id="675" r:id="rId43"/>
    <p:sldId id="676" r:id="rId44"/>
    <p:sldId id="677" r:id="rId45"/>
    <p:sldId id="678" r:id="rId46"/>
    <p:sldId id="679" r:id="rId47"/>
    <p:sldId id="680" r:id="rId48"/>
    <p:sldId id="681" r:id="rId49"/>
    <p:sldId id="682" r:id="rId50"/>
    <p:sldId id="683" r:id="rId51"/>
    <p:sldId id="684" r:id="rId52"/>
    <p:sldId id="685" r:id="rId53"/>
    <p:sldId id="687" r:id="rId54"/>
    <p:sldId id="688" r:id="rId55"/>
    <p:sldId id="708" r:id="rId56"/>
    <p:sldId id="690" r:id="rId57"/>
    <p:sldId id="691" r:id="rId58"/>
    <p:sldId id="692" r:id="rId59"/>
    <p:sldId id="693" r:id="rId60"/>
    <p:sldId id="694" r:id="rId61"/>
    <p:sldId id="709" r:id="rId62"/>
    <p:sldId id="695" r:id="rId63"/>
    <p:sldId id="696" r:id="rId64"/>
    <p:sldId id="697" r:id="rId65"/>
    <p:sldId id="698" r:id="rId66"/>
    <p:sldId id="699" r:id="rId67"/>
    <p:sldId id="593" r:id="rId68"/>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60"/>
  </p:normalViewPr>
  <p:slideViewPr>
    <p:cSldViewPr snapToGrid="0">
      <p:cViewPr varScale="1">
        <p:scale>
          <a:sx n="85" d="100"/>
          <a:sy n="85" d="100"/>
        </p:scale>
        <p:origin x="917" y="58"/>
      </p:cViewPr>
      <p:guideLst/>
    </p:cSldViewPr>
  </p:slideViewPr>
  <p:notesTextViewPr>
    <p:cViewPr>
      <p:scale>
        <a:sx n="3" d="2"/>
        <a:sy n="3" d="2"/>
      </p:scale>
      <p:origin x="0" y="0"/>
    </p:cViewPr>
  </p:notesTextViewPr>
  <p:sorterViewPr>
    <p:cViewPr varScale="1">
      <p:scale>
        <a:sx n="1" d="1"/>
        <a:sy n="1" d="1"/>
      </p:scale>
      <p:origin x="0" y="-7474"/>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2024-03-18</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2024-03-18</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안녕하세요</a:t>
            </a:r>
            <a:r>
              <a:rPr lang="en-US" altLang="ko-KR" dirty="0"/>
              <a:t>, </a:t>
            </a:r>
            <a:r>
              <a:rPr lang="ko-KR" altLang="en-US" dirty="0"/>
              <a:t>송용욱입니다</a:t>
            </a:r>
            <a:r>
              <a:rPr lang="en-US" altLang="ko-KR" dirty="0"/>
              <a:t>.</a:t>
            </a:r>
          </a:p>
          <a:p>
            <a:r>
              <a:rPr lang="ko-KR" altLang="en-US" dirty="0"/>
              <a:t>이 동영상에서는 </a:t>
            </a:r>
            <a:r>
              <a:rPr lang="en-US" altLang="ko-KR" dirty="0"/>
              <a:t>~</a:t>
            </a:r>
            <a:r>
              <a:rPr lang="ko-KR" altLang="en-US" dirty="0"/>
              <a:t>을 주제로 배워 보겠습니다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2</a:t>
            </a:fld>
            <a:endParaRPr lang="en-GB" altLang="ko-KR"/>
          </a:p>
        </p:txBody>
      </p:sp>
    </p:spTree>
    <p:extLst>
      <p:ext uri="{BB962C8B-B14F-4D97-AF65-F5344CB8AC3E}">
        <p14:creationId xmlns:p14="http://schemas.microsoft.com/office/powerpoint/2010/main" val="129774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오프라인 수업에서는</a:t>
            </a:r>
            <a:r>
              <a:rPr lang="en-US" altLang="ko-KR" dirty="0"/>
              <a:t>,</a:t>
            </a:r>
            <a:r>
              <a:rPr lang="ko-KR" altLang="en-US" dirty="0"/>
              <a:t> 이 슬라이드에 나타난 </a:t>
            </a:r>
            <a:r>
              <a:rPr lang="ko-KR" altLang="en-US" dirty="0" err="1"/>
              <a:t>하브루타를</a:t>
            </a:r>
            <a:r>
              <a:rPr lang="en-US" altLang="ko-KR" dirty="0"/>
              <a:t>,</a:t>
            </a:r>
            <a:r>
              <a:rPr lang="ko-KR" altLang="en-US" dirty="0"/>
              <a:t> 진행하겠습니다</a:t>
            </a:r>
            <a:r>
              <a:rPr lang="en-US" altLang="ko-KR" dirty="0"/>
              <a:t>.</a:t>
            </a:r>
          </a:p>
          <a:p>
            <a:r>
              <a:rPr lang="ko-KR" altLang="en-US" dirty="0"/>
              <a:t>학생들은</a:t>
            </a:r>
            <a:r>
              <a:rPr lang="en-US" altLang="ko-KR" dirty="0"/>
              <a:t>,</a:t>
            </a:r>
            <a:r>
              <a:rPr lang="ko-KR" altLang="en-US" dirty="0"/>
              <a:t> 미리 준비한 후</a:t>
            </a:r>
            <a:r>
              <a:rPr lang="en-US" altLang="ko-KR" dirty="0"/>
              <a:t>,</a:t>
            </a:r>
            <a:r>
              <a:rPr lang="ko-KR" altLang="en-US" dirty="0"/>
              <a:t> 수업에 들어오기 바랍니다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pPr>
              <a:defRPr/>
            </a:pPr>
            <a:fld id="{67E27CEB-1EFA-4FC9-BAF4-1962F4464717}" type="slidenum">
              <a:rPr lang="ko-KR" altLang="en-GB" smtClean="0"/>
              <a:pPr>
                <a:defRPr/>
              </a:pPr>
              <a:t>65</a:t>
            </a:fld>
            <a:endParaRPr lang="en-GB" altLang="ko-KR"/>
          </a:p>
        </p:txBody>
      </p:sp>
    </p:spTree>
    <p:extLst>
      <p:ext uri="{BB962C8B-B14F-4D97-AF65-F5344CB8AC3E}">
        <p14:creationId xmlns:p14="http://schemas.microsoft.com/office/powerpoint/2010/main" val="199812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2024-03-18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2024-03-18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2024-03-18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2024-03-18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2024-03-18</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2024-03-18</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2024-03-18</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2024-03-18</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2024-03-18</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2024-03-18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2024-03-18</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2024-03-18</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eltdb.com/shop2/prodimg/05/02/ESSEK21.jp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2</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plus</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fr-FR" altLang="ko-KR" sz="1800" dirty="0"/>
              <a:t>print(3 + 5)</a:t>
            </a:r>
          </a:p>
          <a:p>
            <a:pPr marL="0" indent="0">
              <a:buNone/>
            </a:pPr>
            <a:endParaRPr lang="fr-FR" altLang="ko-KR" sz="1800" dirty="0"/>
          </a:p>
          <a:p>
            <a:pPr marL="0" indent="0">
              <a:buNone/>
            </a:pPr>
            <a:endParaRPr lang="fr-FR" altLang="ko-KR" sz="1800" dirty="0"/>
          </a:p>
          <a:p>
            <a:pPr marL="0" indent="0">
              <a:buNone/>
            </a:pPr>
            <a:endParaRPr lang="fr-FR" altLang="ko-KR" sz="1800" dirty="0"/>
          </a:p>
          <a:p>
            <a:pPr marL="0" indent="0">
              <a:buNone/>
            </a:pPr>
            <a:r>
              <a:rPr lang="fr-FR" altLang="ko-KR" sz="1800" dirty="0"/>
              <a:t>print('a' + 'b')</a:t>
            </a:r>
          </a:p>
          <a:p>
            <a:pPr marL="0" indent="0">
              <a:buNone/>
            </a:pPr>
            <a:endParaRPr lang="fr-FR" altLang="ko-KR" sz="1800" dirty="0"/>
          </a:p>
          <a:p>
            <a:pPr marL="0" indent="0">
              <a:buNone/>
            </a:pPr>
            <a:endParaRPr lang="fr-FR" altLang="ko-KR" sz="1800" dirty="0"/>
          </a:p>
          <a:p>
            <a:pPr marL="0" indent="0">
              <a:buNone/>
            </a:pPr>
            <a:endParaRPr lang="en-US" altLang="ko-KR" sz="1800" dirty="0"/>
          </a:p>
          <a:p>
            <a:pPr marL="0" indent="0">
              <a:buNone/>
            </a:pPr>
            <a:r>
              <a:rPr lang="en-US" altLang="ko-KR" sz="1800" dirty="0"/>
              <a:t>print(+2)</a:t>
            </a:r>
            <a:endParaRPr lang="fr-FR" altLang="ko-KR" sz="1800" dirty="0"/>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sz="1800"/>
              <a:t>A = 3</a:t>
            </a:r>
          </a:p>
          <a:p>
            <a:pPr marL="0" indent="0">
              <a:buNone/>
            </a:pPr>
            <a:r>
              <a:rPr lang="en-US" altLang="ko-KR" sz="1800"/>
              <a:t>B = 5</a:t>
            </a:r>
          </a:p>
          <a:p>
            <a:pPr marL="0" indent="0">
              <a:buNone/>
            </a:pPr>
            <a:r>
              <a:rPr lang="en-US" altLang="ko-KR" sz="1800"/>
              <a:t>print(A + B)</a:t>
            </a:r>
          </a:p>
          <a:p>
            <a:pPr marL="0" indent="0">
              <a:buNone/>
            </a:pPr>
            <a:endParaRPr lang="en-US" altLang="ko-KR" sz="1800"/>
          </a:p>
          <a:p>
            <a:pPr marL="0" indent="0">
              <a:buNone/>
            </a:pPr>
            <a:r>
              <a:rPr lang="en-US" altLang="ko-KR" sz="1800"/>
              <a:t>A = </a:t>
            </a:r>
            <a:r>
              <a:rPr lang="fr-FR" altLang="ko-KR" sz="1800"/>
              <a:t>'a'</a:t>
            </a:r>
          </a:p>
          <a:p>
            <a:pPr marL="0" indent="0">
              <a:buNone/>
            </a:pPr>
            <a:r>
              <a:rPr lang="en-US" altLang="ko-KR" sz="1800"/>
              <a:t>B = </a:t>
            </a:r>
            <a:r>
              <a:rPr lang="fr-FR" altLang="ko-KR" sz="1800"/>
              <a:t>'b'</a:t>
            </a:r>
            <a:endParaRPr lang="en-US" altLang="ko-KR" sz="1800"/>
          </a:p>
          <a:p>
            <a:pPr marL="0" indent="0">
              <a:buNone/>
            </a:pPr>
            <a:r>
              <a:rPr lang="en-US" altLang="ko-KR" sz="1800"/>
              <a:t>print(A + B)</a:t>
            </a:r>
          </a:p>
          <a:p>
            <a:pPr marL="0" indent="0">
              <a:buNone/>
            </a:pPr>
            <a:endParaRPr lang="en-US" altLang="ko-KR" sz="1800"/>
          </a:p>
          <a:p>
            <a:pPr marL="0" indent="0">
              <a:buNone/>
            </a:pPr>
            <a:r>
              <a:rPr lang="en-US" altLang="ko-KR" sz="1800"/>
              <a:t>A = 2</a:t>
            </a:r>
          </a:p>
          <a:p>
            <a:pPr marL="0" indent="0">
              <a:buNone/>
            </a:pPr>
            <a:r>
              <a:rPr lang="en-US" altLang="ko-KR" sz="1800"/>
              <a:t>print(+A)</a:t>
            </a:r>
            <a:endParaRPr lang="ko-KR" altLang="en-US" sz="18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6122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minus</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print(-5.2)</a:t>
            </a:r>
          </a:p>
          <a:p>
            <a:pPr marL="0" indent="0">
              <a:buNone/>
            </a:pPr>
            <a:endParaRPr lang="fr-FR" altLang="ko-KR"/>
          </a:p>
          <a:p>
            <a:pPr marL="0" indent="0">
              <a:buNone/>
            </a:pPr>
            <a:endParaRPr lang="fr-FR" altLang="ko-KR"/>
          </a:p>
          <a:p>
            <a:pPr marL="0" indent="0">
              <a:buNone/>
            </a:pPr>
            <a:r>
              <a:rPr lang="fr-FR" altLang="ko-KR"/>
              <a:t>print(50 - 24)</a:t>
            </a:r>
            <a:endParaRPr lang="fr-FR" altLang="ko-KR" dirty="0"/>
          </a:p>
        </p:txBody>
      </p:sp>
      <p:sp>
        <p:nvSpPr>
          <p:cNvPr id="8" name="내용 개체 틀 7"/>
          <p:cNvSpPr>
            <a:spLocks noGrp="1"/>
          </p:cNvSpPr>
          <p:nvPr>
            <p:ph sz="half" idx="2"/>
          </p:nvPr>
        </p:nvSpPr>
        <p:spPr/>
        <p:txBody>
          <a:bodyPr/>
          <a:lstStyle/>
          <a:p>
            <a:pPr marL="0" indent="0">
              <a:buNone/>
            </a:pPr>
            <a:r>
              <a:rPr lang="en-US" altLang="ko-KR"/>
              <a:t>A = 5.2</a:t>
            </a:r>
          </a:p>
          <a:p>
            <a:pPr marL="0" indent="0">
              <a:buNone/>
            </a:pPr>
            <a:r>
              <a:rPr lang="en-US" altLang="ko-KR"/>
              <a:t>print(-A)</a:t>
            </a:r>
          </a:p>
          <a:p>
            <a:pPr marL="0" indent="0">
              <a:buNone/>
            </a:pPr>
            <a:endParaRPr lang="en-US" altLang="ko-KR"/>
          </a:p>
          <a:p>
            <a:pPr marL="0" indent="0">
              <a:buNone/>
            </a:pPr>
            <a:r>
              <a:rPr lang="en-US" altLang="ko-KR"/>
              <a:t>A = 50</a:t>
            </a:r>
            <a:endParaRPr lang="fr-FR" altLang="ko-KR"/>
          </a:p>
          <a:p>
            <a:pPr marL="0" indent="0">
              <a:buNone/>
            </a:pPr>
            <a:r>
              <a:rPr lang="en-US" altLang="ko-KR"/>
              <a:t>B = 24</a:t>
            </a:r>
          </a:p>
          <a:p>
            <a:pPr marL="0" indent="0">
              <a:buNone/>
            </a:pPr>
            <a:r>
              <a:rPr lang="en-US" altLang="ko-KR"/>
              <a:t>print(A - B)</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2362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multiply</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print(2 * 3)</a:t>
            </a:r>
          </a:p>
          <a:p>
            <a:pPr marL="0" indent="0">
              <a:buNone/>
            </a:pPr>
            <a:endParaRPr lang="fr-FR" altLang="ko-KR"/>
          </a:p>
          <a:p>
            <a:pPr marL="0" indent="0">
              <a:buNone/>
            </a:pPr>
            <a:endParaRPr lang="fr-FR" altLang="ko-KR"/>
          </a:p>
          <a:p>
            <a:pPr marL="0" indent="0">
              <a:buNone/>
            </a:pPr>
            <a:endParaRPr lang="fr-FR" altLang="ko-KR"/>
          </a:p>
          <a:p>
            <a:pPr marL="0" indent="0">
              <a:buNone/>
            </a:pPr>
            <a:r>
              <a:rPr lang="fr-FR" altLang="ko-KR"/>
              <a:t>print('la' * 3)</a:t>
            </a:r>
            <a:endParaRPr lang="fr-FR" altLang="ko-KR" dirty="0"/>
          </a:p>
        </p:txBody>
      </p:sp>
      <p:sp>
        <p:nvSpPr>
          <p:cNvPr id="8" name="내용 개체 틀 7"/>
          <p:cNvSpPr>
            <a:spLocks noGrp="1"/>
          </p:cNvSpPr>
          <p:nvPr>
            <p:ph sz="half" idx="2"/>
          </p:nvPr>
        </p:nvSpPr>
        <p:spPr/>
        <p:txBody>
          <a:bodyPr/>
          <a:lstStyle/>
          <a:p>
            <a:pPr marL="0" indent="0">
              <a:buNone/>
            </a:pPr>
            <a:r>
              <a:rPr lang="en-US" altLang="ko-KR"/>
              <a:t>A = 2</a:t>
            </a:r>
          </a:p>
          <a:p>
            <a:pPr marL="0" indent="0">
              <a:buNone/>
            </a:pPr>
            <a:r>
              <a:rPr lang="en-US" altLang="ko-KR"/>
              <a:t>B = 3</a:t>
            </a:r>
          </a:p>
          <a:p>
            <a:pPr marL="0" indent="0">
              <a:buNone/>
            </a:pPr>
            <a:r>
              <a:rPr lang="en-US" altLang="ko-KR"/>
              <a:t>print(A </a:t>
            </a:r>
            <a:r>
              <a:rPr lang="ko-KR" altLang="en-US"/>
              <a:t>*</a:t>
            </a:r>
            <a:r>
              <a:rPr lang="en-US" altLang="ko-KR"/>
              <a:t> B)</a:t>
            </a:r>
          </a:p>
          <a:p>
            <a:pPr marL="0" indent="0">
              <a:buNone/>
            </a:pPr>
            <a:endParaRPr lang="en-US" altLang="ko-KR"/>
          </a:p>
          <a:p>
            <a:pPr marL="0" indent="0">
              <a:buNone/>
            </a:pPr>
            <a:r>
              <a:rPr lang="en-US" altLang="ko-KR"/>
              <a:t>A = </a:t>
            </a:r>
            <a:r>
              <a:rPr lang="fr-FR" altLang="ko-KR"/>
              <a:t>'</a:t>
            </a:r>
            <a:r>
              <a:rPr lang="en-US" altLang="ko-KR"/>
              <a:t>l</a:t>
            </a:r>
            <a:r>
              <a:rPr lang="fr-FR" altLang="ko-KR"/>
              <a:t>a'</a:t>
            </a:r>
          </a:p>
          <a:p>
            <a:pPr marL="0" indent="0">
              <a:buNone/>
            </a:pPr>
            <a:r>
              <a:rPr lang="en-US" altLang="ko-KR"/>
              <a:t>B = 3</a:t>
            </a:r>
          </a:p>
          <a:p>
            <a:pPr marL="0" indent="0">
              <a:buNone/>
            </a:pPr>
            <a:r>
              <a:rPr lang="en-US" altLang="ko-KR"/>
              <a:t>print(A </a:t>
            </a:r>
            <a:r>
              <a:rPr lang="ko-KR" altLang="en-US"/>
              <a:t>*</a:t>
            </a:r>
            <a:r>
              <a:rPr lang="en-US" altLang="ko-KR"/>
              <a:t> B)</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07293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power</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print(3 ** 4)</a:t>
            </a:r>
            <a:endParaRPr lang="fr-FR" altLang="ko-KR" dirty="0"/>
          </a:p>
        </p:txBody>
      </p:sp>
      <p:sp>
        <p:nvSpPr>
          <p:cNvPr id="8" name="내용 개체 틀 7"/>
          <p:cNvSpPr>
            <a:spLocks noGrp="1"/>
          </p:cNvSpPr>
          <p:nvPr>
            <p:ph sz="half" idx="2"/>
          </p:nvPr>
        </p:nvSpPr>
        <p:spPr/>
        <p:txBody>
          <a:bodyPr/>
          <a:lstStyle/>
          <a:p>
            <a:pPr marL="0" indent="0">
              <a:buNone/>
            </a:pPr>
            <a:r>
              <a:rPr lang="en-US" altLang="ko-KR"/>
              <a:t>A = 3</a:t>
            </a:r>
          </a:p>
          <a:p>
            <a:pPr marL="0" indent="0">
              <a:buNone/>
            </a:pPr>
            <a:r>
              <a:rPr lang="en-US" altLang="ko-KR"/>
              <a:t>B = 4</a:t>
            </a:r>
          </a:p>
          <a:p>
            <a:pPr marL="0" indent="0">
              <a:buNone/>
            </a:pPr>
            <a:r>
              <a:rPr lang="en-US" altLang="ko-KR"/>
              <a:t>print(A </a:t>
            </a:r>
            <a:r>
              <a:rPr lang="ko-KR" altLang="en-US"/>
              <a:t>**</a:t>
            </a:r>
            <a:r>
              <a:rPr lang="en-US" altLang="ko-KR"/>
              <a:t> B)</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0871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divide</a:t>
            </a:r>
            <a:endParaRPr lang="ko-KR" altLang="en-US" dirty="0"/>
          </a:p>
        </p:txBody>
      </p:sp>
      <p:sp>
        <p:nvSpPr>
          <p:cNvPr id="7" name="내용 개체 틀 6"/>
          <p:cNvSpPr>
            <a:spLocks noGrp="1"/>
          </p:cNvSpPr>
          <p:nvPr>
            <p:ph sz="half" idx="1"/>
          </p:nvPr>
        </p:nvSpPr>
        <p:spPr/>
        <p:txBody>
          <a:bodyPr/>
          <a:lstStyle/>
          <a:p>
            <a:pPr marL="0" indent="0">
              <a:buNone/>
            </a:pPr>
            <a:r>
              <a:rPr lang="fr-FR" altLang="ko-KR"/>
              <a:t>print(13 / 3)</a:t>
            </a:r>
            <a:endParaRPr lang="fr-FR" altLang="ko-KR" dirty="0"/>
          </a:p>
        </p:txBody>
      </p:sp>
      <p:sp>
        <p:nvSpPr>
          <p:cNvPr id="8" name="내용 개체 틀 7"/>
          <p:cNvSpPr>
            <a:spLocks noGrp="1"/>
          </p:cNvSpPr>
          <p:nvPr>
            <p:ph sz="half" idx="2"/>
          </p:nvPr>
        </p:nvSpPr>
        <p:spPr/>
        <p:txBody>
          <a:bodyPr/>
          <a:lstStyle/>
          <a:p>
            <a:pPr marL="0" indent="0">
              <a:buNone/>
            </a:pPr>
            <a:r>
              <a:rPr lang="en-US" altLang="ko-KR"/>
              <a:t>A = 13</a:t>
            </a:r>
          </a:p>
          <a:p>
            <a:pPr marL="0" indent="0">
              <a:buNone/>
            </a:pPr>
            <a:r>
              <a:rPr lang="en-US" altLang="ko-KR"/>
              <a:t>B = 3</a:t>
            </a:r>
          </a:p>
          <a:p>
            <a:pPr marL="0" indent="0">
              <a:buNone/>
            </a:pPr>
            <a:r>
              <a:rPr lang="en-US" altLang="ko-KR"/>
              <a:t>print(A / B)</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97561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divide and floor (quotient)</a:t>
            </a:r>
            <a:endParaRPr lang="ko-KR" altLang="en-US" dirty="0"/>
          </a:p>
        </p:txBody>
      </p:sp>
      <p:sp>
        <p:nvSpPr>
          <p:cNvPr id="7" name="내용 개체 틀 6"/>
          <p:cNvSpPr>
            <a:spLocks noGrp="1"/>
          </p:cNvSpPr>
          <p:nvPr>
            <p:ph sz="half" idx="1"/>
          </p:nvPr>
        </p:nvSpPr>
        <p:spPr>
          <a:xfrm>
            <a:off x="913795" y="1906121"/>
            <a:ext cx="4856841" cy="3622671"/>
          </a:xfrm>
        </p:spPr>
        <p:txBody>
          <a:bodyPr>
            <a:normAutofit/>
          </a:bodyPr>
          <a:lstStyle/>
          <a:p>
            <a:pPr marL="0" indent="0">
              <a:buNone/>
            </a:pPr>
            <a:r>
              <a:rPr lang="fr-FR" altLang="ko-KR" sz="1600" dirty="0"/>
              <a:t>print(13 // 3)</a:t>
            </a:r>
          </a:p>
          <a:p>
            <a:pPr marL="0" indent="0">
              <a:buNone/>
            </a:pPr>
            <a:endParaRPr lang="fr-FR" altLang="ko-KR" sz="1600" dirty="0"/>
          </a:p>
          <a:p>
            <a:pPr marL="0" indent="0">
              <a:buNone/>
            </a:pPr>
            <a:endParaRPr lang="fr-FR" altLang="ko-KR" sz="1600" dirty="0"/>
          </a:p>
          <a:p>
            <a:pPr marL="0" indent="0">
              <a:buNone/>
            </a:pPr>
            <a:endParaRPr lang="fr-FR" altLang="ko-KR" sz="1600" dirty="0"/>
          </a:p>
          <a:p>
            <a:pPr marL="0" indent="0">
              <a:buNone/>
            </a:pPr>
            <a:r>
              <a:rPr lang="fr-FR" altLang="ko-KR" sz="1600" dirty="0"/>
              <a:t>print(-13 // 3)</a:t>
            </a:r>
          </a:p>
          <a:p>
            <a:pPr marL="0" indent="0">
              <a:buNone/>
            </a:pPr>
            <a:endParaRPr lang="fr-FR" altLang="ko-KR" sz="1600" dirty="0"/>
          </a:p>
          <a:p>
            <a:pPr marL="0" indent="0">
              <a:buNone/>
            </a:pPr>
            <a:endParaRPr lang="fr-FR" altLang="ko-KR" sz="1600" dirty="0"/>
          </a:p>
          <a:p>
            <a:pPr marL="0" indent="0">
              <a:buNone/>
            </a:pPr>
            <a:endParaRPr lang="fr-FR" altLang="ko-KR" sz="1600" dirty="0"/>
          </a:p>
          <a:p>
            <a:pPr marL="0" indent="0">
              <a:buNone/>
            </a:pPr>
            <a:r>
              <a:rPr lang="fr-FR" altLang="ko-KR" sz="1600" dirty="0"/>
              <a:t>print(9 // 1.81)</a:t>
            </a:r>
            <a:endParaRPr lang="ko-KR" altLang="en-US" sz="1600" dirty="0"/>
          </a:p>
        </p:txBody>
      </p:sp>
      <p:sp>
        <p:nvSpPr>
          <p:cNvPr id="8" name="내용 개체 틀 7"/>
          <p:cNvSpPr>
            <a:spLocks noGrp="1"/>
          </p:cNvSpPr>
          <p:nvPr>
            <p:ph sz="half" idx="2"/>
          </p:nvPr>
        </p:nvSpPr>
        <p:spPr>
          <a:xfrm>
            <a:off x="6410716" y="1906122"/>
            <a:ext cx="4856841" cy="3622672"/>
          </a:xfrm>
        </p:spPr>
        <p:txBody>
          <a:bodyPr>
            <a:noAutofit/>
          </a:bodyPr>
          <a:lstStyle/>
          <a:p>
            <a:pPr marL="0" indent="0">
              <a:buNone/>
            </a:pPr>
            <a:r>
              <a:rPr lang="en-US" altLang="ko-KR" sz="1600"/>
              <a:t>A = 13</a:t>
            </a:r>
          </a:p>
          <a:p>
            <a:pPr marL="0" indent="0">
              <a:buNone/>
            </a:pPr>
            <a:r>
              <a:rPr lang="en-US" altLang="ko-KR" sz="1600"/>
              <a:t>B = 3</a:t>
            </a:r>
          </a:p>
          <a:p>
            <a:pPr marL="0" indent="0">
              <a:buNone/>
            </a:pPr>
            <a:r>
              <a:rPr lang="en-US" altLang="ko-KR" sz="1600"/>
              <a:t>print(A // B)</a:t>
            </a:r>
          </a:p>
          <a:p>
            <a:pPr marL="0" indent="0">
              <a:buNone/>
            </a:pPr>
            <a:endParaRPr lang="en-US" altLang="ko-KR" sz="1600"/>
          </a:p>
          <a:p>
            <a:pPr marL="0" indent="0">
              <a:buNone/>
            </a:pPr>
            <a:r>
              <a:rPr lang="en-US" altLang="ko-KR" sz="1600"/>
              <a:t>A = -13</a:t>
            </a:r>
          </a:p>
          <a:p>
            <a:pPr marL="0" indent="0">
              <a:buNone/>
            </a:pPr>
            <a:r>
              <a:rPr lang="en-US" altLang="ko-KR" sz="1600"/>
              <a:t>B = 3</a:t>
            </a:r>
          </a:p>
          <a:p>
            <a:pPr marL="0" indent="0">
              <a:buNone/>
            </a:pPr>
            <a:r>
              <a:rPr lang="en-US" altLang="ko-KR" sz="1600"/>
              <a:t>print(A // B)    </a:t>
            </a:r>
            <a:r>
              <a:rPr lang="en-US" altLang="ko-KR" sz="1600">
                <a:sym typeface="Wingdings" panose="05000000000000000000" pitchFamily="2" charset="2"/>
              </a:rPr>
              <a:t># -4.3333</a:t>
            </a:r>
            <a:endParaRPr lang="en-US" altLang="ko-KR" sz="1600"/>
          </a:p>
          <a:p>
            <a:pPr marL="0" indent="0">
              <a:buNone/>
            </a:pPr>
            <a:endParaRPr lang="en-US" altLang="ko-KR" sz="1600"/>
          </a:p>
          <a:p>
            <a:pPr marL="0" indent="0">
              <a:buNone/>
            </a:pPr>
            <a:r>
              <a:rPr lang="en-US" altLang="ko-KR" sz="1600"/>
              <a:t>A = 9</a:t>
            </a:r>
          </a:p>
          <a:p>
            <a:pPr marL="0" indent="0">
              <a:buNone/>
            </a:pPr>
            <a:r>
              <a:rPr lang="en-US" altLang="ko-KR" sz="1600"/>
              <a:t>B = 1.81</a:t>
            </a:r>
          </a:p>
          <a:p>
            <a:pPr marL="0" indent="0">
              <a:buNone/>
            </a:pPr>
            <a:r>
              <a:rPr lang="en-US" altLang="ko-KR" sz="1600"/>
              <a:t>print(A // B)    </a:t>
            </a:r>
            <a:r>
              <a:rPr lang="en-US" altLang="ko-KR" sz="1600">
                <a:sym typeface="Wingdings" panose="05000000000000000000" pitchFamily="2" charset="2"/>
              </a:rPr>
              <a:t># 4.972</a:t>
            </a:r>
            <a:endParaRPr lang="ko-KR" altLang="en-US" sz="16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63022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modulo</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fr-FR" altLang="ko-KR"/>
              <a:t>print(13 % 3)</a:t>
            </a:r>
          </a:p>
          <a:p>
            <a:pPr marL="0" indent="0">
              <a:buNone/>
            </a:pPr>
            <a:endParaRPr lang="fr-FR" altLang="ko-KR"/>
          </a:p>
          <a:p>
            <a:pPr marL="0" indent="0">
              <a:buNone/>
            </a:pPr>
            <a:endParaRPr lang="fr-FR" altLang="ko-KR"/>
          </a:p>
          <a:p>
            <a:pPr marL="0" indent="0">
              <a:buNone/>
            </a:pPr>
            <a:endParaRPr lang="fr-FR" altLang="ko-KR"/>
          </a:p>
          <a:p>
            <a:pPr marL="0" indent="0">
              <a:buNone/>
            </a:pPr>
            <a:endParaRPr lang="fr-FR" altLang="ko-KR"/>
          </a:p>
          <a:p>
            <a:pPr marL="0" indent="0">
              <a:buNone/>
            </a:pPr>
            <a:r>
              <a:rPr lang="fr-FR" altLang="ko-KR"/>
              <a:t>print(-25.5 % 2.25)</a:t>
            </a:r>
            <a:endParaRPr lang="ko-KR" altLang="en-US" dirty="0"/>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a:t>A = 13</a:t>
            </a:r>
          </a:p>
          <a:p>
            <a:pPr marL="0" indent="0">
              <a:buNone/>
            </a:pPr>
            <a:r>
              <a:rPr lang="en-US" altLang="ko-KR"/>
              <a:t>B = 3</a:t>
            </a:r>
          </a:p>
          <a:p>
            <a:pPr marL="0" indent="0">
              <a:buNone/>
            </a:pPr>
            <a:r>
              <a:rPr lang="en-US" altLang="ko-KR"/>
              <a:t>print(A % B)    </a:t>
            </a:r>
            <a:r>
              <a:rPr lang="en-US" altLang="ko-KR">
                <a:sym typeface="Wingdings" panose="05000000000000000000" pitchFamily="2" charset="2"/>
              </a:rPr>
              <a:t># 13-12</a:t>
            </a:r>
            <a:endParaRPr lang="en-US" altLang="ko-KR"/>
          </a:p>
          <a:p>
            <a:pPr marL="0" indent="0">
              <a:buNone/>
            </a:pPr>
            <a:endParaRPr lang="en-US" altLang="ko-KR"/>
          </a:p>
          <a:p>
            <a:pPr marL="0" indent="0">
              <a:buNone/>
            </a:pPr>
            <a:r>
              <a:rPr lang="en-US" altLang="ko-KR"/>
              <a:t>A = -25.5</a:t>
            </a:r>
          </a:p>
          <a:p>
            <a:pPr marL="0" indent="0">
              <a:buNone/>
            </a:pPr>
            <a:r>
              <a:rPr lang="en-US" altLang="ko-KR"/>
              <a:t>B = 2.25</a:t>
            </a:r>
          </a:p>
          <a:p>
            <a:pPr marL="0" indent="0">
              <a:buNone/>
            </a:pPr>
            <a:r>
              <a:rPr lang="en-US" altLang="ko-KR"/>
              <a:t>print(A % B)</a:t>
            </a:r>
          </a:p>
          <a:p>
            <a:pPr marL="0" indent="0">
              <a:buNone/>
            </a:pPr>
            <a:r>
              <a:rPr lang="en-US" altLang="ko-KR">
                <a:sym typeface="Wingdings" panose="05000000000000000000" pitchFamily="2" charset="2"/>
              </a:rPr>
              <a:t>#</a:t>
            </a:r>
            <a:r>
              <a:rPr lang="en-US" altLang="ko-KR"/>
              <a:t> (2.25 * 12.0) - 25.5</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69736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a:t>Example: odd or even</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en-US" altLang="ko-KR" sz="1800" dirty="0"/>
              <a:t>1 % 2 == 1</a:t>
            </a:r>
          </a:p>
          <a:p>
            <a:pPr marL="0" indent="0">
              <a:buNone/>
            </a:pPr>
            <a:r>
              <a:rPr lang="en-US" altLang="ko-KR" sz="1800" dirty="0"/>
              <a:t>2 % 2 == 0</a:t>
            </a:r>
          </a:p>
          <a:p>
            <a:pPr marL="0" indent="0">
              <a:buNone/>
            </a:pPr>
            <a:r>
              <a:rPr lang="en-US" altLang="ko-KR" sz="1800" dirty="0"/>
              <a:t>3 % 2 == 1</a:t>
            </a:r>
          </a:p>
          <a:p>
            <a:pPr marL="0" indent="0">
              <a:buNone/>
            </a:pPr>
            <a:r>
              <a:rPr lang="en-US" altLang="ko-KR" sz="1800" dirty="0"/>
              <a:t>4 % 2 == 0</a:t>
            </a:r>
          </a:p>
          <a:p>
            <a:pPr marL="0" indent="0">
              <a:buNone/>
            </a:pPr>
            <a:r>
              <a:rPr lang="en-US" altLang="ko-KR" sz="1800" dirty="0"/>
              <a:t>5 % 2 == 1</a:t>
            </a:r>
          </a:p>
          <a:p>
            <a:pPr marL="0" indent="0">
              <a:buNone/>
            </a:pPr>
            <a:r>
              <a:rPr lang="en-US" altLang="ko-KR" sz="1800" dirty="0"/>
              <a:t>…</a:t>
            </a:r>
            <a:endParaRPr lang="ko-KR" altLang="en-US" sz="1800" dirty="0"/>
          </a:p>
        </p:txBody>
      </p:sp>
      <p:sp>
        <p:nvSpPr>
          <p:cNvPr id="11" name="내용 개체 틀 10"/>
          <p:cNvSpPr>
            <a:spLocks noGrp="1"/>
          </p:cNvSpPr>
          <p:nvPr>
            <p:ph sz="half" idx="2"/>
          </p:nvPr>
        </p:nvSpPr>
        <p:spPr/>
        <p:txBody>
          <a:bodyPr>
            <a:normAutofit fontScale="92500" lnSpcReduction="20000"/>
          </a:bodyPr>
          <a:lstStyle/>
          <a:p>
            <a:pPr marL="0" indent="0">
              <a:buNone/>
            </a:pPr>
            <a:r>
              <a:rPr lang="fr-FR" altLang="ko-KR" sz="1800"/>
              <a:t>print(1 % 2)</a:t>
            </a:r>
          </a:p>
          <a:p>
            <a:pPr marL="0" indent="0">
              <a:buNone/>
            </a:pPr>
            <a:r>
              <a:rPr lang="fr-FR" altLang="ko-KR" sz="1800"/>
              <a:t>print(2 % 2)</a:t>
            </a:r>
          </a:p>
          <a:p>
            <a:pPr marL="0" indent="0">
              <a:buNone/>
            </a:pPr>
            <a:r>
              <a:rPr lang="fr-FR" altLang="ko-KR" sz="1800"/>
              <a:t>print(3 % 2)</a:t>
            </a:r>
          </a:p>
          <a:p>
            <a:pPr marL="0" indent="0">
              <a:buNone/>
            </a:pPr>
            <a:r>
              <a:rPr lang="fr-FR" altLang="ko-KR" sz="1800"/>
              <a:t>print(4 % 2)</a:t>
            </a:r>
          </a:p>
          <a:p>
            <a:pPr marL="0" indent="0">
              <a:buNone/>
            </a:pPr>
            <a:r>
              <a:rPr lang="fr-FR" altLang="ko-KR" sz="1800"/>
              <a:t>print(5 % 2)</a:t>
            </a:r>
          </a:p>
          <a:p>
            <a:pPr marL="0" indent="0">
              <a:buNone/>
            </a:pPr>
            <a:r>
              <a:rPr lang="fr-FR" altLang="ko-KR" sz="1800"/>
              <a:t>print(6 % 2)</a:t>
            </a:r>
          </a:p>
          <a:p>
            <a:pPr marL="0" indent="0">
              <a:buNone/>
            </a:pPr>
            <a:r>
              <a:rPr lang="fr-FR" altLang="ko-KR" sz="1800"/>
              <a:t>print(7 % 2)</a:t>
            </a:r>
          </a:p>
          <a:p>
            <a:pPr marL="0" indent="0">
              <a:buNone/>
            </a:pPr>
            <a:r>
              <a:rPr lang="fr-FR" altLang="ko-KR" sz="1800"/>
              <a:t>print(8 % 2)</a:t>
            </a:r>
          </a:p>
          <a:p>
            <a:pPr marL="0" indent="0">
              <a:buNone/>
            </a:pPr>
            <a:r>
              <a:rPr lang="fr-FR" altLang="ko-KR" sz="1800"/>
              <a:t>print(9 % 2)</a:t>
            </a:r>
          </a:p>
          <a:p>
            <a:pPr marL="0" indent="0">
              <a:buNone/>
            </a:pPr>
            <a:r>
              <a:rPr lang="fr-FR" altLang="ko-KR" sz="1800"/>
              <a:t>print(10 % 2)</a:t>
            </a:r>
            <a:endParaRPr lang="ko-KR" altLang="en-US" sz="18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70686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divide evenly</a:t>
            </a:r>
            <a:endParaRPr lang="ko-KR" altLang="en-US" dirty="0"/>
          </a:p>
        </p:txBody>
      </p:sp>
      <p:sp>
        <p:nvSpPr>
          <p:cNvPr id="10" name="내용 개체 틀 9"/>
          <p:cNvSpPr>
            <a:spLocks noGrp="1"/>
          </p:cNvSpPr>
          <p:nvPr>
            <p:ph idx="1"/>
          </p:nvPr>
        </p:nvSpPr>
        <p:spPr/>
        <p:txBody>
          <a:bodyPr/>
          <a:lstStyle/>
          <a:p>
            <a:pPr marL="0" indent="0">
              <a:buNone/>
            </a:pPr>
            <a:r>
              <a:rPr lang="en-US" altLang="ko-KR"/>
              <a:t>When X divides Y evenly,</a:t>
            </a:r>
          </a:p>
          <a:p>
            <a:pPr marL="457200" lvl="1" indent="0">
              <a:buNone/>
            </a:pPr>
            <a:r>
              <a:rPr lang="en-US" altLang="ko-KR"/>
              <a:t>Y % X == 0</a:t>
            </a:r>
          </a:p>
          <a:p>
            <a:pPr marL="0" indent="0">
              <a:buNone/>
            </a:pPr>
            <a:endParaRPr lang="en-US" altLang="ko-KR"/>
          </a:p>
          <a:p>
            <a:pPr marL="0" indent="0">
              <a:buNone/>
            </a:pPr>
            <a:r>
              <a:rPr lang="en-US" altLang="ko-KR"/>
              <a:t>print(121 % 11)</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90453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Bit-wise Operators (pass)</a:t>
            </a:r>
            <a:endParaRPr lang="ko-KR" altLang="en-US" dirty="0"/>
          </a:p>
        </p:txBody>
      </p:sp>
      <p:sp>
        <p:nvSpPr>
          <p:cNvPr id="3" name="내용 개체 틀 2"/>
          <p:cNvSpPr>
            <a:spLocks noGrp="1"/>
          </p:cNvSpPr>
          <p:nvPr>
            <p:ph sz="half" idx="1"/>
          </p:nvPr>
        </p:nvSpPr>
        <p:spPr/>
        <p:txBody>
          <a:bodyPr/>
          <a:lstStyle/>
          <a:p>
            <a:r>
              <a:rPr lang="en-US" altLang="ko-KR"/>
              <a:t>&lt;&lt; (left shift)</a:t>
            </a:r>
          </a:p>
          <a:p>
            <a:r>
              <a:rPr lang="en-US" altLang="ko-KR"/>
              <a:t>&gt;&gt; (right shift)</a:t>
            </a:r>
            <a:endParaRPr lang="ko-KR" altLang="en-US" dirty="0"/>
          </a:p>
        </p:txBody>
      </p:sp>
      <p:sp>
        <p:nvSpPr>
          <p:cNvPr id="4" name="내용 개체 틀 3"/>
          <p:cNvSpPr>
            <a:spLocks noGrp="1"/>
          </p:cNvSpPr>
          <p:nvPr>
            <p:ph sz="half" idx="2"/>
          </p:nvPr>
        </p:nvSpPr>
        <p:spPr/>
        <p:txBody>
          <a:bodyPr/>
          <a:lstStyle/>
          <a:p>
            <a:r>
              <a:rPr lang="en-US" altLang="ko-KR"/>
              <a:t>&amp; (bit-wise AND)</a:t>
            </a:r>
          </a:p>
          <a:p>
            <a:r>
              <a:rPr lang="en-US" altLang="ko-KR"/>
              <a:t>| (bit-wise OR)</a:t>
            </a:r>
          </a:p>
          <a:p>
            <a:r>
              <a:rPr lang="en-US" altLang="ko-KR"/>
              <a:t>^ (bit-wise XOR)</a:t>
            </a:r>
          </a:p>
          <a:p>
            <a:r>
              <a:rPr lang="en-US" altLang="ko-KR"/>
              <a:t>~ (bit-wise invert)</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94288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lstStyle/>
          <a:p>
            <a:r>
              <a:rPr lang="en-US" altLang="ko-KR" dirty="0"/>
              <a:t>Python: Operators and Expressions</a:t>
            </a:r>
            <a:endParaRPr lang="ko-KR" altLang="en-US" dirty="0"/>
          </a:p>
        </p:txBody>
      </p:sp>
      <p:sp>
        <p:nvSpPr>
          <p:cNvPr id="4" name="부제목 3">
            <a:extLst>
              <a:ext uri="{FF2B5EF4-FFF2-40B4-BE49-F238E27FC236}">
                <a16:creationId xmlns:a16="http://schemas.microsoft.com/office/drawing/2014/main" id="{653F3199-6062-4B8E-9C88-5120A485712B}"/>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994260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b="1" u="sng"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72756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Relational Operators</a:t>
            </a:r>
            <a:endParaRPr lang="ko-KR" altLang="en-US" dirty="0"/>
          </a:p>
        </p:txBody>
      </p:sp>
      <p:sp>
        <p:nvSpPr>
          <p:cNvPr id="3" name="내용 개체 틀 2"/>
          <p:cNvSpPr>
            <a:spLocks noGrp="1"/>
          </p:cNvSpPr>
          <p:nvPr>
            <p:ph sz="half" idx="1"/>
          </p:nvPr>
        </p:nvSpPr>
        <p:spPr/>
        <p:txBody>
          <a:bodyPr>
            <a:normAutofit fontScale="92500" lnSpcReduction="20000"/>
          </a:bodyPr>
          <a:lstStyle/>
          <a:p>
            <a:pPr marL="0" indent="0">
              <a:buNone/>
            </a:pPr>
            <a:r>
              <a:rPr lang="en-US" altLang="ko-KR" sz="2000" dirty="0"/>
              <a:t>&lt; (less than)</a:t>
            </a:r>
          </a:p>
          <a:p>
            <a:pPr marL="457200" lvl="1" indent="0">
              <a:buNone/>
            </a:pPr>
            <a:r>
              <a:rPr lang="en-US" altLang="ko-KR" sz="1800" dirty="0"/>
              <a:t>5 &lt; 3 gives False</a:t>
            </a:r>
          </a:p>
          <a:p>
            <a:pPr marL="457200" lvl="1" indent="0">
              <a:buNone/>
            </a:pPr>
            <a:r>
              <a:rPr lang="en-US" altLang="ko-KR" sz="1800" dirty="0"/>
              <a:t>3 &lt; 5 gives True</a:t>
            </a:r>
          </a:p>
          <a:p>
            <a:pPr marL="457200" lvl="1" indent="0">
              <a:buNone/>
            </a:pPr>
            <a:r>
              <a:rPr lang="en-US" altLang="ko-KR" sz="1800" dirty="0"/>
              <a:t>Comparisons can be chained arbitrarily: 3 &lt; 5 &lt; 7 gives True.</a:t>
            </a:r>
          </a:p>
          <a:p>
            <a:pPr marL="457200" lvl="1" indent="0">
              <a:buNone/>
            </a:pPr>
            <a:r>
              <a:rPr lang="en-US" altLang="ko-KR" sz="1800" dirty="0"/>
              <a:t>If both operands are numbers, they are first converted to a common type. Otherwise, it always returns False.</a:t>
            </a:r>
          </a:p>
          <a:p>
            <a:pPr marL="0" indent="0">
              <a:buNone/>
            </a:pPr>
            <a:r>
              <a:rPr lang="en-US" altLang="ko-KR" sz="2000" dirty="0"/>
              <a:t>&gt; (greater than)</a:t>
            </a:r>
          </a:p>
          <a:p>
            <a:pPr marL="457200" lvl="1" indent="0">
              <a:buNone/>
            </a:pPr>
            <a:r>
              <a:rPr lang="en-US" altLang="ko-KR" sz="1800" dirty="0"/>
              <a:t>5 &gt; 3 returns True</a:t>
            </a:r>
          </a:p>
        </p:txBody>
      </p:sp>
      <p:sp>
        <p:nvSpPr>
          <p:cNvPr id="4" name="내용 개체 틀 3"/>
          <p:cNvSpPr>
            <a:spLocks noGrp="1"/>
          </p:cNvSpPr>
          <p:nvPr>
            <p:ph sz="half" idx="2"/>
          </p:nvPr>
        </p:nvSpPr>
        <p:spPr/>
        <p:txBody>
          <a:bodyPr>
            <a:normAutofit fontScale="92500" lnSpcReduction="20000"/>
          </a:bodyPr>
          <a:lstStyle/>
          <a:p>
            <a:pPr marL="0" indent="0">
              <a:buNone/>
            </a:pPr>
            <a:r>
              <a:rPr lang="en-US" altLang="ko-KR" sz="2000"/>
              <a:t>&lt;= (less than or equal to)</a:t>
            </a:r>
          </a:p>
          <a:p>
            <a:pPr marL="457200" lvl="1" indent="0">
              <a:buNone/>
            </a:pPr>
            <a:r>
              <a:rPr lang="en-US" altLang="ko-KR" sz="1800"/>
              <a:t>x = 3; y = 6; x &lt;= y returns True</a:t>
            </a:r>
            <a:endParaRPr lang="ko-KR" altLang="en-US" sz="1800"/>
          </a:p>
          <a:p>
            <a:pPr marL="0" indent="0">
              <a:buNone/>
            </a:pPr>
            <a:r>
              <a:rPr lang="en-US" altLang="ko-KR" sz="2000"/>
              <a:t>&gt;= (greater than or equal to)</a:t>
            </a:r>
          </a:p>
          <a:p>
            <a:pPr marL="457200" lvl="1" indent="0">
              <a:buNone/>
            </a:pPr>
            <a:r>
              <a:rPr lang="en-US" altLang="ko-KR" sz="1800"/>
              <a:t>x = 4; y = 3; x &gt;= 3 returns True</a:t>
            </a:r>
          </a:p>
          <a:p>
            <a:pPr marL="0" indent="0">
              <a:buNone/>
            </a:pPr>
            <a:r>
              <a:rPr lang="en-US" altLang="ko-KR" sz="2000"/>
              <a:t>== (equal to)</a:t>
            </a:r>
          </a:p>
          <a:p>
            <a:pPr marL="457200" lvl="1" indent="0">
              <a:buNone/>
            </a:pPr>
            <a:r>
              <a:rPr lang="en-US" altLang="ko-KR" sz="1800"/>
              <a:t>x = 2; y = 2; x == y returns True</a:t>
            </a:r>
          </a:p>
          <a:p>
            <a:pPr marL="457200" lvl="1" indent="0">
              <a:buNone/>
            </a:pPr>
            <a:r>
              <a:rPr lang="en-US" altLang="ko-KR" sz="1800"/>
              <a:t>x = 'str'; y = 'stR'; x == y returns False</a:t>
            </a:r>
          </a:p>
          <a:p>
            <a:pPr marL="457200" lvl="1" indent="0">
              <a:buNone/>
            </a:pPr>
            <a:r>
              <a:rPr lang="en-US" altLang="ko-KR" sz="1800"/>
              <a:t>x = 'str'; y = 'str'; x == y returns True</a:t>
            </a:r>
          </a:p>
          <a:p>
            <a:pPr marL="0" indent="0">
              <a:buNone/>
            </a:pPr>
            <a:r>
              <a:rPr lang="en-US" altLang="ko-KR" sz="2000"/>
              <a:t>!= (not equal to)</a:t>
            </a:r>
          </a:p>
          <a:p>
            <a:pPr marL="457200" lvl="1" indent="0">
              <a:buNone/>
            </a:pPr>
            <a:r>
              <a:rPr lang="en-US" altLang="ko-KR" sz="1800"/>
              <a:t>x = 2; y = 3; x != y returns True</a:t>
            </a:r>
            <a:endParaRPr lang="ko-KR" altLang="en-US" sz="1800"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97274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less than</a:t>
            </a:r>
            <a:endParaRPr lang="ko-KR" altLang="en-US" dirty="0"/>
          </a:p>
        </p:txBody>
      </p:sp>
      <p:sp>
        <p:nvSpPr>
          <p:cNvPr id="3" name="내용 개체 틀 2"/>
          <p:cNvSpPr>
            <a:spLocks noGrp="1"/>
          </p:cNvSpPr>
          <p:nvPr>
            <p:ph sz="half" idx="1"/>
          </p:nvPr>
        </p:nvSpPr>
        <p:spPr/>
        <p:txBody>
          <a:bodyPr>
            <a:normAutofit fontScale="70000" lnSpcReduction="20000"/>
          </a:bodyPr>
          <a:lstStyle/>
          <a:p>
            <a:pPr marL="0" indent="0">
              <a:buNone/>
            </a:pPr>
            <a:r>
              <a:rPr lang="es-ES" altLang="ko-KR" dirty="0"/>
              <a:t>print(5 &lt; 3)</a:t>
            </a:r>
          </a:p>
          <a:p>
            <a:pPr marL="0" indent="0">
              <a:buNone/>
            </a:pPr>
            <a:r>
              <a:rPr lang="es-ES" altLang="ko-KR" dirty="0"/>
              <a:t>print(3 &lt; 5)</a:t>
            </a:r>
          </a:p>
          <a:p>
            <a:pPr marL="0" indent="0">
              <a:buNone/>
            </a:pPr>
            <a:r>
              <a:rPr lang="es-ES" altLang="ko-KR" dirty="0"/>
              <a:t>print(3 &lt; 5 &lt; 7)</a:t>
            </a:r>
          </a:p>
          <a:p>
            <a:pPr marL="0" indent="0">
              <a:buNone/>
            </a:pPr>
            <a:endParaRPr lang="es-ES" altLang="ko-KR" dirty="0"/>
          </a:p>
          <a:p>
            <a:pPr marL="0" indent="0">
              <a:buNone/>
            </a:pPr>
            <a:r>
              <a:rPr lang="en-US" altLang="ko-KR" dirty="0"/>
              <a:t>A = 3</a:t>
            </a:r>
          </a:p>
          <a:p>
            <a:pPr marL="0" indent="0">
              <a:buNone/>
            </a:pPr>
            <a:r>
              <a:rPr lang="en-US" altLang="ko-KR" dirty="0"/>
              <a:t>B = 5</a:t>
            </a:r>
          </a:p>
          <a:p>
            <a:pPr marL="0" indent="0">
              <a:buNone/>
            </a:pPr>
            <a:r>
              <a:rPr lang="en-US" altLang="ko-KR" dirty="0"/>
              <a:t>C = 7</a:t>
            </a:r>
          </a:p>
          <a:p>
            <a:pPr marL="0" indent="0">
              <a:buNone/>
            </a:pPr>
            <a:r>
              <a:rPr lang="es-ES" altLang="ko-KR" dirty="0"/>
              <a:t>print(</a:t>
            </a:r>
            <a:r>
              <a:rPr lang="en-US" altLang="ko-KR" dirty="0"/>
              <a:t>B</a:t>
            </a:r>
            <a:r>
              <a:rPr lang="es-ES" altLang="ko-KR" dirty="0"/>
              <a:t> &lt; </a:t>
            </a:r>
            <a:r>
              <a:rPr lang="en-US" altLang="ko-KR" dirty="0"/>
              <a:t>A</a:t>
            </a:r>
            <a:r>
              <a:rPr lang="es-ES" altLang="ko-KR" dirty="0"/>
              <a:t>)</a:t>
            </a:r>
          </a:p>
          <a:p>
            <a:pPr marL="0" indent="0">
              <a:buNone/>
            </a:pPr>
            <a:r>
              <a:rPr lang="es-ES" altLang="ko-KR" dirty="0"/>
              <a:t>print(</a:t>
            </a:r>
            <a:r>
              <a:rPr lang="en-US" altLang="ko-KR" dirty="0"/>
              <a:t>A</a:t>
            </a:r>
            <a:r>
              <a:rPr lang="es-ES" altLang="ko-KR" dirty="0"/>
              <a:t> &lt; </a:t>
            </a:r>
            <a:r>
              <a:rPr lang="en-US" altLang="ko-KR" dirty="0"/>
              <a:t>B</a:t>
            </a:r>
            <a:r>
              <a:rPr lang="es-ES" altLang="ko-KR" dirty="0"/>
              <a:t>)</a:t>
            </a:r>
          </a:p>
          <a:p>
            <a:pPr marL="0" indent="0">
              <a:buNone/>
            </a:pPr>
            <a:r>
              <a:rPr lang="es-ES" altLang="ko-KR" dirty="0"/>
              <a:t>print(</a:t>
            </a:r>
            <a:r>
              <a:rPr lang="en-US" altLang="ko-KR" dirty="0"/>
              <a:t>A</a:t>
            </a:r>
            <a:r>
              <a:rPr lang="es-ES" altLang="ko-KR" dirty="0"/>
              <a:t> &lt; </a:t>
            </a:r>
            <a:r>
              <a:rPr lang="en-US" altLang="ko-KR" dirty="0"/>
              <a:t>B</a:t>
            </a:r>
            <a:r>
              <a:rPr lang="es-ES" altLang="ko-KR" dirty="0"/>
              <a:t> &lt; </a:t>
            </a:r>
            <a:r>
              <a:rPr lang="en-US" altLang="ko-KR" dirty="0"/>
              <a:t>C</a:t>
            </a:r>
            <a:r>
              <a:rPr lang="es-ES" altLang="ko-KR" dirty="0"/>
              <a:t>)</a:t>
            </a:r>
            <a:endParaRPr lang="ko-KR" altLang="en-US" dirty="0"/>
          </a:p>
        </p:txBody>
      </p:sp>
      <p:sp>
        <p:nvSpPr>
          <p:cNvPr id="5" name="내용 개체 틀 4"/>
          <p:cNvSpPr>
            <a:spLocks noGrp="1"/>
          </p:cNvSpPr>
          <p:nvPr>
            <p:ph sz="half" idx="2"/>
          </p:nvPr>
        </p:nvSpPr>
        <p:spPr/>
        <p:txBody>
          <a:bodyPr>
            <a:normAutofit fontScale="70000" lnSpcReduction="20000"/>
          </a:bodyPr>
          <a:lstStyle/>
          <a:p>
            <a:pPr marL="0" indent="0">
              <a:buNone/>
            </a:pPr>
            <a:r>
              <a:rPr lang="es-ES" altLang="ko-KR" dirty="0"/>
              <a:t>print("5 &lt; 3", 5 &lt; 3)</a:t>
            </a:r>
          </a:p>
          <a:p>
            <a:pPr marL="0" indent="0">
              <a:buNone/>
            </a:pPr>
            <a:r>
              <a:rPr lang="es-ES" altLang="ko-KR" dirty="0"/>
              <a:t>print("3 &lt; 5", 3 &lt; 5)</a:t>
            </a:r>
          </a:p>
          <a:p>
            <a:pPr marL="0" indent="0">
              <a:buNone/>
            </a:pPr>
            <a:r>
              <a:rPr lang="es-ES" altLang="ko-KR" dirty="0"/>
              <a:t>print("3 &lt; 5 &lt; 7", 3 &lt; 5 &lt; 7)</a:t>
            </a:r>
          </a:p>
          <a:p>
            <a:pPr marL="0" indent="0">
              <a:buNone/>
            </a:pPr>
            <a:endParaRPr lang="es-ES" altLang="ko-KR" dirty="0"/>
          </a:p>
          <a:p>
            <a:pPr marL="0" indent="0">
              <a:buNone/>
            </a:pPr>
            <a:r>
              <a:rPr lang="es-ES" altLang="ko-KR" dirty="0"/>
              <a:t>A = 3</a:t>
            </a:r>
          </a:p>
          <a:p>
            <a:pPr marL="0" indent="0">
              <a:buNone/>
            </a:pPr>
            <a:r>
              <a:rPr lang="es-ES" altLang="ko-KR" dirty="0"/>
              <a:t>B = 5</a:t>
            </a:r>
          </a:p>
          <a:p>
            <a:pPr marL="0" indent="0">
              <a:buNone/>
            </a:pPr>
            <a:r>
              <a:rPr lang="es-ES" altLang="ko-KR" dirty="0"/>
              <a:t>C = 7</a:t>
            </a:r>
          </a:p>
          <a:p>
            <a:pPr marL="0" indent="0">
              <a:buNone/>
            </a:pPr>
            <a:r>
              <a:rPr lang="es-ES" altLang="ko-KR" dirty="0"/>
              <a:t>print("B &lt; A", B &lt; A)</a:t>
            </a:r>
          </a:p>
          <a:p>
            <a:pPr marL="0" indent="0">
              <a:buNone/>
            </a:pPr>
            <a:r>
              <a:rPr lang="es-ES" altLang="ko-KR" dirty="0"/>
              <a:t>print("A &lt; B", A &lt; B)</a:t>
            </a:r>
          </a:p>
          <a:p>
            <a:pPr marL="0" indent="0">
              <a:buNone/>
            </a:pPr>
            <a:r>
              <a:rPr lang="es-ES" altLang="ko-KR" dirty="0"/>
              <a:t>print("A &lt; B &lt; C", A &lt; B &lt; C)</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75318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greater than</a:t>
            </a:r>
            <a:endParaRPr lang="ko-KR" altLang="en-US" dirty="0"/>
          </a:p>
        </p:txBody>
      </p:sp>
      <p:sp>
        <p:nvSpPr>
          <p:cNvPr id="3" name="내용 개체 틀 2"/>
          <p:cNvSpPr>
            <a:spLocks noGrp="1"/>
          </p:cNvSpPr>
          <p:nvPr>
            <p:ph sz="half" idx="1"/>
          </p:nvPr>
        </p:nvSpPr>
        <p:spPr/>
        <p:txBody>
          <a:bodyPr>
            <a:normAutofit fontScale="70000" lnSpcReduction="20000"/>
          </a:bodyPr>
          <a:lstStyle/>
          <a:p>
            <a:pPr marL="0" indent="0">
              <a:buNone/>
            </a:pPr>
            <a:r>
              <a:rPr lang="es-ES" altLang="ko-KR"/>
              <a:t>print(5 &gt; 3)</a:t>
            </a:r>
          </a:p>
          <a:p>
            <a:pPr marL="0" indent="0">
              <a:buNone/>
            </a:pPr>
            <a:r>
              <a:rPr lang="es-ES" altLang="ko-KR"/>
              <a:t>print(3 &gt; 5)</a:t>
            </a:r>
          </a:p>
          <a:p>
            <a:pPr marL="0" indent="0">
              <a:buNone/>
            </a:pPr>
            <a:r>
              <a:rPr lang="es-ES" altLang="ko-KR"/>
              <a:t>print(3 &gt; 5 &gt; 7)</a:t>
            </a:r>
          </a:p>
          <a:p>
            <a:pPr marL="0" indent="0">
              <a:buNone/>
            </a:pPr>
            <a:endParaRPr lang="es-ES" altLang="ko-KR"/>
          </a:p>
          <a:p>
            <a:pPr marL="0" indent="0">
              <a:buNone/>
            </a:pPr>
            <a:r>
              <a:rPr lang="en-US" altLang="ko-KR"/>
              <a:t>A = 3</a:t>
            </a:r>
          </a:p>
          <a:p>
            <a:pPr marL="0" indent="0">
              <a:buNone/>
            </a:pPr>
            <a:r>
              <a:rPr lang="en-US" altLang="ko-KR"/>
              <a:t>B = 5</a:t>
            </a:r>
          </a:p>
          <a:p>
            <a:pPr marL="0" indent="0">
              <a:buNone/>
            </a:pPr>
            <a:r>
              <a:rPr lang="en-US" altLang="ko-KR"/>
              <a:t>C = 7</a:t>
            </a:r>
          </a:p>
          <a:p>
            <a:pPr marL="0" indent="0">
              <a:buNone/>
            </a:pPr>
            <a:r>
              <a:rPr lang="es-ES" altLang="ko-KR"/>
              <a:t>print(</a:t>
            </a:r>
            <a:r>
              <a:rPr lang="en-US" altLang="ko-KR"/>
              <a:t>B</a:t>
            </a:r>
            <a:r>
              <a:rPr lang="es-ES" altLang="ko-KR"/>
              <a:t> &gt; </a:t>
            </a:r>
            <a:r>
              <a:rPr lang="en-US" altLang="ko-KR"/>
              <a:t>A</a:t>
            </a:r>
            <a:r>
              <a:rPr lang="es-ES" altLang="ko-KR"/>
              <a:t>)</a:t>
            </a:r>
          </a:p>
          <a:p>
            <a:pPr marL="0" indent="0">
              <a:buNone/>
            </a:pPr>
            <a:r>
              <a:rPr lang="es-ES" altLang="ko-KR"/>
              <a:t>print(</a:t>
            </a:r>
            <a:r>
              <a:rPr lang="en-US" altLang="ko-KR"/>
              <a:t>A</a:t>
            </a:r>
            <a:r>
              <a:rPr lang="es-ES" altLang="ko-KR"/>
              <a:t> &gt; </a:t>
            </a:r>
            <a:r>
              <a:rPr lang="en-US" altLang="ko-KR"/>
              <a:t>B</a:t>
            </a:r>
            <a:r>
              <a:rPr lang="es-ES" altLang="ko-KR"/>
              <a:t>)</a:t>
            </a:r>
          </a:p>
          <a:p>
            <a:pPr marL="0" indent="0">
              <a:buNone/>
            </a:pPr>
            <a:r>
              <a:rPr lang="es-ES" altLang="ko-KR"/>
              <a:t>print(</a:t>
            </a:r>
            <a:r>
              <a:rPr lang="en-US" altLang="ko-KR"/>
              <a:t>A</a:t>
            </a:r>
            <a:r>
              <a:rPr lang="es-ES" altLang="ko-KR"/>
              <a:t> &gt; </a:t>
            </a:r>
            <a:r>
              <a:rPr lang="en-US" altLang="ko-KR"/>
              <a:t>B</a:t>
            </a:r>
            <a:r>
              <a:rPr lang="es-ES" altLang="ko-KR"/>
              <a:t> &gt; </a:t>
            </a:r>
            <a:r>
              <a:rPr lang="en-US" altLang="ko-KR"/>
              <a:t>C</a:t>
            </a:r>
            <a:r>
              <a:rPr lang="es-ES" altLang="ko-KR"/>
              <a:t>)</a:t>
            </a:r>
            <a:endParaRPr lang="ko-KR" altLang="en-US" dirty="0"/>
          </a:p>
        </p:txBody>
      </p:sp>
      <p:sp>
        <p:nvSpPr>
          <p:cNvPr id="5" name="내용 개체 틀 4"/>
          <p:cNvSpPr>
            <a:spLocks noGrp="1"/>
          </p:cNvSpPr>
          <p:nvPr>
            <p:ph sz="half" idx="2"/>
          </p:nvPr>
        </p:nvSpPr>
        <p:spPr/>
        <p:txBody>
          <a:bodyPr>
            <a:normAutofit fontScale="70000" lnSpcReduction="20000"/>
          </a:bodyPr>
          <a:lstStyle/>
          <a:p>
            <a:pPr marL="0" indent="0">
              <a:buNone/>
            </a:pPr>
            <a:r>
              <a:rPr lang="es-ES" altLang="ko-KR" dirty="0"/>
              <a:t>print("5 &gt; 3", 5 &gt; 3)</a:t>
            </a:r>
          </a:p>
          <a:p>
            <a:pPr marL="0" indent="0">
              <a:buNone/>
            </a:pPr>
            <a:r>
              <a:rPr lang="es-ES" altLang="ko-KR" dirty="0"/>
              <a:t>print("3 &gt; 5", 3 &gt; 5)</a:t>
            </a:r>
          </a:p>
          <a:p>
            <a:pPr marL="0" indent="0">
              <a:buNone/>
            </a:pPr>
            <a:r>
              <a:rPr lang="es-ES" altLang="ko-KR" dirty="0"/>
              <a:t>print("3 &gt; 5 &gt; 7", 3 &gt; 5 &gt; 7)</a:t>
            </a:r>
          </a:p>
          <a:p>
            <a:pPr marL="0" indent="0">
              <a:buNone/>
            </a:pPr>
            <a:endParaRPr lang="es-ES" altLang="ko-KR" dirty="0"/>
          </a:p>
          <a:p>
            <a:pPr marL="0" indent="0">
              <a:buNone/>
            </a:pPr>
            <a:r>
              <a:rPr lang="es-ES" altLang="ko-KR" dirty="0"/>
              <a:t>A = 3</a:t>
            </a:r>
          </a:p>
          <a:p>
            <a:pPr marL="0" indent="0">
              <a:buNone/>
            </a:pPr>
            <a:r>
              <a:rPr lang="es-ES" altLang="ko-KR" dirty="0"/>
              <a:t>B = 5</a:t>
            </a:r>
          </a:p>
          <a:p>
            <a:pPr marL="0" indent="0">
              <a:buNone/>
            </a:pPr>
            <a:r>
              <a:rPr lang="es-ES" altLang="ko-KR" dirty="0"/>
              <a:t>C = 7</a:t>
            </a:r>
          </a:p>
          <a:p>
            <a:pPr marL="0" indent="0">
              <a:buNone/>
            </a:pPr>
            <a:r>
              <a:rPr lang="es-ES" altLang="ko-KR" dirty="0"/>
              <a:t>print("B &gt; A", B &gt; A)</a:t>
            </a:r>
          </a:p>
          <a:p>
            <a:pPr marL="0" indent="0">
              <a:buNone/>
            </a:pPr>
            <a:r>
              <a:rPr lang="es-ES" altLang="ko-KR" dirty="0"/>
              <a:t>print("A &gt; B", A &gt; B)</a:t>
            </a:r>
          </a:p>
          <a:p>
            <a:pPr marL="0" indent="0">
              <a:buNone/>
            </a:pPr>
            <a:r>
              <a:rPr lang="es-ES" altLang="ko-KR" dirty="0"/>
              <a:t>print("A &gt; B &gt; C", A &gt; B &gt; C)</a:t>
            </a:r>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5086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less than or equal to</a:t>
            </a:r>
            <a:endParaRPr lang="ko-KR" altLang="en-US" dirty="0"/>
          </a:p>
        </p:txBody>
      </p:sp>
      <p:sp>
        <p:nvSpPr>
          <p:cNvPr id="3" name="내용 개체 틀 2"/>
          <p:cNvSpPr>
            <a:spLocks noGrp="1"/>
          </p:cNvSpPr>
          <p:nvPr>
            <p:ph sz="half" idx="1"/>
          </p:nvPr>
        </p:nvSpPr>
        <p:spPr/>
        <p:txBody>
          <a:bodyPr/>
          <a:lstStyle/>
          <a:p>
            <a:pPr marL="0" indent="0">
              <a:buNone/>
            </a:pPr>
            <a:r>
              <a:rPr lang="es-ES" altLang="ko-KR"/>
              <a:t>x = 3</a:t>
            </a:r>
          </a:p>
          <a:p>
            <a:pPr marL="0" indent="0">
              <a:buNone/>
            </a:pPr>
            <a:r>
              <a:rPr lang="es-ES" altLang="ko-KR"/>
              <a:t>y = 6</a:t>
            </a:r>
          </a:p>
          <a:p>
            <a:pPr marL="0" indent="0">
              <a:buNone/>
            </a:pPr>
            <a:r>
              <a:rPr lang="es-ES" altLang="ko-KR"/>
              <a:t>print(x &lt;= y)</a:t>
            </a:r>
            <a:endParaRPr lang="ko-KR" altLang="en-US" dirty="0"/>
          </a:p>
        </p:txBody>
      </p:sp>
      <p:sp>
        <p:nvSpPr>
          <p:cNvPr id="5" name="내용 개체 틀 4"/>
          <p:cNvSpPr>
            <a:spLocks noGrp="1"/>
          </p:cNvSpPr>
          <p:nvPr>
            <p:ph sz="half" idx="2"/>
          </p:nvPr>
        </p:nvSpPr>
        <p:spPr/>
        <p:txBody>
          <a:bodyPr/>
          <a:lstStyle/>
          <a:p>
            <a:pPr marL="0" indent="0">
              <a:buNone/>
            </a:pPr>
            <a:r>
              <a:rPr lang="es-ES" altLang="ko-KR" dirty="0"/>
              <a:t>x = 3</a:t>
            </a:r>
          </a:p>
          <a:p>
            <a:pPr marL="0" indent="0">
              <a:buNone/>
            </a:pPr>
            <a:r>
              <a:rPr lang="es-ES" altLang="ko-KR" dirty="0"/>
              <a:t>y = 6</a:t>
            </a:r>
          </a:p>
          <a:p>
            <a:pPr marL="0" indent="0">
              <a:buNone/>
            </a:pPr>
            <a:r>
              <a:rPr lang="es-ES" altLang="ko-KR" dirty="0"/>
              <a:t>print("x &lt;= y", x &lt;= y)</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1417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greater than or equal to</a:t>
            </a:r>
            <a:endParaRPr lang="ko-KR" altLang="en-US" dirty="0"/>
          </a:p>
        </p:txBody>
      </p:sp>
      <p:sp>
        <p:nvSpPr>
          <p:cNvPr id="3" name="내용 개체 틀 2"/>
          <p:cNvSpPr>
            <a:spLocks noGrp="1"/>
          </p:cNvSpPr>
          <p:nvPr>
            <p:ph sz="half" idx="1"/>
          </p:nvPr>
        </p:nvSpPr>
        <p:spPr/>
        <p:txBody>
          <a:bodyPr/>
          <a:lstStyle/>
          <a:p>
            <a:pPr marL="0" indent="0">
              <a:buNone/>
            </a:pPr>
            <a:r>
              <a:rPr lang="es-ES" altLang="ko-KR"/>
              <a:t>x = 4</a:t>
            </a:r>
          </a:p>
          <a:p>
            <a:pPr marL="0" indent="0">
              <a:buNone/>
            </a:pPr>
            <a:r>
              <a:rPr lang="es-ES" altLang="ko-KR"/>
              <a:t>y = 3</a:t>
            </a:r>
          </a:p>
          <a:p>
            <a:pPr marL="0" indent="0">
              <a:buNone/>
            </a:pPr>
            <a:r>
              <a:rPr lang="es-ES" altLang="ko-KR"/>
              <a:t>print(x &gt;= 3)</a:t>
            </a:r>
            <a:endParaRPr lang="ko-KR" altLang="en-US" dirty="0"/>
          </a:p>
        </p:txBody>
      </p:sp>
      <p:sp>
        <p:nvSpPr>
          <p:cNvPr id="5" name="내용 개체 틀 4"/>
          <p:cNvSpPr>
            <a:spLocks noGrp="1"/>
          </p:cNvSpPr>
          <p:nvPr>
            <p:ph sz="half" idx="2"/>
          </p:nvPr>
        </p:nvSpPr>
        <p:spPr/>
        <p:txBody>
          <a:bodyPr/>
          <a:lstStyle/>
          <a:p>
            <a:pPr marL="0" indent="0">
              <a:buNone/>
            </a:pPr>
            <a:r>
              <a:rPr lang="es-ES" altLang="ko-KR" dirty="0"/>
              <a:t>x = 4</a:t>
            </a:r>
          </a:p>
          <a:p>
            <a:pPr marL="0" indent="0">
              <a:buNone/>
            </a:pPr>
            <a:r>
              <a:rPr lang="es-ES" altLang="ko-KR" dirty="0"/>
              <a:t>y = 3</a:t>
            </a:r>
          </a:p>
          <a:p>
            <a:pPr marL="0" indent="0">
              <a:buNone/>
            </a:pPr>
            <a:r>
              <a:rPr lang="es-ES" altLang="ko-KR" dirty="0"/>
              <a:t>print("x &gt;= 3", x &gt;= 3)</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4186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913794" y="609600"/>
            <a:ext cx="11018229" cy="1261872"/>
          </a:xfrm>
        </p:spPr>
        <p:txBody>
          <a:bodyPr>
            <a:normAutofit fontScale="90000"/>
          </a:bodyPr>
          <a:lstStyle/>
          <a:p>
            <a:r>
              <a:rPr lang="en-US" altLang="ko-KR" dirty="0"/>
              <a:t>Numeric Order vs. Lexicographical Order</a:t>
            </a:r>
            <a:endParaRPr lang="ko-KR" altLang="en-US" dirty="0"/>
          </a:p>
        </p:txBody>
      </p:sp>
      <p:sp>
        <p:nvSpPr>
          <p:cNvPr id="11" name="내용 개체 틀 10"/>
          <p:cNvSpPr>
            <a:spLocks noGrp="1"/>
          </p:cNvSpPr>
          <p:nvPr>
            <p:ph sz="half" idx="1"/>
          </p:nvPr>
        </p:nvSpPr>
        <p:spPr/>
        <p:txBody>
          <a:bodyPr>
            <a:normAutofit fontScale="77500" lnSpcReduction="20000"/>
          </a:bodyPr>
          <a:lstStyle/>
          <a:p>
            <a:r>
              <a:rPr lang="en-US" altLang="ko-KR" dirty="0"/>
              <a:t>Numeric Order</a:t>
            </a:r>
          </a:p>
          <a:p>
            <a:pPr lvl="1"/>
            <a:r>
              <a:rPr lang="en-US" altLang="ko-KR" dirty="0"/>
              <a:t>1, 2, 11</a:t>
            </a:r>
          </a:p>
          <a:p>
            <a:pPr lvl="1"/>
            <a:r>
              <a:rPr lang="en-US" altLang="ko-KR" dirty="0"/>
              <a:t>1, 11, 2		# ?</a:t>
            </a:r>
          </a:p>
          <a:p>
            <a:r>
              <a:rPr lang="en-US" altLang="ko-KR" dirty="0"/>
              <a:t>Lexicographical Order</a:t>
            </a:r>
          </a:p>
          <a:p>
            <a:pPr lvl="1"/>
            <a:r>
              <a:rPr lang="en-US" altLang="ko-KR" dirty="0"/>
              <a:t>A, B, AA	# ?</a:t>
            </a:r>
          </a:p>
          <a:p>
            <a:pPr lvl="1"/>
            <a:r>
              <a:rPr lang="en-US" altLang="ko-KR" dirty="0"/>
              <a:t>A, AA, B</a:t>
            </a:r>
          </a:p>
          <a:p>
            <a:endParaRPr lang="en-US" altLang="ko-KR" dirty="0"/>
          </a:p>
          <a:p>
            <a:r>
              <a:rPr lang="ko-KR" altLang="en-US" dirty="0"/>
              <a:t>사전 단어 찾기</a:t>
            </a:r>
            <a:endParaRPr lang="en-US" altLang="ko-KR" dirty="0"/>
          </a:p>
          <a:p>
            <a:r>
              <a:rPr lang="ko-KR" altLang="en-US" dirty="0"/>
              <a:t>도서관 책 찾기</a:t>
            </a:r>
            <a:endParaRPr lang="en-US" altLang="ko-KR" dirty="0"/>
          </a:p>
          <a:p>
            <a:pPr lvl="1"/>
            <a:r>
              <a:rPr lang="ko-KR" altLang="en-US" dirty="0"/>
              <a:t>청구기호</a:t>
            </a:r>
            <a:r>
              <a:rPr lang="en-US" altLang="ko-KR" dirty="0"/>
              <a:t>: 005.133P 001a</a:t>
            </a:r>
          </a:p>
        </p:txBody>
      </p:sp>
      <p:sp>
        <p:nvSpPr>
          <p:cNvPr id="12" name="내용 개체 틀 11"/>
          <p:cNvSpPr>
            <a:spLocks noGrp="1"/>
          </p:cNvSpPr>
          <p:nvPr>
            <p:ph sz="half" idx="2"/>
          </p:nvPr>
        </p:nvSpPr>
        <p:spPr/>
        <p:txBody>
          <a:bodyPr>
            <a:normAutofit fontScale="77500" lnSpcReduction="20000"/>
          </a:bodyPr>
          <a:lstStyle/>
          <a:p>
            <a:pPr marL="0" indent="0">
              <a:buNone/>
            </a:pPr>
            <a:r>
              <a:rPr lang="fr-FR" altLang="ko-KR" dirty="0"/>
              <a:t>print(1 &lt; 2)		</a:t>
            </a:r>
            <a:r>
              <a:rPr lang="en-US" altLang="ko-KR" dirty="0"/>
              <a:t># T</a:t>
            </a:r>
            <a:endParaRPr lang="fr-FR" altLang="ko-KR" dirty="0"/>
          </a:p>
          <a:p>
            <a:pPr marL="0" indent="0">
              <a:buNone/>
            </a:pPr>
            <a:r>
              <a:rPr lang="fr-FR" altLang="ko-KR" dirty="0"/>
              <a:t>print(2 &lt; 11)		</a:t>
            </a:r>
            <a:r>
              <a:rPr lang="en-US" altLang="ko-KR" dirty="0"/>
              <a:t># T</a:t>
            </a:r>
            <a:endParaRPr lang="fr-FR" altLang="ko-KR" dirty="0"/>
          </a:p>
          <a:p>
            <a:pPr marL="0" indent="0">
              <a:buNone/>
            </a:pPr>
            <a:endParaRPr lang="fr-FR" altLang="ko-KR" dirty="0"/>
          </a:p>
          <a:p>
            <a:pPr marL="0" indent="0">
              <a:buNone/>
            </a:pPr>
            <a:r>
              <a:rPr lang="fr-FR" altLang="ko-KR" dirty="0"/>
              <a:t>print("A" &lt; "B")	</a:t>
            </a:r>
            <a:r>
              <a:rPr lang="en-US" altLang="ko-KR" dirty="0"/>
              <a:t># T</a:t>
            </a:r>
            <a:endParaRPr lang="fr-FR" altLang="ko-KR" dirty="0"/>
          </a:p>
          <a:p>
            <a:pPr marL="0" indent="0">
              <a:buNone/>
            </a:pPr>
            <a:r>
              <a:rPr lang="fr-FR" altLang="ko-KR" dirty="0"/>
              <a:t>print("B" &lt; "AA")	</a:t>
            </a:r>
            <a:r>
              <a:rPr lang="en-US" altLang="ko-KR" dirty="0"/>
              <a:t># 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7780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608F28B-7D19-1993-762C-95C805BD6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898" y="1581122"/>
            <a:ext cx="3080360" cy="4939553"/>
          </a:xfrm>
          <a:prstGeom prst="rect">
            <a:avLst/>
          </a:prstGeom>
          <a:noFill/>
          <a:extLst>
            <a:ext uri="{909E8E84-426E-40DD-AFC4-6F175D3DCCD1}">
              <a14:hiddenFill xmlns:a14="http://schemas.microsoft.com/office/drawing/2010/main">
                <a:solidFill>
                  <a:srgbClr val="FFFFFF"/>
                </a:solidFill>
              </a14:hiddenFill>
            </a:ext>
          </a:extLst>
        </p:spPr>
      </p:pic>
      <p:sp>
        <p:nvSpPr>
          <p:cNvPr id="11" name="제목 10"/>
          <p:cNvSpPr>
            <a:spLocks noGrp="1"/>
          </p:cNvSpPr>
          <p:nvPr>
            <p:ph type="title"/>
          </p:nvPr>
        </p:nvSpPr>
        <p:spPr/>
        <p:txBody>
          <a:bodyPr>
            <a:normAutofit fontScale="90000"/>
          </a:bodyPr>
          <a:lstStyle/>
          <a:p>
            <a:r>
              <a:rPr lang="en-US" altLang="ko-KR" dirty="0"/>
              <a:t>Lexicographical Order: English-Korean Dictionary</a:t>
            </a:r>
            <a:br>
              <a:rPr lang="en-US" altLang="ko-KR" dirty="0"/>
            </a:br>
            <a:r>
              <a:rPr lang="en-US" altLang="ko-KR" dirty="0"/>
              <a:t>(</a:t>
            </a:r>
            <a:r>
              <a:rPr lang="ko-KR" altLang="en-US" dirty="0" err="1"/>
              <a:t>엣센스</a:t>
            </a:r>
            <a:r>
              <a:rPr lang="ko-KR" altLang="en-US" dirty="0"/>
              <a:t> 영한사전</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cxnSp>
        <p:nvCxnSpPr>
          <p:cNvPr id="16" name="직선 화살표 연결선 15"/>
          <p:cNvCxnSpPr/>
          <p:nvPr/>
        </p:nvCxnSpPr>
        <p:spPr>
          <a:xfrm>
            <a:off x="4799856" y="2060848"/>
            <a:ext cx="0" cy="3816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6346860" y="2060848"/>
            <a:ext cx="0" cy="3816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V="1">
            <a:off x="4871864" y="2060848"/>
            <a:ext cx="1440160" cy="3816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803B34D-78C8-9FED-0336-00B9812E424D}"/>
              </a:ext>
            </a:extLst>
          </p:cNvPr>
          <p:cNvSpPr txBox="1"/>
          <p:nvPr/>
        </p:nvSpPr>
        <p:spPr>
          <a:xfrm>
            <a:off x="7342965" y="6076503"/>
            <a:ext cx="3746376" cy="261610"/>
          </a:xfrm>
          <a:prstGeom prst="rect">
            <a:avLst/>
          </a:prstGeom>
          <a:noFill/>
        </p:spPr>
        <p:txBody>
          <a:bodyPr wrap="square">
            <a:spAutoFit/>
          </a:bodyPr>
          <a:lstStyle/>
          <a:p>
            <a:r>
              <a:rPr lang="ko-KR" altLang="en-US" sz="1100" dirty="0">
                <a:hlinkClick r:id="rId3"/>
              </a:rPr>
              <a:t>https://eltdb.com/shop2/prodimg/05/02/ESSEK21.jpg</a:t>
            </a:r>
            <a:r>
              <a:rPr lang="ko-KR" altLang="en-US" sz="1100" dirty="0"/>
              <a:t> </a:t>
            </a:r>
          </a:p>
        </p:txBody>
      </p:sp>
    </p:spTree>
    <p:extLst>
      <p:ext uri="{BB962C8B-B14F-4D97-AF65-F5344CB8AC3E}">
        <p14:creationId xmlns:p14="http://schemas.microsoft.com/office/powerpoint/2010/main" val="22131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9119" y="12276"/>
            <a:ext cx="10353762" cy="1261872"/>
          </a:xfrm>
        </p:spPr>
        <p:txBody>
          <a:bodyPr/>
          <a:lstStyle/>
          <a:p>
            <a:r>
              <a:rPr lang="en-US" altLang="ko-KR" dirty="0"/>
              <a:t>Example: equal to</a:t>
            </a:r>
            <a:endParaRPr lang="ko-KR" altLang="en-US" dirty="0"/>
          </a:p>
        </p:txBody>
      </p:sp>
      <p:sp>
        <p:nvSpPr>
          <p:cNvPr id="3" name="내용 개체 틀 2"/>
          <p:cNvSpPr>
            <a:spLocks noGrp="1"/>
          </p:cNvSpPr>
          <p:nvPr>
            <p:ph sz="half" idx="1"/>
          </p:nvPr>
        </p:nvSpPr>
        <p:spPr>
          <a:xfrm>
            <a:off x="913794" y="1363858"/>
            <a:ext cx="4856841" cy="3622671"/>
          </a:xfrm>
        </p:spPr>
        <p:txBody>
          <a:bodyPr>
            <a:noAutofit/>
          </a:bodyPr>
          <a:lstStyle/>
          <a:p>
            <a:pPr marL="0" indent="0">
              <a:buNone/>
            </a:pPr>
            <a:r>
              <a:rPr lang="es-ES" altLang="ko-KR" sz="1600" dirty="0"/>
              <a:t>x = 2</a:t>
            </a:r>
          </a:p>
          <a:p>
            <a:pPr marL="0" indent="0">
              <a:buNone/>
            </a:pPr>
            <a:r>
              <a:rPr lang="es-ES" altLang="ko-KR" sz="1600" dirty="0"/>
              <a:t>y = 2</a:t>
            </a:r>
          </a:p>
          <a:p>
            <a:pPr marL="0" indent="0">
              <a:buNone/>
            </a:pPr>
            <a:r>
              <a:rPr lang="es-ES" altLang="ko-KR" sz="1600" dirty="0"/>
              <a:t>print(x == y)</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a:t>
            </a:r>
          </a:p>
          <a:p>
            <a:pPr marL="0" indent="0">
              <a:buNone/>
            </a:pPr>
            <a:r>
              <a:rPr lang="es-ES" altLang="ko-KR" sz="1600" dirty="0"/>
              <a:t>print(x.lower() == y.lower())</a:t>
            </a:r>
          </a:p>
          <a:p>
            <a:pPr marL="0" indent="0">
              <a:buNone/>
            </a:pPr>
            <a:r>
              <a:rPr lang="es-ES" altLang="ko-KR" sz="1600" dirty="0"/>
              <a:t>print(x.upper() == y.upper())</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a:t>
            </a:r>
            <a:endParaRPr lang="ko-KR" altLang="en-US" sz="1600" dirty="0"/>
          </a:p>
        </p:txBody>
      </p:sp>
      <p:sp>
        <p:nvSpPr>
          <p:cNvPr id="5" name="내용 개체 틀 4"/>
          <p:cNvSpPr>
            <a:spLocks noGrp="1"/>
          </p:cNvSpPr>
          <p:nvPr>
            <p:ph sz="half" idx="2"/>
          </p:nvPr>
        </p:nvSpPr>
        <p:spPr>
          <a:xfrm>
            <a:off x="6096000" y="1363858"/>
            <a:ext cx="5628885" cy="4893507"/>
          </a:xfrm>
        </p:spPr>
        <p:txBody>
          <a:bodyPr>
            <a:normAutofit/>
          </a:bodyPr>
          <a:lstStyle/>
          <a:p>
            <a:pPr marL="0" indent="0">
              <a:buNone/>
            </a:pPr>
            <a:r>
              <a:rPr lang="es-ES" altLang="ko-KR" sz="1600" dirty="0"/>
              <a:t>x = 2</a:t>
            </a:r>
          </a:p>
          <a:p>
            <a:pPr marL="0" indent="0">
              <a:buNone/>
            </a:pPr>
            <a:r>
              <a:rPr lang="es-ES" altLang="ko-KR" sz="1600" dirty="0"/>
              <a:t>y = 2</a:t>
            </a:r>
          </a:p>
          <a:p>
            <a:pPr marL="0" indent="0">
              <a:buNone/>
            </a:pPr>
            <a:r>
              <a:rPr lang="es-ES" altLang="ko-KR" sz="1600" dirty="0"/>
              <a:t>print("x == y", x == y)</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 x == y)</a:t>
            </a:r>
          </a:p>
          <a:p>
            <a:pPr marL="0" indent="0">
              <a:buNone/>
            </a:pPr>
            <a:r>
              <a:rPr lang="es-ES" altLang="ko-KR" sz="1600" dirty="0"/>
              <a:t>print("x.lower() == y.lower()", x.lower() == y.lower())</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 x == y)</a:t>
            </a:r>
            <a:endParaRPr lang="ko-KR" altLang="en-US" sz="1600"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36766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13794" y="154762"/>
            <a:ext cx="10353762" cy="1261872"/>
          </a:xfrm>
        </p:spPr>
        <p:txBody>
          <a:bodyPr/>
          <a:lstStyle/>
          <a:p>
            <a:r>
              <a:rPr lang="en-US" altLang="ko-KR" dirty="0"/>
              <a:t>Example: not equal to</a:t>
            </a:r>
            <a:endParaRPr lang="ko-KR" altLang="en-US" dirty="0"/>
          </a:p>
        </p:txBody>
      </p:sp>
      <p:sp>
        <p:nvSpPr>
          <p:cNvPr id="3" name="내용 개체 틀 2"/>
          <p:cNvSpPr>
            <a:spLocks noGrp="1"/>
          </p:cNvSpPr>
          <p:nvPr>
            <p:ph sz="half" idx="1"/>
          </p:nvPr>
        </p:nvSpPr>
        <p:spPr>
          <a:xfrm>
            <a:off x="924443" y="1072403"/>
            <a:ext cx="4856841" cy="3622671"/>
          </a:xfrm>
        </p:spPr>
        <p:txBody>
          <a:bodyPr>
            <a:noAutofit/>
          </a:bodyPr>
          <a:lstStyle/>
          <a:p>
            <a:pPr marL="0" indent="0">
              <a:buNone/>
            </a:pPr>
            <a:r>
              <a:rPr lang="es-ES" altLang="ko-KR" sz="1600" dirty="0"/>
              <a:t>x = 2</a:t>
            </a:r>
          </a:p>
          <a:p>
            <a:pPr marL="0" indent="0">
              <a:buNone/>
            </a:pPr>
            <a:r>
              <a:rPr lang="es-ES" altLang="ko-KR" sz="1600" dirty="0"/>
              <a:t>y = 2</a:t>
            </a:r>
          </a:p>
          <a:p>
            <a:pPr marL="0" indent="0">
              <a:buNone/>
            </a:pPr>
            <a:r>
              <a:rPr lang="es-ES" altLang="ko-KR" sz="1600" dirty="0"/>
              <a:t>print(x != y)</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a:t>
            </a:r>
          </a:p>
          <a:p>
            <a:pPr marL="0" indent="0">
              <a:buNone/>
            </a:pPr>
            <a:r>
              <a:rPr lang="es-ES" altLang="ko-KR" sz="1600" dirty="0"/>
              <a:t>print(x.lower() != y.lower())</a:t>
            </a:r>
          </a:p>
          <a:p>
            <a:pPr marL="0" indent="0">
              <a:buNone/>
            </a:pPr>
            <a:r>
              <a:rPr lang="es-ES" altLang="ko-KR" sz="1600" dirty="0"/>
              <a:t>print(x.upper() != y.upper())</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a:t>
            </a:r>
            <a:endParaRPr lang="ko-KR" altLang="en-US" sz="1600" dirty="0"/>
          </a:p>
        </p:txBody>
      </p:sp>
      <p:sp>
        <p:nvSpPr>
          <p:cNvPr id="5" name="내용 개체 틀 4"/>
          <p:cNvSpPr>
            <a:spLocks noGrp="1"/>
          </p:cNvSpPr>
          <p:nvPr>
            <p:ph sz="half" idx="2"/>
          </p:nvPr>
        </p:nvSpPr>
        <p:spPr>
          <a:xfrm>
            <a:off x="6421364" y="1072404"/>
            <a:ext cx="5358260" cy="5077384"/>
          </a:xfrm>
        </p:spPr>
        <p:txBody>
          <a:bodyPr>
            <a:normAutofit/>
          </a:bodyPr>
          <a:lstStyle/>
          <a:p>
            <a:pPr marL="0" indent="0">
              <a:buNone/>
            </a:pPr>
            <a:r>
              <a:rPr lang="es-ES" altLang="ko-KR" sz="1600" dirty="0"/>
              <a:t>x = 2</a:t>
            </a:r>
          </a:p>
          <a:p>
            <a:pPr marL="0" indent="0">
              <a:buNone/>
            </a:pPr>
            <a:r>
              <a:rPr lang="es-ES" altLang="ko-KR" sz="1600" dirty="0"/>
              <a:t>y = 2</a:t>
            </a:r>
          </a:p>
          <a:p>
            <a:pPr marL="0" indent="0">
              <a:buNone/>
            </a:pPr>
            <a:r>
              <a:rPr lang="es-ES" altLang="ko-KR" sz="1600" dirty="0"/>
              <a:t>print("x != y", x != y)</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 x != y)</a:t>
            </a:r>
          </a:p>
          <a:p>
            <a:pPr marL="0" indent="0">
              <a:buNone/>
            </a:pPr>
            <a:r>
              <a:rPr lang="es-ES" altLang="ko-KR" sz="1600" dirty="0"/>
              <a:t>print("x.lower() != y.lower()", x.lower() != y.lower())</a:t>
            </a:r>
          </a:p>
          <a:p>
            <a:pPr marL="0" indent="0">
              <a:buNone/>
            </a:pPr>
            <a:endParaRPr lang="es-ES" altLang="ko-KR" sz="1600" dirty="0"/>
          </a:p>
          <a:p>
            <a:pPr marL="0" indent="0">
              <a:buNone/>
            </a:pPr>
            <a:r>
              <a:rPr lang="es-ES" altLang="ko-KR" sz="1600" dirty="0"/>
              <a:t>x = 'str'</a:t>
            </a:r>
          </a:p>
          <a:p>
            <a:pPr marL="0" indent="0">
              <a:buNone/>
            </a:pPr>
            <a:r>
              <a:rPr lang="es-ES" altLang="ko-KR" sz="1600" dirty="0"/>
              <a:t>y = 'str'</a:t>
            </a:r>
          </a:p>
          <a:p>
            <a:pPr marL="0" indent="0">
              <a:buNone/>
            </a:pPr>
            <a:r>
              <a:rPr lang="es-ES" altLang="ko-KR" sz="1600" dirty="0"/>
              <a:t>print("x != y", x != y)</a:t>
            </a:r>
            <a:endParaRPr lang="ko-KR" altLang="en-US" sz="1600"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69753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nvPr>
        </p:nvGraphicFramePr>
        <p:xfrm>
          <a:off x="1090613" y="2060575"/>
          <a:ext cx="10015296" cy="4117686"/>
        </p:xfrm>
        <a:graphic>
          <a:graphicData uri="http://schemas.openxmlformats.org/drawingml/2006/table">
            <a:tbl>
              <a:tblPr firstRow="1" bandRow="1">
                <a:tableStyleId>{3B4B98B0-60AC-42C2-AFA5-B58CD77FA1E5}</a:tableStyleId>
              </a:tblPr>
              <a:tblGrid>
                <a:gridCol w="2503824">
                  <a:extLst>
                    <a:ext uri="{9D8B030D-6E8A-4147-A177-3AD203B41FA5}">
                      <a16:colId xmlns:a16="http://schemas.microsoft.com/office/drawing/2014/main" val="1292183571"/>
                    </a:ext>
                  </a:extLst>
                </a:gridCol>
                <a:gridCol w="2503824">
                  <a:extLst>
                    <a:ext uri="{9D8B030D-6E8A-4147-A177-3AD203B41FA5}">
                      <a16:colId xmlns:a16="http://schemas.microsoft.com/office/drawing/2014/main" val="713938405"/>
                    </a:ext>
                  </a:extLst>
                </a:gridCol>
                <a:gridCol w="2503824">
                  <a:extLst>
                    <a:ext uri="{9D8B030D-6E8A-4147-A177-3AD203B41FA5}">
                      <a16:colId xmlns:a16="http://schemas.microsoft.com/office/drawing/2014/main" val="349712780"/>
                    </a:ext>
                  </a:extLst>
                </a:gridCol>
                <a:gridCol w="2503824">
                  <a:extLst>
                    <a:ext uri="{9D8B030D-6E8A-4147-A177-3AD203B41FA5}">
                      <a16:colId xmlns:a16="http://schemas.microsoft.com/office/drawing/2014/main" val="782521234"/>
                    </a:ext>
                  </a:extLst>
                </a:gridCol>
              </a:tblGrid>
              <a:tr h="354973">
                <a:tc>
                  <a:txBody>
                    <a:bodyPr/>
                    <a:lstStyle/>
                    <a:p>
                      <a:pPr algn="ctr" latinLnBrk="1"/>
                      <a:r>
                        <a:rPr lang="en-US" altLang="ko-KR" sz="1400" dirty="0"/>
                        <a:t>Task</a:t>
                      </a:r>
                      <a:endParaRPr lang="ko-KR" altLang="en-US" sz="1400" dirty="0">
                        <a:solidFill>
                          <a:schemeClr val="tx2">
                            <a:lumMod val="90000"/>
                          </a:schemeClr>
                        </a:solidFill>
                      </a:endParaRPr>
                    </a:p>
                  </a:txBody>
                  <a:tcPr anchor="ctr"/>
                </a:tc>
                <a:tc>
                  <a:txBody>
                    <a:bodyPr/>
                    <a:lstStyle/>
                    <a:p>
                      <a:pPr algn="ctr" latinLnBrk="1"/>
                      <a:r>
                        <a:rPr lang="en-US" altLang="ko-KR" sz="1400" dirty="0"/>
                        <a:t>Single Value</a:t>
                      </a:r>
                      <a:endParaRPr lang="ko-KR" altLang="en-US" sz="1400" dirty="0">
                        <a:solidFill>
                          <a:schemeClr val="tx2">
                            <a:lumMod val="90000"/>
                          </a:schemeClr>
                        </a:solidFill>
                      </a:endParaRPr>
                    </a:p>
                  </a:txBody>
                  <a:tcPr anchor="ctr"/>
                </a:tc>
                <a:tc>
                  <a:txBody>
                    <a:bodyPr/>
                    <a:lstStyle/>
                    <a:p>
                      <a:pPr algn="ctr" latinLnBrk="1"/>
                      <a:r>
                        <a:rPr lang="en-US" altLang="ko-KR" sz="1400" dirty="0"/>
                        <a:t>Multiple Values</a:t>
                      </a:r>
                      <a:endParaRPr lang="ko-KR" altLang="en-US" sz="1400" dirty="0">
                        <a:solidFill>
                          <a:schemeClr val="tx2">
                            <a:lumMod val="90000"/>
                          </a:schemeClr>
                        </a:solidFill>
                      </a:endParaRPr>
                    </a:p>
                  </a:txBody>
                  <a:tcPr anchor="ctr"/>
                </a:tc>
                <a:tc>
                  <a:txBody>
                    <a:bodyPr/>
                    <a:lstStyle/>
                    <a:p>
                      <a:pPr algn="ctr" latinLnBrk="1"/>
                      <a:r>
                        <a:rPr lang="en-US" altLang="ko-KR" sz="1400" dirty="0" err="1"/>
                        <a:t>numpy</a:t>
                      </a:r>
                      <a:r>
                        <a:rPr lang="en-US" altLang="ko-KR" sz="1400" dirty="0"/>
                        <a:t>, pandas</a:t>
                      </a:r>
                      <a:endParaRPr lang="ko-KR" altLang="en-US" sz="1400" dirty="0">
                        <a:solidFill>
                          <a:schemeClr val="tx2">
                            <a:lumMod val="90000"/>
                          </a:schemeClr>
                        </a:solidFill>
                      </a:endParaRPr>
                    </a:p>
                  </a:txBody>
                  <a:tcPr anchor="ctr"/>
                </a:tc>
                <a:extLst>
                  <a:ext uri="{0D108BD9-81ED-4DB2-BD59-A6C34878D82A}">
                    <a16:rowId xmlns:a16="http://schemas.microsoft.com/office/drawing/2014/main" val="3094531392"/>
                  </a:ext>
                </a:extLst>
              </a:tr>
              <a:tr h="603454">
                <a:tc>
                  <a:txBody>
                    <a:bodyPr/>
                    <a:lstStyle/>
                    <a:p>
                      <a:pPr latinLnBrk="1"/>
                      <a:r>
                        <a:rPr lang="en-US" altLang="ko-KR" sz="1400" dirty="0"/>
                        <a:t>Presentation (value, variable)</a:t>
                      </a:r>
                      <a:endParaRPr lang="ko-KR" altLang="en-US" sz="1400" dirty="0">
                        <a:solidFill>
                          <a:schemeClr val="tx2">
                            <a:lumMod val="90000"/>
                          </a:schemeClr>
                        </a:solidFill>
                      </a:endParaRPr>
                    </a:p>
                  </a:txBody>
                  <a:tcPr anchor="ctr"/>
                </a:tc>
                <a:tc>
                  <a:txBody>
                    <a:bodyPr/>
                    <a:lstStyle/>
                    <a:p>
                      <a:pPr algn="ctr" latinLnBrk="1"/>
                      <a:r>
                        <a:rPr lang="en-US" altLang="ko-KR" sz="1400" dirty="0"/>
                        <a:t>int, float, string, </a:t>
                      </a:r>
                      <a:r>
                        <a:rPr lang="en-US" altLang="ko-KR" sz="1400" dirty="0" err="1"/>
                        <a:t>boolean</a:t>
                      </a:r>
                      <a:endParaRPr lang="en-US" altLang="ko-KR" sz="1400" dirty="0">
                        <a:solidFill>
                          <a:schemeClr val="tx2">
                            <a:lumMod val="90000"/>
                          </a:schemeClr>
                        </a:solidFill>
                      </a:endParaRPr>
                    </a:p>
                  </a:txBody>
                  <a:tcPr anchor="ctr"/>
                </a:tc>
                <a:tc>
                  <a:txBody>
                    <a:bodyPr/>
                    <a:lstStyle/>
                    <a:p>
                      <a:pPr algn="ctr" latinLnBrk="1"/>
                      <a:r>
                        <a:rPr lang="en-US" altLang="ko-KR" sz="1400" dirty="0"/>
                        <a:t>list, tuple, dictionary, set</a:t>
                      </a:r>
                      <a:endParaRPr lang="en-US" altLang="ko-KR" sz="1400" dirty="0">
                        <a:solidFill>
                          <a:schemeClr val="tx2">
                            <a:lumMod val="90000"/>
                          </a:schemeClr>
                        </a:solidFill>
                      </a:endParaRPr>
                    </a:p>
                  </a:txBody>
                  <a:tcPr anchor="ctr"/>
                </a:tc>
                <a:tc>
                  <a:txBody>
                    <a:bodyPr/>
                    <a:lstStyle/>
                    <a:p>
                      <a:pPr algn="ctr" latinLnBrk="1"/>
                      <a:r>
                        <a:rPr lang="en-US" altLang="ko-KR" sz="1400" dirty="0" err="1"/>
                        <a:t>ndarray</a:t>
                      </a:r>
                      <a:r>
                        <a:rPr lang="en-US" altLang="ko-KR" sz="1400" dirty="0"/>
                        <a:t>, Series, </a:t>
                      </a:r>
                      <a:r>
                        <a:rPr lang="en-US" altLang="ko-KR" sz="1400" dirty="0" err="1"/>
                        <a:t>DataFrame</a:t>
                      </a:r>
                      <a:endParaRPr lang="ko-KR" altLang="en-US" sz="1400" b="1" dirty="0">
                        <a:solidFill>
                          <a:srgbClr val="FF0000"/>
                        </a:solidFill>
                      </a:endParaRPr>
                    </a:p>
                  </a:txBody>
                  <a:tcPr anchor="ctr"/>
                </a:tc>
                <a:extLst>
                  <a:ext uri="{0D108BD9-81ED-4DB2-BD59-A6C34878D82A}">
                    <a16:rowId xmlns:a16="http://schemas.microsoft.com/office/drawing/2014/main" val="954431754"/>
                  </a:ext>
                </a:extLst>
              </a:tr>
              <a:tr h="603454">
                <a:tc>
                  <a:txBody>
                    <a:bodyPr/>
                    <a:lstStyle/>
                    <a:p>
                      <a:pPr latinLnBrk="1"/>
                      <a:r>
                        <a:rPr lang="en-US" altLang="ko-KR" sz="1400" dirty="0"/>
                        <a:t>Operation (algebra)</a:t>
                      </a:r>
                      <a:endParaRPr lang="ko-KR" altLang="en-US" sz="1400" dirty="0">
                        <a:solidFill>
                          <a:schemeClr val="tx2">
                            <a:lumMod val="90000"/>
                          </a:schemeClr>
                        </a:solidFill>
                      </a:endParaRPr>
                    </a:p>
                  </a:txBody>
                  <a:tcPr anchor="ctr"/>
                </a:tc>
                <a:tc>
                  <a:txBody>
                    <a:bodyPr/>
                    <a:lstStyle/>
                    <a:p>
                      <a:pPr algn="ctr" latinLnBrk="1"/>
                      <a:r>
                        <a:rPr lang="en-US" altLang="ko-KR" sz="1400" b="1" dirty="0">
                          <a:solidFill>
                            <a:srgbClr val="FF0000"/>
                          </a:solidFill>
                        </a:rPr>
                        <a:t>expressions</a:t>
                      </a:r>
                      <a:endParaRPr lang="ko-KR" altLang="en-US" sz="1400" b="1" dirty="0">
                        <a:solidFill>
                          <a:srgbClr val="FF0000"/>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4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400" dirty="0"/>
                        <a:t>mutable operations</a:t>
                      </a:r>
                      <a:endParaRPr lang="ko-KR" altLang="en-US" sz="1400" dirty="0">
                        <a:solidFill>
                          <a:schemeClr val="tx2">
                            <a:lumMod val="90000"/>
                          </a:schemeClr>
                        </a:solidFill>
                      </a:endParaRPr>
                    </a:p>
                  </a:txBody>
                  <a:tcPr anchor="ctr"/>
                </a:tc>
                <a:tc>
                  <a:txBody>
                    <a:bodyPr/>
                    <a:lstStyle/>
                    <a:p>
                      <a:pPr algn="ctr" latinLnBrk="1"/>
                      <a:r>
                        <a:rPr lang="en-US" altLang="ko-KR" sz="1400" dirty="0"/>
                        <a:t>expressions, get, set, reshape, …</a:t>
                      </a:r>
                      <a:endParaRPr lang="ko-KR" altLang="en-US" sz="1400" b="1" dirty="0">
                        <a:solidFill>
                          <a:srgbClr val="FF0000"/>
                        </a:solidFill>
                      </a:endParaRPr>
                    </a:p>
                  </a:txBody>
                  <a:tcPr anchor="ctr"/>
                </a:tc>
                <a:extLst>
                  <a:ext uri="{0D108BD9-81ED-4DB2-BD59-A6C34878D82A}">
                    <a16:rowId xmlns:a16="http://schemas.microsoft.com/office/drawing/2014/main" val="581771352"/>
                  </a:ext>
                </a:extLst>
              </a:tr>
              <a:tr h="851935">
                <a:tc>
                  <a:txBody>
                    <a:bodyPr/>
                    <a:lstStyle/>
                    <a:p>
                      <a:pPr latinLnBrk="1"/>
                      <a:r>
                        <a:rPr lang="en-US" altLang="ko-KR" sz="1400" dirty="0"/>
                        <a:t>Control flow</a:t>
                      </a:r>
                      <a:endParaRPr lang="ko-KR" altLang="en-US" sz="1400" dirty="0">
                        <a:solidFill>
                          <a:schemeClr val="tx2">
                            <a:lumMod val="90000"/>
                          </a:schemeClr>
                        </a:solidFill>
                      </a:endParaRPr>
                    </a:p>
                  </a:txBody>
                  <a:tcPr anchor="ctr"/>
                </a:tc>
                <a:tc gridSpan="3">
                  <a:txBody>
                    <a:bodyPr/>
                    <a:lstStyle/>
                    <a:p>
                      <a:pPr algn="ctr" latinLnBrk="1"/>
                      <a:r>
                        <a:rPr lang="en-US" altLang="ko-KR" sz="1400" dirty="0"/>
                        <a:t>if</a:t>
                      </a:r>
                    </a:p>
                    <a:p>
                      <a:pPr algn="ctr" latinLnBrk="1"/>
                      <a:r>
                        <a:rPr lang="en-US" altLang="ko-KR" sz="1400" dirty="0"/>
                        <a:t>for</a:t>
                      </a:r>
                    </a:p>
                    <a:p>
                      <a:pPr algn="ctr" latinLnBrk="1"/>
                      <a:r>
                        <a:rPr lang="en-US" altLang="ko-KR" sz="1400" dirty="0"/>
                        <a:t>while</a:t>
                      </a:r>
                      <a:endParaRPr lang="ko-KR" altLang="en-US" sz="14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851935">
                <a:tc>
                  <a:txBody>
                    <a:bodyPr/>
                    <a:lstStyle/>
                    <a:p>
                      <a:pPr latinLnBrk="1"/>
                      <a:r>
                        <a:rPr lang="en-US" altLang="ko-KR" sz="1400" dirty="0"/>
                        <a:t>Use and reuse</a:t>
                      </a:r>
                      <a:endParaRPr lang="ko-KR" altLang="en-US" sz="1400" dirty="0">
                        <a:solidFill>
                          <a:schemeClr val="tx2">
                            <a:lumMod val="90000"/>
                          </a:schemeClr>
                        </a:solidFill>
                      </a:endParaRPr>
                    </a:p>
                  </a:txBody>
                  <a:tcPr anchor="ctr"/>
                </a:tc>
                <a:tc gridSpan="3">
                  <a:txBody>
                    <a:bodyPr/>
                    <a:lstStyle/>
                    <a:p>
                      <a:pPr algn="ctr" latinLnBrk="1"/>
                      <a:r>
                        <a:rPr lang="en-US" altLang="ko-KR" sz="1400" dirty="0"/>
                        <a:t>Functions</a:t>
                      </a:r>
                    </a:p>
                    <a:p>
                      <a:pPr algn="ctr" latinLnBrk="1"/>
                      <a:r>
                        <a:rPr lang="en-US" altLang="ko-KR" sz="1400" dirty="0"/>
                        <a:t>Standard libraries</a:t>
                      </a:r>
                    </a:p>
                    <a:p>
                      <a:pPr algn="ctr" latinLnBrk="1"/>
                      <a:r>
                        <a:rPr lang="en-US" altLang="ko-KR" sz="1400" dirty="0"/>
                        <a:t>Modules and Packages</a:t>
                      </a:r>
                      <a:endParaRPr lang="ko-KR" altLang="en-US" sz="14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851935">
                <a:tc>
                  <a:txBody>
                    <a:bodyPr/>
                    <a:lstStyle/>
                    <a:p>
                      <a:pPr latinLnBrk="1"/>
                      <a:r>
                        <a:rPr lang="en-US" altLang="ko-KR" sz="1400" dirty="0"/>
                        <a:t>Input and output</a:t>
                      </a:r>
                      <a:endParaRPr lang="ko-KR" altLang="en-US" sz="1400" dirty="0">
                        <a:solidFill>
                          <a:schemeClr val="tx2">
                            <a:lumMod val="90000"/>
                          </a:schemeClr>
                        </a:solidFill>
                      </a:endParaRPr>
                    </a:p>
                  </a:txBody>
                  <a:tcPr anchor="ctr"/>
                </a:tc>
                <a:tc gridSpan="2">
                  <a:txBody>
                    <a:bodyPr/>
                    <a:lstStyle/>
                    <a:p>
                      <a:pPr algn="ctr" latinLnBrk="1"/>
                      <a:r>
                        <a:rPr lang="en-US" altLang="ko-KR" sz="1400" dirty="0"/>
                        <a:t>Standard I/O</a:t>
                      </a:r>
                    </a:p>
                    <a:p>
                      <a:pPr algn="ctr" latinLnBrk="1"/>
                      <a:r>
                        <a:rPr lang="en-US" altLang="ko-KR" sz="1400" dirty="0"/>
                        <a:t>File I/O</a:t>
                      </a:r>
                      <a:endParaRPr lang="ko-KR" altLang="en-US" sz="14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400" dirty="0"/>
                        <a:t>Standard I/O</a:t>
                      </a:r>
                    </a:p>
                    <a:p>
                      <a:pPr algn="ctr" latinLnBrk="1"/>
                      <a:r>
                        <a:rPr lang="en-US" altLang="ko-KR" sz="1400" dirty="0"/>
                        <a:t>File I/O</a:t>
                      </a:r>
                    </a:p>
                    <a:p>
                      <a:pPr algn="ctr" latinLnBrk="1"/>
                      <a:r>
                        <a:rPr lang="en-US" altLang="ko-KR" sz="1400" dirty="0"/>
                        <a:t>CSV, Excel</a:t>
                      </a:r>
                      <a:endParaRPr lang="ko-KR" altLang="en-US" sz="14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21771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b="1" u="sng"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366133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Logical Operators</a:t>
            </a:r>
            <a:endParaRPr lang="ko-KR" altLang="en-US" dirty="0"/>
          </a:p>
        </p:txBody>
      </p:sp>
      <p:sp>
        <p:nvSpPr>
          <p:cNvPr id="5" name="내용 개체 틀 4"/>
          <p:cNvSpPr>
            <a:spLocks noGrp="1"/>
          </p:cNvSpPr>
          <p:nvPr>
            <p:ph idx="1"/>
          </p:nvPr>
        </p:nvSpPr>
        <p:spPr/>
        <p:txBody>
          <a:bodyPr>
            <a:normAutofit fontScale="92500" lnSpcReduction="20000"/>
          </a:bodyPr>
          <a:lstStyle/>
          <a:p>
            <a:r>
              <a:rPr lang="en-US" altLang="ko-KR" dirty="0"/>
              <a:t>not (Boolean NOT)</a:t>
            </a:r>
          </a:p>
          <a:p>
            <a:pPr lvl="1"/>
            <a:r>
              <a:rPr lang="en-US" altLang="ko-KR" dirty="0"/>
              <a:t>If x is True, it returns False. If x is False, it returns True.</a:t>
            </a:r>
          </a:p>
          <a:p>
            <a:pPr lvl="1"/>
            <a:r>
              <a:rPr lang="en-US" altLang="ko-KR" dirty="0"/>
              <a:t>x = True; not x returns False.</a:t>
            </a:r>
          </a:p>
          <a:p>
            <a:r>
              <a:rPr lang="en-US" altLang="ko-KR" dirty="0"/>
              <a:t>and (Boolean AND)</a:t>
            </a:r>
          </a:p>
          <a:p>
            <a:pPr lvl="1"/>
            <a:r>
              <a:rPr lang="en-US" altLang="ko-KR" dirty="0"/>
              <a:t>x and y returns False if x is False, else it returns evaluation of y </a:t>
            </a:r>
          </a:p>
          <a:p>
            <a:pPr lvl="1"/>
            <a:r>
              <a:rPr lang="en-US" altLang="ko-KR" dirty="0"/>
              <a:t>x = False; y = True; x and y returns False since x is False. In this case, Python will not evaluate y since it knows that the left hand side of the 'and' expression is False which implies that the whole expression will be False irrespective of the other values. This is called short-circuit evaluation.</a:t>
            </a:r>
          </a:p>
          <a:p>
            <a:r>
              <a:rPr lang="en-US" altLang="ko-KR" dirty="0"/>
              <a:t>or (Boolean OR)</a:t>
            </a:r>
          </a:p>
          <a:p>
            <a:pPr lvl="1"/>
            <a:r>
              <a:rPr lang="en-US" altLang="ko-KR" dirty="0"/>
              <a:t>If x is True, it returns True, else it returns evaluation of y</a:t>
            </a:r>
          </a:p>
          <a:p>
            <a:pPr lvl="1"/>
            <a:r>
              <a:rPr lang="en-US" altLang="ko-KR" dirty="0"/>
              <a:t>x = True; y = False; x or y returns True. Short-circuit evaluation applies here as well.</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462670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not</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en-US" altLang="ko-KR"/>
              <a:t>x = True</a:t>
            </a:r>
          </a:p>
          <a:p>
            <a:pPr marL="0" indent="0">
              <a:buNone/>
            </a:pPr>
            <a:r>
              <a:rPr lang="en-US" altLang="ko-KR"/>
              <a:t>print(not x)</a:t>
            </a:r>
          </a:p>
          <a:p>
            <a:pPr marL="0" indent="0">
              <a:buNone/>
            </a:pPr>
            <a:r>
              <a:rPr lang="en-US" altLang="ko-KR"/>
              <a:t>x = False</a:t>
            </a:r>
          </a:p>
          <a:p>
            <a:pPr marL="0" indent="0">
              <a:buNone/>
            </a:pPr>
            <a:r>
              <a:rPr lang="en-US" altLang="ko-KR"/>
              <a:t>print(not x)</a:t>
            </a:r>
            <a:endParaRPr lang="en-US" altLang="ko-KR" dirty="0"/>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a:t>A = 2</a:t>
            </a:r>
          </a:p>
          <a:p>
            <a:pPr marL="0" indent="0">
              <a:buNone/>
            </a:pPr>
            <a:r>
              <a:rPr lang="en-US" altLang="ko-KR"/>
              <a:t>B = 2</a:t>
            </a:r>
          </a:p>
          <a:p>
            <a:pPr marL="0" indent="0">
              <a:buNone/>
            </a:pPr>
            <a:r>
              <a:rPr lang="en-US" altLang="ko-KR"/>
              <a:t>x = A == B</a:t>
            </a:r>
          </a:p>
          <a:p>
            <a:pPr marL="0" indent="0">
              <a:buNone/>
            </a:pPr>
            <a:r>
              <a:rPr lang="en-US" altLang="ko-KR"/>
              <a:t>x = (A == B)</a:t>
            </a:r>
          </a:p>
          <a:p>
            <a:pPr marL="0" indent="0">
              <a:buNone/>
            </a:pPr>
            <a:r>
              <a:rPr lang="en-US" altLang="ko-KR"/>
              <a:t>print(not x)</a:t>
            </a:r>
          </a:p>
          <a:p>
            <a:pPr marL="0" indent="0">
              <a:buNone/>
            </a:pPr>
            <a:r>
              <a:rPr lang="en-US" altLang="ko-KR"/>
              <a:t>x = A &gt; B</a:t>
            </a:r>
          </a:p>
          <a:p>
            <a:pPr marL="0" indent="0">
              <a:buNone/>
            </a:pPr>
            <a:r>
              <a:rPr lang="en-US" altLang="ko-KR"/>
              <a:t>x = (A &gt; B)</a:t>
            </a:r>
          </a:p>
          <a:p>
            <a:pPr marL="0" indent="0">
              <a:buNone/>
            </a:pPr>
            <a:r>
              <a:rPr lang="en-US" altLang="ko-KR"/>
              <a:t>print(not x)</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0848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and</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en-US" altLang="ko-KR" sz="1800" dirty="0"/>
              <a:t>x = False</a:t>
            </a:r>
          </a:p>
          <a:p>
            <a:pPr marL="0" indent="0">
              <a:buNone/>
            </a:pPr>
            <a:r>
              <a:rPr lang="en-US" altLang="ko-KR" sz="1800" dirty="0"/>
              <a:t>y = 1</a:t>
            </a:r>
          </a:p>
          <a:p>
            <a:pPr marL="0" indent="0">
              <a:buNone/>
            </a:pPr>
            <a:r>
              <a:rPr lang="en-US" altLang="ko-KR" sz="1800" dirty="0"/>
              <a:t>print(x and y)</a:t>
            </a:r>
          </a:p>
          <a:p>
            <a:pPr marL="0" indent="0">
              <a:buNone/>
            </a:pPr>
            <a:endParaRPr lang="en-US" altLang="ko-KR" sz="1800" dirty="0"/>
          </a:p>
          <a:p>
            <a:pPr marL="0" indent="0">
              <a:buNone/>
            </a:pPr>
            <a:r>
              <a:rPr lang="en-US" altLang="ko-KR" sz="1800" dirty="0"/>
              <a:t>x = True</a:t>
            </a:r>
          </a:p>
          <a:p>
            <a:pPr marL="0" indent="0">
              <a:buNone/>
            </a:pPr>
            <a:r>
              <a:rPr lang="en-US" altLang="ko-KR" sz="1800" dirty="0"/>
              <a:t>y = 1</a:t>
            </a:r>
          </a:p>
          <a:p>
            <a:pPr marL="0" indent="0">
              <a:buNone/>
            </a:pPr>
            <a:r>
              <a:rPr lang="en-US" altLang="ko-KR" sz="1800" dirty="0"/>
              <a:t>print(x and y)</a:t>
            </a:r>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sz="1800" dirty="0"/>
              <a:t>A = 3</a:t>
            </a:r>
          </a:p>
          <a:p>
            <a:pPr marL="0" indent="0">
              <a:buNone/>
            </a:pPr>
            <a:r>
              <a:rPr lang="en-US" altLang="ko-KR" sz="1800" dirty="0"/>
              <a:t>B = 2</a:t>
            </a:r>
          </a:p>
          <a:p>
            <a:pPr marL="0" indent="0">
              <a:buNone/>
            </a:pPr>
            <a:endParaRPr lang="en-US" altLang="ko-KR" sz="1800" dirty="0"/>
          </a:p>
          <a:p>
            <a:pPr marL="0" indent="0">
              <a:buNone/>
            </a:pPr>
            <a:r>
              <a:rPr lang="en-US" altLang="ko-KR" sz="1800" dirty="0"/>
              <a:t>x = (A == B)</a:t>
            </a:r>
          </a:p>
          <a:p>
            <a:pPr marL="0" indent="0">
              <a:buNone/>
            </a:pPr>
            <a:r>
              <a:rPr lang="en-US" altLang="ko-KR" sz="1800" dirty="0"/>
              <a:t>y = (A &gt; B)</a:t>
            </a:r>
          </a:p>
          <a:p>
            <a:pPr marL="0" indent="0">
              <a:buNone/>
            </a:pPr>
            <a:r>
              <a:rPr lang="en-US" altLang="ko-KR" sz="1800" dirty="0"/>
              <a:t>print(x and y)</a:t>
            </a:r>
          </a:p>
          <a:p>
            <a:pPr marL="0" indent="0">
              <a:buNone/>
            </a:pPr>
            <a:endParaRPr lang="en-US" altLang="ko-KR" sz="1800" dirty="0"/>
          </a:p>
          <a:p>
            <a:pPr marL="0" indent="0">
              <a:buNone/>
            </a:pPr>
            <a:r>
              <a:rPr lang="en-US" altLang="ko-KR" sz="1800" dirty="0"/>
              <a:t>x = (A &gt; B)</a:t>
            </a:r>
          </a:p>
          <a:p>
            <a:pPr marL="0" indent="0">
              <a:buNone/>
            </a:pPr>
            <a:r>
              <a:rPr lang="en-US" altLang="ko-KR" sz="1800" dirty="0"/>
              <a:t>y = 1</a:t>
            </a:r>
          </a:p>
          <a:p>
            <a:pPr marL="0" indent="0">
              <a:buNone/>
            </a:pPr>
            <a:r>
              <a:rPr lang="en-US" altLang="ko-KR" sz="1800" dirty="0"/>
              <a:t>print(x and y)</a:t>
            </a:r>
            <a:endParaRPr lang="ko-KR" altLang="en-US" sz="18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26000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or</a:t>
            </a:r>
            <a:endParaRPr lang="ko-KR" altLang="en-US" dirty="0"/>
          </a:p>
        </p:txBody>
      </p:sp>
      <p:sp>
        <p:nvSpPr>
          <p:cNvPr id="7" name="내용 개체 틀 6"/>
          <p:cNvSpPr>
            <a:spLocks noGrp="1"/>
          </p:cNvSpPr>
          <p:nvPr>
            <p:ph sz="half" idx="1"/>
          </p:nvPr>
        </p:nvSpPr>
        <p:spPr/>
        <p:txBody>
          <a:bodyPr>
            <a:normAutofit fontScale="92500" lnSpcReduction="20000"/>
          </a:bodyPr>
          <a:lstStyle/>
          <a:p>
            <a:pPr marL="0" indent="0">
              <a:buNone/>
            </a:pPr>
            <a:r>
              <a:rPr lang="en-US" altLang="ko-KR" sz="1800"/>
              <a:t>x = True</a:t>
            </a:r>
          </a:p>
          <a:p>
            <a:pPr marL="0" indent="0">
              <a:buNone/>
            </a:pPr>
            <a:r>
              <a:rPr lang="en-US" altLang="ko-KR" sz="1800"/>
              <a:t>y = 1</a:t>
            </a:r>
          </a:p>
          <a:p>
            <a:pPr marL="0" indent="0">
              <a:buNone/>
            </a:pPr>
            <a:r>
              <a:rPr lang="en-US" altLang="ko-KR" sz="1800"/>
              <a:t>print(x or y)</a:t>
            </a:r>
          </a:p>
          <a:p>
            <a:pPr marL="0" indent="0">
              <a:buNone/>
            </a:pPr>
            <a:endParaRPr lang="en-US" altLang="ko-KR" sz="1800"/>
          </a:p>
          <a:p>
            <a:pPr marL="0" indent="0">
              <a:buNone/>
            </a:pPr>
            <a:r>
              <a:rPr lang="en-US" altLang="ko-KR" sz="1800"/>
              <a:t>x = False</a:t>
            </a:r>
          </a:p>
          <a:p>
            <a:pPr marL="0" indent="0">
              <a:buNone/>
            </a:pPr>
            <a:r>
              <a:rPr lang="en-US" altLang="ko-KR" sz="1800"/>
              <a:t>y = 1</a:t>
            </a:r>
          </a:p>
          <a:p>
            <a:pPr marL="0" indent="0">
              <a:buNone/>
            </a:pPr>
            <a:r>
              <a:rPr lang="en-US" altLang="ko-KR" sz="1800"/>
              <a:t>print(x or y)</a:t>
            </a:r>
            <a:endParaRPr lang="en-US" altLang="ko-KR" sz="1800" dirty="0"/>
          </a:p>
        </p:txBody>
      </p:sp>
      <p:sp>
        <p:nvSpPr>
          <p:cNvPr id="8" name="내용 개체 틀 7"/>
          <p:cNvSpPr>
            <a:spLocks noGrp="1"/>
          </p:cNvSpPr>
          <p:nvPr>
            <p:ph sz="half" idx="2"/>
          </p:nvPr>
        </p:nvSpPr>
        <p:spPr/>
        <p:txBody>
          <a:bodyPr>
            <a:normAutofit fontScale="92500" lnSpcReduction="20000"/>
          </a:bodyPr>
          <a:lstStyle/>
          <a:p>
            <a:pPr marL="0" indent="0">
              <a:buNone/>
            </a:pPr>
            <a:r>
              <a:rPr lang="en-US" altLang="ko-KR" sz="1800" dirty="0"/>
              <a:t>A = 3</a:t>
            </a:r>
          </a:p>
          <a:p>
            <a:pPr marL="0" indent="0">
              <a:buNone/>
            </a:pPr>
            <a:r>
              <a:rPr lang="en-US" altLang="ko-KR" sz="1800" dirty="0"/>
              <a:t>B = 2</a:t>
            </a:r>
          </a:p>
          <a:p>
            <a:pPr marL="0" indent="0">
              <a:buNone/>
            </a:pPr>
            <a:endParaRPr lang="en-US" altLang="ko-KR" sz="1800" dirty="0"/>
          </a:p>
          <a:p>
            <a:pPr marL="0" indent="0">
              <a:buNone/>
            </a:pPr>
            <a:r>
              <a:rPr lang="en-US" altLang="ko-KR" sz="1800" dirty="0"/>
              <a:t>x = (A &gt; B)</a:t>
            </a:r>
          </a:p>
          <a:p>
            <a:pPr marL="0" indent="0">
              <a:buNone/>
            </a:pPr>
            <a:r>
              <a:rPr lang="en-US" altLang="ko-KR" sz="1800" dirty="0"/>
              <a:t>y = 1</a:t>
            </a:r>
          </a:p>
          <a:p>
            <a:pPr marL="0" indent="0">
              <a:buNone/>
            </a:pPr>
            <a:r>
              <a:rPr lang="en-US" altLang="ko-KR" sz="1800" dirty="0"/>
              <a:t>print(x or y)</a:t>
            </a:r>
          </a:p>
          <a:p>
            <a:pPr marL="0" indent="0">
              <a:buNone/>
            </a:pPr>
            <a:endParaRPr lang="en-US" altLang="ko-KR" sz="1800" dirty="0"/>
          </a:p>
          <a:p>
            <a:pPr marL="0" indent="0">
              <a:buNone/>
            </a:pPr>
            <a:r>
              <a:rPr lang="en-US" altLang="ko-KR" sz="1800" dirty="0"/>
              <a:t>x = (A == B)</a:t>
            </a:r>
          </a:p>
          <a:p>
            <a:pPr marL="0" indent="0">
              <a:buNone/>
            </a:pPr>
            <a:r>
              <a:rPr lang="en-US" altLang="ko-KR" sz="1800" dirty="0"/>
              <a:t>y = (A &gt; B)</a:t>
            </a:r>
          </a:p>
          <a:p>
            <a:pPr marL="0" indent="0">
              <a:buNone/>
            </a:pPr>
            <a:r>
              <a:rPr lang="en-US" altLang="ko-KR" sz="1800" dirty="0"/>
              <a:t>print(x or y)</a:t>
            </a:r>
            <a:endParaRPr lang="ko-KR" altLang="en-US" sz="18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247947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b="1" u="sng"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96457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Shortcut for Math Operation and Assignment</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It is common to run a math operation on a variable and then assign the result of the operation back to the variable, hence there is a shortcut for such expressions:</a:t>
            </a:r>
          </a:p>
          <a:p>
            <a:endParaRPr lang="en-US" altLang="ko-KR" dirty="0"/>
          </a:p>
          <a:p>
            <a:pPr marL="457200" lvl="1" indent="0">
              <a:buNone/>
            </a:pPr>
            <a:r>
              <a:rPr lang="en-US" altLang="ko-KR" dirty="0"/>
              <a:t>a = 2</a:t>
            </a:r>
          </a:p>
          <a:p>
            <a:pPr marL="457200" lvl="1" indent="0">
              <a:buNone/>
            </a:pPr>
            <a:r>
              <a:rPr lang="en-US" altLang="ko-KR" dirty="0"/>
              <a:t>a = a * 3</a:t>
            </a:r>
          </a:p>
          <a:p>
            <a:pPr marL="457200" lvl="1" indent="0">
              <a:buNone/>
            </a:pPr>
            <a:endParaRPr lang="en-US" altLang="ko-KR" dirty="0"/>
          </a:p>
          <a:p>
            <a:pPr marL="0" indent="0">
              <a:buNone/>
            </a:pPr>
            <a:r>
              <a:rPr lang="en-US" altLang="ko-KR" dirty="0"/>
              <a:t>	can be written as:</a:t>
            </a:r>
          </a:p>
          <a:p>
            <a:pPr marL="457200" lvl="1" indent="0">
              <a:buNone/>
            </a:pPr>
            <a:endParaRPr lang="en-US" altLang="ko-KR" dirty="0"/>
          </a:p>
          <a:p>
            <a:pPr marL="457200" lvl="1" indent="0">
              <a:buNone/>
            </a:pPr>
            <a:r>
              <a:rPr lang="en-US" altLang="ko-KR" dirty="0"/>
              <a:t>a = 2</a:t>
            </a:r>
          </a:p>
          <a:p>
            <a:pPr marL="457200" lvl="1" indent="0">
              <a:buNone/>
            </a:pPr>
            <a:r>
              <a:rPr lang="en-US" altLang="ko-KR" dirty="0"/>
              <a:t>a *= 3</a:t>
            </a:r>
          </a:p>
          <a:p>
            <a:pPr lvl="1"/>
            <a:endParaRPr lang="en-US" altLang="ko-KR" dirty="0"/>
          </a:p>
          <a:p>
            <a:r>
              <a:rPr lang="en-US" altLang="ko-KR" dirty="0"/>
              <a:t>Notice that ‘var = var operation’ expression becomes ‘var operation= expression’.</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521587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808819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897983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73514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73596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585714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Shortcut for % and Assignment</a:t>
            </a:r>
            <a:endParaRPr lang="ko-KR" altLang="en-US" dirty="0"/>
          </a:p>
        </p:txBody>
      </p:sp>
      <p:sp>
        <p:nvSpPr>
          <p:cNvPr id="7" name="내용 개체 틀 6"/>
          <p:cNvSpPr>
            <a:spLocks noGrp="1"/>
          </p:cNvSpPr>
          <p:nvPr>
            <p:ph idx="1"/>
          </p:nvPr>
        </p:nvSpPr>
        <p:spPr/>
        <p:txBody>
          <a:bodyPr/>
          <a:lstStyle/>
          <a:p>
            <a:pPr marL="0" indent="0">
              <a:buNone/>
            </a:pPr>
            <a:r>
              <a:rPr lang="pt-BR" altLang="ko-KR"/>
              <a:t>a = 2</a:t>
            </a:r>
          </a:p>
          <a:p>
            <a:pPr marL="0" indent="0">
              <a:buNone/>
            </a:pPr>
            <a:r>
              <a:rPr lang="pt-BR" altLang="ko-KR"/>
              <a:t>a = a % 3</a:t>
            </a:r>
          </a:p>
          <a:p>
            <a:pPr marL="0" indent="0">
              <a:buNone/>
            </a:pPr>
            <a:r>
              <a:rPr lang="pt-BR" altLang="ko-KR"/>
              <a:t>print(a)</a:t>
            </a:r>
          </a:p>
          <a:p>
            <a:pPr marL="0" indent="0">
              <a:buNone/>
            </a:pPr>
            <a:endParaRPr lang="pt-BR" altLang="ko-KR"/>
          </a:p>
          <a:p>
            <a:pPr marL="0" indent="0">
              <a:buNone/>
            </a:pPr>
            <a:r>
              <a:rPr lang="pt-BR" altLang="ko-KR"/>
              <a:t>a = 2</a:t>
            </a:r>
          </a:p>
          <a:p>
            <a:pPr marL="0" indent="0">
              <a:buNone/>
            </a:pPr>
            <a:r>
              <a:rPr lang="pt-BR" altLang="ko-KR"/>
              <a:t>a %= 3</a:t>
            </a:r>
          </a:p>
          <a:p>
            <a:pPr marL="0" indent="0">
              <a:buNone/>
            </a:pPr>
            <a:r>
              <a:rPr lang="pt-BR" altLang="ko-KR"/>
              <a:t>print(a)</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658510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b="1" u="sng" dirty="0"/>
              <a:t>Evaluation Order</a:t>
            </a:r>
            <a:endParaRPr lang="en-US" altLang="ko-KR" dirty="0"/>
          </a:p>
          <a:p>
            <a:r>
              <a:rPr lang="en-US" altLang="ko-KR" dirty="0"/>
              <a:t>Type Conversion</a:t>
            </a:r>
            <a:endParaRPr lang="ko-KR" altLang="en-US" b="1" u="sng"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78910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p:cNvSpPr>
            <a:spLocks noGrp="1"/>
          </p:cNvSpPr>
          <p:nvPr>
            <p:ph type="title"/>
          </p:nvPr>
        </p:nvSpPr>
        <p:spPr/>
        <p:txBody>
          <a:bodyPr/>
          <a:lstStyle/>
          <a:p>
            <a:r>
              <a:rPr lang="en-US" altLang="ko-KR"/>
              <a:t>Evaluation Order (lower to higher)</a:t>
            </a:r>
            <a:endParaRPr lang="ko-KR" altLang="en-US" dirty="0"/>
          </a:p>
        </p:txBody>
      </p:sp>
      <p:graphicFrame>
        <p:nvGraphicFramePr>
          <p:cNvPr id="5" name="내용 개체 틀 4"/>
          <p:cNvGraphicFramePr>
            <a:graphicFrameLocks noGrp="1"/>
          </p:cNvGraphicFramePr>
          <p:nvPr>
            <p:ph idx="1"/>
            <p:extLst>
              <p:ext uri="{D42A27DB-BD31-4B8C-83A1-F6EECF244321}">
                <p14:modId xmlns:p14="http://schemas.microsoft.com/office/powerpoint/2010/main" val="2117307582"/>
              </p:ext>
            </p:extLst>
          </p:nvPr>
        </p:nvGraphicFramePr>
        <p:xfrm>
          <a:off x="848592" y="905522"/>
          <a:ext cx="10353762" cy="5669280"/>
        </p:xfrm>
        <a:graphic>
          <a:graphicData uri="http://schemas.openxmlformats.org/drawingml/2006/table">
            <a:tbl>
              <a:tblPr firstRow="1">
                <a:tableStyleId>{3B4B98B0-60AC-42C2-AFA5-B58CD77FA1E5}</a:tableStyleId>
              </a:tblPr>
              <a:tblGrid>
                <a:gridCol w="5310161">
                  <a:extLst>
                    <a:ext uri="{9D8B030D-6E8A-4147-A177-3AD203B41FA5}">
                      <a16:colId xmlns:a16="http://schemas.microsoft.com/office/drawing/2014/main" val="2101035741"/>
                    </a:ext>
                  </a:extLst>
                </a:gridCol>
                <a:gridCol w="5043601">
                  <a:extLst>
                    <a:ext uri="{9D8B030D-6E8A-4147-A177-3AD203B41FA5}">
                      <a16:colId xmlns:a16="http://schemas.microsoft.com/office/drawing/2014/main" val="2600077955"/>
                    </a:ext>
                  </a:extLst>
                </a:gridCol>
              </a:tblGrid>
              <a:tr h="131325">
                <a:tc>
                  <a:txBody>
                    <a:bodyPr/>
                    <a:lstStyle/>
                    <a:p>
                      <a:pPr latinLnBrk="1"/>
                      <a:r>
                        <a:rPr lang="en-US" altLang="ko-KR" sz="1400" dirty="0">
                          <a:solidFill>
                            <a:srgbClr val="FFFF00"/>
                          </a:solidFill>
                        </a:rPr>
                        <a:t>Operators</a:t>
                      </a:r>
                      <a:endParaRPr lang="ko-KR" altLang="en-US" sz="1400" dirty="0">
                        <a:solidFill>
                          <a:srgbClr val="FFFF00"/>
                        </a:solidFill>
                        <a:latin typeface="+mn-ea"/>
                        <a:ea typeface="+mn-ea"/>
                      </a:endParaRPr>
                    </a:p>
                  </a:txBody>
                  <a:tcPr marL="88377" marR="88377"/>
                </a:tc>
                <a:tc>
                  <a:txBody>
                    <a:bodyPr/>
                    <a:lstStyle/>
                    <a:p>
                      <a:pPr latinLnBrk="1"/>
                      <a:r>
                        <a:rPr lang="en-US" altLang="ko-KR" sz="1400" dirty="0">
                          <a:solidFill>
                            <a:srgbClr val="FFFF00"/>
                          </a:solidFill>
                        </a:rPr>
                        <a:t>Description</a:t>
                      </a:r>
                      <a:endParaRPr lang="ko-KR" altLang="en-US" sz="1400" dirty="0">
                        <a:solidFill>
                          <a:srgbClr val="FFFF00"/>
                        </a:solidFill>
                        <a:latin typeface="+mn-ea"/>
                        <a:ea typeface="+mn-ea"/>
                      </a:endParaRPr>
                    </a:p>
                  </a:txBody>
                  <a:tcPr marL="88377" marR="88377"/>
                </a:tc>
                <a:extLst>
                  <a:ext uri="{0D108BD9-81ED-4DB2-BD59-A6C34878D82A}">
                    <a16:rowId xmlns:a16="http://schemas.microsoft.com/office/drawing/2014/main" val="1033887871"/>
                  </a:ext>
                </a:extLst>
              </a:tr>
              <a:tr h="131325">
                <a:tc>
                  <a:txBody>
                    <a:bodyPr/>
                    <a:lstStyle/>
                    <a:p>
                      <a:pPr latinLnBrk="1"/>
                      <a:r>
                        <a:rPr lang="en-US" altLang="ko-KR" sz="1600" dirty="0"/>
                        <a:t>Lambda</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Lambda Expression</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31845904"/>
                  </a:ext>
                </a:extLst>
              </a:tr>
              <a:tr h="131325">
                <a:tc>
                  <a:txBody>
                    <a:bodyPr/>
                    <a:lstStyle/>
                    <a:p>
                      <a:pPr latinLnBrk="1"/>
                      <a:r>
                        <a:rPr lang="en-US" altLang="ko-KR" sz="1600" dirty="0"/>
                        <a:t>if – else</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Conditional expression</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3209458001"/>
                  </a:ext>
                </a:extLst>
              </a:tr>
              <a:tr h="131325">
                <a:tc>
                  <a:txBody>
                    <a:bodyPr/>
                    <a:lstStyle/>
                    <a:p>
                      <a:pPr latinLnBrk="1"/>
                      <a:r>
                        <a:rPr lang="en-US" altLang="ko-KR" sz="1600" dirty="0"/>
                        <a:t>or</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Boolean OR</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554979690"/>
                  </a:ext>
                </a:extLst>
              </a:tr>
              <a:tr h="131325">
                <a:tc>
                  <a:txBody>
                    <a:bodyPr/>
                    <a:lstStyle/>
                    <a:p>
                      <a:pPr latinLnBrk="1"/>
                      <a:r>
                        <a:rPr lang="en-US" altLang="ko-KR" sz="1600" dirty="0"/>
                        <a:t>and</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Boolean AND</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846069625"/>
                  </a:ext>
                </a:extLst>
              </a:tr>
              <a:tr h="131325">
                <a:tc>
                  <a:txBody>
                    <a:bodyPr/>
                    <a:lstStyle/>
                    <a:p>
                      <a:pPr latinLnBrk="1"/>
                      <a:r>
                        <a:rPr lang="en-US" altLang="ko-KR" sz="1600" dirty="0"/>
                        <a:t>not x</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Boolean NOT</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775585676"/>
                  </a:ext>
                </a:extLst>
              </a:tr>
              <a:tr h="131325">
                <a:tc>
                  <a:txBody>
                    <a:bodyPr/>
                    <a:lstStyle/>
                    <a:p>
                      <a:pPr latinLnBrk="1"/>
                      <a:r>
                        <a:rPr lang="en-US" altLang="ko-KR" sz="1600" dirty="0"/>
                        <a:t>in, not in, is, is not, &lt;, &lt;=, &gt;, &gt;=, !=, ==</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Comparisons, including membership tests and identity tests</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8538961"/>
                  </a:ext>
                </a:extLst>
              </a:tr>
              <a:tr h="131325">
                <a:tc>
                  <a:txBody>
                    <a:bodyPr/>
                    <a:lstStyle/>
                    <a:p>
                      <a:pPr latinLnBrk="1"/>
                      <a:r>
                        <a:rPr lang="en-US" altLang="ko-KR" sz="1600" dirty="0"/>
                        <a:t>|</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Bitwise OR</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070517032"/>
                  </a:ext>
                </a:extLst>
              </a:tr>
              <a:tr h="131325">
                <a:tc>
                  <a:txBody>
                    <a:bodyPr/>
                    <a:lstStyle/>
                    <a:p>
                      <a:pPr latinLnBrk="1"/>
                      <a:r>
                        <a:rPr lang="en-US" altLang="ko-KR" sz="1600" dirty="0"/>
                        <a:t>^</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Bitwise XOR</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645032902"/>
                  </a:ext>
                </a:extLst>
              </a:tr>
              <a:tr h="131325">
                <a:tc>
                  <a:txBody>
                    <a:bodyPr/>
                    <a:lstStyle/>
                    <a:p>
                      <a:pPr latinLnBrk="1"/>
                      <a:r>
                        <a:rPr lang="en-US" altLang="ko-KR" sz="1600" dirty="0"/>
                        <a:t>&amp;</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Bitwise AND</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718749452"/>
                  </a:ext>
                </a:extLst>
              </a:tr>
              <a:tr h="131325">
                <a:tc>
                  <a:txBody>
                    <a:bodyPr/>
                    <a:lstStyle/>
                    <a:p>
                      <a:pPr latinLnBrk="1"/>
                      <a:r>
                        <a:rPr lang="en-US" altLang="ko-KR" sz="1600" dirty="0"/>
                        <a:t>&lt;&lt;, &gt;&gt;</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Shifts</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1841314"/>
                  </a:ext>
                </a:extLst>
              </a:tr>
              <a:tr h="131325">
                <a:tc>
                  <a:txBody>
                    <a:bodyPr/>
                    <a:lstStyle/>
                    <a:p>
                      <a:pPr latinLnBrk="1"/>
                      <a:r>
                        <a:rPr lang="en-US" altLang="ko-KR" sz="1600" dirty="0"/>
                        <a:t>+, -</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Addition and subtraction</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875482693"/>
                  </a:ext>
                </a:extLst>
              </a:tr>
              <a:tr h="131325">
                <a:tc>
                  <a:txBody>
                    <a:bodyPr/>
                    <a:lstStyle/>
                    <a:p>
                      <a:pPr latinLnBrk="1"/>
                      <a:r>
                        <a:rPr lang="en-US" altLang="ko-KR" sz="1600" dirty="0"/>
                        <a:t>*, /, //, %</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Multiplication, Division, Floor Division and Remainder</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2366186381"/>
                  </a:ext>
                </a:extLst>
              </a:tr>
              <a:tr h="131325">
                <a:tc>
                  <a:txBody>
                    <a:bodyPr/>
                    <a:lstStyle/>
                    <a:p>
                      <a:pPr latinLnBrk="1"/>
                      <a:r>
                        <a:rPr lang="en-US" altLang="ko-KR" sz="1600" dirty="0"/>
                        <a:t>+x, -x, ~x</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Positive, Negative, bitwise NOT</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1982530550"/>
                  </a:ext>
                </a:extLst>
              </a:tr>
              <a:tr h="131325">
                <a:tc>
                  <a:txBody>
                    <a:bodyPr/>
                    <a:lstStyle/>
                    <a:p>
                      <a:pPr latinLnBrk="1"/>
                      <a:r>
                        <a:rPr lang="en-US" altLang="ko-KR" sz="1600" dirty="0"/>
                        <a:t>**</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Exponentiation</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4025541225"/>
                  </a:ext>
                </a:extLst>
              </a:tr>
              <a:tr h="131325">
                <a:tc>
                  <a:txBody>
                    <a:bodyPr/>
                    <a:lstStyle/>
                    <a:p>
                      <a:pPr latinLnBrk="1"/>
                      <a:r>
                        <a:rPr lang="en-US" altLang="ko-KR" sz="1600" dirty="0"/>
                        <a:t>x[index], x[</a:t>
                      </a:r>
                      <a:r>
                        <a:rPr lang="en-US" altLang="ko-KR" sz="1600" dirty="0" err="1"/>
                        <a:t>index:index</a:t>
                      </a:r>
                      <a:r>
                        <a:rPr lang="en-US" altLang="ko-KR" sz="1600" dirty="0"/>
                        <a:t>], x(arguments...), </a:t>
                      </a:r>
                      <a:r>
                        <a:rPr lang="en-US" altLang="ko-KR" sz="1600" dirty="0" err="1"/>
                        <a:t>x.attribute</a:t>
                      </a:r>
                      <a:endParaRPr lang="ko-KR" altLang="en-US" sz="1600" dirty="0">
                        <a:solidFill>
                          <a:schemeClr val="tx2">
                            <a:lumMod val="90000"/>
                          </a:schemeClr>
                        </a:solidFill>
                        <a:latin typeface="+mn-ea"/>
                        <a:ea typeface="+mn-ea"/>
                      </a:endParaRPr>
                    </a:p>
                  </a:txBody>
                  <a:tcPr marL="88377" marR="88377"/>
                </a:tc>
                <a:tc>
                  <a:txBody>
                    <a:bodyPr/>
                    <a:lstStyle/>
                    <a:p>
                      <a:pPr latinLnBrk="1"/>
                      <a:r>
                        <a:rPr lang="en-US" altLang="ko-KR" sz="1400" dirty="0"/>
                        <a:t>Subscription, slicing, call, attribute reference</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988965781"/>
                  </a:ext>
                </a:extLst>
              </a:tr>
              <a:tr h="131325">
                <a:tc>
                  <a:txBody>
                    <a:bodyPr/>
                    <a:lstStyle/>
                    <a:p>
                      <a:r>
                        <a:rPr lang="en-US" altLang="ko-KR" sz="1600" dirty="0"/>
                        <a:t>(expressions...), [expressions...], {key: value...}, {expressions...}</a:t>
                      </a:r>
                      <a:endParaRPr lang="ko-KR" altLang="en-US" sz="1600" dirty="0">
                        <a:solidFill>
                          <a:schemeClr val="tx2">
                            <a:lumMod val="90000"/>
                          </a:schemeClr>
                        </a:solidFill>
                        <a:latin typeface="+mn-ea"/>
                        <a:ea typeface="+mn-ea"/>
                      </a:endParaRPr>
                    </a:p>
                  </a:txBody>
                  <a:tcPr marL="88377" marR="88377"/>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Binding or tuple display, list display, dictionary display, set display</a:t>
                      </a:r>
                      <a:endParaRPr lang="ko-KR" altLang="en-US" sz="1400" dirty="0">
                        <a:solidFill>
                          <a:schemeClr val="tx2">
                            <a:lumMod val="90000"/>
                          </a:schemeClr>
                        </a:solidFill>
                        <a:latin typeface="+mn-ea"/>
                        <a:ea typeface="+mn-ea"/>
                      </a:endParaRPr>
                    </a:p>
                  </a:txBody>
                  <a:tcPr marL="88377" marR="88377"/>
                </a:tc>
                <a:extLst>
                  <a:ext uri="{0D108BD9-81ED-4DB2-BD59-A6C34878D82A}">
                    <a16:rowId xmlns:a16="http://schemas.microsoft.com/office/drawing/2014/main" val="3060114791"/>
                  </a:ext>
                </a:extLst>
              </a:tr>
            </a:tbl>
          </a:graphicData>
        </a:graphic>
      </p:graphicFrame>
      <p:sp>
        <p:nvSpPr>
          <p:cNvPr id="2" name="슬라이드 번호 개체 틀 1"/>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13901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Evaluation Order</a:t>
            </a:r>
            <a:endParaRPr lang="ko-KR" altLang="en-US" dirty="0"/>
          </a:p>
        </p:txBody>
      </p:sp>
      <p:sp>
        <p:nvSpPr>
          <p:cNvPr id="7" name="내용 개체 틀 6"/>
          <p:cNvSpPr>
            <a:spLocks noGrp="1"/>
          </p:cNvSpPr>
          <p:nvPr>
            <p:ph idx="1"/>
          </p:nvPr>
        </p:nvSpPr>
        <p:spPr/>
        <p:txBody>
          <a:bodyPr/>
          <a:lstStyle/>
          <a:p>
            <a:pPr marL="0" indent="0">
              <a:buNone/>
            </a:pPr>
            <a:r>
              <a:rPr lang="pt-BR" altLang="ko-KR"/>
              <a:t>print(2 + 3 * 4)</a:t>
            </a:r>
          </a:p>
          <a:p>
            <a:pPr marL="0" indent="0">
              <a:buNone/>
            </a:pPr>
            <a:r>
              <a:rPr lang="pt-BR" altLang="ko-KR"/>
              <a:t>print(2 + 3 * 4 - 5)</a:t>
            </a:r>
          </a:p>
          <a:p>
            <a:pPr marL="0" indent="0">
              <a:buNone/>
            </a:pPr>
            <a:r>
              <a:rPr lang="pt-BR" altLang="ko-KR"/>
              <a:t>print(2 - 5 + 3 * 4)</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050712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Evaluation Order</a:t>
            </a:r>
            <a:endParaRPr lang="ko-KR" altLang="en-US" dirty="0"/>
          </a:p>
        </p:txBody>
      </p:sp>
      <p:sp>
        <p:nvSpPr>
          <p:cNvPr id="4" name="내용 개체 틀 3"/>
          <p:cNvSpPr>
            <a:spLocks noGrp="1"/>
          </p:cNvSpPr>
          <p:nvPr>
            <p:ph idx="1"/>
          </p:nvPr>
        </p:nvSpPr>
        <p:spPr/>
        <p:txBody>
          <a:bodyPr/>
          <a:lstStyle/>
          <a:p>
            <a:pPr marL="0" indent="0">
              <a:buNone/>
            </a:pPr>
            <a:r>
              <a:rPr lang="en-US" altLang="ko-KR" dirty="0"/>
              <a:t>print(not 3 &lt; 4 and 12 + 6 &gt; 23 or 123 &lt; 34 ** 2)</a:t>
            </a:r>
          </a:p>
          <a:p>
            <a:pPr marL="0" indent="0">
              <a:buNone/>
            </a:pPr>
            <a:endParaRPr lang="en-US" altLang="ko-KR" dirty="0"/>
          </a:p>
          <a:p>
            <a:pPr marL="0" indent="0">
              <a:buNone/>
            </a:pPr>
            <a:r>
              <a:rPr lang="en-US" altLang="ko-KR" dirty="0"/>
              <a:t># Note: Numbers not zero are equal to True</a:t>
            </a:r>
          </a:p>
          <a:p>
            <a:pPr marL="0" indent="0">
              <a:buNone/>
            </a:pPr>
            <a:r>
              <a:rPr lang="en-US" altLang="ko-KR" dirty="0">
                <a:solidFill>
                  <a:srgbClr val="FF0000"/>
                </a:solidFill>
              </a:rPr>
              <a:t># Java: print((not 3) &lt; 4 and 12 + 6 &gt; 23 or 123 &lt; 34 ** 2)</a:t>
            </a:r>
          </a:p>
          <a:p>
            <a:pPr marL="0" indent="0">
              <a:buNone/>
            </a:pPr>
            <a:r>
              <a:rPr lang="en-US" altLang="ko-KR" dirty="0"/>
              <a:t>print(not (3 &lt; 4) and (12 + 6) &gt; 23 or 123 &lt; (34 ** 2))</a:t>
            </a:r>
          </a:p>
          <a:p>
            <a:pPr marL="0" indent="0">
              <a:buNone/>
            </a:pPr>
            <a:r>
              <a:rPr lang="en-US" altLang="ko-KR" dirty="0"/>
              <a:t>print((not (3 &lt; 4)) and ((12 + 6) &gt; 23) or (123 &lt; (34 ** 2)))</a:t>
            </a:r>
          </a:p>
          <a:p>
            <a:pPr marL="0" indent="0">
              <a:buNone/>
            </a:pPr>
            <a:r>
              <a:rPr lang="en-US" altLang="ko-KR" dirty="0"/>
              <a:t>print(((not (3 &lt; 4)) and ((12 + 6) &gt; 23)) or (123 &lt; (34 ** 2)))</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68772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Changing the Order Of Evaluation</a:t>
            </a:r>
            <a:endParaRPr lang="ko-KR" altLang="en-US" dirty="0"/>
          </a:p>
        </p:txBody>
      </p:sp>
      <p:sp>
        <p:nvSpPr>
          <p:cNvPr id="5" name="내용 개체 틀 4"/>
          <p:cNvSpPr>
            <a:spLocks noGrp="1"/>
          </p:cNvSpPr>
          <p:nvPr>
            <p:ph idx="1"/>
          </p:nvPr>
        </p:nvSpPr>
        <p:spPr/>
        <p:txBody>
          <a:bodyPr/>
          <a:lstStyle/>
          <a:p>
            <a:r>
              <a:rPr lang="en-US" altLang="ko-KR"/>
              <a:t>To make the expressions more readable, we can use parentheses.</a:t>
            </a:r>
          </a:p>
          <a:p>
            <a:pPr lvl="1"/>
            <a:r>
              <a:rPr lang="en-US" altLang="ko-KR"/>
              <a:t>For example, ‘2 + (3 * 4)’ is definitely easier to understand than ‘2 + 3 * 4’ which requires knowledge of the operator precedence.</a:t>
            </a:r>
          </a:p>
          <a:p>
            <a:r>
              <a:rPr lang="en-US" altLang="ko-KR"/>
              <a:t>There is an additional advantage to using parentheses - it helps us to change the order of evaluation.</a:t>
            </a:r>
          </a:p>
          <a:p>
            <a:pPr lvl="1"/>
            <a:r>
              <a:rPr lang="en-US" altLang="ko-KR"/>
              <a:t>For example, if you want addition to be evaluated before multiplication in an expression, then you can write something like ‘(2 + 3) * 4’.</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268064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Changing the Order Of Evaluation</a:t>
            </a:r>
            <a:endParaRPr lang="ko-KR" altLang="en-US" dirty="0"/>
          </a:p>
        </p:txBody>
      </p:sp>
      <p:sp>
        <p:nvSpPr>
          <p:cNvPr id="7" name="내용 개체 틀 6"/>
          <p:cNvSpPr>
            <a:spLocks noGrp="1"/>
          </p:cNvSpPr>
          <p:nvPr>
            <p:ph idx="1"/>
          </p:nvPr>
        </p:nvSpPr>
        <p:spPr/>
        <p:txBody>
          <a:bodyPr/>
          <a:lstStyle/>
          <a:p>
            <a:pPr marL="0" indent="0">
              <a:buNone/>
            </a:pPr>
            <a:r>
              <a:rPr lang="pt-BR" altLang="ko-KR"/>
              <a:t>print((2 + 3) * 4)</a:t>
            </a:r>
          </a:p>
          <a:p>
            <a:pPr marL="0" indent="0">
              <a:buNone/>
            </a:pPr>
            <a:r>
              <a:rPr lang="pt-BR" altLang="ko-KR"/>
              <a:t>print((2 + 3) * 4 - 5)</a:t>
            </a:r>
          </a:p>
          <a:p>
            <a:pPr marL="0" indent="0">
              <a:buNone/>
            </a:pPr>
            <a:r>
              <a:rPr lang="pt-BR" altLang="ko-KR"/>
              <a:t>print((2 - 5 + 3) * 4)</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2509058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Associativity</a:t>
            </a:r>
            <a:endParaRPr lang="ko-KR" altLang="en-US" dirty="0"/>
          </a:p>
        </p:txBody>
      </p:sp>
      <p:sp>
        <p:nvSpPr>
          <p:cNvPr id="3" name="내용 개체 틀 2"/>
          <p:cNvSpPr>
            <a:spLocks noGrp="1"/>
          </p:cNvSpPr>
          <p:nvPr>
            <p:ph idx="1"/>
          </p:nvPr>
        </p:nvSpPr>
        <p:spPr/>
        <p:txBody>
          <a:bodyPr/>
          <a:lstStyle/>
          <a:p>
            <a:r>
              <a:rPr lang="en-US" altLang="ko-KR"/>
              <a:t>Operators are usually associated from left to right.</a:t>
            </a:r>
          </a:p>
          <a:p>
            <a:r>
              <a:rPr lang="en-US" altLang="ko-KR"/>
              <a:t>This means that operators with the same precedence are evaluated in a left to right manner.</a:t>
            </a:r>
          </a:p>
          <a:p>
            <a:r>
              <a:rPr lang="en-US" altLang="ko-KR"/>
              <a:t>For example, 2 - 3 + 4 is evaluated as (2 - 3) + 4.</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2561597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Associativity – Left to Right</a:t>
            </a:r>
            <a:endParaRPr lang="ko-KR" altLang="en-US" dirty="0"/>
          </a:p>
        </p:txBody>
      </p:sp>
      <p:sp>
        <p:nvSpPr>
          <p:cNvPr id="7" name="내용 개체 틀 6"/>
          <p:cNvSpPr>
            <a:spLocks noGrp="1"/>
          </p:cNvSpPr>
          <p:nvPr>
            <p:ph idx="1"/>
          </p:nvPr>
        </p:nvSpPr>
        <p:spPr/>
        <p:txBody>
          <a:bodyPr/>
          <a:lstStyle/>
          <a:p>
            <a:pPr marL="0" indent="0">
              <a:buNone/>
            </a:pPr>
            <a:r>
              <a:rPr lang="pt-BR" altLang="ko-KR"/>
              <a:t># + and - have the same precedence</a:t>
            </a:r>
          </a:p>
          <a:p>
            <a:pPr marL="0" indent="0">
              <a:buNone/>
            </a:pPr>
            <a:r>
              <a:rPr lang="pt-BR" altLang="ko-KR"/>
              <a:t>print(2 - 3 + 4)</a:t>
            </a:r>
          </a:p>
          <a:p>
            <a:pPr marL="0" indent="0">
              <a:buNone/>
            </a:pPr>
            <a:endParaRPr lang="pt-BR" altLang="ko-KR"/>
          </a:p>
          <a:p>
            <a:pPr marL="0" indent="0">
              <a:buNone/>
            </a:pPr>
            <a:r>
              <a:rPr lang="pt-BR" altLang="ko-KR"/>
              <a:t># Which one is </a:t>
            </a:r>
            <a:r>
              <a:rPr lang="en-US" altLang="ko-KR"/>
              <a:t>equivalent to the expression above</a:t>
            </a:r>
            <a:r>
              <a:rPr lang="pt-BR" altLang="ko-KR"/>
              <a:t>?</a:t>
            </a:r>
          </a:p>
          <a:p>
            <a:pPr marL="0" indent="0">
              <a:buNone/>
            </a:pPr>
            <a:r>
              <a:rPr lang="pt-BR" altLang="ko-KR"/>
              <a:t>print(2 - (3 + 4))</a:t>
            </a:r>
          </a:p>
          <a:p>
            <a:pPr marL="0" indent="0">
              <a:buNone/>
            </a:pPr>
            <a:r>
              <a:rPr lang="pt-BR" altLang="ko-KR"/>
              <a:t>print((2 - 3) + 4)</a:t>
            </a:r>
            <a:endParaRPr lang="pt-BR"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60797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Operators and Expressions</a:t>
            </a:r>
            <a:endParaRPr lang="ko-KR" altLang="en-US" dirty="0"/>
          </a:p>
        </p:txBody>
      </p:sp>
      <p:sp>
        <p:nvSpPr>
          <p:cNvPr id="3" name="내용 개체 틀 2"/>
          <p:cNvSpPr>
            <a:spLocks noGrp="1"/>
          </p:cNvSpPr>
          <p:nvPr>
            <p:ph idx="1"/>
          </p:nvPr>
        </p:nvSpPr>
        <p:spPr/>
        <p:txBody>
          <a:bodyPr/>
          <a:lstStyle/>
          <a:p>
            <a:r>
              <a:rPr lang="en-US" altLang="ko-KR"/>
              <a:t>A simple example of an ‘expression’ is 2 + 3.</a:t>
            </a:r>
          </a:p>
          <a:p>
            <a:r>
              <a:rPr lang="en-US" altLang="ko-KR"/>
              <a:t>An expression can be broken down into operators and operands.</a:t>
            </a:r>
          </a:p>
          <a:p>
            <a:r>
              <a:rPr lang="en-US" altLang="ko-KR"/>
              <a:t>‘Operators’ are functionality that do something and can be represented by symbols such as + or by special keywords.</a:t>
            </a:r>
          </a:p>
          <a:p>
            <a:r>
              <a:rPr lang="en-US" altLang="ko-KR"/>
              <a:t>Operators require some data to operate on and such data is called ‘operands’. In this case, 2 and 3 are the operands.</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83841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Associativity – Right to Left</a:t>
            </a:r>
            <a:endParaRPr lang="ko-KR" altLang="en-US" dirty="0"/>
          </a:p>
        </p:txBody>
      </p:sp>
      <p:sp>
        <p:nvSpPr>
          <p:cNvPr id="4" name="내용 개체 틀 3"/>
          <p:cNvSpPr>
            <a:spLocks noGrp="1"/>
          </p:cNvSpPr>
          <p:nvPr>
            <p:ph idx="1"/>
          </p:nvPr>
        </p:nvSpPr>
        <p:spPr/>
        <p:txBody>
          <a:bodyPr/>
          <a:lstStyle/>
          <a:p>
            <a:pPr marL="0" indent="0">
              <a:buNone/>
            </a:pPr>
            <a:r>
              <a:rPr lang="en-US" altLang="ko-KR" dirty="0"/>
              <a:t>print(2 ** 3 ** 4)</a:t>
            </a:r>
          </a:p>
          <a:p>
            <a:pPr marL="0" indent="0">
              <a:buNone/>
            </a:pPr>
            <a:r>
              <a:rPr lang="en-US" altLang="ko-KR" dirty="0"/>
              <a:t>print(2 ** (3 ** 4))</a:t>
            </a:r>
          </a:p>
          <a:p>
            <a:pPr marL="0" indent="0">
              <a:buNone/>
            </a:pPr>
            <a:r>
              <a:rPr lang="en-US" altLang="ko-KR" dirty="0"/>
              <a:t>print((2 ** 3) ** 4)</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213070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Area, Perimeter, Volume</a:t>
            </a:r>
            <a:endParaRPr lang="ko-KR" altLang="en-US" dirty="0"/>
          </a:p>
        </p:txBody>
      </p:sp>
      <p:sp>
        <p:nvSpPr>
          <p:cNvPr id="3" name="내용 개체 틀 2"/>
          <p:cNvSpPr>
            <a:spLocks noGrp="1"/>
          </p:cNvSpPr>
          <p:nvPr>
            <p:ph idx="1"/>
          </p:nvPr>
        </p:nvSpPr>
        <p:spPr/>
        <p:txBody>
          <a:bodyPr/>
          <a:lstStyle/>
          <a:p>
            <a:pPr marL="0" indent="0">
              <a:buNone/>
            </a:pPr>
            <a:r>
              <a:rPr lang="en-US" altLang="ko-KR"/>
              <a:t>iLength = 5</a:t>
            </a:r>
          </a:p>
          <a:p>
            <a:pPr marL="0" indent="0">
              <a:buNone/>
            </a:pPr>
            <a:r>
              <a:rPr lang="en-US" altLang="ko-KR"/>
              <a:t>iBreadth = 2</a:t>
            </a:r>
          </a:p>
          <a:p>
            <a:pPr marL="0" indent="0">
              <a:buNone/>
            </a:pPr>
            <a:r>
              <a:rPr lang="en-US" altLang="ko-KR"/>
              <a:t>iDepth = 4</a:t>
            </a:r>
          </a:p>
          <a:p>
            <a:pPr marL="0" indent="0">
              <a:buNone/>
            </a:pPr>
            <a:r>
              <a:rPr lang="en-US" altLang="ko-KR"/>
              <a:t>print('Area is', iLength * iBreadth)</a:t>
            </a:r>
          </a:p>
          <a:p>
            <a:pPr marL="0" indent="0">
              <a:buNone/>
            </a:pPr>
            <a:r>
              <a:rPr lang="en-US" altLang="ko-KR"/>
              <a:t>print('Perimeter is', 2 * (iLength + iBreadth))</a:t>
            </a:r>
          </a:p>
          <a:p>
            <a:pPr marL="0" indent="0">
              <a:buNone/>
            </a:pPr>
            <a:r>
              <a:rPr lang="en-US" altLang="ko-KR"/>
              <a:t>print('Volume is', iLength * iBreadth * iDepth)</a:t>
            </a:r>
            <a:endParaRPr lang="en-US" altLang="ko-KR"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1346295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Quadratic Functions</a:t>
            </a:r>
            <a:endParaRPr lang="ko-KR" altLang="en-US" dirty="0"/>
          </a:p>
        </p:txBody>
      </p:sp>
      <mc:AlternateContent xmlns:mc="http://schemas.openxmlformats.org/markup-compatibility/2006" xmlns:a14="http://schemas.microsoft.com/office/drawing/2010/main">
        <mc:Choice Requires="a14">
          <p:sp>
            <p:nvSpPr>
              <p:cNvPr id="4" name="내용 개체 틀 3"/>
              <p:cNvSpPr>
                <a:spLocks noGrp="1"/>
              </p:cNvSpPr>
              <p:nvPr>
                <p:ph idx="1"/>
              </p:nvPr>
            </p:nvSpPr>
            <p:spPr/>
            <p:txBody>
              <a:bodyPr/>
              <a:lstStyle/>
              <a:p>
                <a14:m>
                  <m:oMath xmlns:m="http://schemas.openxmlformats.org/officeDocument/2006/math">
                    <m:r>
                      <a:rPr lang="en-US" altLang="ko-KR" smtClean="0">
                        <a:latin typeface="Cambria Math" panose="02040503050406030204" pitchFamily="18" charset="0"/>
                      </a:rPr>
                      <m:t>𝑦</m:t>
                    </m:r>
                    <m:r>
                      <a:rPr lang="en-US" altLang="ko-KR">
                        <a:latin typeface="Cambria Math" panose="02040503050406030204" pitchFamily="18" charset="0"/>
                      </a:rPr>
                      <m:t>=</m:t>
                    </m:r>
                    <m:r>
                      <a:rPr lang="en-US" altLang="ko-KR">
                        <a:latin typeface="Cambria Math" panose="02040503050406030204" pitchFamily="18" charset="0"/>
                      </a:rPr>
                      <m:t>𝑓</m:t>
                    </m:r>
                    <m:d>
                      <m:dPr>
                        <m:ctrlPr>
                          <a:rPr lang="en-US" altLang="ko-KR" i="1" smtClean="0">
                            <a:latin typeface="Cambria Math" panose="02040503050406030204" pitchFamily="18" charset="0"/>
                          </a:rPr>
                        </m:ctrlPr>
                      </m:dPr>
                      <m:e>
                        <m:r>
                          <a:rPr lang="en-US" altLang="ko-KR">
                            <a:latin typeface="Cambria Math" panose="02040503050406030204" pitchFamily="18" charset="0"/>
                          </a:rPr>
                          <m:t>𝑥</m:t>
                        </m:r>
                      </m:e>
                    </m:d>
                    <m:r>
                      <a:rPr lang="en-US" altLang="ko-KR" smtClean="0">
                        <a:latin typeface="Cambria Math" panose="02040503050406030204" pitchFamily="18" charset="0"/>
                      </a:rPr>
                      <m:t>=</m:t>
                    </m:r>
                    <m:r>
                      <a:rPr lang="en-US" altLang="ko-KR">
                        <a:latin typeface="Cambria Math" panose="02040503050406030204" pitchFamily="18" charset="0"/>
                      </a:rPr>
                      <m:t>𝑎</m:t>
                    </m:r>
                    <m:sSup>
                      <m:sSupPr>
                        <m:ctrlPr>
                          <a:rPr lang="en-US" altLang="ko-KR" i="1" smtClean="0">
                            <a:latin typeface="Cambria Math" panose="02040503050406030204" pitchFamily="18" charset="0"/>
                          </a:rPr>
                        </m:ctrlPr>
                      </m:sSupPr>
                      <m:e>
                        <m:r>
                          <a:rPr lang="en-US" altLang="ko-KR">
                            <a:latin typeface="Cambria Math" panose="02040503050406030204" pitchFamily="18" charset="0"/>
                          </a:rPr>
                          <m:t>𝑥</m:t>
                        </m:r>
                      </m:e>
                      <m:sup>
                        <m:r>
                          <a:rPr lang="en-US" altLang="ko-KR">
                            <a:latin typeface="Cambria Math" panose="02040503050406030204" pitchFamily="18" charset="0"/>
                          </a:rPr>
                          <m:t>2</m:t>
                        </m:r>
                      </m:sup>
                    </m:sSup>
                    <m:r>
                      <a:rPr lang="en-US" altLang="ko-KR">
                        <a:latin typeface="Cambria Math" panose="02040503050406030204" pitchFamily="18" charset="0"/>
                      </a:rPr>
                      <m:t>+</m:t>
                    </m:r>
                    <m:r>
                      <a:rPr lang="en-US" altLang="ko-KR">
                        <a:latin typeface="Cambria Math" panose="02040503050406030204" pitchFamily="18" charset="0"/>
                      </a:rPr>
                      <m:t>𝑏𝑥</m:t>
                    </m:r>
                    <m:r>
                      <a:rPr lang="en-US" altLang="ko-KR" smtClean="0">
                        <a:latin typeface="Cambria Math" panose="02040503050406030204" pitchFamily="18" charset="0"/>
                      </a:rPr>
                      <m:t> </m:t>
                    </m:r>
                    <m:r>
                      <a:rPr lang="en-US" altLang="ko-KR">
                        <a:latin typeface="Cambria Math" panose="02040503050406030204" pitchFamily="18" charset="0"/>
                      </a:rPr>
                      <m:t>+</m:t>
                    </m:r>
                    <m:r>
                      <a:rPr lang="en-US" altLang="ko-KR" smtClean="0">
                        <a:latin typeface="Cambria Math" panose="02040503050406030204" pitchFamily="18" charset="0"/>
                      </a:rPr>
                      <m:t> </m:t>
                    </m:r>
                    <m:r>
                      <a:rPr lang="en-US" altLang="ko-KR">
                        <a:latin typeface="Cambria Math" panose="02040503050406030204" pitchFamily="18" charset="0"/>
                      </a:rPr>
                      <m:t>𝑐</m:t>
                    </m:r>
                  </m:oMath>
                </a14:m>
                <a:endParaRPr lang="en-US" altLang="ko-KR" dirty="0"/>
              </a:p>
              <a:p>
                <a:endParaRPr lang="en-US" altLang="ko-KR" dirty="0"/>
              </a:p>
              <a:p>
                <a:endParaRPr lang="en-US" altLang="ko-KR" dirty="0"/>
              </a:p>
              <a:p>
                <a:r>
                  <a:rPr lang="en-US" altLang="ko-KR" dirty="0"/>
                  <a:t>e.g. Calculate the value of </a:t>
                </a:r>
                <a14:m>
                  <m:oMath xmlns:m="http://schemas.openxmlformats.org/officeDocument/2006/math">
                    <m:r>
                      <a:rPr lang="en-US" altLang="ko-KR">
                        <a:latin typeface="Cambria Math" panose="02040503050406030204" pitchFamily="18" charset="0"/>
                      </a:rPr>
                      <m:t>𝑦</m:t>
                    </m:r>
                  </m:oMath>
                </a14:m>
                <a:r>
                  <a:rPr lang="en-US" altLang="ko-KR" dirty="0"/>
                  <a:t> at </a:t>
                </a:r>
                <a14:m>
                  <m:oMath xmlns:m="http://schemas.openxmlformats.org/officeDocument/2006/math">
                    <m:r>
                      <a:rPr lang="en-US" altLang="ko-KR">
                        <a:latin typeface="Cambria Math" panose="02040503050406030204" pitchFamily="18" charset="0"/>
                      </a:rPr>
                      <m:t>𝑥</m:t>
                    </m:r>
                  </m:oMath>
                </a14:m>
                <a:r>
                  <a:rPr lang="en-US" altLang="ko-KR" dirty="0"/>
                  <a:t> = 2.0, when the quadratic function is given by </a:t>
                </a:r>
                <a14:m>
                  <m:oMath xmlns:m="http://schemas.openxmlformats.org/officeDocument/2006/math">
                    <m:r>
                      <a:rPr lang="en-US" altLang="ko-KR">
                        <a:latin typeface="Cambria Math" panose="02040503050406030204" pitchFamily="18" charset="0"/>
                      </a:rPr>
                      <m:t>𝑦</m:t>
                    </m:r>
                    <m:r>
                      <a:rPr lang="en-US" altLang="ko-KR">
                        <a:latin typeface="Cambria Math" panose="02040503050406030204" pitchFamily="18" charset="0"/>
                      </a:rPr>
                      <m:t>=</m:t>
                    </m:r>
                    <m:r>
                      <a:rPr lang="en-US" altLang="ko-KR">
                        <a:latin typeface="Cambria Math" panose="02040503050406030204" pitchFamily="18" charset="0"/>
                      </a:rPr>
                      <m:t>𝑓</m:t>
                    </m:r>
                    <m:d>
                      <m:dPr>
                        <m:ctrlPr>
                          <a:rPr lang="en-US" altLang="ko-KR" i="1">
                            <a:latin typeface="Cambria Math" panose="02040503050406030204" pitchFamily="18" charset="0"/>
                          </a:rPr>
                        </m:ctrlPr>
                      </m:dPr>
                      <m:e>
                        <m:r>
                          <a:rPr lang="en-US" altLang="ko-KR">
                            <a:latin typeface="Cambria Math" panose="02040503050406030204" pitchFamily="18" charset="0"/>
                          </a:rPr>
                          <m:t>𝑥</m:t>
                        </m:r>
                      </m:e>
                    </m:d>
                    <m:r>
                      <a:rPr lang="en-US" altLang="ko-KR">
                        <a:latin typeface="Cambria Math" panose="02040503050406030204" pitchFamily="18" charset="0"/>
                      </a:rPr>
                      <m:t>=</m:t>
                    </m:r>
                    <m:r>
                      <a:rPr lang="en-US" altLang="ko-KR" smtClean="0">
                        <a:latin typeface="Cambria Math" panose="02040503050406030204" pitchFamily="18" charset="0"/>
                      </a:rPr>
                      <m:t>1.5</m:t>
                    </m:r>
                    <m:sSup>
                      <m:sSupPr>
                        <m:ctrlPr>
                          <a:rPr lang="en-US" altLang="ko-KR" i="1">
                            <a:latin typeface="Cambria Math" panose="02040503050406030204" pitchFamily="18" charset="0"/>
                          </a:rPr>
                        </m:ctrlPr>
                      </m:sSupPr>
                      <m:e>
                        <m:r>
                          <a:rPr lang="en-US" altLang="ko-KR">
                            <a:latin typeface="Cambria Math" panose="02040503050406030204" pitchFamily="18" charset="0"/>
                          </a:rPr>
                          <m:t>𝑥</m:t>
                        </m:r>
                      </m:e>
                      <m:sup>
                        <m:r>
                          <a:rPr lang="en-US" altLang="ko-KR">
                            <a:latin typeface="Cambria Math" panose="02040503050406030204" pitchFamily="18" charset="0"/>
                          </a:rPr>
                          <m:t>2</m:t>
                        </m:r>
                      </m:sup>
                    </m:sSup>
                    <m:r>
                      <a:rPr lang="en-US" altLang="ko-KR">
                        <a:latin typeface="Cambria Math" panose="02040503050406030204" pitchFamily="18" charset="0"/>
                      </a:rPr>
                      <m:t>+2.1</m:t>
                    </m:r>
                    <m:r>
                      <a:rPr lang="en-US" altLang="ko-KR">
                        <a:latin typeface="Cambria Math" panose="02040503050406030204" pitchFamily="18" charset="0"/>
                      </a:rPr>
                      <m:t>𝑥</m:t>
                    </m:r>
                    <m:r>
                      <a:rPr lang="en-US" altLang="ko-KR">
                        <a:latin typeface="Cambria Math" panose="02040503050406030204" pitchFamily="18" charset="0"/>
                      </a:rPr>
                      <m:t> + 3.8</m:t>
                    </m:r>
                  </m:oMath>
                </a14:m>
                <a:r>
                  <a:rPr lang="en-US" altLang="ko-KR" dirty="0"/>
                  <a:t>.</a:t>
                </a:r>
              </a:p>
              <a:p>
                <a:pPr lvl="1"/>
                <a:endParaRPr lang="en-US" altLang="ko-KR" dirty="0"/>
              </a:p>
              <a:p>
                <a:pPr marL="457200" lvl="1" indent="0">
                  <a:buNone/>
                </a:pPr>
                <a:r>
                  <a:rPr lang="en-US" altLang="ko-KR" dirty="0"/>
                  <a:t>x = 2.0</a:t>
                </a:r>
              </a:p>
              <a:p>
                <a:pPr marL="457200" lvl="1" indent="0">
                  <a:buNone/>
                </a:pPr>
                <a:r>
                  <a:rPr lang="en-US" altLang="ko-KR" dirty="0"/>
                  <a:t>print(1.5 * x ** 2 + 2.1 * x + 3.8)</a:t>
                </a:r>
                <a:endParaRPr lang="ko-KR" altLang="en-US" dirty="0"/>
              </a:p>
            </p:txBody>
          </p:sp>
        </mc:Choice>
        <mc:Fallback xmlns="">
          <p:sp>
            <p:nvSpPr>
              <p:cNvPr id="4" name="내용 개체 틀 3"/>
              <p:cNvSpPr>
                <a:spLocks noGrp="1" noRot="1" noChangeAspect="1" noMove="1" noResize="1" noEditPoints="1" noAdjustHandles="1" noChangeArrowheads="1" noChangeShapeType="1" noTextEdit="1"/>
              </p:cNvSpPr>
              <p:nvPr>
                <p:ph idx="1"/>
              </p:nvPr>
            </p:nvSpPr>
            <p:spPr>
              <a:blipFill>
                <a:blip r:embed="rId2"/>
                <a:stretch>
                  <a:fillRect l="-1156"/>
                </a:stretch>
              </a:blipFill>
            </p:spPr>
            <p:txBody>
              <a:bodyPr/>
              <a:lstStyle/>
              <a:p>
                <a:r>
                  <a:rPr lang="ko-KR" altLang="en-US">
                    <a:noFill/>
                  </a:rPr>
                  <a:t> </a:t>
                </a:r>
              </a:p>
            </p:txBody>
          </p:sp>
        </mc:Fallback>
      </mc:AlternateContent>
      <p:sp>
        <p:nvSpPr>
          <p:cNvPr id="5" name="슬라이드 번호 개체 틀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3451486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b="1" u="sng" dirty="0"/>
              <a:t>Type Conversion</a:t>
            </a:r>
            <a:endParaRPr lang="ko-KR" altLang="en-US" b="1" u="sng"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966167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a:t>Type Conversion</a:t>
            </a:r>
            <a:endParaRPr lang="ko-KR" altLang="en-US" dirty="0"/>
          </a:p>
        </p:txBody>
      </p:sp>
      <p:sp>
        <p:nvSpPr>
          <p:cNvPr id="6" name="내용 개체 틀 5"/>
          <p:cNvSpPr>
            <a:spLocks noGrp="1"/>
          </p:cNvSpPr>
          <p:nvPr>
            <p:ph idx="1"/>
          </p:nvPr>
        </p:nvSpPr>
        <p:spPr/>
        <p:txBody>
          <a:bodyPr>
            <a:normAutofit lnSpcReduction="10000"/>
          </a:bodyPr>
          <a:lstStyle/>
          <a:p>
            <a:r>
              <a:rPr lang="en-US" altLang="ko-KR" dirty="0"/>
              <a:t>Float to int</a:t>
            </a:r>
          </a:p>
          <a:p>
            <a:pPr lvl="1"/>
            <a:r>
              <a:rPr lang="en-US" altLang="ko-KR" dirty="0"/>
              <a:t>e.g. int(1.5)</a:t>
            </a:r>
          </a:p>
          <a:p>
            <a:r>
              <a:rPr lang="en-US" altLang="ko-KR" dirty="0"/>
              <a:t>String to int</a:t>
            </a:r>
          </a:p>
          <a:p>
            <a:pPr lvl="1"/>
            <a:r>
              <a:rPr lang="en-US" altLang="ko-KR" dirty="0"/>
              <a:t>e.g. int("12")</a:t>
            </a:r>
          </a:p>
          <a:p>
            <a:r>
              <a:rPr lang="en-US" altLang="ko-KR" dirty="0"/>
              <a:t>String to float</a:t>
            </a:r>
          </a:p>
          <a:p>
            <a:pPr lvl="1"/>
            <a:r>
              <a:rPr lang="en-US" altLang="ko-KR" dirty="0"/>
              <a:t>e.g. float("1.5")</a:t>
            </a:r>
          </a:p>
          <a:p>
            <a:r>
              <a:rPr lang="en-US" altLang="ko-KR" dirty="0"/>
              <a:t>Float, int to string</a:t>
            </a:r>
          </a:p>
          <a:p>
            <a:pPr lvl="1"/>
            <a:r>
              <a:rPr lang="en-US" altLang="ko-KR" dirty="0"/>
              <a:t>e.g. str(1.23)</a:t>
            </a:r>
          </a:p>
          <a:p>
            <a:pPr lvl="1"/>
            <a:r>
              <a:rPr lang="en-US" altLang="ko-KR" dirty="0"/>
              <a:t>e.g. "{0:d}".format(123)</a:t>
            </a:r>
          </a:p>
          <a:p>
            <a:pPr lvl="1"/>
            <a:r>
              <a:rPr lang="en-US" altLang="ko-KR" dirty="0"/>
              <a:t>e.g. "{0:.2f}".format(123.123)</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504108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t>Example: Float to int – round-off, round-down, round-up</a:t>
            </a:r>
            <a:endParaRPr lang="ko-KR" altLang="en-US" dirty="0"/>
          </a:p>
        </p:txBody>
      </p:sp>
      <p:sp>
        <p:nvSpPr>
          <p:cNvPr id="4" name="내용 개체 틀 3"/>
          <p:cNvSpPr>
            <a:spLocks noGrp="1"/>
          </p:cNvSpPr>
          <p:nvPr>
            <p:ph sz="half" idx="1"/>
          </p:nvPr>
        </p:nvSpPr>
        <p:spPr/>
        <p:txBody>
          <a:bodyPr>
            <a:normAutofit fontScale="77500" lnSpcReduction="20000"/>
          </a:bodyPr>
          <a:lstStyle/>
          <a:p>
            <a:r>
              <a:rPr lang="en-US" altLang="ko-KR"/>
              <a:t>Round-off</a:t>
            </a:r>
          </a:p>
          <a:p>
            <a:pPr marL="457200" lvl="1" indent="0">
              <a:buNone/>
            </a:pPr>
            <a:r>
              <a:rPr lang="en-US" altLang="ko-KR"/>
              <a:t>A = 1.5</a:t>
            </a:r>
          </a:p>
          <a:p>
            <a:pPr marL="457200" lvl="1" indent="0">
              <a:buNone/>
            </a:pPr>
            <a:r>
              <a:rPr lang="en-US" altLang="ko-KR"/>
              <a:t>print(int(A + 0.5))	# 2</a:t>
            </a:r>
          </a:p>
          <a:p>
            <a:pPr marL="457200" lvl="1" indent="0">
              <a:buNone/>
            </a:pPr>
            <a:r>
              <a:rPr lang="en-US" altLang="ko-KR"/>
              <a:t>A = -1.5</a:t>
            </a:r>
          </a:p>
          <a:p>
            <a:pPr marL="457200" lvl="1" indent="0">
              <a:buNone/>
            </a:pPr>
            <a:r>
              <a:rPr lang="en-US" altLang="ko-KR"/>
              <a:t>print(int(A + 0.5))	# -1</a:t>
            </a:r>
          </a:p>
          <a:p>
            <a:endParaRPr lang="en-US" altLang="ko-KR"/>
          </a:p>
          <a:p>
            <a:r>
              <a:rPr lang="en-US" altLang="ko-KR"/>
              <a:t>Rounding off a number to two decimal places</a:t>
            </a:r>
          </a:p>
          <a:p>
            <a:pPr marL="457200" lvl="1" indent="0">
              <a:buNone/>
            </a:pPr>
            <a:r>
              <a:rPr lang="en-US" altLang="ko-KR"/>
              <a:t>A = 1.125</a:t>
            </a:r>
          </a:p>
          <a:p>
            <a:pPr marL="457200" lvl="1" indent="0">
              <a:buNone/>
            </a:pPr>
            <a:r>
              <a:rPr lang="en-US" altLang="ko-KR"/>
              <a:t>B = int((A * 100 + 0.5)) / 100</a:t>
            </a:r>
          </a:p>
          <a:p>
            <a:pPr marL="457200" lvl="1" indent="0">
              <a:buNone/>
            </a:pPr>
            <a:r>
              <a:rPr lang="en-US" altLang="ko-KR"/>
              <a:t>print(B)			# 1.13</a:t>
            </a:r>
            <a:endParaRPr lang="ko-KR" altLang="en-US" dirty="0"/>
          </a:p>
        </p:txBody>
      </p:sp>
      <p:sp>
        <p:nvSpPr>
          <p:cNvPr id="15" name="내용 개체 틀 14"/>
          <p:cNvSpPr>
            <a:spLocks noGrp="1"/>
          </p:cNvSpPr>
          <p:nvPr>
            <p:ph sz="half" idx="2"/>
          </p:nvPr>
        </p:nvSpPr>
        <p:spPr/>
        <p:txBody>
          <a:bodyPr>
            <a:normAutofit fontScale="77500" lnSpcReduction="20000"/>
          </a:bodyPr>
          <a:lstStyle/>
          <a:p>
            <a:r>
              <a:rPr lang="en-US" altLang="ko-KR"/>
              <a:t>Round-down</a:t>
            </a:r>
          </a:p>
          <a:p>
            <a:pPr marL="457200" lvl="1" indent="0">
              <a:buNone/>
            </a:pPr>
            <a:r>
              <a:rPr lang="en-US" altLang="ko-KR"/>
              <a:t>print(int(1.5))		# 1</a:t>
            </a:r>
          </a:p>
          <a:p>
            <a:pPr marL="457200" lvl="1" indent="0">
              <a:buNone/>
            </a:pPr>
            <a:r>
              <a:rPr lang="en-US" altLang="ko-KR"/>
              <a:t>print(int(-1.5))		# -1 </a:t>
            </a:r>
            <a:r>
              <a:rPr lang="en-US" altLang="ko-KR">
                <a:sym typeface="Wingdings" panose="05000000000000000000" pitchFamily="2" charset="2"/>
              </a:rPr>
              <a:t> </a:t>
            </a:r>
            <a:r>
              <a:rPr lang="en-US" altLang="ko-KR"/>
              <a:t>-2?</a:t>
            </a:r>
          </a:p>
          <a:p>
            <a:endParaRPr lang="en-US" altLang="ko-KR"/>
          </a:p>
          <a:p>
            <a:r>
              <a:rPr lang="en-US" altLang="ko-KR"/>
              <a:t>Round-up</a:t>
            </a:r>
          </a:p>
          <a:p>
            <a:pPr marL="457200" lvl="1" indent="0">
              <a:buNone/>
            </a:pPr>
            <a:r>
              <a:rPr lang="en-US" altLang="ko-KR"/>
              <a:t>print(int(1.5 + 1.0))	# 2</a:t>
            </a:r>
          </a:p>
          <a:p>
            <a:pPr marL="457200" lvl="1" indent="0">
              <a:buNone/>
            </a:pPr>
            <a:r>
              <a:rPr lang="en-US" altLang="ko-KR"/>
              <a:t>print(int(3.0 + 1.0))	# 4 </a:t>
            </a:r>
            <a:r>
              <a:rPr lang="en-US" altLang="ko-KR">
                <a:sym typeface="Wingdings" panose="05000000000000000000" pitchFamily="2" charset="2"/>
              </a:rPr>
              <a:t> </a:t>
            </a:r>
            <a:r>
              <a:rPr lang="en-US" altLang="ko-KR"/>
              <a:t>3?</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154273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round( )</a:t>
            </a:r>
            <a:endParaRPr lang="ko-KR" altLang="en-US" dirty="0"/>
          </a:p>
        </p:txBody>
      </p:sp>
      <p:sp>
        <p:nvSpPr>
          <p:cNvPr id="10" name="내용 개체 틀 9"/>
          <p:cNvSpPr>
            <a:spLocks noGrp="1"/>
          </p:cNvSpPr>
          <p:nvPr>
            <p:ph idx="1"/>
          </p:nvPr>
        </p:nvSpPr>
        <p:spPr/>
        <p:txBody>
          <a:bodyPr/>
          <a:lstStyle/>
          <a:p>
            <a:r>
              <a:rPr lang="en-US" altLang="ko-KR" dirty="0"/>
              <a:t>round(number[, </a:t>
            </a:r>
            <a:r>
              <a:rPr lang="en-US" altLang="ko-KR" dirty="0" err="1"/>
              <a:t>ndigits</a:t>
            </a:r>
            <a:r>
              <a:rPr lang="en-US" altLang="ko-KR" dirty="0"/>
              <a:t>]) return number rounded to </a:t>
            </a:r>
            <a:r>
              <a:rPr lang="en-US" altLang="ko-KR" dirty="0" err="1"/>
              <a:t>ndigits</a:t>
            </a:r>
            <a:r>
              <a:rPr lang="en-US" altLang="ko-KR" dirty="0"/>
              <a:t> precision after the decimal point.</a:t>
            </a:r>
          </a:p>
          <a:p>
            <a:pPr lvl="1"/>
            <a:r>
              <a:rPr lang="en-US" altLang="ko-KR" dirty="0"/>
              <a:t>If </a:t>
            </a:r>
            <a:r>
              <a:rPr lang="en-US" altLang="ko-KR" dirty="0" err="1"/>
              <a:t>ndigits</a:t>
            </a:r>
            <a:r>
              <a:rPr lang="en-US" altLang="ko-KR" dirty="0"/>
              <a:t> is omitted or is None, it returns the nearest integer to its input.</a:t>
            </a:r>
          </a:p>
          <a:p>
            <a:endParaRPr lang="en-US" altLang="ko-KR" dirty="0"/>
          </a:p>
          <a:p>
            <a:pPr marL="0" indent="0">
              <a:buNone/>
            </a:pPr>
            <a:r>
              <a:rPr lang="en-US" altLang="ko-KR" dirty="0"/>
              <a:t>print(round(1.5))			# 2</a:t>
            </a:r>
          </a:p>
          <a:p>
            <a:pPr marL="0" indent="0">
              <a:buNone/>
            </a:pPr>
            <a:r>
              <a:rPr lang="en-US" altLang="ko-KR" dirty="0"/>
              <a:t>print(round(1.115, 2))		# 1.11 </a:t>
            </a:r>
            <a:r>
              <a:rPr lang="en-US" altLang="ko-KR" dirty="0">
                <a:sym typeface="Wingdings" panose="05000000000000000000" pitchFamily="2" charset="2"/>
              </a:rPr>
              <a:t></a:t>
            </a:r>
            <a:r>
              <a:rPr lang="en-US" altLang="ko-KR" dirty="0"/>
              <a:t> 1.12?</a:t>
            </a:r>
          </a:p>
          <a:p>
            <a:pPr marL="0" indent="0">
              <a:buNone/>
            </a:pPr>
            <a:r>
              <a:rPr lang="en-US" altLang="ko-KR" dirty="0"/>
              <a:t>print(round(1115, -2))		# 1100</a:t>
            </a:r>
          </a:p>
          <a:p>
            <a:pPr marL="0" indent="0">
              <a:buNone/>
            </a:pPr>
            <a:r>
              <a:rPr lang="en-US" altLang="ko-KR" dirty="0"/>
              <a:t>print(round(2.5))			# 2 </a:t>
            </a:r>
            <a:r>
              <a:rPr lang="en-US" altLang="ko-KR" dirty="0">
                <a:sym typeface="Wingdings" panose="05000000000000000000" pitchFamily="2" charset="2"/>
              </a:rPr>
              <a:t></a:t>
            </a:r>
            <a:r>
              <a:rPr lang="en-US" altLang="ko-KR" dirty="0"/>
              <a:t> 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010056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Rounding to the nearest integer</a:t>
            </a:r>
            <a:endParaRPr lang="ko-KR" altLang="en-US" dirty="0"/>
          </a:p>
        </p:txBody>
      </p:sp>
      <p:sp>
        <p:nvSpPr>
          <p:cNvPr id="4" name="내용 개체 틀 3"/>
          <p:cNvSpPr>
            <a:spLocks noGrp="1"/>
          </p:cNvSpPr>
          <p:nvPr>
            <p:ph sz="half" idx="1"/>
          </p:nvPr>
        </p:nvSpPr>
        <p:spPr>
          <a:xfrm>
            <a:off x="913795" y="2461934"/>
            <a:ext cx="4856841" cy="3622671"/>
          </a:xfrm>
        </p:spPr>
        <p:txBody>
          <a:bodyPr>
            <a:normAutofit fontScale="92500" lnSpcReduction="20000"/>
          </a:bodyPr>
          <a:lstStyle/>
          <a:p>
            <a:r>
              <a:rPr lang="en-US" altLang="ko-KR" sz="1600" dirty="0"/>
              <a:t>Commonly,</a:t>
            </a:r>
          </a:p>
          <a:p>
            <a:pPr lvl="1"/>
            <a:r>
              <a:rPr lang="en-US" altLang="ko-KR" sz="1400" dirty="0"/>
              <a:t>1.3 </a:t>
            </a:r>
            <a:r>
              <a:rPr lang="en-US" altLang="ko-KR" sz="1400" dirty="0">
                <a:sym typeface="Wingdings" panose="05000000000000000000" pitchFamily="2" charset="2"/>
              </a:rPr>
              <a:t></a:t>
            </a:r>
            <a:r>
              <a:rPr lang="en-US" altLang="ko-KR" sz="1400" dirty="0"/>
              <a:t> 1	1.7 </a:t>
            </a:r>
            <a:r>
              <a:rPr lang="en-US" altLang="ko-KR" sz="1400" dirty="0">
                <a:sym typeface="Wingdings" panose="05000000000000000000" pitchFamily="2" charset="2"/>
              </a:rPr>
              <a:t></a:t>
            </a:r>
            <a:r>
              <a:rPr lang="en-US" altLang="ko-KR" sz="1400" dirty="0"/>
              <a:t> 2</a:t>
            </a:r>
          </a:p>
          <a:p>
            <a:pPr lvl="1"/>
            <a:r>
              <a:rPr lang="en-US" altLang="ko-KR" sz="1400" dirty="0"/>
              <a:t>-1.3 </a:t>
            </a:r>
            <a:r>
              <a:rPr lang="en-US" altLang="ko-KR" sz="1400" dirty="0">
                <a:sym typeface="Wingdings" panose="05000000000000000000" pitchFamily="2" charset="2"/>
              </a:rPr>
              <a:t></a:t>
            </a:r>
            <a:r>
              <a:rPr lang="en-US" altLang="ko-KR" sz="1400" dirty="0"/>
              <a:t> -1	-1.7 </a:t>
            </a:r>
            <a:r>
              <a:rPr lang="en-US" altLang="ko-KR" sz="1400" dirty="0">
                <a:sym typeface="Wingdings" panose="05000000000000000000" pitchFamily="2" charset="2"/>
              </a:rPr>
              <a:t></a:t>
            </a:r>
            <a:r>
              <a:rPr lang="en-US" altLang="ko-KR" sz="1400" dirty="0"/>
              <a:t> -2</a:t>
            </a:r>
          </a:p>
          <a:p>
            <a:r>
              <a:rPr lang="en-US" altLang="ko-KR" sz="1600" dirty="0"/>
              <a:t>Round half up (in Math class)</a:t>
            </a:r>
          </a:p>
          <a:p>
            <a:pPr lvl="1"/>
            <a:r>
              <a:rPr lang="en-US" altLang="ko-KR" sz="1400" dirty="0"/>
              <a:t>1.5 </a:t>
            </a:r>
            <a:r>
              <a:rPr lang="en-US" altLang="ko-KR" sz="1400" dirty="0">
                <a:sym typeface="Wingdings" panose="05000000000000000000" pitchFamily="2" charset="2"/>
              </a:rPr>
              <a:t> 2	2.5  3</a:t>
            </a:r>
          </a:p>
          <a:p>
            <a:pPr lvl="1"/>
            <a:r>
              <a:rPr lang="en-US" altLang="ko-KR" sz="1400" dirty="0">
                <a:sym typeface="Wingdings" panose="05000000000000000000" pitchFamily="2" charset="2"/>
              </a:rPr>
              <a:t>-1.5  -1	-2.5  -2</a:t>
            </a:r>
            <a:endParaRPr lang="en-US" altLang="ko-KR" sz="1400" dirty="0"/>
          </a:p>
          <a:p>
            <a:r>
              <a:rPr lang="en-US" altLang="ko-KR" sz="1600" dirty="0"/>
              <a:t>Round half down</a:t>
            </a:r>
          </a:p>
          <a:p>
            <a:pPr lvl="1"/>
            <a:r>
              <a:rPr lang="en-US" altLang="ko-KR" sz="1400" dirty="0"/>
              <a:t>1.5 </a:t>
            </a:r>
            <a:r>
              <a:rPr lang="en-US" altLang="ko-KR" sz="1400" dirty="0">
                <a:sym typeface="Wingdings" panose="05000000000000000000" pitchFamily="2" charset="2"/>
              </a:rPr>
              <a:t> 1	2.5  2</a:t>
            </a:r>
          </a:p>
          <a:p>
            <a:pPr lvl="1"/>
            <a:r>
              <a:rPr lang="en-US" altLang="ko-KR" sz="1400" dirty="0">
                <a:sym typeface="Wingdings" panose="05000000000000000000" pitchFamily="2" charset="2"/>
              </a:rPr>
              <a:t>-1.5  -2	-2.5  -3</a:t>
            </a:r>
            <a:endParaRPr lang="en-US" altLang="ko-KR" sz="1400" dirty="0"/>
          </a:p>
          <a:p>
            <a:r>
              <a:rPr lang="en-US" altLang="ko-KR" sz="1600" dirty="0"/>
              <a:t>Round half towards zero</a:t>
            </a:r>
          </a:p>
          <a:p>
            <a:pPr lvl="1"/>
            <a:r>
              <a:rPr lang="en-US" altLang="ko-KR" sz="1400" dirty="0"/>
              <a:t>1.5 </a:t>
            </a:r>
            <a:r>
              <a:rPr lang="en-US" altLang="ko-KR" sz="1400" dirty="0">
                <a:sym typeface="Wingdings" panose="05000000000000000000" pitchFamily="2" charset="2"/>
              </a:rPr>
              <a:t> 1	2.5  2</a:t>
            </a:r>
          </a:p>
          <a:p>
            <a:pPr lvl="1"/>
            <a:r>
              <a:rPr lang="en-US" altLang="ko-KR" sz="1400" dirty="0">
                <a:sym typeface="Wingdings" panose="05000000000000000000" pitchFamily="2" charset="2"/>
              </a:rPr>
              <a:t>-1.5  -1	-2.5  -2</a:t>
            </a:r>
            <a:endParaRPr lang="en-US" altLang="ko-KR" sz="1400" dirty="0"/>
          </a:p>
        </p:txBody>
      </p:sp>
      <p:sp>
        <p:nvSpPr>
          <p:cNvPr id="11" name="내용 개체 틀 10"/>
          <p:cNvSpPr>
            <a:spLocks noGrp="1"/>
          </p:cNvSpPr>
          <p:nvPr>
            <p:ph sz="half" idx="2"/>
          </p:nvPr>
        </p:nvSpPr>
        <p:spPr>
          <a:xfrm>
            <a:off x="6456040" y="2461934"/>
            <a:ext cx="4856841" cy="3622672"/>
          </a:xfrm>
        </p:spPr>
        <p:txBody>
          <a:bodyPr>
            <a:normAutofit fontScale="92500" lnSpcReduction="20000"/>
          </a:bodyPr>
          <a:lstStyle/>
          <a:p>
            <a:r>
              <a:rPr lang="en-US" altLang="ko-KR" sz="1600"/>
              <a:t>Round half away from zero</a:t>
            </a:r>
          </a:p>
          <a:p>
            <a:pPr lvl="1"/>
            <a:r>
              <a:rPr lang="en-US" altLang="ko-KR" sz="1400"/>
              <a:t>1.5 </a:t>
            </a:r>
            <a:r>
              <a:rPr lang="en-US" altLang="ko-KR" sz="1400">
                <a:sym typeface="Wingdings" panose="05000000000000000000" pitchFamily="2" charset="2"/>
              </a:rPr>
              <a:t> 2	2.5  3</a:t>
            </a:r>
          </a:p>
          <a:p>
            <a:pPr lvl="1"/>
            <a:r>
              <a:rPr lang="en-US" altLang="ko-KR" sz="1400">
                <a:sym typeface="Wingdings" panose="05000000000000000000" pitchFamily="2" charset="2"/>
              </a:rPr>
              <a:t>-1.5  -2	-2.5  -3</a:t>
            </a:r>
            <a:endParaRPr lang="en-US" altLang="ko-KR" sz="1400"/>
          </a:p>
          <a:p>
            <a:r>
              <a:rPr lang="en-US" altLang="ko-KR" sz="1600"/>
              <a:t>Round half to even (in Python)</a:t>
            </a:r>
          </a:p>
          <a:p>
            <a:pPr lvl="1"/>
            <a:r>
              <a:rPr lang="en-US" altLang="ko-KR" sz="1400"/>
              <a:t>1.5 </a:t>
            </a:r>
            <a:r>
              <a:rPr lang="en-US" altLang="ko-KR" sz="1400">
                <a:sym typeface="Wingdings" panose="05000000000000000000" pitchFamily="2" charset="2"/>
              </a:rPr>
              <a:t> 2	2.5  2</a:t>
            </a:r>
          </a:p>
          <a:p>
            <a:pPr lvl="1"/>
            <a:r>
              <a:rPr lang="en-US" altLang="ko-KR" sz="1400">
                <a:sym typeface="Wingdings" panose="05000000000000000000" pitchFamily="2" charset="2"/>
              </a:rPr>
              <a:t>-1.5  -2	-2.5  -2</a:t>
            </a:r>
            <a:endParaRPr lang="en-US" altLang="ko-KR" sz="1400"/>
          </a:p>
          <a:p>
            <a:r>
              <a:rPr lang="en-US" altLang="ko-KR" sz="1600"/>
              <a:t>Round half to odd</a:t>
            </a:r>
          </a:p>
          <a:p>
            <a:pPr lvl="1"/>
            <a:r>
              <a:rPr lang="en-US" altLang="ko-KR" sz="1400"/>
              <a:t>1.5 </a:t>
            </a:r>
            <a:r>
              <a:rPr lang="en-US" altLang="ko-KR" sz="1400">
                <a:sym typeface="Wingdings" panose="05000000000000000000" pitchFamily="2" charset="2"/>
              </a:rPr>
              <a:t> 1	2.5  3</a:t>
            </a:r>
          </a:p>
          <a:p>
            <a:pPr lvl="1"/>
            <a:r>
              <a:rPr lang="en-US" altLang="ko-KR" sz="1400">
                <a:sym typeface="Wingdings" panose="05000000000000000000" pitchFamily="2" charset="2"/>
              </a:rPr>
              <a:t>-1.5  -1	-2.5  -3</a:t>
            </a:r>
            <a:endParaRPr lang="ko-KR" altLang="en-US" sz="1400"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57</a:t>
            </a:fld>
            <a:endParaRPr lang="en-US" dirty="0"/>
          </a:p>
        </p:txBody>
      </p:sp>
      <p:grpSp>
        <p:nvGrpSpPr>
          <p:cNvPr id="22" name="그룹 21"/>
          <p:cNvGrpSpPr/>
          <p:nvPr/>
        </p:nvGrpSpPr>
        <p:grpSpPr>
          <a:xfrm>
            <a:off x="2999656" y="1591452"/>
            <a:ext cx="6192688" cy="613412"/>
            <a:chOff x="1403648" y="1447436"/>
            <a:chExt cx="6192688" cy="613412"/>
          </a:xfrm>
        </p:grpSpPr>
        <p:cxnSp>
          <p:nvCxnSpPr>
            <p:cNvPr id="10" name="직선 연결선 9"/>
            <p:cNvCxnSpPr/>
            <p:nvPr/>
          </p:nvCxnSpPr>
          <p:spPr>
            <a:xfrm>
              <a:off x="1403648" y="1722294"/>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4499992"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3707904"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2915816"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2123728"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6876256"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6084168"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5292080" y="1650286"/>
              <a:ext cx="0"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499992" y="1722294"/>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83968" y="1722294"/>
              <a:ext cx="432048" cy="338554"/>
            </a:xfrm>
            <a:prstGeom prst="rect">
              <a:avLst/>
            </a:prstGeom>
            <a:noFill/>
          </p:spPr>
          <p:txBody>
            <a:bodyPr wrap="square" rtlCol="0">
              <a:spAutoFit/>
            </a:bodyPr>
            <a:lstStyle/>
            <a:p>
              <a:r>
                <a:rPr lang="en-US" altLang="ko-KR" sz="1600" dirty="0">
                  <a:solidFill>
                    <a:srgbClr val="FF0000"/>
                  </a:solidFill>
                  <a:latin typeface="+mn-ea"/>
                </a:rPr>
                <a:t>0</a:t>
              </a:r>
              <a:endParaRPr lang="ko-KR" altLang="en-US" sz="1600" dirty="0">
                <a:solidFill>
                  <a:srgbClr val="FF0000"/>
                </a:solidFill>
                <a:latin typeface="+mn-ea"/>
              </a:endParaRPr>
            </a:p>
          </p:txBody>
        </p:sp>
        <p:sp>
          <p:nvSpPr>
            <p:cNvPr id="32" name="TextBox 31"/>
            <p:cNvSpPr txBox="1"/>
            <p:nvPr/>
          </p:nvSpPr>
          <p:spPr>
            <a:xfrm>
              <a:off x="5076055" y="1722294"/>
              <a:ext cx="432048" cy="338554"/>
            </a:xfrm>
            <a:prstGeom prst="rect">
              <a:avLst/>
            </a:prstGeom>
            <a:noFill/>
          </p:spPr>
          <p:txBody>
            <a:bodyPr wrap="square" rtlCol="0">
              <a:spAutoFit/>
            </a:bodyPr>
            <a:lstStyle/>
            <a:p>
              <a:r>
                <a:rPr lang="en-US" altLang="ko-KR" sz="1600" dirty="0">
                  <a:solidFill>
                    <a:srgbClr val="FF0000"/>
                  </a:solidFill>
                  <a:latin typeface="+mn-ea"/>
                </a:rPr>
                <a:t>1</a:t>
              </a:r>
              <a:endParaRPr lang="ko-KR" altLang="en-US" sz="1600" dirty="0">
                <a:solidFill>
                  <a:srgbClr val="FF0000"/>
                </a:solidFill>
                <a:latin typeface="+mn-ea"/>
              </a:endParaRPr>
            </a:p>
          </p:txBody>
        </p:sp>
        <p:sp>
          <p:nvSpPr>
            <p:cNvPr id="33" name="TextBox 32"/>
            <p:cNvSpPr txBox="1"/>
            <p:nvPr/>
          </p:nvSpPr>
          <p:spPr>
            <a:xfrm>
              <a:off x="5868143" y="1722294"/>
              <a:ext cx="432048" cy="338554"/>
            </a:xfrm>
            <a:prstGeom prst="rect">
              <a:avLst/>
            </a:prstGeom>
            <a:noFill/>
          </p:spPr>
          <p:txBody>
            <a:bodyPr wrap="square" rtlCol="0">
              <a:spAutoFit/>
            </a:bodyPr>
            <a:lstStyle/>
            <a:p>
              <a:r>
                <a:rPr lang="en-US" altLang="ko-KR" sz="1600" dirty="0">
                  <a:solidFill>
                    <a:srgbClr val="FF0000"/>
                  </a:solidFill>
                  <a:latin typeface="+mn-ea"/>
                </a:rPr>
                <a:t>2</a:t>
              </a:r>
              <a:endParaRPr lang="ko-KR" altLang="en-US" sz="1600" dirty="0">
                <a:solidFill>
                  <a:srgbClr val="FF0000"/>
                </a:solidFill>
                <a:latin typeface="+mn-ea"/>
              </a:endParaRPr>
            </a:p>
          </p:txBody>
        </p:sp>
        <p:sp>
          <p:nvSpPr>
            <p:cNvPr id="34" name="TextBox 33"/>
            <p:cNvSpPr txBox="1"/>
            <p:nvPr/>
          </p:nvSpPr>
          <p:spPr>
            <a:xfrm>
              <a:off x="6660231" y="1722294"/>
              <a:ext cx="432048" cy="338554"/>
            </a:xfrm>
            <a:prstGeom prst="rect">
              <a:avLst/>
            </a:prstGeom>
            <a:noFill/>
          </p:spPr>
          <p:txBody>
            <a:bodyPr wrap="square" rtlCol="0">
              <a:spAutoFit/>
            </a:bodyPr>
            <a:lstStyle/>
            <a:p>
              <a:r>
                <a:rPr lang="en-US" altLang="ko-KR" sz="1600" dirty="0">
                  <a:solidFill>
                    <a:srgbClr val="FF0000"/>
                  </a:solidFill>
                  <a:latin typeface="+mn-ea"/>
                </a:rPr>
                <a:t>3</a:t>
              </a:r>
              <a:endParaRPr lang="ko-KR" altLang="en-US" sz="1600" dirty="0">
                <a:solidFill>
                  <a:srgbClr val="FF0000"/>
                </a:solidFill>
                <a:latin typeface="+mn-ea"/>
              </a:endParaRPr>
            </a:p>
          </p:txBody>
        </p:sp>
        <p:sp>
          <p:nvSpPr>
            <p:cNvPr id="35" name="TextBox 34"/>
            <p:cNvSpPr txBox="1"/>
            <p:nvPr/>
          </p:nvSpPr>
          <p:spPr>
            <a:xfrm>
              <a:off x="1907704" y="1722294"/>
              <a:ext cx="432048" cy="338554"/>
            </a:xfrm>
            <a:prstGeom prst="rect">
              <a:avLst/>
            </a:prstGeom>
            <a:noFill/>
          </p:spPr>
          <p:txBody>
            <a:bodyPr wrap="square" rtlCol="0">
              <a:spAutoFit/>
            </a:bodyPr>
            <a:lstStyle/>
            <a:p>
              <a:r>
                <a:rPr lang="en-US" altLang="ko-KR" sz="1600" dirty="0">
                  <a:solidFill>
                    <a:srgbClr val="FF0000"/>
                  </a:solidFill>
                  <a:latin typeface="+mn-ea"/>
                </a:rPr>
                <a:t>-3</a:t>
              </a:r>
              <a:endParaRPr lang="ko-KR" altLang="en-US" sz="1600" dirty="0">
                <a:solidFill>
                  <a:srgbClr val="FF0000"/>
                </a:solidFill>
                <a:latin typeface="+mn-ea"/>
              </a:endParaRPr>
            </a:p>
          </p:txBody>
        </p:sp>
        <p:sp>
          <p:nvSpPr>
            <p:cNvPr id="36" name="TextBox 35"/>
            <p:cNvSpPr txBox="1"/>
            <p:nvPr/>
          </p:nvSpPr>
          <p:spPr>
            <a:xfrm>
              <a:off x="2699792" y="1722294"/>
              <a:ext cx="432048" cy="338554"/>
            </a:xfrm>
            <a:prstGeom prst="rect">
              <a:avLst/>
            </a:prstGeom>
            <a:noFill/>
          </p:spPr>
          <p:txBody>
            <a:bodyPr wrap="square" rtlCol="0">
              <a:spAutoFit/>
            </a:bodyPr>
            <a:lstStyle/>
            <a:p>
              <a:r>
                <a:rPr lang="en-US" altLang="ko-KR" sz="1600" dirty="0">
                  <a:solidFill>
                    <a:srgbClr val="FF0000"/>
                  </a:solidFill>
                  <a:latin typeface="+mn-ea"/>
                </a:rPr>
                <a:t>-2</a:t>
              </a:r>
              <a:endParaRPr lang="ko-KR" altLang="en-US" sz="1600" dirty="0">
                <a:solidFill>
                  <a:srgbClr val="FF0000"/>
                </a:solidFill>
                <a:latin typeface="+mn-ea"/>
              </a:endParaRPr>
            </a:p>
          </p:txBody>
        </p:sp>
        <p:sp>
          <p:nvSpPr>
            <p:cNvPr id="37" name="TextBox 36"/>
            <p:cNvSpPr txBox="1"/>
            <p:nvPr/>
          </p:nvSpPr>
          <p:spPr>
            <a:xfrm>
              <a:off x="3491880" y="1722294"/>
              <a:ext cx="432048" cy="338554"/>
            </a:xfrm>
            <a:prstGeom prst="rect">
              <a:avLst/>
            </a:prstGeom>
            <a:noFill/>
          </p:spPr>
          <p:txBody>
            <a:bodyPr wrap="square" rtlCol="0">
              <a:spAutoFit/>
            </a:bodyPr>
            <a:lstStyle/>
            <a:p>
              <a:r>
                <a:rPr lang="en-US" altLang="ko-KR" sz="1600" dirty="0">
                  <a:solidFill>
                    <a:srgbClr val="FF0000"/>
                  </a:solidFill>
                  <a:latin typeface="+mn-ea"/>
                </a:rPr>
                <a:t>-1</a:t>
              </a:r>
              <a:endParaRPr lang="ko-KR" altLang="en-US" sz="1600" dirty="0">
                <a:solidFill>
                  <a:srgbClr val="FF0000"/>
                </a:solidFill>
                <a:latin typeface="+mn-ea"/>
              </a:endParaRPr>
            </a:p>
          </p:txBody>
        </p:sp>
        <p:cxnSp>
          <p:nvCxnSpPr>
            <p:cNvPr id="41" name="직선 연결선 40"/>
            <p:cNvCxnSpPr/>
            <p:nvPr/>
          </p:nvCxnSpPr>
          <p:spPr>
            <a:xfrm>
              <a:off x="2555776"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3347864"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4067944"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4860032"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5724128"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6516216" y="1650286"/>
              <a:ext cx="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08103" y="1447436"/>
              <a:ext cx="432048" cy="276999"/>
            </a:xfrm>
            <a:prstGeom prst="rect">
              <a:avLst/>
            </a:prstGeom>
            <a:noFill/>
          </p:spPr>
          <p:txBody>
            <a:bodyPr wrap="square" rtlCol="0">
              <a:spAutoFit/>
            </a:bodyPr>
            <a:lstStyle/>
            <a:p>
              <a:r>
                <a:rPr lang="en-US" altLang="ko-KR" sz="1200" dirty="0">
                  <a:solidFill>
                    <a:srgbClr val="FF0000"/>
                  </a:solidFill>
                  <a:latin typeface="+mn-ea"/>
                </a:rPr>
                <a:t>1.5</a:t>
              </a:r>
              <a:endParaRPr lang="ko-KR" altLang="en-US" sz="1200" dirty="0">
                <a:solidFill>
                  <a:srgbClr val="FF0000"/>
                </a:solidFill>
                <a:latin typeface="+mn-ea"/>
              </a:endParaRPr>
            </a:p>
          </p:txBody>
        </p:sp>
        <p:sp>
          <p:nvSpPr>
            <p:cNvPr id="51" name="TextBox 50"/>
            <p:cNvSpPr txBox="1"/>
            <p:nvPr/>
          </p:nvSpPr>
          <p:spPr>
            <a:xfrm>
              <a:off x="6291488" y="1447436"/>
              <a:ext cx="432048" cy="276999"/>
            </a:xfrm>
            <a:prstGeom prst="rect">
              <a:avLst/>
            </a:prstGeom>
            <a:noFill/>
          </p:spPr>
          <p:txBody>
            <a:bodyPr wrap="square" rtlCol="0">
              <a:spAutoFit/>
            </a:bodyPr>
            <a:lstStyle/>
            <a:p>
              <a:r>
                <a:rPr lang="en-US" altLang="ko-KR" sz="1200" dirty="0">
                  <a:solidFill>
                    <a:srgbClr val="FF0000"/>
                  </a:solidFill>
                  <a:latin typeface="+mn-ea"/>
                </a:rPr>
                <a:t>2.5</a:t>
              </a:r>
              <a:endParaRPr lang="ko-KR" altLang="en-US" sz="1200" dirty="0">
                <a:solidFill>
                  <a:srgbClr val="FF0000"/>
                </a:solidFill>
                <a:latin typeface="+mn-ea"/>
              </a:endParaRPr>
            </a:p>
          </p:txBody>
        </p:sp>
        <p:sp>
          <p:nvSpPr>
            <p:cNvPr id="52" name="TextBox 51"/>
            <p:cNvSpPr txBox="1"/>
            <p:nvPr/>
          </p:nvSpPr>
          <p:spPr>
            <a:xfrm>
              <a:off x="2241987" y="1447436"/>
              <a:ext cx="682532" cy="276999"/>
            </a:xfrm>
            <a:prstGeom prst="rect">
              <a:avLst/>
            </a:prstGeom>
            <a:noFill/>
          </p:spPr>
          <p:txBody>
            <a:bodyPr wrap="square" rtlCol="0">
              <a:spAutoFit/>
            </a:bodyPr>
            <a:lstStyle/>
            <a:p>
              <a:r>
                <a:rPr lang="en-US" altLang="ko-KR" sz="1200" dirty="0">
                  <a:solidFill>
                    <a:srgbClr val="FF0000"/>
                  </a:solidFill>
                  <a:latin typeface="+mn-ea"/>
                </a:rPr>
                <a:t>-2.5</a:t>
              </a:r>
              <a:endParaRPr lang="ko-KR" altLang="en-US" sz="1200" dirty="0">
                <a:solidFill>
                  <a:srgbClr val="FF0000"/>
                </a:solidFill>
                <a:latin typeface="+mn-ea"/>
              </a:endParaRPr>
            </a:p>
          </p:txBody>
        </p:sp>
        <p:sp>
          <p:nvSpPr>
            <p:cNvPr id="53" name="TextBox 52"/>
            <p:cNvSpPr txBox="1"/>
            <p:nvPr/>
          </p:nvSpPr>
          <p:spPr>
            <a:xfrm>
              <a:off x="3025372" y="1447436"/>
              <a:ext cx="682532" cy="276999"/>
            </a:xfrm>
            <a:prstGeom prst="rect">
              <a:avLst/>
            </a:prstGeom>
            <a:noFill/>
          </p:spPr>
          <p:txBody>
            <a:bodyPr wrap="square" rtlCol="0">
              <a:spAutoFit/>
            </a:bodyPr>
            <a:lstStyle/>
            <a:p>
              <a:r>
                <a:rPr lang="en-US" altLang="ko-KR" sz="1200" dirty="0">
                  <a:solidFill>
                    <a:srgbClr val="FF0000"/>
                  </a:solidFill>
                  <a:latin typeface="+mn-ea"/>
                </a:rPr>
                <a:t>-1.5</a:t>
              </a:r>
              <a:endParaRPr lang="ko-KR" altLang="en-US" sz="1200" dirty="0">
                <a:solidFill>
                  <a:srgbClr val="FF0000"/>
                </a:solidFill>
                <a:latin typeface="+mn-ea"/>
              </a:endParaRPr>
            </a:p>
          </p:txBody>
        </p:sp>
      </p:grpSp>
    </p:spTree>
    <p:extLst>
      <p:ext uri="{BB962C8B-B14F-4D97-AF65-F5344CB8AC3E}">
        <p14:creationId xmlns:p14="http://schemas.microsoft.com/office/powerpoint/2010/main" val="3471102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Rounding to the nearest integer in Python</a:t>
            </a:r>
            <a:endParaRPr lang="ko-KR" altLang="en-US" dirty="0"/>
          </a:p>
        </p:txBody>
      </p:sp>
      <p:sp>
        <p:nvSpPr>
          <p:cNvPr id="6" name="내용 개체 틀 5"/>
          <p:cNvSpPr>
            <a:spLocks noGrp="1"/>
          </p:cNvSpPr>
          <p:nvPr>
            <p:ph idx="1"/>
          </p:nvPr>
        </p:nvSpPr>
        <p:spPr/>
        <p:txBody>
          <a:bodyPr/>
          <a:lstStyle/>
          <a:p>
            <a:pPr marL="0" indent="0">
              <a:buNone/>
            </a:pPr>
            <a:r>
              <a:rPr lang="en-US" altLang="ko-KR"/>
              <a:t>print(round(1.5))		# 2</a:t>
            </a:r>
          </a:p>
          <a:p>
            <a:pPr marL="0" indent="0">
              <a:buNone/>
            </a:pPr>
            <a:r>
              <a:rPr lang="en-US" altLang="ko-KR"/>
              <a:t>print(round(2.5))		# 2</a:t>
            </a:r>
          </a:p>
          <a:p>
            <a:pPr marL="0" indent="0">
              <a:buNone/>
            </a:pPr>
            <a:r>
              <a:rPr lang="en-US" altLang="ko-KR"/>
              <a:t>print(round(2.7))		# 3</a:t>
            </a:r>
          </a:p>
          <a:p>
            <a:pPr marL="0" indent="0">
              <a:buNone/>
            </a:pPr>
            <a:r>
              <a:rPr lang="en-US" altLang="ko-KR"/>
              <a:t>print(round(-1.5))		# -2</a:t>
            </a:r>
          </a:p>
          <a:p>
            <a:pPr marL="0" indent="0">
              <a:buNone/>
            </a:pPr>
            <a:r>
              <a:rPr lang="en-US" altLang="ko-KR"/>
              <a:t>print(round(-2.5))		# -2</a:t>
            </a:r>
          </a:p>
          <a:p>
            <a:pPr marL="0" indent="0">
              <a:buNone/>
            </a:pPr>
            <a:r>
              <a:rPr lang="en-US" altLang="ko-KR"/>
              <a:t>print(round(-2.7))		# -3</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084206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math.floor( )</a:t>
            </a:r>
            <a:endParaRPr lang="ko-KR" altLang="en-US" dirty="0"/>
          </a:p>
        </p:txBody>
      </p:sp>
      <p:sp>
        <p:nvSpPr>
          <p:cNvPr id="10" name="내용 개체 틀 9"/>
          <p:cNvSpPr>
            <a:spLocks noGrp="1"/>
          </p:cNvSpPr>
          <p:nvPr>
            <p:ph idx="1"/>
          </p:nvPr>
        </p:nvSpPr>
        <p:spPr/>
        <p:txBody>
          <a:bodyPr>
            <a:normAutofit lnSpcReduction="10000"/>
          </a:bodyPr>
          <a:lstStyle/>
          <a:p>
            <a:r>
              <a:rPr lang="en-US" altLang="ko-KR" dirty="0" err="1"/>
              <a:t>math.floor</a:t>
            </a:r>
            <a:r>
              <a:rPr lang="en-US" altLang="ko-KR" dirty="0"/>
              <a:t>(x) returns the largest integer value less than or equal to x.</a:t>
            </a:r>
          </a:p>
          <a:p>
            <a:endParaRPr lang="en-US" altLang="ko-KR" dirty="0"/>
          </a:p>
          <a:p>
            <a:pPr marL="0" indent="0">
              <a:buNone/>
            </a:pPr>
            <a:r>
              <a:rPr lang="en-US" altLang="ko-KR" dirty="0"/>
              <a:t>import math</a:t>
            </a:r>
          </a:p>
          <a:p>
            <a:pPr marL="0" indent="0">
              <a:buNone/>
            </a:pPr>
            <a:r>
              <a:rPr lang="en-US" altLang="ko-KR" dirty="0"/>
              <a:t>print(</a:t>
            </a:r>
            <a:r>
              <a:rPr lang="en-US" altLang="ko-KR" dirty="0" err="1"/>
              <a:t>math.floor</a:t>
            </a:r>
            <a:r>
              <a:rPr lang="en-US" altLang="ko-KR" dirty="0"/>
              <a:t>(1.5))		# 1</a:t>
            </a:r>
          </a:p>
          <a:p>
            <a:pPr marL="0" indent="0">
              <a:buNone/>
            </a:pPr>
            <a:r>
              <a:rPr lang="en-US" altLang="ko-KR" dirty="0"/>
              <a:t>print(</a:t>
            </a:r>
            <a:r>
              <a:rPr lang="en-US" altLang="ko-KR" dirty="0" err="1"/>
              <a:t>math.floor</a:t>
            </a:r>
            <a:r>
              <a:rPr lang="en-US" altLang="ko-KR" dirty="0"/>
              <a:t>(2.5))		# 2</a:t>
            </a:r>
          </a:p>
          <a:p>
            <a:pPr marL="0" indent="0">
              <a:buNone/>
            </a:pPr>
            <a:r>
              <a:rPr lang="en-US" altLang="ko-KR" dirty="0"/>
              <a:t>print(</a:t>
            </a:r>
            <a:r>
              <a:rPr lang="en-US" altLang="ko-KR" dirty="0" err="1"/>
              <a:t>math.floor</a:t>
            </a:r>
            <a:r>
              <a:rPr lang="en-US" altLang="ko-KR" dirty="0"/>
              <a:t>(3.0))		# 3</a:t>
            </a:r>
          </a:p>
          <a:p>
            <a:pPr marL="0" indent="0">
              <a:buNone/>
            </a:pPr>
            <a:r>
              <a:rPr lang="en-US" altLang="ko-KR" dirty="0"/>
              <a:t>print(</a:t>
            </a:r>
            <a:r>
              <a:rPr lang="en-US" altLang="ko-KR" dirty="0" err="1"/>
              <a:t>math.floor</a:t>
            </a:r>
            <a:r>
              <a:rPr lang="en-US" altLang="ko-KR" dirty="0"/>
              <a:t>(-1.5))		# -2</a:t>
            </a:r>
          </a:p>
          <a:p>
            <a:pPr marL="0" indent="0">
              <a:buNone/>
            </a:pPr>
            <a:r>
              <a:rPr lang="en-US" altLang="ko-KR" dirty="0"/>
              <a:t>print(</a:t>
            </a:r>
            <a:r>
              <a:rPr lang="en-US" altLang="ko-KR" dirty="0" err="1"/>
              <a:t>math.floor</a:t>
            </a:r>
            <a:r>
              <a:rPr lang="en-US" altLang="ko-KR" dirty="0"/>
              <a:t>(-2.5))		# -3</a:t>
            </a:r>
          </a:p>
          <a:p>
            <a:pPr marL="0" indent="0">
              <a:buNone/>
            </a:pPr>
            <a:r>
              <a:rPr lang="en-US" altLang="ko-KR" dirty="0"/>
              <a:t>print(</a:t>
            </a:r>
            <a:r>
              <a:rPr lang="en-US" altLang="ko-KR" dirty="0" err="1"/>
              <a:t>math.floor</a:t>
            </a:r>
            <a:r>
              <a:rPr lang="en-US" altLang="ko-KR" dirty="0"/>
              <a:t>(-3.0))		# -3</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05396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Operators and Expressions</a:t>
            </a:r>
            <a:endParaRPr lang="ko-KR" altLang="en-US" dirty="0"/>
          </a:p>
        </p:txBody>
      </p:sp>
      <p:graphicFrame>
        <p:nvGraphicFramePr>
          <p:cNvPr id="5" name="내용 개체 틀 4"/>
          <p:cNvGraphicFramePr>
            <a:graphicFrameLocks noGrp="1"/>
          </p:cNvGraphicFramePr>
          <p:nvPr>
            <p:ph idx="1"/>
            <p:extLst>
              <p:ext uri="{D42A27DB-BD31-4B8C-83A1-F6EECF244321}">
                <p14:modId xmlns:p14="http://schemas.microsoft.com/office/powerpoint/2010/main" val="3604127903"/>
              </p:ext>
            </p:extLst>
          </p:nvPr>
        </p:nvGraphicFramePr>
        <p:xfrm>
          <a:off x="1083027" y="1459939"/>
          <a:ext cx="10015297" cy="4117689"/>
        </p:xfrm>
        <a:graphic>
          <a:graphicData uri="http://schemas.openxmlformats.org/drawingml/2006/table">
            <a:tbl>
              <a:tblPr>
                <a:tableStyleId>{125E5076-3810-47DD-B79F-674D7AD40C01}</a:tableStyleId>
              </a:tblPr>
              <a:tblGrid>
                <a:gridCol w="4525861">
                  <a:extLst>
                    <a:ext uri="{9D8B030D-6E8A-4147-A177-3AD203B41FA5}">
                      <a16:colId xmlns:a16="http://schemas.microsoft.com/office/drawing/2014/main" val="191851586"/>
                    </a:ext>
                  </a:extLst>
                </a:gridCol>
                <a:gridCol w="2744718">
                  <a:extLst>
                    <a:ext uri="{9D8B030D-6E8A-4147-A177-3AD203B41FA5}">
                      <a16:colId xmlns:a16="http://schemas.microsoft.com/office/drawing/2014/main" val="1748593426"/>
                    </a:ext>
                  </a:extLst>
                </a:gridCol>
                <a:gridCol w="2744718">
                  <a:extLst>
                    <a:ext uri="{9D8B030D-6E8A-4147-A177-3AD203B41FA5}">
                      <a16:colId xmlns:a16="http://schemas.microsoft.com/office/drawing/2014/main" val="3773760767"/>
                    </a:ext>
                  </a:extLst>
                </a:gridCol>
              </a:tblGrid>
              <a:tr h="1027827">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Expression</a:t>
                      </a:r>
                    </a:p>
                  </a:txBody>
                  <a:tcPr marL="88377" marR="88377"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2 + 3</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-3</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4073233"/>
                  </a:ext>
                </a:extLst>
              </a:tr>
              <a:tr h="1027827">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Operator</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969429"/>
                  </a:ext>
                </a:extLst>
              </a:tr>
              <a:tr h="1027827">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Operand(s)</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2, 3</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latinLnBrk="1"/>
                      <a:r>
                        <a:rPr lang="en-US" altLang="ko-KR" sz="2400" dirty="0">
                          <a:solidFill>
                            <a:schemeClr val="tx2">
                              <a:lumMod val="90000"/>
                            </a:schemeClr>
                          </a:solidFill>
                          <a:latin typeface="Arial" panose="020B0604020202020204" pitchFamily="34" charset="0"/>
                          <a:cs typeface="Arial" panose="020B0604020202020204" pitchFamily="34" charset="0"/>
                        </a:rPr>
                        <a:t>3</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31238908"/>
                  </a:ext>
                </a:extLst>
              </a:tr>
              <a:tr h="1034208">
                <a:tc>
                  <a:txBody>
                    <a:bodyPr/>
                    <a:lstStyle/>
                    <a:p>
                      <a:pPr algn="ctr" latinLnBrk="1"/>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T>
                      <a:noFill/>
                    </a:lnT>
                    <a:noFill/>
                  </a:tcPr>
                </a:tc>
                <a:tc>
                  <a:txBody>
                    <a:bodyPr/>
                    <a:lstStyle/>
                    <a:p>
                      <a:pPr algn="ctr" latinLnBrk="1"/>
                      <a:r>
                        <a:rPr lang="ko-KR" altLang="en-US" sz="2400" dirty="0">
                          <a:solidFill>
                            <a:schemeClr val="tx2">
                              <a:lumMod val="90000"/>
                            </a:schemeClr>
                          </a:solidFill>
                          <a:latin typeface="Arial" panose="020B0604020202020204" pitchFamily="34" charset="0"/>
                          <a:cs typeface="Arial" panose="020B0604020202020204" pitchFamily="34" charset="0"/>
                        </a:rPr>
                        <a:t>* </a:t>
                      </a:r>
                      <a:r>
                        <a:rPr lang="en-US" altLang="ko-KR" sz="2400" dirty="0">
                          <a:solidFill>
                            <a:schemeClr val="tx2">
                              <a:lumMod val="90000"/>
                            </a:schemeClr>
                          </a:solidFill>
                          <a:latin typeface="Arial" panose="020B0604020202020204" pitchFamily="34" charset="0"/>
                          <a:cs typeface="Arial" panose="020B0604020202020204" pitchFamily="34" charset="0"/>
                        </a:rPr>
                        <a:t>binary operator</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T>
                      <a:noFill/>
                    </a:lnT>
                    <a:noFill/>
                  </a:tcPr>
                </a:tc>
                <a:tc>
                  <a:txBody>
                    <a:bodyPr/>
                    <a:lstStyle/>
                    <a:p>
                      <a:pPr algn="ctr" latinLnBrk="1"/>
                      <a:r>
                        <a:rPr lang="ko-KR" altLang="en-US" sz="2400" dirty="0">
                          <a:solidFill>
                            <a:schemeClr val="tx2">
                              <a:lumMod val="90000"/>
                            </a:schemeClr>
                          </a:solidFill>
                          <a:latin typeface="Arial" panose="020B0604020202020204" pitchFamily="34" charset="0"/>
                          <a:cs typeface="Arial" panose="020B0604020202020204" pitchFamily="34" charset="0"/>
                        </a:rPr>
                        <a:t>* </a:t>
                      </a:r>
                      <a:r>
                        <a:rPr lang="en-US" altLang="ko-KR" sz="2400" dirty="0">
                          <a:solidFill>
                            <a:schemeClr val="tx2">
                              <a:lumMod val="90000"/>
                            </a:schemeClr>
                          </a:solidFill>
                          <a:latin typeface="Arial" panose="020B0604020202020204" pitchFamily="34" charset="0"/>
                          <a:cs typeface="Arial" panose="020B0604020202020204" pitchFamily="34" charset="0"/>
                        </a:rPr>
                        <a:t>unary operator</a:t>
                      </a:r>
                      <a:endParaRPr lang="ko-KR" altLang="en-US" sz="2400" dirty="0">
                        <a:solidFill>
                          <a:schemeClr val="tx2">
                            <a:lumMod val="90000"/>
                          </a:schemeClr>
                        </a:solidFill>
                        <a:latin typeface="Arial" panose="020B0604020202020204" pitchFamily="34" charset="0"/>
                        <a:cs typeface="Arial" panose="020B0604020202020204" pitchFamily="34" charset="0"/>
                      </a:endParaRPr>
                    </a:p>
                  </a:txBody>
                  <a:tcPr marL="88377" marR="88377" anchor="ctr">
                    <a:lnT>
                      <a:noFill/>
                    </a:lnT>
                    <a:noFill/>
                  </a:tcPr>
                </a:tc>
                <a:extLst>
                  <a:ext uri="{0D108BD9-81ED-4DB2-BD59-A6C34878D82A}">
                    <a16:rowId xmlns:a16="http://schemas.microsoft.com/office/drawing/2014/main" val="3834281974"/>
                  </a:ext>
                </a:extLst>
              </a:tr>
            </a:tbl>
          </a:graphicData>
        </a:graphic>
      </p:graphicFrame>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00195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math.ceil( )</a:t>
            </a:r>
            <a:endParaRPr lang="ko-KR" altLang="en-US" dirty="0"/>
          </a:p>
        </p:txBody>
      </p:sp>
      <p:sp>
        <p:nvSpPr>
          <p:cNvPr id="10" name="내용 개체 틀 9"/>
          <p:cNvSpPr>
            <a:spLocks noGrp="1"/>
          </p:cNvSpPr>
          <p:nvPr>
            <p:ph idx="1"/>
          </p:nvPr>
        </p:nvSpPr>
        <p:spPr/>
        <p:txBody>
          <a:bodyPr>
            <a:normAutofit fontScale="92500"/>
          </a:bodyPr>
          <a:lstStyle/>
          <a:p>
            <a:r>
              <a:rPr lang="en-US" altLang="ko-KR" dirty="0" err="1"/>
              <a:t>math.ceil</a:t>
            </a:r>
            <a:r>
              <a:rPr lang="en-US" altLang="ko-KR" dirty="0"/>
              <a:t>(x) returns the smallest integer value greater than or equal to x.</a:t>
            </a:r>
          </a:p>
          <a:p>
            <a:endParaRPr lang="en-US" altLang="ko-KR" dirty="0"/>
          </a:p>
          <a:p>
            <a:pPr marL="0" indent="0">
              <a:buNone/>
            </a:pPr>
            <a:r>
              <a:rPr lang="en-US" altLang="ko-KR" dirty="0"/>
              <a:t>import math</a:t>
            </a:r>
          </a:p>
          <a:p>
            <a:pPr marL="0" indent="0">
              <a:buNone/>
            </a:pPr>
            <a:r>
              <a:rPr lang="en-US" altLang="ko-KR" dirty="0"/>
              <a:t>print(</a:t>
            </a:r>
            <a:r>
              <a:rPr lang="en-US" altLang="ko-KR" dirty="0" err="1"/>
              <a:t>math.ceil</a:t>
            </a:r>
            <a:r>
              <a:rPr lang="en-US" altLang="ko-KR" dirty="0"/>
              <a:t>(1.5))		# 2</a:t>
            </a:r>
          </a:p>
          <a:p>
            <a:pPr marL="0" indent="0">
              <a:buNone/>
            </a:pPr>
            <a:r>
              <a:rPr lang="en-US" altLang="ko-KR" dirty="0"/>
              <a:t>print(</a:t>
            </a:r>
            <a:r>
              <a:rPr lang="en-US" altLang="ko-KR" dirty="0" err="1"/>
              <a:t>math.ceil</a:t>
            </a:r>
            <a:r>
              <a:rPr lang="en-US" altLang="ko-KR" dirty="0"/>
              <a:t>(2.5))		# 3</a:t>
            </a:r>
          </a:p>
          <a:p>
            <a:pPr marL="0" indent="0">
              <a:buNone/>
            </a:pPr>
            <a:r>
              <a:rPr lang="en-US" altLang="ko-KR" dirty="0"/>
              <a:t>print(</a:t>
            </a:r>
            <a:r>
              <a:rPr lang="en-US" altLang="ko-KR" dirty="0" err="1"/>
              <a:t>math.ceil</a:t>
            </a:r>
            <a:r>
              <a:rPr lang="en-US" altLang="ko-KR" dirty="0"/>
              <a:t>(3.0))		# 3</a:t>
            </a:r>
          </a:p>
          <a:p>
            <a:pPr marL="0" indent="0">
              <a:buNone/>
            </a:pPr>
            <a:r>
              <a:rPr lang="en-US" altLang="ko-KR" dirty="0"/>
              <a:t>print(</a:t>
            </a:r>
            <a:r>
              <a:rPr lang="en-US" altLang="ko-KR" dirty="0" err="1"/>
              <a:t>math.ceil</a:t>
            </a:r>
            <a:r>
              <a:rPr lang="en-US" altLang="ko-KR" dirty="0"/>
              <a:t>(-1.5))		# -1</a:t>
            </a:r>
          </a:p>
          <a:p>
            <a:pPr marL="0" indent="0">
              <a:buNone/>
            </a:pPr>
            <a:r>
              <a:rPr lang="en-US" altLang="ko-KR" dirty="0"/>
              <a:t>print(</a:t>
            </a:r>
            <a:r>
              <a:rPr lang="en-US" altLang="ko-KR" dirty="0" err="1"/>
              <a:t>math.ceil</a:t>
            </a:r>
            <a:r>
              <a:rPr lang="en-US" altLang="ko-KR" dirty="0"/>
              <a:t>(-2.5))		# -2</a:t>
            </a:r>
          </a:p>
          <a:p>
            <a:pPr marL="0" indent="0">
              <a:buNone/>
            </a:pPr>
            <a:r>
              <a:rPr lang="en-US" altLang="ko-KR" dirty="0"/>
              <a:t>print(</a:t>
            </a:r>
            <a:r>
              <a:rPr lang="en-US" altLang="ko-KR" dirty="0" err="1"/>
              <a:t>math.ceil</a:t>
            </a:r>
            <a:r>
              <a:rPr lang="en-US" altLang="ko-KR" dirty="0"/>
              <a:t>(-3.0))		# -3</a:t>
            </a:r>
            <a:endParaRPr lang="ko-KR" altLang="en-US"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582099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Rounding Summary</a:t>
            </a:r>
            <a:endParaRPr lang="ko-KR" altLang="en-US" dirty="0"/>
          </a:p>
        </p:txBody>
      </p:sp>
      <p:sp>
        <p:nvSpPr>
          <p:cNvPr id="3" name="내용 개체 틀 2"/>
          <p:cNvSpPr>
            <a:spLocks noGrp="1"/>
          </p:cNvSpPr>
          <p:nvPr>
            <p:ph idx="1"/>
          </p:nvPr>
        </p:nvSpPr>
        <p:spPr/>
        <p:txBody>
          <a:bodyPr/>
          <a:lstStyle/>
          <a:p>
            <a:r>
              <a:rPr lang="en-US" altLang="ko-KR"/>
              <a:t>Round-off</a:t>
            </a:r>
          </a:p>
          <a:p>
            <a:pPr lvl="1"/>
            <a:r>
              <a:rPr lang="en-US" altLang="ko-KR"/>
              <a:t>Use ‘adding 0.5’ operation</a:t>
            </a:r>
          </a:p>
          <a:p>
            <a:r>
              <a:rPr lang="en-US" altLang="ko-KR"/>
              <a:t>Round-down</a:t>
            </a:r>
          </a:p>
          <a:p>
            <a:pPr lvl="1"/>
            <a:r>
              <a:rPr lang="en-US" altLang="ko-KR"/>
              <a:t>Use math.floor()</a:t>
            </a:r>
            <a:endParaRPr lang="ko-KR" altLang="en-US"/>
          </a:p>
          <a:p>
            <a:r>
              <a:rPr lang="en-US" altLang="ko-KR"/>
              <a:t>Round-up</a:t>
            </a:r>
          </a:p>
          <a:p>
            <a:pPr lvl="1"/>
            <a:r>
              <a:rPr lang="en-US" altLang="ko-KR"/>
              <a:t>Use math.ceil()</a:t>
            </a:r>
            <a:endParaRPr lang="en-US" altLang="ko-KR"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797260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String to int</a:t>
            </a:r>
            <a:endParaRPr lang="ko-KR" altLang="en-US" dirty="0"/>
          </a:p>
        </p:txBody>
      </p:sp>
      <p:sp>
        <p:nvSpPr>
          <p:cNvPr id="4" name="내용 개체 틀 3"/>
          <p:cNvSpPr>
            <a:spLocks noGrp="1"/>
          </p:cNvSpPr>
          <p:nvPr>
            <p:ph idx="1"/>
          </p:nvPr>
        </p:nvSpPr>
        <p:spPr/>
        <p:txBody>
          <a:bodyPr/>
          <a:lstStyle/>
          <a:p>
            <a:pPr marL="0" indent="0">
              <a:buNone/>
            </a:pPr>
            <a:r>
              <a:rPr lang="fr-FR" altLang="ko-KR" dirty="0"/>
              <a:t>print(int("12"))</a:t>
            </a:r>
          </a:p>
          <a:p>
            <a:pPr marL="0" indent="0">
              <a:buNone/>
            </a:pPr>
            <a:r>
              <a:rPr lang="fr-FR" altLang="ko-KR" dirty="0"/>
              <a:t>print(int("12") + 1.5)</a:t>
            </a:r>
            <a:endParaRPr lang="en-US" altLang="ko-KR"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158456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String to float</a:t>
            </a:r>
            <a:endParaRPr lang="ko-KR" altLang="en-US" dirty="0"/>
          </a:p>
        </p:txBody>
      </p:sp>
      <p:sp>
        <p:nvSpPr>
          <p:cNvPr id="4" name="내용 개체 틀 3"/>
          <p:cNvSpPr>
            <a:spLocks noGrp="1"/>
          </p:cNvSpPr>
          <p:nvPr>
            <p:ph idx="1"/>
          </p:nvPr>
        </p:nvSpPr>
        <p:spPr/>
        <p:txBody>
          <a:bodyPr/>
          <a:lstStyle/>
          <a:p>
            <a:pPr marL="0" indent="0">
              <a:buNone/>
            </a:pPr>
            <a:r>
              <a:rPr lang="en-US" altLang="ko-KR" dirty="0"/>
              <a:t>print(float("1.5"))</a:t>
            </a:r>
          </a:p>
          <a:p>
            <a:pPr marL="0" indent="0">
              <a:buNone/>
            </a:pPr>
            <a:r>
              <a:rPr lang="en-US" altLang="ko-KR" dirty="0"/>
              <a:t>print(float("1.5") + 1.5)</a:t>
            </a:r>
            <a:endParaRPr lang="ko-KR" altLang="en-US" dirty="0"/>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9791149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Float, int to string</a:t>
            </a:r>
            <a:endParaRPr lang="ko-KR" altLang="en-US" dirty="0"/>
          </a:p>
        </p:txBody>
      </p:sp>
      <p:sp>
        <p:nvSpPr>
          <p:cNvPr id="4" name="내용 개체 틀 3"/>
          <p:cNvSpPr>
            <a:spLocks noGrp="1"/>
          </p:cNvSpPr>
          <p:nvPr>
            <p:ph idx="1"/>
          </p:nvPr>
        </p:nvSpPr>
        <p:spPr/>
        <p:txBody>
          <a:bodyPr/>
          <a:lstStyle/>
          <a:p>
            <a:pPr marL="0" indent="0">
              <a:buNone/>
            </a:pPr>
            <a:r>
              <a:rPr lang="en-US" altLang="ko-KR" dirty="0"/>
              <a:t>s = str(1.23)</a:t>
            </a:r>
          </a:p>
          <a:p>
            <a:pPr marL="0" indent="0">
              <a:buNone/>
            </a:pPr>
            <a:r>
              <a:rPr lang="en-US" altLang="ko-KR" dirty="0"/>
              <a:t>print(s * 3)</a:t>
            </a:r>
          </a:p>
          <a:p>
            <a:pPr marL="0" indent="0">
              <a:buNone/>
            </a:pPr>
            <a:endParaRPr lang="en-US" altLang="ko-KR" dirty="0"/>
          </a:p>
          <a:p>
            <a:pPr marL="0" indent="0">
              <a:buNone/>
            </a:pPr>
            <a:r>
              <a:rPr lang="en-US" altLang="ko-KR" dirty="0"/>
              <a:t>s = "{0:d}".format(123)</a:t>
            </a:r>
          </a:p>
          <a:p>
            <a:pPr marL="0" indent="0">
              <a:buNone/>
            </a:pPr>
            <a:r>
              <a:rPr lang="en-US" altLang="ko-KR" dirty="0"/>
              <a:t>print(s * 3)</a:t>
            </a:r>
          </a:p>
          <a:p>
            <a:pPr marL="0" indent="0">
              <a:buNone/>
            </a:pPr>
            <a:endParaRPr lang="en-US" altLang="ko-KR" dirty="0"/>
          </a:p>
          <a:p>
            <a:pPr marL="0" indent="0">
              <a:buNone/>
            </a:pPr>
            <a:r>
              <a:rPr lang="en-US" altLang="ko-KR" dirty="0"/>
              <a:t>s = "{0:.2f}".format(123.123)</a:t>
            </a:r>
          </a:p>
          <a:p>
            <a:pPr marL="0" indent="0">
              <a:buNone/>
            </a:pPr>
            <a:r>
              <a:rPr lang="en-US" altLang="ko-KR" dirty="0"/>
              <a:t>print(s * 3)</a:t>
            </a: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345005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생각할</a:t>
            </a:r>
            <a:r>
              <a:rPr lang="en-US" altLang="ko-KR" dirty="0"/>
              <a:t> </a:t>
            </a:r>
            <a:r>
              <a:rPr lang="ko-KR" altLang="en-US" dirty="0"/>
              <a:t>점</a:t>
            </a:r>
          </a:p>
        </p:txBody>
      </p:sp>
      <p:sp>
        <p:nvSpPr>
          <p:cNvPr id="4" name="내용 개체 틀 3"/>
          <p:cNvSpPr>
            <a:spLocks noGrp="1"/>
          </p:cNvSpPr>
          <p:nvPr>
            <p:ph idx="1"/>
          </p:nvPr>
        </p:nvSpPr>
        <p:spPr/>
        <p:txBody>
          <a:bodyPr/>
          <a:lstStyle/>
          <a:p>
            <a:r>
              <a:rPr lang="en-US" altLang="ko-KR"/>
              <a:t>Topic</a:t>
            </a:r>
          </a:p>
          <a:p>
            <a:pPr lvl="1"/>
            <a:r>
              <a:rPr lang="en-US" altLang="ko-KR"/>
              <a:t>int( ) </a:t>
            </a:r>
            <a:r>
              <a:rPr lang="ko-KR" altLang="en-US"/>
              <a:t>함수를 사용하여 </a:t>
            </a:r>
            <a:r>
              <a:rPr lang="en-US" altLang="ko-KR"/>
              <a:t>100</a:t>
            </a:r>
            <a:r>
              <a:rPr lang="ko-KR" altLang="en-US"/>
              <a:t>의 자리에서 반올림하는 방법을 설명하시오</a:t>
            </a:r>
            <a:r>
              <a:rPr lang="en-US" altLang="ko-KR"/>
              <a:t>. </a:t>
            </a:r>
            <a:r>
              <a:rPr lang="ko-KR" altLang="en-US"/>
              <a:t>예를 들어</a:t>
            </a:r>
            <a:r>
              <a:rPr lang="en-US" altLang="ko-KR"/>
              <a:t>, 2354</a:t>
            </a:r>
            <a:r>
              <a:rPr lang="ko-KR" altLang="en-US"/>
              <a:t>를 </a:t>
            </a:r>
            <a:r>
              <a:rPr lang="en-US" altLang="ko-KR"/>
              <a:t>100</a:t>
            </a:r>
            <a:r>
              <a:rPr lang="ko-KR" altLang="en-US"/>
              <a:t>의 자리에서 반올림하면 </a:t>
            </a:r>
            <a:r>
              <a:rPr lang="en-US" altLang="ko-KR"/>
              <a:t>2400</a:t>
            </a:r>
            <a:r>
              <a:rPr lang="ko-KR" altLang="en-US"/>
              <a:t>이 됩니다</a:t>
            </a:r>
            <a:r>
              <a:rPr lang="en-US" altLang="ko-KR"/>
              <a:t>.</a:t>
            </a:r>
          </a:p>
          <a:p>
            <a:endParaRPr lang="en-US" altLang="ko-KR"/>
          </a:p>
          <a:p>
            <a:r>
              <a:rPr lang="en-US" altLang="ko-KR"/>
              <a:t>Objective</a:t>
            </a:r>
          </a:p>
          <a:p>
            <a:pPr lvl="1"/>
            <a:r>
              <a:rPr lang="ko-KR" altLang="en-US"/>
              <a:t>내림과 </a:t>
            </a:r>
            <a:r>
              <a:rPr lang="en-US" altLang="ko-KR"/>
              <a:t>0.5</a:t>
            </a:r>
            <a:r>
              <a:rPr lang="ko-KR" altLang="en-US"/>
              <a:t>를 사용하여 반올림하는 방법을 숙지한다</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1357117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a:t>Operators and Expressions</a:t>
            </a:r>
          </a:p>
          <a:p>
            <a:r>
              <a:rPr lang="en-US" altLang="ko-KR"/>
              <a:t>Arithmetic Operators</a:t>
            </a:r>
          </a:p>
          <a:p>
            <a:r>
              <a:rPr lang="en-US" altLang="ko-KR"/>
              <a:t>Relational Operators</a:t>
            </a:r>
          </a:p>
          <a:p>
            <a:r>
              <a:rPr lang="en-US" altLang="ko-KR"/>
              <a:t>Logical Operators</a:t>
            </a:r>
          </a:p>
          <a:p>
            <a:r>
              <a:rPr lang="en-US" altLang="ko-KR"/>
              <a:t>Shortcut for Math Operation and Assignment</a:t>
            </a:r>
          </a:p>
          <a:p>
            <a:r>
              <a:rPr lang="en-US" altLang="ko-KR"/>
              <a:t>Evaluation Order</a:t>
            </a:r>
          </a:p>
          <a:p>
            <a:r>
              <a:rPr lang="en-US" altLang="ko-KR"/>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6677687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a:xfrm>
            <a:off x="483640" y="810317"/>
            <a:ext cx="11224719" cy="1828801"/>
          </a:xfrm>
        </p:spPr>
        <p:txBody>
          <a:bodyPr>
            <a:normAutofit/>
          </a:bodyPr>
          <a:lstStyle/>
          <a:p>
            <a:r>
              <a:rPr lang="en-US" altLang="ko-KR" sz="4400" dirty="0"/>
              <a:t>End of Week.02</a:t>
            </a:r>
            <a:br>
              <a:rPr lang="en-US" altLang="ko-KR" sz="4400" dirty="0"/>
            </a:br>
            <a:r>
              <a:rPr lang="en-US" altLang="ko-KR" sz="4400" dirty="0"/>
              <a:t>Python: Operators and Expressions</a:t>
            </a:r>
            <a:endParaRPr lang="ko-KR" altLang="en-US" sz="4400" dirty="0"/>
          </a:p>
        </p:txBody>
      </p:sp>
      <p:pic>
        <p:nvPicPr>
          <p:cNvPr id="1026" name="Picture 2" descr="낮 동안 바다 근처의 노란색과 검은 색 도로 표지판">
            <a:extLst>
              <a:ext uri="{FF2B5EF4-FFF2-40B4-BE49-F238E27FC236}">
                <a16:creationId xmlns:a16="http://schemas.microsoft.com/office/drawing/2014/main" id="{C7CFB66F-D5AB-B1F8-AA0E-6065546E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30845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7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Categories of Operators</a:t>
            </a:r>
            <a:endParaRPr lang="ko-KR" altLang="en-US" dirty="0"/>
          </a:p>
        </p:txBody>
      </p:sp>
      <p:sp>
        <p:nvSpPr>
          <p:cNvPr id="4" name="내용 개체 틀 3"/>
          <p:cNvSpPr>
            <a:spLocks noGrp="1"/>
          </p:cNvSpPr>
          <p:nvPr>
            <p:ph idx="1"/>
          </p:nvPr>
        </p:nvSpPr>
        <p:spPr/>
        <p:txBody>
          <a:bodyPr>
            <a:normAutofit/>
          </a:bodyPr>
          <a:lstStyle/>
          <a:p>
            <a:r>
              <a:rPr lang="en-US" altLang="ko-KR" sz="2400" dirty="0"/>
              <a:t>Arithmetic Operators</a:t>
            </a:r>
          </a:p>
          <a:p>
            <a:pPr lvl="1"/>
            <a:r>
              <a:rPr lang="en-US" altLang="ko-KR" sz="2400" dirty="0"/>
              <a:t>+, -, *, /, …</a:t>
            </a:r>
          </a:p>
          <a:p>
            <a:pPr lvl="1"/>
            <a:endParaRPr lang="en-US" altLang="ko-KR" sz="2400" dirty="0"/>
          </a:p>
          <a:p>
            <a:r>
              <a:rPr lang="en-US" altLang="ko-KR" sz="2400" dirty="0"/>
              <a:t>Relational Operators</a:t>
            </a:r>
          </a:p>
          <a:p>
            <a:pPr lvl="1"/>
            <a:r>
              <a:rPr lang="en-US" altLang="ko-KR" sz="2400" dirty="0"/>
              <a:t>&gt;, &lt;, ==, …</a:t>
            </a:r>
          </a:p>
          <a:p>
            <a:pPr lvl="1"/>
            <a:endParaRPr lang="en-US" altLang="ko-KR" sz="2400" dirty="0"/>
          </a:p>
          <a:p>
            <a:r>
              <a:rPr lang="en-US" altLang="ko-KR" sz="2400" dirty="0"/>
              <a:t>Logical Operators</a:t>
            </a:r>
          </a:p>
          <a:p>
            <a:pPr lvl="1"/>
            <a:r>
              <a:rPr lang="en-US" altLang="ko-KR" sz="2400" dirty="0"/>
              <a:t>not, and, or</a:t>
            </a:r>
            <a:endParaRPr lang="ko-KR" altLang="en-US" sz="24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296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Operators and Expressions</a:t>
            </a:r>
          </a:p>
          <a:p>
            <a:r>
              <a:rPr lang="en-US" altLang="ko-KR" b="1" u="sng" dirty="0"/>
              <a:t>Arithmetic Operators</a:t>
            </a:r>
          </a:p>
          <a:p>
            <a:r>
              <a:rPr lang="en-US" altLang="ko-KR" dirty="0"/>
              <a:t>Relational Operators</a:t>
            </a:r>
          </a:p>
          <a:p>
            <a:r>
              <a:rPr lang="en-US" altLang="ko-KR" dirty="0"/>
              <a:t>Logical Operators</a:t>
            </a:r>
          </a:p>
          <a:p>
            <a:r>
              <a:rPr lang="en-US" altLang="ko-KR" dirty="0"/>
              <a:t>Shortcut for Math Operation and Assignment</a:t>
            </a:r>
          </a:p>
          <a:p>
            <a:r>
              <a:rPr lang="en-US" altLang="ko-KR" dirty="0"/>
              <a:t>Evaluation Order</a:t>
            </a:r>
          </a:p>
          <a:p>
            <a:r>
              <a:rPr lang="en-US" altLang="ko-KR" dirty="0"/>
              <a:t>Type Conversion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766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Arithmetic Operators</a:t>
            </a:r>
          </a:p>
        </p:txBody>
      </p:sp>
      <p:sp>
        <p:nvSpPr>
          <p:cNvPr id="3" name="내용 개체 틀 2"/>
          <p:cNvSpPr>
            <a:spLocks noGrp="1"/>
          </p:cNvSpPr>
          <p:nvPr>
            <p:ph sz="half" idx="1"/>
          </p:nvPr>
        </p:nvSpPr>
        <p:spPr/>
        <p:txBody>
          <a:bodyPr>
            <a:normAutofit fontScale="92500" lnSpcReduction="20000"/>
          </a:bodyPr>
          <a:lstStyle/>
          <a:p>
            <a:r>
              <a:rPr lang="en-US" altLang="ko-KR" sz="1800" dirty="0"/>
              <a:t>+ (plus)</a:t>
            </a:r>
          </a:p>
          <a:p>
            <a:pPr lvl="1"/>
            <a:r>
              <a:rPr lang="en-US" altLang="ko-KR" sz="1600" dirty="0"/>
              <a:t>3 + 5 gives 8</a:t>
            </a:r>
          </a:p>
          <a:p>
            <a:pPr lvl="1"/>
            <a:r>
              <a:rPr lang="en-US" altLang="ko-KR" sz="1600" dirty="0"/>
              <a:t>'a' + 'b' gives 'ab'</a:t>
            </a:r>
          </a:p>
          <a:p>
            <a:r>
              <a:rPr lang="en-US" altLang="ko-KR" sz="1800" dirty="0"/>
              <a:t>- (minus)</a:t>
            </a:r>
          </a:p>
          <a:p>
            <a:pPr lvl="1"/>
            <a:r>
              <a:rPr lang="en-US" altLang="ko-KR" sz="1600" dirty="0"/>
              <a:t>-5.2 gives a negative number</a:t>
            </a:r>
          </a:p>
          <a:p>
            <a:pPr lvl="1"/>
            <a:r>
              <a:rPr lang="en-US" altLang="ko-KR" sz="1600" dirty="0"/>
              <a:t>50 - 24 gives 26</a:t>
            </a:r>
          </a:p>
          <a:p>
            <a:r>
              <a:rPr lang="en-US" altLang="ko-KR" sz="1800" dirty="0"/>
              <a:t>* (multiply)</a:t>
            </a:r>
          </a:p>
          <a:p>
            <a:pPr lvl="1"/>
            <a:r>
              <a:rPr lang="fr-FR" altLang="ko-KR" sz="1600" dirty="0"/>
              <a:t>2 * 3 gives 6</a:t>
            </a:r>
          </a:p>
          <a:p>
            <a:pPr lvl="1"/>
            <a:r>
              <a:rPr lang="fr-FR" altLang="ko-KR" sz="1600" dirty="0"/>
              <a:t>'la' * 3 gives 'lalala‘</a:t>
            </a:r>
          </a:p>
          <a:p>
            <a:r>
              <a:rPr lang="en-US" altLang="ko-KR" sz="1800" dirty="0"/>
              <a:t>** (power)</a:t>
            </a:r>
          </a:p>
          <a:p>
            <a:pPr lvl="1"/>
            <a:r>
              <a:rPr lang="en-US" altLang="ko-KR" sz="1600" dirty="0"/>
              <a:t>3 ** 4 gives 81</a:t>
            </a:r>
          </a:p>
        </p:txBody>
      </p:sp>
      <p:sp>
        <p:nvSpPr>
          <p:cNvPr id="6" name="내용 개체 틀 5"/>
          <p:cNvSpPr>
            <a:spLocks noGrp="1"/>
          </p:cNvSpPr>
          <p:nvPr>
            <p:ph sz="half" idx="2"/>
          </p:nvPr>
        </p:nvSpPr>
        <p:spPr/>
        <p:txBody>
          <a:bodyPr>
            <a:normAutofit fontScale="92500" lnSpcReduction="20000"/>
          </a:bodyPr>
          <a:lstStyle/>
          <a:p>
            <a:r>
              <a:rPr lang="en-US" altLang="ko-KR" sz="1800" dirty="0"/>
              <a:t>/ (divide)</a:t>
            </a:r>
          </a:p>
          <a:p>
            <a:pPr lvl="1"/>
            <a:r>
              <a:rPr lang="en-US" altLang="ko-KR" sz="1600" dirty="0"/>
              <a:t>13 / 3 gives 4.333333333333333</a:t>
            </a:r>
          </a:p>
          <a:p>
            <a:r>
              <a:rPr lang="en-US" altLang="ko-KR" sz="1800" dirty="0"/>
              <a:t>// (divide and floor, quotient)</a:t>
            </a:r>
          </a:p>
          <a:p>
            <a:pPr lvl="1"/>
            <a:r>
              <a:rPr lang="en-US" altLang="ko-KR" sz="1600" dirty="0"/>
              <a:t>13 // 3 gives 4</a:t>
            </a:r>
          </a:p>
          <a:p>
            <a:pPr lvl="1"/>
            <a:r>
              <a:rPr lang="en-US" altLang="ko-KR" sz="1600" dirty="0"/>
              <a:t>-13 // 3 gives -5</a:t>
            </a:r>
          </a:p>
          <a:p>
            <a:pPr lvl="1"/>
            <a:r>
              <a:rPr lang="en-US" altLang="ko-KR" sz="1600" dirty="0"/>
              <a:t>9 // 1.81 gives 4.0</a:t>
            </a:r>
          </a:p>
          <a:p>
            <a:r>
              <a:rPr lang="en-US" altLang="ko-KR" sz="1800" dirty="0"/>
              <a:t>% (modulo)</a:t>
            </a:r>
          </a:p>
          <a:p>
            <a:pPr lvl="1"/>
            <a:r>
              <a:rPr lang="en-US" altLang="ko-KR" sz="1600" dirty="0"/>
              <a:t>13 % 3 gives 1</a:t>
            </a:r>
          </a:p>
          <a:p>
            <a:pPr lvl="1"/>
            <a:r>
              <a:rPr lang="en-US" altLang="ko-KR" sz="1600" dirty="0"/>
              <a:t>-25.5 % 2.25 gives 1.5</a:t>
            </a:r>
            <a:endParaRPr lang="ko-KR" altLang="en-US" sz="1600" dirty="0"/>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05897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4840</TotalTime>
  <Words>4097</Words>
  <Application>Microsoft Office PowerPoint</Application>
  <PresentationFormat>와이드스크린</PresentationFormat>
  <Paragraphs>798</Paragraphs>
  <Slides>67</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67</vt:i4>
      </vt:variant>
    </vt:vector>
  </HeadingPairs>
  <TitlesOfParts>
    <vt:vector size="74" baseType="lpstr">
      <vt:lpstr>바탕</vt:lpstr>
      <vt:lpstr>Arial</vt:lpstr>
      <vt:lpstr>Calibri</vt:lpstr>
      <vt:lpstr>Cambria Math</vt:lpstr>
      <vt:lpstr>Wingdings</vt:lpstr>
      <vt:lpstr>Wingdings 2</vt:lpstr>
      <vt:lpstr>SlateVTI</vt:lpstr>
      <vt:lpstr>Python Programming Ⅰ</vt:lpstr>
      <vt:lpstr>Python: Operators and Expressions</vt:lpstr>
      <vt:lpstr>Topic Structure</vt:lpstr>
      <vt:lpstr>Learning Objectives</vt:lpstr>
      <vt:lpstr>Operators and Expressions</vt:lpstr>
      <vt:lpstr>Operators and Expressions</vt:lpstr>
      <vt:lpstr>Categories of Operators</vt:lpstr>
      <vt:lpstr>Learning Objectives</vt:lpstr>
      <vt:lpstr>Arithmetic Operators</vt:lpstr>
      <vt:lpstr>Example: plus</vt:lpstr>
      <vt:lpstr>Example: minus</vt:lpstr>
      <vt:lpstr>Example: multiply</vt:lpstr>
      <vt:lpstr>Example: power</vt:lpstr>
      <vt:lpstr>Example: divide</vt:lpstr>
      <vt:lpstr>Example: divide and floor (quotient)</vt:lpstr>
      <vt:lpstr>Example: modulo</vt:lpstr>
      <vt:lpstr>Example: odd or even</vt:lpstr>
      <vt:lpstr>Example: divide evenly</vt:lpstr>
      <vt:lpstr>Bit-wise Operators (pass)</vt:lpstr>
      <vt:lpstr>Learning Objectives</vt:lpstr>
      <vt:lpstr>Relational Operators</vt:lpstr>
      <vt:lpstr>Example: less than</vt:lpstr>
      <vt:lpstr>Example: greater than</vt:lpstr>
      <vt:lpstr>Example: less than or equal to</vt:lpstr>
      <vt:lpstr>Example: greater than or equal to</vt:lpstr>
      <vt:lpstr>Numeric Order vs. Lexicographical Order</vt:lpstr>
      <vt:lpstr>Lexicographical Order: English-Korean Dictionary (엣센스 영한사전)</vt:lpstr>
      <vt:lpstr>Example: equal to</vt:lpstr>
      <vt:lpstr>Example: not equal to</vt:lpstr>
      <vt:lpstr>Learning Objectives</vt:lpstr>
      <vt:lpstr>Logical Operators</vt:lpstr>
      <vt:lpstr>Example: not</vt:lpstr>
      <vt:lpstr>Example: and</vt:lpstr>
      <vt:lpstr>Example: or</vt:lpstr>
      <vt:lpstr>Learning Objectives</vt:lpstr>
      <vt:lpstr>Shortcut for Math Operation and Assignment</vt:lpstr>
      <vt:lpstr>Example: Shortcut for + and Assignment</vt:lpstr>
      <vt:lpstr>Example: Shortcut for - and Assignment</vt:lpstr>
      <vt:lpstr>Example: Shortcut for * and Assignment</vt:lpstr>
      <vt:lpstr>Example: Shortcut for / and Assignment</vt:lpstr>
      <vt:lpstr>Example: Shortcut for % and Assignment</vt:lpstr>
      <vt:lpstr>Learning Objectives</vt:lpstr>
      <vt:lpstr>Evaluation Order (lower to higher)</vt:lpstr>
      <vt:lpstr>Example: Evaluation Order</vt:lpstr>
      <vt:lpstr>Example: Evaluation Order</vt:lpstr>
      <vt:lpstr>Changing the Order Of Evaluation</vt:lpstr>
      <vt:lpstr>Example: Changing the Order Of Evaluation</vt:lpstr>
      <vt:lpstr>Associativity</vt:lpstr>
      <vt:lpstr>Example: Associativity – Left to Right</vt:lpstr>
      <vt:lpstr>Example: Associativity – Right to Left</vt:lpstr>
      <vt:lpstr>Example: Area, Perimeter, Volume</vt:lpstr>
      <vt:lpstr>Example: Quadratic Functions</vt:lpstr>
      <vt:lpstr>Learning Objectives</vt:lpstr>
      <vt:lpstr>Type Conversion</vt:lpstr>
      <vt:lpstr>Example: Float to int – round-off, round-down, round-up</vt:lpstr>
      <vt:lpstr>Example: round( )</vt:lpstr>
      <vt:lpstr>Rounding to the nearest integer</vt:lpstr>
      <vt:lpstr>Rounding to the nearest integer in Python</vt:lpstr>
      <vt:lpstr>Example: math.floor( )</vt:lpstr>
      <vt:lpstr>Example: math.ceil( )</vt:lpstr>
      <vt:lpstr>Rounding Summary</vt:lpstr>
      <vt:lpstr>Example: String to int</vt:lpstr>
      <vt:lpstr>Example: String to float</vt:lpstr>
      <vt:lpstr>Example: Float, int to string</vt:lpstr>
      <vt:lpstr>생각할 점</vt:lpstr>
      <vt:lpstr>Summary</vt:lpstr>
      <vt:lpstr>End of Week.02 Python: Operators and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119</cp:revision>
  <dcterms:created xsi:type="dcterms:W3CDTF">2023-11-06T08:03:36Z</dcterms:created>
  <dcterms:modified xsi:type="dcterms:W3CDTF">2024-03-18T01:24:59Z</dcterms:modified>
</cp:coreProperties>
</file>