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17"/>
  </p:notesMasterIdLst>
  <p:handoutMasterIdLst>
    <p:handoutMasterId r:id="rId118"/>
  </p:handoutMasterIdLst>
  <p:sldIdLst>
    <p:sldId id="259" r:id="rId2"/>
    <p:sldId id="548" r:id="rId3"/>
    <p:sldId id="565" r:id="rId4"/>
    <p:sldId id="834" r:id="rId5"/>
    <p:sldId id="538" r:id="rId6"/>
    <p:sldId id="549" r:id="rId7"/>
    <p:sldId id="550" r:id="rId8"/>
    <p:sldId id="551" r:id="rId9"/>
    <p:sldId id="571" r:id="rId10"/>
    <p:sldId id="572" r:id="rId11"/>
    <p:sldId id="568" r:id="rId12"/>
    <p:sldId id="552" r:id="rId13"/>
    <p:sldId id="652" r:id="rId14"/>
    <p:sldId id="653" r:id="rId15"/>
    <p:sldId id="575" r:id="rId16"/>
    <p:sldId id="576" r:id="rId17"/>
    <p:sldId id="577" r:id="rId18"/>
    <p:sldId id="578" r:id="rId19"/>
    <p:sldId id="601" r:id="rId20"/>
    <p:sldId id="579" r:id="rId21"/>
    <p:sldId id="602" r:id="rId22"/>
    <p:sldId id="573" r:id="rId23"/>
    <p:sldId id="840" r:id="rId24"/>
    <p:sldId id="584" r:id="rId25"/>
    <p:sldId id="585" r:id="rId26"/>
    <p:sldId id="604" r:id="rId27"/>
    <p:sldId id="586" r:id="rId28"/>
    <p:sldId id="603" r:id="rId29"/>
    <p:sldId id="587" r:id="rId30"/>
    <p:sldId id="588" r:id="rId31"/>
    <p:sldId id="654" r:id="rId32"/>
    <p:sldId id="657" r:id="rId33"/>
    <p:sldId id="658" r:id="rId34"/>
    <p:sldId id="659" r:id="rId35"/>
    <p:sldId id="660" r:id="rId36"/>
    <p:sldId id="655" r:id="rId37"/>
    <p:sldId id="661" r:id="rId38"/>
    <p:sldId id="662" r:id="rId39"/>
    <p:sldId id="664" r:id="rId40"/>
    <p:sldId id="663" r:id="rId41"/>
    <p:sldId id="665" r:id="rId42"/>
    <p:sldId id="666" r:id="rId43"/>
    <p:sldId id="667" r:id="rId44"/>
    <p:sldId id="668" r:id="rId45"/>
    <p:sldId id="669" r:id="rId46"/>
    <p:sldId id="670" r:id="rId47"/>
    <p:sldId id="671" r:id="rId48"/>
    <p:sldId id="672" r:id="rId49"/>
    <p:sldId id="673" r:id="rId50"/>
    <p:sldId id="674" r:id="rId51"/>
    <p:sldId id="675" r:id="rId52"/>
    <p:sldId id="589" r:id="rId53"/>
    <p:sldId id="590" r:id="rId54"/>
    <p:sldId id="591" r:id="rId55"/>
    <p:sldId id="592" r:id="rId56"/>
    <p:sldId id="593" r:id="rId57"/>
    <p:sldId id="594" r:id="rId58"/>
    <p:sldId id="595" r:id="rId59"/>
    <p:sldId id="596" r:id="rId60"/>
    <p:sldId id="597" r:id="rId61"/>
    <p:sldId id="599" r:id="rId62"/>
    <p:sldId id="574" r:id="rId63"/>
    <p:sldId id="676" r:id="rId64"/>
    <p:sldId id="569" r:id="rId65"/>
    <p:sldId id="554" r:id="rId66"/>
    <p:sldId id="605" r:id="rId67"/>
    <p:sldId id="607" r:id="rId68"/>
    <p:sldId id="608" r:id="rId69"/>
    <p:sldId id="609" r:id="rId70"/>
    <p:sldId id="610" r:id="rId71"/>
    <p:sldId id="611" r:id="rId72"/>
    <p:sldId id="618" r:id="rId73"/>
    <p:sldId id="619" r:id="rId74"/>
    <p:sldId id="620" r:id="rId75"/>
    <p:sldId id="621" r:id="rId76"/>
    <p:sldId id="622" r:id="rId77"/>
    <p:sldId id="623" r:id="rId78"/>
    <p:sldId id="624" r:id="rId79"/>
    <p:sldId id="612" r:id="rId80"/>
    <p:sldId id="613" r:id="rId81"/>
    <p:sldId id="614" r:id="rId82"/>
    <p:sldId id="615" r:id="rId83"/>
    <p:sldId id="616" r:id="rId84"/>
    <p:sldId id="617" r:id="rId85"/>
    <p:sldId id="606" r:id="rId86"/>
    <p:sldId id="626" r:id="rId87"/>
    <p:sldId id="627" r:id="rId88"/>
    <p:sldId id="628" r:id="rId89"/>
    <p:sldId id="629" r:id="rId90"/>
    <p:sldId id="630" r:id="rId91"/>
    <p:sldId id="631" r:id="rId92"/>
    <p:sldId id="640" r:id="rId93"/>
    <p:sldId id="632" r:id="rId94"/>
    <p:sldId id="633" r:id="rId95"/>
    <p:sldId id="634" r:id="rId96"/>
    <p:sldId id="556" r:id="rId97"/>
    <p:sldId id="635" r:id="rId98"/>
    <p:sldId id="636" r:id="rId99"/>
    <p:sldId id="637" r:id="rId100"/>
    <p:sldId id="638" r:id="rId101"/>
    <p:sldId id="639" r:id="rId102"/>
    <p:sldId id="542" r:id="rId103"/>
    <p:sldId id="564" r:id="rId104"/>
    <p:sldId id="684" r:id="rId105"/>
    <p:sldId id="841" r:id="rId106"/>
    <p:sldId id="685" r:id="rId107"/>
    <p:sldId id="686" r:id="rId108"/>
    <p:sldId id="687" r:id="rId109"/>
    <p:sldId id="688" r:id="rId110"/>
    <p:sldId id="790" r:id="rId111"/>
    <p:sldId id="787" r:id="rId112"/>
    <p:sldId id="691" r:id="rId113"/>
    <p:sldId id="788" r:id="rId114"/>
    <p:sldId id="693" r:id="rId115"/>
    <p:sldId id="566" r:id="rId1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9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2024-04-23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2024-04-23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2024-04-23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9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and eval()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sExpression</a:t>
            </a:r>
            <a:r>
              <a:rPr lang="en-US" altLang="ko-KR" dirty="0"/>
              <a:t> = input("Enter an expression ... ")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sExpression</a:t>
            </a:r>
            <a:r>
              <a:rPr lang="en-US" altLang="ko-KR" dirty="0"/>
              <a:t> == "quit":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eval</a:t>
            </a:r>
            <a:r>
              <a:rPr lang="en-US" altLang="ko-KR" dirty="0"/>
              <a:t>(</a:t>
            </a:r>
            <a:r>
              <a:rPr lang="en-US" altLang="ko-KR" dirty="0" err="1"/>
              <a:t>sExpression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9178161" cy="37717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u</a:t>
            </a:r>
            <a:r>
              <a:rPr lang="en-US" altLang="ko-KR" dirty="0" err="1"/>
              <a:t>"Hello</a:t>
            </a:r>
            <a:r>
              <a:rPr lang="en-US" altLang="ko-KR" dirty="0"/>
              <a:t>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1106" y="5044983"/>
            <a:ext cx="1001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You may use Unicode literals by putting a </a:t>
            </a:r>
            <a:r>
              <a:rPr lang="en-US" altLang="ko-KR" b="1" i="1" dirty="0">
                <a:latin typeface="+mn-ea"/>
              </a:rPr>
              <a:t>u</a:t>
            </a:r>
            <a:r>
              <a:rPr lang="en-US" altLang="ko-KR" dirty="0">
                <a:latin typeface="+mn-ea"/>
              </a:rPr>
              <a:t> before the string.</a:t>
            </a: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972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u"Hello</a:t>
            </a:r>
            <a:r>
              <a:rPr lang="en-US" altLang="ko-KR" dirty="0"/>
              <a:t>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f.close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817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Summary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178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End of Python: Input and Output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8F4CBF52-067E-67DA-37F2-E64D25663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772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Python: Standard Library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9A232DE4-9BB3-40AB-ACCA-C32B56453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3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19955"/>
              </p:ext>
            </p:extLst>
          </p:nvPr>
        </p:nvGraphicFramePr>
        <p:xfrm>
          <a:off x="687898" y="1161623"/>
          <a:ext cx="11023131" cy="49203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931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762247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File I/O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764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Standard Library</a:t>
            </a:r>
          </a:p>
          <a:p>
            <a:r>
              <a:rPr lang="en-US" altLang="ko-KR" dirty="0"/>
              <a:t>Built-in Functions</a:t>
            </a:r>
          </a:p>
          <a:p>
            <a:r>
              <a:rPr lang="en-US" altLang="ko-KR" dirty="0"/>
              <a:t>The sys </a:t>
            </a:r>
            <a:r>
              <a:rPr lang="en-US" altLang="ko-KR" dirty="0" smtClean="0"/>
              <a:t>Module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971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Standard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4" y="1127464"/>
            <a:ext cx="10537178" cy="461899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Python Standard Library contains a huge number of useful modules and is part of every standard Python installation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It is important to become familiar with the Python Standard Library since many problems can be solved quickly if you are familiar with the range of things that these libraries can do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You can find complete details for all of the modules in the Python Standard Library in the 'Library Reference' section of the documentation that comes with your Python installation.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269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Standard Library</a:t>
            </a:r>
          </a:p>
          <a:p>
            <a:r>
              <a:rPr lang="en-US" altLang="ko-KR" b="1" u="sng" dirty="0"/>
              <a:t>Built-in Functions</a:t>
            </a:r>
          </a:p>
          <a:p>
            <a:r>
              <a:rPr lang="en-US" altLang="ko-KR" dirty="0"/>
              <a:t>The sys </a:t>
            </a:r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002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220267"/>
              </p:ext>
            </p:extLst>
          </p:nvPr>
        </p:nvGraphicFramePr>
        <p:xfrm>
          <a:off x="1083028" y="1255232"/>
          <a:ext cx="10015296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79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abs()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min()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input()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open()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bool()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sum()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pow()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float()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tuple()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format()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type()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range()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round()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0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b="1" u="sng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113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658320"/>
              </p:ext>
            </p:extLst>
          </p:nvPr>
        </p:nvGraphicFramePr>
        <p:xfrm>
          <a:off x="1083027" y="1439789"/>
          <a:ext cx="10015297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80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abs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min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open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bool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sum()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pow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float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  <a:latin typeface="+mn-ea"/>
                          <a:ea typeface="+mn-ea"/>
                        </a:rPr>
                        <a:t>print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tuple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format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type()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range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max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</a:rPr>
                        <a:t>round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set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2683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529540"/>
              </p:ext>
            </p:extLst>
          </p:nvPr>
        </p:nvGraphicFramePr>
        <p:xfrm>
          <a:off x="1252260" y="1498512"/>
          <a:ext cx="10015296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79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abs()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min()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input()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open()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bool()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sum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pow()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float()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print()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tuple()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format()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type()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range()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max()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round()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6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set()</a:t>
                      </a:r>
                      <a:endParaRPr 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0903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sum()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print(sum([1, 2, 3]))		# 6</a:t>
            </a:r>
          </a:p>
          <a:p>
            <a:pPr marL="0" indent="0">
              <a:buNone/>
            </a:pPr>
            <a:r>
              <a:rPr lang="en-US" altLang="ko-KR" dirty="0"/>
              <a:t>print(sum((1, 2, 3)))		# 6</a:t>
            </a:r>
          </a:p>
          <a:p>
            <a:pPr marL="0" indent="0">
              <a:buNone/>
            </a:pPr>
            <a:r>
              <a:rPr lang="en-US" altLang="ko-KR" dirty="0"/>
              <a:t>print(sum(set([1, 2, 3])))	# 6</a:t>
            </a:r>
          </a:p>
          <a:p>
            <a:pPr marL="0" indent="0">
              <a:buNone/>
            </a:pPr>
            <a:r>
              <a:rPr lang="en-US" altLang="ko-KR" dirty="0"/>
              <a:t>print(sum({1: "a", 2: "b"}))	# 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666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Built-in Functions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90612" y="2060575"/>
          <a:ext cx="10015297" cy="410473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2146650">
                  <a:extLst>
                    <a:ext uri="{9D8B030D-6E8A-4147-A177-3AD203B41FA5}">
                      <a16:colId xmlns:a16="http://schemas.microsoft.com/office/drawing/2014/main" val="748322980"/>
                    </a:ext>
                  </a:extLst>
                </a:gridCol>
                <a:gridCol w="1859469">
                  <a:extLst>
                    <a:ext uri="{9D8B030D-6E8A-4147-A177-3AD203B41FA5}">
                      <a16:colId xmlns:a16="http://schemas.microsoft.com/office/drawing/2014/main" val="3336064228"/>
                    </a:ext>
                  </a:extLst>
                </a:gridCol>
                <a:gridCol w="2171845">
                  <a:extLst>
                    <a:ext uri="{9D8B030D-6E8A-4147-A177-3AD203B41FA5}">
                      <a16:colId xmlns:a16="http://schemas.microsoft.com/office/drawing/2014/main" val="598916380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3092857151"/>
                    </a:ext>
                  </a:extLst>
                </a:gridCol>
                <a:gridCol w="2121880">
                  <a:extLst>
                    <a:ext uri="{9D8B030D-6E8A-4147-A177-3AD203B41FA5}">
                      <a16:colId xmlns:a16="http://schemas.microsoft.com/office/drawing/2014/main" val="4108438508"/>
                    </a:ext>
                  </a:extLst>
                </a:gridCol>
              </a:tblGrid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abs()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help()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min()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75485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all()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hex()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next()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slice()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53339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any()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divmod()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object()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sorted()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48595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ascii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enumerate()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input()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oct()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37411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bin()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eval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int()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open()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str()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431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bool()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exec()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isinstance()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sum()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34741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bytearray()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filter()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issubclass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pow()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super()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27110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bytes()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float()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iter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print()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tuple()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908918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callable()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format()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len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property()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13174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chr()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frozenset()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list()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range()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vars()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0205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classmethod()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locals()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repr</a:t>
                      </a:r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zip()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37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compile()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globals()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map()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reversed()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__import__()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42896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complex()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max()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round()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3372"/>
                  </a:ext>
                </a:extLst>
              </a:tr>
              <a:tr h="2931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delattr()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hash()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memoryview()</a:t>
                      </a:r>
                      <a:endParaRPr lang="en-US" sz="1400" b="0" i="0" u="none" strike="noStrike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set()</a:t>
                      </a:r>
                      <a:endParaRPr 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973" marR="9973" marT="1031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53147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864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type()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altLang="ko-KR" dirty="0"/>
              <a:t>print(type(1))					</a:t>
            </a:r>
            <a:r>
              <a:rPr lang="en-US" altLang="ko-KR" dirty="0"/>
              <a:t># &lt;class '</a:t>
            </a:r>
            <a:r>
              <a:rPr lang="en-US" altLang="ko-KR" dirty="0" err="1"/>
              <a:t>int</a:t>
            </a:r>
            <a:r>
              <a:rPr lang="en-US" altLang="ko-KR" dirty="0"/>
              <a:t>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print(type(1.0))				</a:t>
            </a:r>
            <a:r>
              <a:rPr lang="en-US" altLang="ko-KR" dirty="0"/>
              <a:t># &lt;class 'float'&gt;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print(type(True))				</a:t>
            </a:r>
            <a:r>
              <a:rPr lang="en-US" altLang="ko-KR" dirty="0"/>
              <a:t># &lt;class 'bool'&gt;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print(type("a"))				</a:t>
            </a:r>
            <a:r>
              <a:rPr lang="en-US" altLang="ko-KR" dirty="0"/>
              <a:t># &lt;class '</a:t>
            </a:r>
            <a:r>
              <a:rPr lang="en-US" altLang="ko-KR" dirty="0" err="1"/>
              <a:t>str</a:t>
            </a:r>
            <a:r>
              <a:rPr lang="en-US" altLang="ko-KR" dirty="0"/>
              <a:t>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print(type([1, 2, 3]))			</a:t>
            </a:r>
            <a:r>
              <a:rPr lang="en-US" altLang="ko-KR" dirty="0"/>
              <a:t># &lt;class 'list'&gt;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print(type((1, 2, 3)))			</a:t>
            </a:r>
            <a:r>
              <a:rPr lang="en-US" altLang="ko-KR" dirty="0"/>
              <a:t># &lt;class 'tuple'&gt;</a:t>
            </a:r>
            <a:endParaRPr lang="nb-NO" altLang="ko-KR" dirty="0"/>
          </a:p>
          <a:p>
            <a:pPr marL="0" indent="0">
              <a:buNone/>
            </a:pPr>
            <a:r>
              <a:rPr lang="nb-NO" altLang="ko-KR" dirty="0"/>
              <a:t>print(type(set([1, 2, 3])))		</a:t>
            </a:r>
            <a:r>
              <a:rPr lang="en-US" altLang="ko-KR" dirty="0"/>
              <a:t># &lt;class 'set'&gt;</a:t>
            </a:r>
          </a:p>
          <a:p>
            <a:pPr marL="0" indent="0">
              <a:buNone/>
            </a:pPr>
            <a:r>
              <a:rPr lang="en-US" altLang="ko-KR" dirty="0"/>
              <a:t>print(type({1: "a", 2: "b"}))		# &lt;class '</a:t>
            </a:r>
            <a:r>
              <a:rPr lang="en-US" altLang="ko-KR" dirty="0" err="1"/>
              <a:t>dict</a:t>
            </a:r>
            <a:r>
              <a:rPr lang="en-US" altLang="ko-KR" dirty="0"/>
              <a:t>'&gt;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661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>
          <a:xfrm>
            <a:off x="1370693" y="1099344"/>
            <a:ext cx="9440034" cy="1828801"/>
          </a:xfrm>
        </p:spPr>
        <p:txBody>
          <a:bodyPr>
            <a:normAutofit/>
          </a:bodyPr>
          <a:lstStyle/>
          <a:p>
            <a:r>
              <a:rPr lang="en-US" altLang="ko-KR" dirty="0"/>
              <a:t>End of Python: Input and Output, Standard Library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2" descr="낮 동안 바다 근처의 노란색과 검은 색 도로 표지판">
            <a:extLst>
              <a:ext uri="{FF2B5EF4-FFF2-40B4-BE49-F238E27FC236}">
                <a16:creationId xmlns:a16="http://schemas.microsoft.com/office/drawing/2014/main" id="{2C8B8037-D337-D825-940E-83BF138A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34" y="3063611"/>
            <a:ext cx="2815591" cy="35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86188"/>
            <a:ext cx="10847569" cy="385559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You can open and use files for reading or writing by creating an object of the </a:t>
            </a:r>
            <a:r>
              <a:rPr lang="en-US" altLang="ko-KR" b="1" i="1" dirty="0">
                <a:solidFill>
                  <a:schemeClr val="tx1"/>
                </a:solidFill>
              </a:rPr>
              <a:t>file</a:t>
            </a:r>
            <a:r>
              <a:rPr lang="en-US" altLang="ko-KR" dirty="0"/>
              <a:t> class and using its </a:t>
            </a:r>
            <a:r>
              <a:rPr lang="en-US" altLang="ko-KR" b="1" i="1" dirty="0">
                <a:solidFill>
                  <a:schemeClr val="tx1"/>
                </a:solidFill>
              </a:rPr>
              <a:t>read</a:t>
            </a:r>
            <a:r>
              <a:rPr lang="en-US" altLang="ko-KR" dirty="0"/>
              <a:t>, </a:t>
            </a:r>
            <a:r>
              <a:rPr lang="en-US" altLang="ko-KR" b="1" i="1" dirty="0" err="1">
                <a:solidFill>
                  <a:schemeClr val="tx1"/>
                </a:solidFill>
              </a:rPr>
              <a:t>readline</a:t>
            </a:r>
            <a:r>
              <a:rPr lang="en-US" altLang="ko-KR" b="1" i="1" dirty="0"/>
              <a:t> </a:t>
            </a:r>
            <a:r>
              <a:rPr lang="en-US" altLang="ko-KR" dirty="0"/>
              <a:t>or </a:t>
            </a:r>
            <a:r>
              <a:rPr lang="en-US" altLang="ko-KR" b="1" i="1" dirty="0">
                <a:solidFill>
                  <a:schemeClr val="tx1"/>
                </a:solidFill>
              </a:rPr>
              <a:t>write</a:t>
            </a:r>
            <a:r>
              <a:rPr lang="en-US" altLang="ko-KR" b="1" i="1" dirty="0"/>
              <a:t> </a:t>
            </a:r>
            <a:r>
              <a:rPr lang="en-US" altLang="ko-KR" dirty="0"/>
              <a:t>methods appropriately to read from or write to the file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The ability to read or write to the file depends on the mode you have specified for the file opening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When you are finished with the file, you call the </a:t>
            </a:r>
            <a:r>
              <a:rPr lang="en-US" altLang="ko-KR" b="1" i="1" dirty="0">
                <a:solidFill>
                  <a:schemeClr val="tx1"/>
                </a:solidFill>
              </a:rPr>
              <a:t>close</a:t>
            </a:r>
            <a:r>
              <a:rPr lang="en-US" altLang="ko-KR" b="1" i="1" dirty="0"/>
              <a:t> </a:t>
            </a:r>
            <a:r>
              <a:rPr lang="en-US" altLang="ko-KR" dirty="0"/>
              <a:t>method to tell Python that we are done using the file.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1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Syntax of I/O Functions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015068"/>
            <a:ext cx="10353762" cy="484044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1600" dirty="0"/>
              <a:t>open(file, mode='r', buffering=-1, encoding=None, errors=None, newline=None, </a:t>
            </a:r>
            <a:endParaRPr lang="en-US" altLang="ko-KR" sz="1600" dirty="0" smtClean="0"/>
          </a:p>
          <a:p>
            <a:pPr marL="36900" indent="0">
              <a:lnSpc>
                <a:spcPct val="17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</a:t>
            </a:r>
            <a:r>
              <a:rPr lang="en-US" altLang="ko-KR" sz="1600" dirty="0" err="1" smtClean="0"/>
              <a:t>closefd</a:t>
            </a:r>
            <a:r>
              <a:rPr lang="en-US" altLang="ko-KR" sz="1600" dirty="0" smtClean="0"/>
              <a:t>=True</a:t>
            </a:r>
            <a:r>
              <a:rPr lang="en-US" altLang="ko-KR" sz="1600" dirty="0"/>
              <a:t>, opener=None)</a:t>
            </a:r>
          </a:p>
          <a:p>
            <a:pPr>
              <a:lnSpc>
                <a:spcPct val="170000"/>
              </a:lnSpc>
            </a:pPr>
            <a:endParaRPr lang="en-US" altLang="ko-KR" sz="1600" dirty="0"/>
          </a:p>
          <a:p>
            <a:pPr>
              <a:lnSpc>
                <a:spcPct val="170000"/>
              </a:lnSpc>
            </a:pPr>
            <a:endParaRPr lang="en-US" altLang="ko-KR" sz="1600" dirty="0"/>
          </a:p>
          <a:p>
            <a:pPr>
              <a:lnSpc>
                <a:spcPct val="170000"/>
              </a:lnSpc>
            </a:pPr>
            <a:endParaRPr lang="en-US" altLang="ko-KR" sz="1600" dirty="0"/>
          </a:p>
          <a:p>
            <a:pPr>
              <a:lnSpc>
                <a:spcPct val="170000"/>
              </a:lnSpc>
            </a:pPr>
            <a:endParaRPr lang="en-US" altLang="ko-KR" sz="1600" dirty="0"/>
          </a:p>
          <a:p>
            <a:pPr>
              <a:lnSpc>
                <a:spcPct val="170000"/>
              </a:lnSpc>
            </a:pPr>
            <a:endParaRPr lang="en-US" altLang="ko-KR" sz="1600" dirty="0"/>
          </a:p>
          <a:p>
            <a:pPr>
              <a:lnSpc>
                <a:spcPct val="170000"/>
              </a:lnSpc>
            </a:pPr>
            <a:endParaRPr lang="en-US" altLang="ko-KR" sz="1600" dirty="0"/>
          </a:p>
          <a:p>
            <a:pPr>
              <a:lnSpc>
                <a:spcPct val="170000"/>
              </a:lnSpc>
            </a:pPr>
            <a:r>
              <a:rPr lang="en-US" altLang="ko-KR" sz="1600" dirty="0"/>
              <a:t>close()</a:t>
            </a:r>
            <a:endParaRPr lang="ko-KR" altLang="en-US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95752"/>
              </p:ext>
            </p:extLst>
          </p:nvPr>
        </p:nvGraphicFramePr>
        <p:xfrm>
          <a:off x="3056230" y="2280697"/>
          <a:ext cx="6532387" cy="2682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6643">
                  <a:extLst>
                    <a:ext uri="{9D8B030D-6E8A-4147-A177-3AD203B41FA5}">
                      <a16:colId xmlns:a16="http://schemas.microsoft.com/office/drawing/2014/main" val="2261989759"/>
                    </a:ext>
                  </a:extLst>
                </a:gridCol>
                <a:gridCol w="5515744">
                  <a:extLst>
                    <a:ext uri="{9D8B030D-6E8A-4147-A177-3AD203B41FA5}">
                      <a16:colId xmlns:a16="http://schemas.microsoft.com/office/drawing/2014/main" val="2368440022"/>
                    </a:ext>
                  </a:extLst>
                </a:gridCol>
              </a:tblGrid>
              <a:tr h="18902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Character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Meaning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402267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'r'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reading (default)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52437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'w'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writing, truncating the file first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026032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'x'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exclusive creation, failing if the file already exists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597311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'a'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writing, appending to the end of the file if it exists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86855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'b'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binary mode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113371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't'</a:t>
                      </a:r>
                      <a:endParaRPr lang="en-US" sz="160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text mode (default)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717797"/>
                  </a:ext>
                </a:extLst>
              </a:tr>
              <a:tr h="189021"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'+'</a:t>
                      </a:r>
                      <a:endParaRPr lang="en-US" altLang="ko-KR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open for updating (reading and writing)</a:t>
                      </a:r>
                      <a:endParaRPr lang="en-US" sz="16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44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93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Syntax of I/O Functions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readline</a:t>
            </a:r>
            <a:r>
              <a:rPr lang="en-US" altLang="ko-KR" dirty="0"/>
              <a:t>(size=-1)</a:t>
            </a:r>
          </a:p>
          <a:p>
            <a:pPr lvl="1"/>
            <a:r>
              <a:rPr lang="en-US" altLang="ko-KR" dirty="0"/>
              <a:t>Read and return one line from the stream.</a:t>
            </a:r>
          </a:p>
          <a:p>
            <a:pPr lvl="1"/>
            <a:r>
              <a:rPr lang="en-US" altLang="ko-KR" dirty="0"/>
              <a:t>If size is specified, at most size bytes will be read.</a:t>
            </a:r>
          </a:p>
          <a:p>
            <a:r>
              <a:rPr lang="en-US" altLang="ko-KR" dirty="0" err="1"/>
              <a:t>readlines</a:t>
            </a:r>
            <a:r>
              <a:rPr lang="en-US" altLang="ko-KR" dirty="0"/>
              <a:t>(hint=-1)</a:t>
            </a:r>
          </a:p>
          <a:p>
            <a:pPr lvl="1"/>
            <a:r>
              <a:rPr lang="en-US" altLang="ko-KR" dirty="0"/>
              <a:t>Read and return a list of lines from the stream. </a:t>
            </a:r>
          </a:p>
          <a:p>
            <a:pPr lvl="1"/>
            <a:r>
              <a:rPr lang="en-US" altLang="ko-KR" dirty="0"/>
              <a:t>No more lines will be read if the total size (in bytes/characters) of all lines so far exceeds hint.</a:t>
            </a:r>
          </a:p>
          <a:p>
            <a:pPr lvl="1"/>
            <a:r>
              <a:rPr lang="en-US" altLang="ko-KR" dirty="0"/>
              <a:t>Note that it’s already possible to iterate on file objects using for line in file: ... without calling </a:t>
            </a:r>
            <a:r>
              <a:rPr lang="en-US" altLang="ko-KR" dirty="0" err="1"/>
              <a:t>file.readlines</a:t>
            </a:r>
            <a:r>
              <a:rPr lang="en-US" altLang="ko-KR" dirty="0"/>
              <a:t>().</a:t>
            </a:r>
          </a:p>
          <a:p>
            <a:r>
              <a:rPr lang="en-US" altLang="ko-KR" dirty="0"/>
              <a:t>read(size=-1)</a:t>
            </a:r>
          </a:p>
          <a:p>
            <a:pPr lvl="1"/>
            <a:r>
              <a:rPr lang="en-US" altLang="ko-KR" dirty="0"/>
              <a:t>Read up to size bytes from the object and return them. </a:t>
            </a:r>
          </a:p>
          <a:p>
            <a:pPr lvl="1"/>
            <a:r>
              <a:rPr lang="en-US" altLang="ko-KR" dirty="0"/>
              <a:t>If size is unspecified or -1, all bytes until EOF are returned.</a:t>
            </a:r>
          </a:p>
          <a:p>
            <a:r>
              <a:rPr lang="en-US" altLang="ko-KR" dirty="0"/>
              <a:t>write(b)</a:t>
            </a:r>
          </a:p>
          <a:p>
            <a:pPr lvl="1"/>
            <a:r>
              <a:rPr lang="en-US" altLang="ko-KR" dirty="0"/>
              <a:t>Write the given bytes-like object, b, to the underlying raw stream, and return the number of bytes written.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7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f = open(</a:t>
            </a:r>
            <a:r>
              <a:rPr lang="en-US" altLang="ko-KR" dirty="0" err="1"/>
              <a:t>sFileName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# f = open(</a:t>
            </a:r>
            <a:r>
              <a:rPr lang="en-US" altLang="ko-KR" dirty="0" err="1"/>
              <a:t>sFileName</a:t>
            </a:r>
            <a:r>
              <a:rPr lang="en-US" altLang="ko-KR" dirty="0"/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str1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str2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0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127464"/>
            <a:ext cx="11278205" cy="46637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</a:t>
            </a:r>
            <a:r>
              <a:rPr lang="en-US" altLang="ko-KR" sz="2200" dirty="0"/>
              <a:t># Open for "</a:t>
            </a:r>
            <a:r>
              <a:rPr lang="en-US" altLang="ko-KR" sz="2200" dirty="0" err="1"/>
              <a:t>r"eading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  <a:r>
              <a:rPr lang="en-US" altLang="ko-KR" dirty="0"/>
              <a:t>	</a:t>
            </a:r>
            <a:r>
              <a:rPr lang="en-US" altLang="ko-KR" sz="2200" dirty="0"/>
              <a:t># If no mode is specified, "</a:t>
            </a:r>
            <a:r>
              <a:rPr lang="en-US" altLang="ko-KR" sz="2200" dirty="0" err="1"/>
              <a:t>r"ead</a:t>
            </a:r>
            <a:r>
              <a:rPr lang="en-US" altLang="ko-KR" sz="2200" dirty="0"/>
              <a:t> mode is assumed by default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str1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str2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2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# Read a line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str2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09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# Read a line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strN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2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# Read a line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9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Python: Input and Output, Standard 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0E8B8F-94C7-4909-9226-F2DF07DE5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0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							# Zero length indicates EOF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49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# 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"r")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str1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str2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			# Close the file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24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714695"/>
            <a:ext cx="6309126" cy="32096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</a:t>
            </a:r>
            <a:r>
              <a:rPr lang="en-US" altLang="ko-KR" dirty="0"/>
              <a:t>("</a:t>
            </a:r>
            <a:r>
              <a:rPr lang="en-US" altLang="ko-KR" dirty="0" smtClean="0"/>
              <a:t>poem.txt</a:t>
            </a:r>
            <a:r>
              <a:rPr lang="en-US" altLang="ko-KR" dirty="0"/>
              <a:t>", </a:t>
            </a:r>
            <a:r>
              <a:rPr lang="en-US" altLang="ko-KR" dirty="0" smtClean="0">
                <a:solidFill>
                  <a:srgbClr val="FFFF00"/>
                </a:solidFill>
                <a:effectLst/>
              </a:rPr>
              <a:t>encoding</a:t>
            </a:r>
            <a:r>
              <a:rPr lang="en-US" altLang="ko-KR" dirty="0">
                <a:solidFill>
                  <a:srgbClr val="FFFF00"/>
                </a:solidFill>
                <a:effectLst/>
              </a:rPr>
              <a:t>="utf-8</a:t>
            </a:r>
            <a:r>
              <a:rPr lang="en-US" altLang="ko-KR" dirty="0" smtClean="0">
                <a:solidFill>
                  <a:srgbClr val="FFFF00"/>
                </a:solidFill>
                <a:effectLst/>
              </a:rPr>
              <a:t>"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str1 = </a:t>
            </a:r>
            <a:r>
              <a:rPr lang="en-US" altLang="ko-KR" dirty="0" err="1"/>
              <a:t>f.readline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str2 </a:t>
            </a:r>
            <a:r>
              <a:rPr lang="en-US" altLang="ko-KR" dirty="0"/>
              <a:t>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str3 </a:t>
            </a:r>
            <a:r>
              <a:rPr lang="en-US" altLang="ko-KR" dirty="0"/>
              <a:t>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print(str1)</a:t>
            </a:r>
          </a:p>
          <a:p>
            <a:pPr marL="0" indent="0">
              <a:buNone/>
            </a:pPr>
            <a:r>
              <a:rPr lang="en-US" altLang="ko-KR" dirty="0" smtClean="0"/>
              <a:t>print(str2)</a:t>
            </a:r>
          </a:p>
          <a:p>
            <a:pPr marL="0" indent="0">
              <a:buNone/>
            </a:pPr>
            <a:r>
              <a:rPr lang="en-US" altLang="ko-KR" dirty="0" smtClean="0"/>
              <a:t>print(str3)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752419" y="1592948"/>
            <a:ext cx="2276727" cy="288540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100" dirty="0"/>
              <a:t>저렇게 많은 별 중에서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별 하나가 나를 내려다본다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이렇게 많은 사람 중에서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그 별 하나를 쳐다본다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밤이 깊을수록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별은 밝음 속에서 사라지고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나는 어둠 속에서 사라진다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이렇게 정다운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너 하나 나 하나는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어디서 무엇이 되어</a:t>
            </a:r>
          </a:p>
          <a:p>
            <a:pPr fontAlgn="base">
              <a:lnSpc>
                <a:spcPct val="150000"/>
              </a:lnSpc>
            </a:pPr>
            <a:r>
              <a:rPr lang="ko-KR" altLang="en-US" sz="1100" dirty="0"/>
              <a:t>다시 </a:t>
            </a:r>
            <a:r>
              <a:rPr lang="ko-KR" altLang="en-US" sz="1100" dirty="0" err="1"/>
              <a:t>만나랴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567509" y="106456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poem.txt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567509" y="1592948"/>
            <a:ext cx="2886884" cy="19543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That Arizona sky </a:t>
            </a:r>
            <a:r>
              <a:rPr lang="en-US" altLang="ko-KR" sz="1100" dirty="0" err="1"/>
              <a:t>burnin</a:t>
            </a:r>
            <a:r>
              <a:rPr lang="en-US" altLang="ko-KR" sz="1100" dirty="0"/>
              <a:t>' in your eyes</a:t>
            </a:r>
            <a:br>
              <a:rPr lang="en-US" altLang="ko-KR" sz="1100" dirty="0"/>
            </a:br>
            <a:r>
              <a:rPr lang="en-US" altLang="ko-KR" sz="1100" dirty="0"/>
              <a:t>You look at me and, babe, I </a:t>
            </a:r>
            <a:r>
              <a:rPr lang="en-US" altLang="ko-KR" sz="1100" dirty="0" err="1"/>
              <a:t>wanna</a:t>
            </a:r>
            <a:r>
              <a:rPr lang="en-US" altLang="ko-KR" sz="1100" dirty="0"/>
              <a:t> catch on fire</a:t>
            </a:r>
            <a:br>
              <a:rPr lang="en-US" altLang="ko-KR" sz="1100" dirty="0"/>
            </a:br>
            <a:r>
              <a:rPr lang="en-US" altLang="ko-KR" sz="1100" dirty="0"/>
              <a:t>It's buried in my soul like California gold</a:t>
            </a:r>
            <a:br>
              <a:rPr lang="en-US" altLang="ko-KR" sz="1100" dirty="0"/>
            </a:br>
            <a:r>
              <a:rPr lang="en-US" altLang="ko-KR" sz="1100" dirty="0"/>
              <a:t>You found the light in me that I couldn't find</a:t>
            </a:r>
          </a:p>
          <a:p>
            <a:r>
              <a:rPr lang="en-US" altLang="ko-KR" sz="1100" dirty="0"/>
              <a:t>So when I'm all choked up</a:t>
            </a:r>
            <a:br>
              <a:rPr lang="en-US" altLang="ko-KR" sz="1100" dirty="0"/>
            </a:br>
            <a:r>
              <a:rPr lang="en-US" altLang="ko-KR" sz="1100" dirty="0"/>
              <a:t>And I can't find the words</a:t>
            </a:r>
            <a:br>
              <a:rPr lang="en-US" altLang="ko-KR" sz="1100" dirty="0"/>
            </a:br>
            <a:r>
              <a:rPr lang="en-US" altLang="ko-KR" sz="1100" dirty="0"/>
              <a:t>Every time we say goodbye</a:t>
            </a:r>
            <a:br>
              <a:rPr lang="en-US" altLang="ko-KR" sz="1100" dirty="0"/>
            </a:br>
            <a:r>
              <a:rPr lang="en-US" altLang="ko-KR" sz="1100" dirty="0"/>
              <a:t>Baby, it hurts</a:t>
            </a:r>
            <a:br>
              <a:rPr lang="en-US" altLang="ko-KR" sz="1100" dirty="0"/>
            </a:br>
            <a:r>
              <a:rPr lang="en-US" altLang="ko-KR" sz="1100" dirty="0"/>
              <a:t>When the sun goes down</a:t>
            </a:r>
            <a:br>
              <a:rPr lang="en-US" altLang="ko-KR" sz="1100" dirty="0"/>
            </a:br>
            <a:r>
              <a:rPr lang="en-US" altLang="ko-KR" sz="1100" dirty="0"/>
              <a:t>And the band won't play</a:t>
            </a:r>
            <a:br>
              <a:rPr lang="en-US" altLang="ko-KR" sz="1100" dirty="0"/>
            </a:br>
            <a:r>
              <a:rPr lang="en-US" altLang="ko-KR" sz="1100" dirty="0"/>
              <a:t>I'll always remember us this way</a:t>
            </a:r>
          </a:p>
        </p:txBody>
      </p:sp>
    </p:spTree>
    <p:extLst>
      <p:ext uri="{BB962C8B-B14F-4D97-AF65-F5344CB8AC3E}">
        <p14:creationId xmlns:p14="http://schemas.microsoft.com/office/powerpoint/2010/main" val="23062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526191" y="1546913"/>
            <a:ext cx="4136377" cy="38891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sLine</a:t>
            </a:r>
            <a:r>
              <a:rPr lang="en-US" altLang="ko-KR" dirty="0"/>
              <a:t> = </a:t>
            </a:r>
            <a:r>
              <a:rPr lang="en-US" altLang="ko-KR" dirty="0" err="1"/>
              <a:t>f.readline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sLine</a:t>
            </a:r>
            <a:r>
              <a:rPr lang="en-US" altLang="ko-KR" dirty="0"/>
              <a:t>)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sLine</a:t>
            </a:r>
            <a:r>
              <a:rPr lang="en-US" altLang="ko-KR" dirty="0"/>
              <a:t>) == 0: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64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75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, end='')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49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127464"/>
            <a:ext cx="11015351" cy="4663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</a:t>
            </a:r>
            <a:r>
              <a:rPr lang="en-US" altLang="ko-KR" sz="1600" dirty="0"/>
              <a:t>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, end</a:t>
            </a:r>
            <a:r>
              <a:rPr lang="en-US" altLang="ko-KR" b="1" dirty="0" smtClean="0">
                <a:solidFill>
                  <a:srgbClr val="FF0000"/>
                </a:solidFill>
              </a:rPr>
              <a:t>='')   </a:t>
            </a:r>
            <a:r>
              <a:rPr lang="en-US" altLang="ko-KR" sz="1600" dirty="0" smtClean="0"/>
              <a:t># </a:t>
            </a:r>
            <a:r>
              <a:rPr lang="en-US" altLang="ko-KR" sz="1600" dirty="0"/>
              <a:t>The '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' already has a newline since it is reading from a file.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5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79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		# Zero length indicates EOF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7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Python: Input and Output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0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Reading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f.readline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b="1" dirty="0" err="1">
                <a:solidFill>
                  <a:srgbClr val="FF0000"/>
                </a:solidFill>
              </a:rPr>
              <a:t>len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sLine</a:t>
            </a:r>
            <a:r>
              <a:rPr lang="en-US" altLang="ko-KR" b="1" dirty="0">
                <a:solidFill>
                  <a:srgbClr val="FF0000"/>
                </a:solidFill>
              </a:rPr>
              <a:t>) == 0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>
                <a:solidFill>
                  <a:srgbClr val="FF000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80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readlines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l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</a:rPr>
              <a:t>["That Arizona sky </a:t>
            </a:r>
            <a:r>
              <a:rPr lang="en-US" altLang="ko-KR" dirty="0" err="1">
                <a:solidFill>
                  <a:srgbClr val="00B050"/>
                </a:solidFill>
              </a:rPr>
              <a:t>burnin</a:t>
            </a:r>
            <a:r>
              <a:rPr lang="en-US" altLang="ko-KR" dirty="0">
                <a:solidFill>
                  <a:srgbClr val="00B050"/>
                </a:solidFill>
              </a:rPr>
              <a:t>' in your eyes\n", 'You look at me and, babe, I </a:t>
            </a:r>
            <a:r>
              <a:rPr lang="en-US" altLang="ko-KR" dirty="0" err="1">
                <a:solidFill>
                  <a:srgbClr val="00B050"/>
                </a:solidFill>
              </a:rPr>
              <a:t>wanna</a:t>
            </a:r>
            <a:r>
              <a:rPr lang="en-US" altLang="ko-KR" dirty="0">
                <a:solidFill>
                  <a:srgbClr val="00B050"/>
                </a:solidFill>
              </a:rPr>
              <a:t> catch on fire\n', "It's buried in my soul like California gold\n", "You found the light in me that I couldn't find\n", "So when I'm all choked up\n", "And I can't find the words\n", 'Every time we say goodbye\n', 'Baby, it hurts\n', 'When the sun goes down\n', "And the band won't play\n", "I'll always remember us this way"]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18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/>
              <a:t>l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sLine</a:t>
            </a:r>
            <a:r>
              <a:rPr lang="en-US" altLang="ko-KR" dirty="0"/>
              <a:t> in l: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sLine</a:t>
            </a:r>
            <a:r>
              <a:rPr lang="en-US" altLang="ko-KR" dirty="0"/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52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73372"/>
            <a:ext cx="10353762" cy="72425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Example: </a:t>
            </a:r>
            <a:r>
              <a:rPr lang="en-US" altLang="ko-KR" sz="4000" dirty="0" err="1"/>
              <a:t>readlines</a:t>
            </a:r>
            <a:r>
              <a:rPr lang="en-US" altLang="ko-KR" sz="4000" dirty="0"/>
              <a:t>()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f.readline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if </a:t>
            </a:r>
            <a:r>
              <a:rPr lang="en-US" altLang="ko-KR" b="1" dirty="0" err="1">
                <a:solidFill>
                  <a:srgbClr val="FFFF00"/>
                </a:solidFill>
              </a:rPr>
              <a:t>len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) == 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63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l = </a:t>
            </a:r>
            <a:r>
              <a:rPr lang="en-US" altLang="ko-KR" b="1" dirty="0" err="1">
                <a:solidFill>
                  <a:srgbClr val="0070C0"/>
                </a:solidFill>
              </a:rPr>
              <a:t>f.readlines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for </a:t>
            </a:r>
            <a:r>
              <a:rPr lang="en-US" altLang="ko-KR" b="1" dirty="0" err="1">
                <a:solidFill>
                  <a:srgbClr val="0070C0"/>
                </a:solidFill>
              </a:rPr>
              <a:t>sLine</a:t>
            </a:r>
            <a:r>
              <a:rPr lang="en-US" altLang="ko-KR" b="1" dirty="0">
                <a:solidFill>
                  <a:srgbClr val="0070C0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print(</a:t>
            </a:r>
            <a:r>
              <a:rPr lang="en-US" altLang="ko-KR" b="1" dirty="0" err="1">
                <a:solidFill>
                  <a:srgbClr val="0070C0"/>
                </a:solidFill>
              </a:rPr>
              <a:t>sLine</a:t>
            </a:r>
            <a:r>
              <a:rPr lang="en-US" altLang="ko-KR" b="1" dirty="0">
                <a:solidFill>
                  <a:srgbClr val="0070C0"/>
                </a:solidFill>
              </a:rPr>
              <a:t>, end='')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92D05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</a:t>
            </a:r>
            <a:r>
              <a:rPr lang="en-US" altLang="ko-KR" b="1" dirty="0" err="1">
                <a:solidFill>
                  <a:srgbClr val="0070C0"/>
                </a:solidFill>
              </a:rPr>
              <a:t>sLine</a:t>
            </a:r>
            <a:r>
              <a:rPr lang="en-US" altLang="ko-KR" b="1" dirty="0">
                <a:solidFill>
                  <a:srgbClr val="0070C0"/>
                </a:solidFill>
              </a:rPr>
              <a:t> = </a:t>
            </a:r>
            <a:r>
              <a:rPr lang="en-US" altLang="ko-KR" b="1" dirty="0" err="1">
                <a:solidFill>
                  <a:srgbClr val="0070C0"/>
                </a:solidFill>
              </a:rPr>
              <a:t>f.readline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if </a:t>
            </a:r>
            <a:r>
              <a:rPr lang="en-US" altLang="ko-KR" b="1" dirty="0" err="1">
                <a:solidFill>
                  <a:srgbClr val="0070C0"/>
                </a:solidFill>
              </a:rPr>
              <a:t>len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</a:rPr>
              <a:t>sLine</a:t>
            </a:r>
            <a:r>
              <a:rPr lang="en-US" altLang="ko-KR" b="1" dirty="0">
                <a:solidFill>
                  <a:srgbClr val="0070C0"/>
                </a:solidFill>
              </a:rPr>
              <a:t>) == 0: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break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 print(</a:t>
            </a:r>
            <a:r>
              <a:rPr lang="en-US" altLang="ko-KR" b="1" dirty="0" err="1">
                <a:solidFill>
                  <a:srgbClr val="0070C0"/>
                </a:solidFill>
              </a:rPr>
              <a:t>sLine</a:t>
            </a:r>
            <a:r>
              <a:rPr lang="en-US" altLang="ko-KR" b="1" dirty="0">
                <a:solidFill>
                  <a:srgbClr val="0070C0"/>
                </a:solidFill>
              </a:rPr>
              <a:t>, end='')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25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81094"/>
            <a:ext cx="10353762" cy="1261872"/>
          </a:xfrm>
        </p:spPr>
        <p:txBody>
          <a:bodyPr/>
          <a:lstStyle/>
          <a:p>
            <a:r>
              <a:rPr lang="en-US" altLang="ko-KR" dirty="0"/>
              <a:t>Example: </a:t>
            </a:r>
            <a:r>
              <a:rPr lang="en-US" altLang="ko-KR" dirty="0" err="1"/>
              <a:t>readlines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123520" y="1342966"/>
            <a:ext cx="4570473" cy="4714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f = open("poem.txt")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FFFF00"/>
                </a:solidFill>
              </a:rPr>
              <a:t>l = </a:t>
            </a:r>
            <a:r>
              <a:rPr lang="en-US" altLang="ko-KR" sz="1600" b="1" dirty="0" err="1">
                <a:solidFill>
                  <a:srgbClr val="FFFF00"/>
                </a:solidFill>
              </a:rPr>
              <a:t>f.readlines</a:t>
            </a:r>
            <a:r>
              <a:rPr lang="en-US" altLang="ko-KR" sz="1600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 in </a:t>
            </a:r>
            <a:r>
              <a:rPr lang="en-US" altLang="ko-KR" sz="1600" b="1" dirty="0">
                <a:solidFill>
                  <a:srgbClr val="FFFF00"/>
                </a:solidFill>
              </a:rPr>
              <a:t>l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print(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, end='')</a:t>
            </a:r>
          </a:p>
          <a:p>
            <a:pPr marL="0" indent="0">
              <a:buNone/>
            </a:pPr>
            <a:r>
              <a:rPr lang="en-US" altLang="ko-KR" sz="1600" dirty="0" err="1"/>
              <a:t>f.close</a:t>
            </a:r>
            <a:r>
              <a:rPr lang="en-US" altLang="ko-KR" sz="1600" dirty="0"/>
              <a:t>()</a:t>
            </a:r>
            <a:endParaRPr lang="ko-KR" altLang="en-US" sz="1600" dirty="0"/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f = open("poem.txt")</a:t>
            </a:r>
          </a:p>
          <a:p>
            <a:pPr marL="0" indent="0">
              <a:buNone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 in </a:t>
            </a:r>
            <a:r>
              <a:rPr lang="en-US" altLang="ko-KR" sz="1600" b="1" dirty="0" err="1">
                <a:solidFill>
                  <a:srgbClr val="FFFF00"/>
                </a:solidFill>
              </a:rPr>
              <a:t>f.readlines</a:t>
            </a:r>
            <a:r>
              <a:rPr lang="en-US" altLang="ko-KR" sz="1600" b="1" dirty="0">
                <a:solidFill>
                  <a:srgbClr val="FFFF00"/>
                </a:solidFill>
              </a:rPr>
              <a:t>()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print(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, end='')</a:t>
            </a:r>
          </a:p>
          <a:p>
            <a:pPr marL="0" indent="0">
              <a:buNone/>
            </a:pPr>
            <a:r>
              <a:rPr lang="en-US" altLang="ko-KR" sz="1600" dirty="0" err="1"/>
              <a:t>f.close</a:t>
            </a:r>
            <a:r>
              <a:rPr lang="en-US" altLang="ko-KR" sz="1600" dirty="0"/>
              <a:t>()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6620441" y="1342966"/>
            <a:ext cx="4570473" cy="47146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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f = open("poem.txt")</a:t>
            </a:r>
          </a:p>
          <a:p>
            <a:pPr marL="0" indent="0">
              <a:buNone/>
            </a:pPr>
            <a:r>
              <a:rPr lang="en-US" altLang="ko-KR" sz="1600" dirty="0"/>
              <a:t>for 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 in </a:t>
            </a:r>
            <a:r>
              <a:rPr lang="en-US" altLang="ko-KR" sz="1600" b="1" dirty="0">
                <a:solidFill>
                  <a:srgbClr val="FFFF00"/>
                </a:solidFill>
              </a:rPr>
              <a:t>f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    print(</a:t>
            </a:r>
            <a:r>
              <a:rPr lang="en-US" altLang="ko-KR" sz="1600" dirty="0" err="1"/>
              <a:t>sLine</a:t>
            </a:r>
            <a:r>
              <a:rPr lang="en-US" altLang="ko-KR" sz="1600" dirty="0"/>
              <a:t>, end='')</a:t>
            </a:r>
          </a:p>
          <a:p>
            <a:pPr marL="0" indent="0">
              <a:buNone/>
            </a:pPr>
            <a:r>
              <a:rPr lang="en-US" altLang="ko-KR" sz="1600" dirty="0" err="1"/>
              <a:t>f.close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14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f: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80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readlines()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f: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for 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 in l: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    print(</a:t>
            </a:r>
            <a:r>
              <a:rPr lang="en-US" altLang="ko-KR" b="1" dirty="0" err="1">
                <a:solidFill>
                  <a:srgbClr val="FFFF00"/>
                </a:solidFill>
              </a:rPr>
              <a:t>sLine</a:t>
            </a:r>
            <a:r>
              <a:rPr lang="en-US" altLang="ko-KR" b="1" dirty="0">
                <a:solidFill>
                  <a:srgbClr val="FFFF00"/>
                </a:solidFill>
              </a:rPr>
              <a:t>, end='')</a:t>
            </a:r>
            <a:endParaRPr lang="en-US" altLang="ko-K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59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read()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4" y="1127464"/>
            <a:ext cx="10990183" cy="54411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 smtClean="0"/>
              <a:t>That </a:t>
            </a:r>
            <a:r>
              <a:rPr lang="en-US" altLang="ko-KR" sz="1500" dirty="0"/>
              <a:t>Arizona sky </a:t>
            </a:r>
            <a:r>
              <a:rPr lang="en-US" altLang="ko-KR" sz="1500" dirty="0" err="1"/>
              <a:t>burnin</a:t>
            </a:r>
            <a:r>
              <a:rPr lang="en-US" altLang="ko-KR" sz="1500" dirty="0"/>
              <a:t>' in your eyes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You look at me and, babe, I </a:t>
            </a:r>
            <a:r>
              <a:rPr lang="en-US" altLang="ko-KR" sz="1500" dirty="0" err="1"/>
              <a:t>wanna</a:t>
            </a:r>
            <a:r>
              <a:rPr lang="en-US" altLang="ko-KR" sz="1500" dirty="0"/>
              <a:t> catch on fire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It's buried in my soul like California gold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You found the light in me that I couldn't find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So when I'm all choked up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And I can't find the words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Every time we say goodbye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Baby, it hurts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When the sun goes down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And the band won't play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/>
              <a:t>I'll always remember us this way</a:t>
            </a:r>
            <a:endParaRPr lang="ko-KR" altLang="en-US" sz="1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2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read()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913795" y="1127464"/>
            <a:ext cx="10730124" cy="48790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f = open("poem.txt</a:t>
            </a:r>
            <a:r>
              <a:rPr lang="en-US" altLang="ko-KR" dirty="0" smtClean="0"/>
              <a:t>")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f.read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# print(</a:t>
            </a:r>
            <a:r>
              <a:rPr lang="en-US" altLang="ko-KR" dirty="0" err="1" smtClean="0"/>
              <a:t>sText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 = </a:t>
            </a:r>
            <a:r>
              <a:rPr lang="en-US" altLang="ko-KR" dirty="0" err="1"/>
              <a:t>sText.split</a:t>
            </a:r>
            <a:r>
              <a:rPr lang="en-US" altLang="ko-KR" dirty="0"/>
              <a:t>("\n")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["That Arizona sky </a:t>
            </a:r>
            <a:r>
              <a:rPr lang="en-US" altLang="ko-KR" dirty="0" err="1">
                <a:sym typeface="Wingdings" panose="05000000000000000000" pitchFamily="2" charset="2"/>
              </a:rPr>
              <a:t>burnin</a:t>
            </a:r>
            <a:r>
              <a:rPr lang="en-US" altLang="ko-KR" dirty="0">
                <a:sym typeface="Wingdings" panose="05000000000000000000" pitchFamily="2" charset="2"/>
              </a:rPr>
              <a:t>' in your eyes", 'You look at me and, babe, I </a:t>
            </a:r>
            <a:r>
              <a:rPr lang="en-US" altLang="ko-KR" dirty="0" err="1">
                <a:sym typeface="Wingdings" panose="05000000000000000000" pitchFamily="2" charset="2"/>
              </a:rPr>
              <a:t>wanna</a:t>
            </a:r>
            <a:r>
              <a:rPr lang="en-US" altLang="ko-KR" dirty="0">
                <a:sym typeface="Wingdings" panose="05000000000000000000" pitchFamily="2" charset="2"/>
              </a:rPr>
              <a:t> catch on fire', "It's buried in my soul like California gold", "You found the light in me that I couldn't find", "So when I'm all choked up", "And I can't find the words", 'Every time we say goodbye', 'Baby, it hurts', 'When the sun goes down', "And the band won't play", "I'll always remember us this way"]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CA76D-A9EB-43EF-A61A-D1573B58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Topic Structure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224DDA2-1E1C-41E9-B119-3A5D57D30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682517"/>
              </p:ext>
            </p:extLst>
          </p:nvPr>
        </p:nvGraphicFramePr>
        <p:xfrm>
          <a:off x="687898" y="1161623"/>
          <a:ext cx="11023131" cy="49203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9318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762247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755783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4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Task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Value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Multiple Values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numpy</a:t>
                      </a:r>
                      <a:r>
                        <a:rPr lang="en-US" altLang="ko-KR" sz="1800" dirty="0"/>
                        <a:t>, pandas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Presentation (value, variable)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int, float, string, </a:t>
                      </a:r>
                      <a:r>
                        <a:rPr lang="en-US" altLang="ko-KR" sz="1800" dirty="0" err="1"/>
                        <a:t>boolean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list, tuple, dictionary, set</a:t>
                      </a:r>
                      <a:endParaRPr lang="en-US" altLang="ko-KR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ndarray</a:t>
                      </a:r>
                      <a:r>
                        <a:rPr lang="en-US" altLang="ko-KR" sz="1800" dirty="0"/>
                        <a:t>, Series, </a:t>
                      </a:r>
                      <a:r>
                        <a:rPr lang="en-US" altLang="ko-KR" sz="1800" dirty="0" err="1"/>
                        <a:t>DataFrame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21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(algebra)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mutable operations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expressions, get, set, reshape, …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Control flow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if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for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while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Use and reuse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Functions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Modules and Packages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18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Input and output</a:t>
                      </a:r>
                      <a:endParaRPr lang="ko-KR" altLang="en-US" sz="18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File I/O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File I/O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CSV, Excel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76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sText</a:t>
            </a:r>
            <a:r>
              <a:rPr lang="en-US" altLang="ko-KR" b="1" dirty="0">
                <a:solidFill>
                  <a:srgbClr val="FFFF00"/>
                </a:solidFill>
              </a:rPr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f.read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sText.split</a:t>
            </a:r>
            <a:r>
              <a:rPr lang="en-US" altLang="ko-KR" b="1" dirty="0">
                <a:solidFill>
                  <a:srgbClr val="FFFF00"/>
                </a:solidFill>
              </a:rPr>
              <a:t>("\n")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l = </a:t>
            </a:r>
            <a:r>
              <a:rPr lang="en-US" altLang="ko-KR" b="1" dirty="0" err="1">
                <a:solidFill>
                  <a:srgbClr val="FFFF00"/>
                </a:solidFill>
              </a:rPr>
              <a:t>f.readlines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63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read()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ln w="381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0070C0"/>
                </a:solidFill>
              </a:rPr>
              <a:t>sText</a:t>
            </a:r>
            <a:r>
              <a:rPr lang="en-US" altLang="ko-KR" b="1" dirty="0">
                <a:solidFill>
                  <a:srgbClr val="0070C0"/>
                </a:solidFill>
              </a:rPr>
              <a:t> = </a:t>
            </a:r>
            <a:r>
              <a:rPr lang="en-US" altLang="ko-KR" b="1" dirty="0" err="1">
                <a:solidFill>
                  <a:srgbClr val="0070C0"/>
                </a:solidFill>
              </a:rPr>
              <a:t>f.read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l = </a:t>
            </a:r>
            <a:r>
              <a:rPr lang="en-US" altLang="ko-KR" b="1" dirty="0" err="1">
                <a:solidFill>
                  <a:srgbClr val="0070C0"/>
                </a:solidFill>
              </a:rPr>
              <a:t>sText.split</a:t>
            </a:r>
            <a:r>
              <a:rPr lang="en-US" altLang="ko-KR" b="1" dirty="0">
                <a:solidFill>
                  <a:srgbClr val="0070C0"/>
                </a:solidFill>
              </a:rPr>
              <a:t>("\n")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 = open("poem.txt")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l = </a:t>
            </a:r>
            <a:r>
              <a:rPr lang="en-US" altLang="ko-KR" b="1" dirty="0" err="1">
                <a:solidFill>
                  <a:srgbClr val="0070C0"/>
                </a:solidFill>
              </a:rPr>
              <a:t>f.readlines</a:t>
            </a:r>
            <a:r>
              <a:rPr lang="en-US" altLang="ko-KR" b="1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print(l)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70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Statistics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new project named ‘</a:t>
            </a:r>
            <a:r>
              <a:rPr lang="en-US" altLang="ko-KR" dirty="0" err="1"/>
              <a:t>mystat</a:t>
            </a:r>
            <a:r>
              <a:rPr lang="en-US" altLang="ko-KR" dirty="0"/>
              <a:t>’.</a:t>
            </a:r>
          </a:p>
          <a:p>
            <a:r>
              <a:rPr lang="en-US" altLang="ko-KR" dirty="0"/>
              <a:t>Create a new Python file named ‘mystat.py’, which imports the package </a:t>
            </a:r>
            <a:r>
              <a:rPr lang="en-US" altLang="ko-KR" b="1" i="1" dirty="0">
                <a:solidFill>
                  <a:schemeClr val="tx1"/>
                </a:solidFill>
              </a:rPr>
              <a:t>statistics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Calculate and print out mean, median, mode, variance, and standard deviation for the data from the file ‘stat.txt’ in the next slide.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4648" y="3877200"/>
            <a:ext cx="681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You MUST NOT use ‘stat’ as your source code file name.</a:t>
            </a:r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That is, the file name ‘stat.py’ is not allowed.</a:t>
            </a: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81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File: stat.txt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4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7</a:t>
            </a:r>
          </a:p>
          <a:p>
            <a:pPr marL="0" indent="0">
              <a:buNone/>
            </a:pPr>
            <a:r>
              <a:rPr lang="en-US" altLang="ko-KR" dirty="0"/>
              <a:t>4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r>
              <a:rPr lang="en-US" altLang="ko-KR" dirty="0"/>
              <a:t>7</a:t>
            </a:r>
          </a:p>
          <a:p>
            <a:pPr marL="0" indent="0">
              <a:buNone/>
            </a:pPr>
            <a:r>
              <a:rPr lang="en-US" altLang="ko-KR" dirty="0"/>
              <a:t>8</a:t>
            </a:r>
          </a:p>
          <a:p>
            <a:pPr marL="0" indent="0">
              <a:buNone/>
            </a:pPr>
            <a:r>
              <a:rPr lang="en-US" altLang="ko-KR" dirty="0"/>
              <a:t>9</a:t>
            </a:r>
          </a:p>
          <a:p>
            <a:pPr marL="0" indent="0">
              <a:buNone/>
            </a:pPr>
            <a:r>
              <a:rPr lang="en-US" altLang="ko-KR" dirty="0"/>
              <a:t>0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r>
              <a:rPr lang="en-US" altLang="ko-KR" dirty="0"/>
              <a:t>6</a:t>
            </a:r>
          </a:p>
          <a:p>
            <a:pPr marL="0" indent="0">
              <a:buNone/>
            </a:pPr>
            <a:r>
              <a:rPr lang="en-US" altLang="ko-KR" dirty="0"/>
              <a:t>8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06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Statistics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169409"/>
            <a:ext cx="3775650" cy="22029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f </a:t>
            </a:r>
            <a:r>
              <a:rPr lang="en-US" altLang="ko-KR" dirty="0"/>
              <a:t>= open("stat.txt")</a:t>
            </a:r>
          </a:p>
          <a:p>
            <a:pPr marL="0" indent="0">
              <a:buNone/>
            </a:pPr>
            <a:r>
              <a:rPr lang="en-US" altLang="ko-KR" dirty="0" err="1"/>
              <a:t>lfData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sLine</a:t>
            </a:r>
            <a:r>
              <a:rPr lang="en-US" altLang="ko-KR" dirty="0"/>
              <a:t> in f: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lfData.append</a:t>
            </a:r>
            <a:r>
              <a:rPr lang="en-US" altLang="ko-KR" dirty="0"/>
              <a:t>(float(</a:t>
            </a:r>
            <a:r>
              <a:rPr lang="en-US" altLang="ko-KR" dirty="0" err="1"/>
              <a:t>sLine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print(</a:t>
            </a:r>
            <a:r>
              <a:rPr lang="en-US" altLang="ko-KR" dirty="0" err="1" smtClean="0">
                <a:effectLst/>
              </a:rPr>
              <a:t>lfData</a:t>
            </a:r>
            <a:r>
              <a:rPr lang="en-US" altLang="ko-KR" dirty="0" smtClean="0">
                <a:effectLst/>
              </a:rPr>
              <a:t>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7013989" y="1169409"/>
            <a:ext cx="4429992" cy="47951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altLang="ko-KR" dirty="0" smtClean="0"/>
              <a:t>import statistics</a:t>
            </a:r>
          </a:p>
          <a:p>
            <a:pPr marL="0" indent="0">
              <a:buFont typeface="Wingdings 2" charset="2"/>
              <a:buNone/>
            </a:pPr>
            <a:endParaRPr lang="en-US" altLang="ko-KR" dirty="0" smtClean="0"/>
          </a:p>
          <a:p>
            <a:pPr marL="0" indent="0">
              <a:buFont typeface="Wingdings 2" charset="2"/>
              <a:buNone/>
            </a:pPr>
            <a:r>
              <a:rPr lang="en-US" altLang="ko-KR" dirty="0" smtClean="0"/>
              <a:t>f = open("stat.txt")</a:t>
            </a:r>
          </a:p>
          <a:p>
            <a:pPr marL="0" indent="0">
              <a:buFont typeface="Wingdings 2" charset="2"/>
              <a:buNone/>
            </a:pPr>
            <a:r>
              <a:rPr lang="en-US" altLang="ko-KR" dirty="0" err="1" smtClean="0"/>
              <a:t>lfData</a:t>
            </a:r>
            <a:r>
              <a:rPr lang="en-US" altLang="ko-KR" dirty="0" smtClean="0"/>
              <a:t> = []</a:t>
            </a:r>
          </a:p>
          <a:p>
            <a:pPr marL="0" indent="0">
              <a:buFont typeface="Wingdings 2" charset="2"/>
              <a:buNone/>
            </a:pPr>
            <a:r>
              <a:rPr lang="en-US" altLang="ko-KR" dirty="0" smtClean="0"/>
              <a:t>for </a:t>
            </a:r>
            <a:r>
              <a:rPr lang="en-US" altLang="ko-KR" dirty="0" err="1" smtClean="0"/>
              <a:t>sLine</a:t>
            </a:r>
            <a:r>
              <a:rPr lang="en-US" altLang="ko-KR" dirty="0" smtClean="0"/>
              <a:t> in f:</a:t>
            </a:r>
          </a:p>
          <a:p>
            <a:pPr marL="0" indent="0">
              <a:buFont typeface="Wingdings 2" charset="2"/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lfData.append</a:t>
            </a:r>
            <a:r>
              <a:rPr lang="en-US" altLang="ko-KR" dirty="0" smtClean="0"/>
              <a:t>(float(</a:t>
            </a:r>
            <a:r>
              <a:rPr lang="en-US" altLang="ko-KR" dirty="0" err="1" smtClean="0"/>
              <a:t>sLine</a:t>
            </a:r>
            <a:r>
              <a:rPr lang="en-US" altLang="ko-KR" dirty="0" smtClean="0"/>
              <a:t>))</a:t>
            </a:r>
          </a:p>
          <a:p>
            <a:pPr marL="0" indent="0">
              <a:buFont typeface="Wingdings 2" charset="2"/>
              <a:buNone/>
            </a:pP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</a:p>
          <a:p>
            <a:pPr marL="0" indent="0">
              <a:buFont typeface="Wingdings 2" charset="2"/>
              <a:buNone/>
            </a:pPr>
            <a:endParaRPr lang="en-US" altLang="ko-KR" dirty="0" smtClean="0"/>
          </a:p>
          <a:p>
            <a:pPr marL="0" indent="0">
              <a:buFont typeface="Wingdings 2" charset="2"/>
              <a:buNone/>
            </a:pPr>
            <a:r>
              <a:rPr lang="en-US" altLang="ko-KR" dirty="0" smtClean="0"/>
              <a:t>print(</a:t>
            </a:r>
            <a:r>
              <a:rPr lang="en-US" altLang="ko-KR" dirty="0" err="1" smtClean="0"/>
              <a:t>statistics.mean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lfData</a:t>
            </a:r>
            <a:r>
              <a:rPr lang="en-US" altLang="ko-KR" dirty="0" smtClean="0"/>
              <a:t>))</a:t>
            </a:r>
          </a:p>
          <a:p>
            <a:pPr marL="0" indent="0">
              <a:buFont typeface="Wingdings 2" charset="2"/>
              <a:buNone/>
            </a:pPr>
            <a:r>
              <a:rPr lang="en-US" altLang="ko-KR" dirty="0" smtClean="0"/>
              <a:t>print(</a:t>
            </a:r>
            <a:r>
              <a:rPr lang="en-US" altLang="ko-KR" dirty="0" err="1" smtClean="0"/>
              <a:t>statistics.median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lfData</a:t>
            </a:r>
            <a:r>
              <a:rPr lang="en-US" altLang="ko-KR" dirty="0" smtClean="0"/>
              <a:t>))</a:t>
            </a:r>
          </a:p>
          <a:p>
            <a:pPr marL="0" indent="0">
              <a:buFont typeface="Wingdings 2" charset="2"/>
              <a:buNone/>
            </a:pPr>
            <a:r>
              <a:rPr lang="en-US" altLang="ko-KR" dirty="0" smtClean="0"/>
              <a:t>print(</a:t>
            </a:r>
            <a:r>
              <a:rPr lang="en-US" altLang="ko-KR" dirty="0" err="1" smtClean="0"/>
              <a:t>statistics.mode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lfData</a:t>
            </a:r>
            <a:r>
              <a:rPr lang="en-US" altLang="ko-KR" dirty="0" smtClean="0"/>
              <a:t>))</a:t>
            </a:r>
          </a:p>
          <a:p>
            <a:pPr marL="0" indent="0">
              <a:buFont typeface="Wingdings 2" charset="2"/>
              <a:buNone/>
            </a:pPr>
            <a:r>
              <a:rPr lang="en-US" altLang="ko-KR" dirty="0" smtClean="0"/>
              <a:t>print(</a:t>
            </a:r>
            <a:r>
              <a:rPr lang="en-US" altLang="ko-KR" dirty="0" err="1" smtClean="0"/>
              <a:t>statistics.variance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lfData</a:t>
            </a:r>
            <a:r>
              <a:rPr lang="en-US" altLang="ko-KR" dirty="0" smtClean="0"/>
              <a:t>))</a:t>
            </a:r>
          </a:p>
          <a:p>
            <a:pPr marL="0" indent="0">
              <a:buFont typeface="Wingdings 2" charset="2"/>
              <a:buNone/>
            </a:pPr>
            <a:r>
              <a:rPr lang="en-US" altLang="ko-KR" dirty="0" smtClean="0"/>
              <a:t>print(</a:t>
            </a:r>
            <a:r>
              <a:rPr lang="en-US" altLang="ko-KR" dirty="0" err="1" smtClean="0"/>
              <a:t>statistics.stdev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lfData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3795" y="3768566"/>
            <a:ext cx="588128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sz="1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C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[1.0, 3.0, 4.0, 2.0, 3.0, 1.0, 7.0, 4.0, 5.0, 7.0, 8.0, 9.0, 0.0, 3.0, 5.0, 6.0, 8.0, 2.0, 3.0, 5.0]</a:t>
            </a:r>
          </a:p>
        </p:txBody>
      </p:sp>
    </p:spTree>
    <p:extLst>
      <p:ext uri="{BB962C8B-B14F-4D97-AF65-F5344CB8AC3E}">
        <p14:creationId xmlns:p14="http://schemas.microsoft.com/office/powerpoint/2010/main" val="1845630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Word Print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new project named ‘</a:t>
            </a:r>
            <a:r>
              <a:rPr lang="en-US" altLang="ko-KR" dirty="0" err="1"/>
              <a:t>wordprint</a:t>
            </a:r>
            <a:r>
              <a:rPr lang="en-US" altLang="ko-KR" dirty="0"/>
              <a:t>’.</a:t>
            </a:r>
          </a:p>
          <a:p>
            <a:r>
              <a:rPr lang="en-US" altLang="ko-KR" dirty="0"/>
              <a:t>Create a new Python file named ‘wordprint.py’.</a:t>
            </a:r>
          </a:p>
          <a:p>
            <a:r>
              <a:rPr lang="en-US" altLang="ko-KR" dirty="0"/>
              <a:t>Print out each words from the file ‘essay.txt’ in the next slide.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5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File: essay.txt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Reading and Writing Files in Python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Overview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When you’re working with Python, you don’t need to import a library in order to read and write files. It’s handled natively in the language, albeit in a unique manner.</a:t>
            </a:r>
          </a:p>
          <a:p>
            <a:pPr marL="0" indent="0">
              <a:buNone/>
            </a:pPr>
            <a:r>
              <a:rPr lang="en-US" altLang="ko-KR" dirty="0"/>
              <a:t>The first thing you’ll need to do is use Python’s built-in open function to get a file object.</a:t>
            </a:r>
          </a:p>
          <a:p>
            <a:pPr marL="0" indent="0">
              <a:buNone/>
            </a:pPr>
            <a:r>
              <a:rPr lang="en-US" altLang="ko-KR" dirty="0"/>
              <a:t>The open function opens a file. It’s simple.</a:t>
            </a:r>
          </a:p>
          <a:p>
            <a:pPr marL="0" indent="0">
              <a:buNone/>
            </a:pPr>
            <a:r>
              <a:rPr lang="en-US" altLang="ko-KR" dirty="0"/>
              <a:t>When you use the open function, it returns something called a file object. File objects contain methods and attributes that can be used to collect information about the file you opened. They can also be used to manipulate said file.</a:t>
            </a:r>
          </a:p>
          <a:p>
            <a:pPr marL="0" indent="0">
              <a:buNone/>
            </a:pPr>
            <a:r>
              <a:rPr lang="en-US" altLang="ko-KR" dirty="0"/>
              <a:t>For example, the mode attribute of a file object tells you which mode a file was opened in. And the name attribute tells you the name of the file that the file object has opened.</a:t>
            </a:r>
          </a:p>
          <a:p>
            <a:pPr marL="0" indent="0">
              <a:buNone/>
            </a:pPr>
            <a:r>
              <a:rPr lang="en-US" altLang="ko-KR" dirty="0"/>
              <a:t>You must understand that a file and file object are two wholly separate – yet related – things.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0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Word Print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f = open("essay.txt")</a:t>
            </a:r>
          </a:p>
          <a:p>
            <a:pPr marL="0" indent="0">
              <a:buNone/>
            </a:pPr>
            <a:r>
              <a:rPr lang="en-US" altLang="ko-KR" sz="2000" dirty="0" err="1"/>
              <a:t>sText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f.read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 err="1"/>
              <a:t>f.close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"".join(e for e in </a:t>
            </a:r>
            <a:r>
              <a:rPr lang="en-US" altLang="ko-KR" sz="2000" dirty="0" err="1"/>
              <a:t>sText</a:t>
            </a:r>
            <a:r>
              <a:rPr lang="en-US" altLang="ko-KR" sz="2000" dirty="0"/>
              <a:t> if </a:t>
            </a:r>
            <a:r>
              <a:rPr lang="en-US" altLang="ko-KR" sz="2000" dirty="0" err="1"/>
              <a:t>e.isalnum</a:t>
            </a:r>
            <a:r>
              <a:rPr lang="en-US" altLang="ko-KR" sz="2000" dirty="0"/>
              <a:t>() or </a:t>
            </a:r>
            <a:r>
              <a:rPr lang="en-US" altLang="ko-KR" sz="2000" dirty="0" err="1"/>
              <a:t>e.isspace</a:t>
            </a:r>
            <a:r>
              <a:rPr lang="en-US" altLang="ko-KR" sz="2000" dirty="0"/>
              <a:t>())</a:t>
            </a:r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sCleansed.replace</a:t>
            </a:r>
            <a:r>
              <a:rPr lang="en-US" altLang="ko-KR" sz="2000" dirty="0"/>
              <a:t>("\n", " ")</a:t>
            </a:r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sCleansed.replace</a:t>
            </a:r>
            <a:r>
              <a:rPr lang="en-US" altLang="ko-KR" sz="2000" dirty="0"/>
              <a:t>("\t", " ")</a:t>
            </a:r>
          </a:p>
          <a:p>
            <a:pPr marL="0" indent="0">
              <a:buNone/>
            </a:pPr>
            <a:r>
              <a:rPr lang="en-US" altLang="ko-KR" sz="2000" dirty="0" err="1"/>
              <a:t>lsList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sCleansed.split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lsList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75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Word Print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f = open("essay.txt")</a:t>
            </a:r>
          </a:p>
          <a:p>
            <a:pPr marL="0" indent="0">
              <a:buNone/>
            </a:pPr>
            <a:r>
              <a:rPr lang="en-US" altLang="ko-KR" sz="2000" dirty="0" err="1"/>
              <a:t>sText</a:t>
            </a:r>
            <a:r>
              <a:rPr lang="en-US" altLang="ko-KR" sz="2000" dirty="0"/>
              <a:t> = </a:t>
            </a:r>
            <a:r>
              <a:rPr lang="en-US" altLang="ko-KR" sz="2000" b="1" dirty="0" err="1">
                <a:solidFill>
                  <a:srgbClr val="FFFF00"/>
                </a:solidFill>
              </a:rPr>
              <a:t>f.read</a:t>
            </a:r>
            <a:r>
              <a:rPr lang="en-US" altLang="ko-KR" sz="2000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sz="2000" dirty="0" err="1"/>
              <a:t>f.close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"".join(e for e in </a:t>
            </a:r>
            <a:r>
              <a:rPr lang="en-US" altLang="ko-KR" sz="2000" dirty="0" err="1"/>
              <a:t>sText</a:t>
            </a:r>
            <a:r>
              <a:rPr lang="en-US" altLang="ko-KR" sz="2000" dirty="0"/>
              <a:t> if </a:t>
            </a:r>
            <a:r>
              <a:rPr lang="en-US" altLang="ko-KR" sz="2000" dirty="0" err="1"/>
              <a:t>e.isalnum</a:t>
            </a:r>
            <a:r>
              <a:rPr lang="en-US" altLang="ko-KR" sz="2000" dirty="0"/>
              <a:t>() or </a:t>
            </a:r>
            <a:r>
              <a:rPr lang="en-US" altLang="ko-KR" sz="2000" dirty="0" err="1"/>
              <a:t>e.isspace</a:t>
            </a:r>
            <a:r>
              <a:rPr lang="en-US" altLang="ko-KR" sz="2000" dirty="0"/>
              <a:t>())</a:t>
            </a:r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sCleansed.replace</a:t>
            </a:r>
            <a:r>
              <a:rPr lang="en-US" altLang="ko-KR" sz="2000" dirty="0"/>
              <a:t>("\n", " ")</a:t>
            </a:r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sCleansed.replace</a:t>
            </a:r>
            <a:r>
              <a:rPr lang="en-US" altLang="ko-KR" sz="2000" dirty="0"/>
              <a:t>("\t", " ")</a:t>
            </a:r>
          </a:p>
          <a:p>
            <a:pPr marL="0" indent="0">
              <a:buNone/>
            </a:pPr>
            <a:r>
              <a:rPr lang="en-US" altLang="ko-KR" sz="2000" dirty="0" err="1"/>
              <a:t>lsList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sCleansed.split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lsList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47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Word Print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f = open("essay.txt")</a:t>
            </a:r>
          </a:p>
          <a:p>
            <a:pPr marL="0" indent="0">
              <a:buNone/>
            </a:pPr>
            <a:r>
              <a:rPr lang="en-US" altLang="ko-KR" sz="2000" dirty="0" err="1"/>
              <a:t>sText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f.read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 err="1"/>
              <a:t>f.close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</a:t>
            </a:r>
            <a:r>
              <a:rPr lang="en-US" altLang="ko-KR" sz="2000" b="1" dirty="0">
                <a:solidFill>
                  <a:srgbClr val="FFFF00"/>
                </a:solidFill>
              </a:rPr>
              <a:t>"".join(e for e in </a:t>
            </a:r>
            <a:r>
              <a:rPr lang="en-US" altLang="ko-KR" sz="2000" b="1" dirty="0" err="1">
                <a:solidFill>
                  <a:srgbClr val="FFFF00"/>
                </a:solidFill>
              </a:rPr>
              <a:t>sText</a:t>
            </a:r>
            <a:r>
              <a:rPr lang="en-US" altLang="ko-KR" sz="2000" b="1" dirty="0">
                <a:solidFill>
                  <a:srgbClr val="FFFF00"/>
                </a:solidFill>
              </a:rPr>
              <a:t> if </a:t>
            </a:r>
            <a:r>
              <a:rPr lang="en-US" altLang="ko-KR" sz="2000" b="1" dirty="0" err="1">
                <a:solidFill>
                  <a:srgbClr val="FFFF00"/>
                </a:solidFill>
              </a:rPr>
              <a:t>e.isalnum</a:t>
            </a:r>
            <a:r>
              <a:rPr lang="en-US" altLang="ko-KR" sz="2000" b="1" dirty="0">
                <a:solidFill>
                  <a:srgbClr val="FFFF00"/>
                </a:solidFill>
              </a:rPr>
              <a:t>() or </a:t>
            </a:r>
            <a:r>
              <a:rPr lang="en-US" altLang="ko-KR" sz="2000" b="1" dirty="0" err="1">
                <a:solidFill>
                  <a:srgbClr val="FFFF00"/>
                </a:solidFill>
              </a:rPr>
              <a:t>e.isspace</a:t>
            </a:r>
            <a:r>
              <a:rPr lang="en-US" altLang="ko-KR" sz="2000" b="1" dirty="0">
                <a:solidFill>
                  <a:srgbClr val="FFFF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sCleansed.replace</a:t>
            </a:r>
            <a:r>
              <a:rPr lang="en-US" altLang="ko-KR" sz="2000" dirty="0"/>
              <a:t>("\n", " ")</a:t>
            </a:r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sCleansed.replace</a:t>
            </a:r>
            <a:r>
              <a:rPr lang="en-US" altLang="ko-KR" sz="2000" dirty="0"/>
              <a:t>("\t", " ")</a:t>
            </a:r>
          </a:p>
          <a:p>
            <a:pPr marL="0" indent="0">
              <a:buNone/>
            </a:pPr>
            <a:r>
              <a:rPr lang="en-US" altLang="ko-KR" sz="2000" dirty="0" err="1"/>
              <a:t>lsList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sCleansed.split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lsList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8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Word Print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f = open("essay.txt")</a:t>
            </a:r>
          </a:p>
          <a:p>
            <a:pPr marL="0" indent="0">
              <a:buNone/>
            </a:pPr>
            <a:r>
              <a:rPr lang="en-US" altLang="ko-KR" sz="2000" dirty="0" err="1"/>
              <a:t>sText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f.read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 err="1"/>
              <a:t>f.close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"".join(e for e in </a:t>
            </a:r>
            <a:r>
              <a:rPr lang="en-US" altLang="ko-KR" sz="2000" dirty="0" err="1"/>
              <a:t>sText</a:t>
            </a:r>
            <a:r>
              <a:rPr lang="en-US" altLang="ko-KR" sz="2000" dirty="0"/>
              <a:t> if </a:t>
            </a:r>
            <a:r>
              <a:rPr lang="en-US" altLang="ko-KR" sz="2000" dirty="0" err="1"/>
              <a:t>e.isalnum</a:t>
            </a:r>
            <a:r>
              <a:rPr lang="en-US" altLang="ko-KR" sz="2000" dirty="0"/>
              <a:t>() or </a:t>
            </a:r>
            <a:r>
              <a:rPr lang="en-US" altLang="ko-KR" sz="2000" dirty="0" err="1"/>
              <a:t>e.isspace</a:t>
            </a:r>
            <a:r>
              <a:rPr lang="en-US" altLang="ko-KR" sz="2000" dirty="0"/>
              <a:t>())</a:t>
            </a:r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</a:t>
            </a:r>
            <a:r>
              <a:rPr lang="en-US" altLang="ko-KR" sz="2000" b="1" dirty="0" err="1">
                <a:solidFill>
                  <a:srgbClr val="FFFF00"/>
                </a:solidFill>
              </a:rPr>
              <a:t>sCleansed.replace</a:t>
            </a:r>
            <a:r>
              <a:rPr lang="en-US" altLang="ko-KR" sz="2000" b="1" dirty="0">
                <a:solidFill>
                  <a:srgbClr val="FFFF00"/>
                </a:solidFill>
              </a:rPr>
              <a:t>("\n", " ")</a:t>
            </a:r>
            <a:endParaRPr lang="en-US" altLang="ko-KR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</a:t>
            </a:r>
            <a:r>
              <a:rPr lang="en-US" altLang="ko-KR" sz="2000" b="1" dirty="0" err="1">
                <a:solidFill>
                  <a:srgbClr val="FFFF00"/>
                </a:solidFill>
              </a:rPr>
              <a:t>sCleansed.replace</a:t>
            </a:r>
            <a:r>
              <a:rPr lang="en-US" altLang="ko-KR" sz="2000" b="1" dirty="0">
                <a:solidFill>
                  <a:srgbClr val="FFFF00"/>
                </a:solidFill>
              </a:rPr>
              <a:t>("\t", " ")</a:t>
            </a:r>
          </a:p>
          <a:p>
            <a:pPr marL="0" indent="0">
              <a:buNone/>
            </a:pPr>
            <a:r>
              <a:rPr lang="en-US" altLang="ko-KR" sz="2000" dirty="0" err="1"/>
              <a:t>lsList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sCleansed.split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lsList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44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Word Print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f = open("essay.txt")</a:t>
            </a:r>
          </a:p>
          <a:p>
            <a:pPr marL="0" indent="0">
              <a:buNone/>
            </a:pPr>
            <a:r>
              <a:rPr lang="en-US" altLang="ko-KR" sz="2000" dirty="0" err="1"/>
              <a:t>sText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f.read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r>
              <a:rPr lang="en-US" altLang="ko-KR" sz="2000" dirty="0" err="1"/>
              <a:t>f.close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"".join(e for e in </a:t>
            </a:r>
            <a:r>
              <a:rPr lang="en-US" altLang="ko-KR" sz="2000" dirty="0" err="1"/>
              <a:t>sText</a:t>
            </a:r>
            <a:r>
              <a:rPr lang="en-US" altLang="ko-KR" sz="2000" dirty="0"/>
              <a:t> if </a:t>
            </a:r>
            <a:r>
              <a:rPr lang="en-US" altLang="ko-KR" sz="2000" dirty="0" err="1"/>
              <a:t>e.isalnum</a:t>
            </a:r>
            <a:r>
              <a:rPr lang="en-US" altLang="ko-KR" sz="2000" dirty="0"/>
              <a:t>() or </a:t>
            </a:r>
            <a:r>
              <a:rPr lang="en-US" altLang="ko-KR" sz="2000" dirty="0" err="1"/>
              <a:t>e.isspace</a:t>
            </a:r>
            <a:r>
              <a:rPr lang="en-US" altLang="ko-KR" sz="2000" dirty="0"/>
              <a:t>())</a:t>
            </a:r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sCleansed.replace</a:t>
            </a:r>
            <a:r>
              <a:rPr lang="en-US" altLang="ko-KR" sz="2000" dirty="0"/>
              <a:t>("\n", " ")</a:t>
            </a:r>
          </a:p>
          <a:p>
            <a:pPr marL="0" indent="0">
              <a:buNone/>
            </a:pPr>
            <a:r>
              <a:rPr lang="en-US" altLang="ko-KR" sz="2000" dirty="0" err="1"/>
              <a:t>sCleansed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sCleansed.replace</a:t>
            </a:r>
            <a:r>
              <a:rPr lang="en-US" altLang="ko-KR" sz="2000" dirty="0"/>
              <a:t>("\t", " ")</a:t>
            </a:r>
          </a:p>
          <a:p>
            <a:pPr marL="0" indent="0">
              <a:buNone/>
            </a:pPr>
            <a:r>
              <a:rPr lang="en-US" altLang="ko-KR" sz="2000" dirty="0" err="1"/>
              <a:t>lsList</a:t>
            </a:r>
            <a:r>
              <a:rPr lang="en-US" altLang="ko-KR" sz="2000" dirty="0"/>
              <a:t> = </a:t>
            </a:r>
            <a:r>
              <a:rPr lang="en-US" altLang="ko-KR" sz="2000" b="1" dirty="0" err="1">
                <a:solidFill>
                  <a:srgbClr val="FFFF00"/>
                </a:solidFill>
              </a:rPr>
              <a:t>sCleansed.split</a:t>
            </a:r>
            <a:r>
              <a:rPr lang="en-US" altLang="ko-KR" sz="2000" b="1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lsList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76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f = open(</a:t>
            </a:r>
            <a:r>
              <a:rPr lang="en-US" altLang="ko-KR" dirty="0" err="1"/>
              <a:t>sFileName</a:t>
            </a:r>
            <a:r>
              <a:rPr lang="en-US" altLang="ko-KR" dirty="0"/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23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  <a:r>
              <a:rPr lang="en-US" altLang="ko-KR" dirty="0"/>
              <a:t>    # Open for "</a:t>
            </a:r>
            <a:r>
              <a:rPr lang="en-US" altLang="ko-KR" dirty="0" err="1" smtClean="0"/>
              <a:t>w"riting</a:t>
            </a:r>
            <a:r>
              <a:rPr lang="en-US" altLang="ko-KR" dirty="0" smtClean="0"/>
              <a:t> at current directory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78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  <a:r>
              <a:rPr lang="en-US" altLang="ko-KR" dirty="0"/>
              <a:t>					# Write text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64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(str2)</a:t>
            </a:r>
            <a:r>
              <a:rPr lang="en-US" altLang="ko-KR" dirty="0"/>
              <a:t>					# Write text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strN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97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				# Write text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905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"w")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(str1)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(str2)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strN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						# Close the file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633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sPoem</a:t>
            </a:r>
            <a:r>
              <a:rPr lang="en-US" altLang="ko-KR" dirty="0"/>
              <a:t> = '''\</a:t>
            </a:r>
          </a:p>
          <a:p>
            <a:pPr marL="0" indent="0">
              <a:buNone/>
            </a:pPr>
            <a:r>
              <a:rPr lang="en-US" altLang="ko-KR" dirty="0"/>
              <a:t>Programming is fun</a:t>
            </a:r>
          </a:p>
          <a:p>
            <a:pPr marL="0" indent="0">
              <a:buNone/>
            </a:pPr>
            <a:r>
              <a:rPr lang="en-US" altLang="ko-KR" dirty="0"/>
              <a:t>When the work is done</a:t>
            </a:r>
          </a:p>
          <a:p>
            <a:pPr marL="0" indent="0">
              <a:buNone/>
            </a:pPr>
            <a:r>
              <a:rPr lang="en-US" altLang="ko-KR" dirty="0"/>
              <a:t>if you </a:t>
            </a:r>
            <a:r>
              <a:rPr lang="en-US" altLang="ko-KR" dirty="0" err="1"/>
              <a:t>wanna</a:t>
            </a:r>
            <a:r>
              <a:rPr lang="en-US" altLang="ko-KR" dirty="0"/>
              <a:t> make your work also fun:</a:t>
            </a:r>
          </a:p>
          <a:p>
            <a:pPr marL="0" indent="0">
              <a:buNone/>
            </a:pPr>
            <a:r>
              <a:rPr lang="en-US" altLang="ko-KR" dirty="0"/>
              <a:t>    use Python!</a:t>
            </a:r>
          </a:p>
          <a:p>
            <a:pPr marL="0" indent="0">
              <a:buNone/>
            </a:pPr>
            <a:r>
              <a:rPr lang="en-US" altLang="ko-KR" dirty="0"/>
              <a:t>'''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open("poem.txt", "w")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01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sPoem</a:t>
            </a:r>
            <a:r>
              <a:rPr lang="en-US" altLang="ko-KR" dirty="0"/>
              <a:t> = '''\</a:t>
            </a:r>
          </a:p>
          <a:p>
            <a:pPr marL="0" indent="0">
              <a:buNone/>
            </a:pPr>
            <a:r>
              <a:rPr lang="en-US" altLang="ko-KR" dirty="0"/>
              <a:t>Programming is fun</a:t>
            </a:r>
          </a:p>
          <a:p>
            <a:pPr marL="0" indent="0">
              <a:buNone/>
            </a:pPr>
            <a:r>
              <a:rPr lang="en-US" altLang="ko-KR" dirty="0"/>
              <a:t>When the work is done</a:t>
            </a:r>
          </a:p>
          <a:p>
            <a:pPr marL="0" indent="0">
              <a:buNone/>
            </a:pPr>
            <a:r>
              <a:rPr lang="en-US" altLang="ko-KR" dirty="0"/>
              <a:t>if you </a:t>
            </a:r>
            <a:r>
              <a:rPr lang="en-US" altLang="ko-KR" dirty="0" err="1"/>
              <a:t>wanna</a:t>
            </a:r>
            <a:r>
              <a:rPr lang="en-US" altLang="ko-KR" dirty="0"/>
              <a:t> make your work also fun:</a:t>
            </a:r>
          </a:p>
          <a:p>
            <a:pPr marL="0" indent="0">
              <a:buNone/>
            </a:pPr>
            <a:r>
              <a:rPr lang="en-US" altLang="ko-KR" dirty="0"/>
              <a:t>    use Python!</a:t>
            </a:r>
          </a:p>
          <a:p>
            <a:pPr marL="0" indent="0">
              <a:buNone/>
            </a:pPr>
            <a:r>
              <a:rPr lang="en-US" altLang="ko-KR" dirty="0"/>
              <a:t>'''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open("poem.txt", "w")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You would want to take input from the user and then print some results back.</a:t>
            </a:r>
          </a:p>
          <a:p>
            <a:pPr lvl="1"/>
            <a:r>
              <a:rPr lang="en-US" altLang="ko-KR" dirty="0"/>
              <a:t>We can achieve this using the </a:t>
            </a:r>
            <a:r>
              <a:rPr lang="en-US" altLang="ko-KR" b="1" i="1" dirty="0">
                <a:solidFill>
                  <a:schemeClr val="tx1"/>
                </a:solidFill>
              </a:rPr>
              <a:t>input</a:t>
            </a:r>
            <a:r>
              <a:rPr lang="en-US" altLang="ko-KR" dirty="0"/>
              <a:t> function and </a:t>
            </a:r>
            <a:r>
              <a:rPr lang="en-US" altLang="ko-KR" b="1" i="1" dirty="0">
                <a:solidFill>
                  <a:schemeClr val="tx1"/>
                </a:solidFill>
              </a:rPr>
              <a:t>print</a:t>
            </a:r>
            <a:r>
              <a:rPr lang="en-US" altLang="ko-KR" dirty="0"/>
              <a:t> function respectively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For output, we can also use the various methods of the </a:t>
            </a:r>
            <a:r>
              <a:rPr lang="en-US" altLang="ko-KR" b="1" i="1" dirty="0" err="1">
                <a:solidFill>
                  <a:schemeClr val="tx1"/>
                </a:solidFill>
              </a:rPr>
              <a:t>str</a:t>
            </a:r>
            <a:r>
              <a:rPr lang="en-US" altLang="ko-KR" dirty="0"/>
              <a:t> (string) class.</a:t>
            </a:r>
          </a:p>
          <a:p>
            <a:pPr lvl="1"/>
            <a:r>
              <a:rPr lang="en-US" altLang="ko-KR" dirty="0"/>
              <a:t>For example, you can use the </a:t>
            </a:r>
            <a:r>
              <a:rPr lang="en-US" altLang="ko-KR" b="1" i="1" dirty="0" err="1">
                <a:solidFill>
                  <a:schemeClr val="tx1"/>
                </a:solidFill>
              </a:rPr>
              <a:t>rjust</a:t>
            </a:r>
            <a:r>
              <a:rPr lang="en-US" altLang="ko-KR" dirty="0"/>
              <a:t> method to get a string which is right justified to a specified width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Another common type of input/output is dealing with files.</a:t>
            </a:r>
          </a:p>
          <a:p>
            <a:pPr lvl="1"/>
            <a:r>
              <a:rPr lang="en-US" altLang="ko-KR" dirty="0"/>
              <a:t>The ability to create, read and write files is essential to many programs.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46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sPoem</a:t>
            </a:r>
            <a:r>
              <a:rPr lang="en-US" altLang="ko-KR" dirty="0"/>
              <a:t> = '''\</a:t>
            </a:r>
          </a:p>
          <a:p>
            <a:pPr marL="0" indent="0">
              <a:buNone/>
            </a:pPr>
            <a:r>
              <a:rPr lang="en-US" altLang="ko-KR" dirty="0"/>
              <a:t>Programming is fun</a:t>
            </a:r>
          </a:p>
          <a:p>
            <a:pPr marL="0" indent="0">
              <a:buNone/>
            </a:pPr>
            <a:r>
              <a:rPr lang="en-US" altLang="ko-KR" dirty="0"/>
              <a:t>When the work is done</a:t>
            </a:r>
          </a:p>
          <a:p>
            <a:pPr marL="0" indent="0">
              <a:buNone/>
            </a:pPr>
            <a:r>
              <a:rPr lang="en-US" altLang="ko-KR" dirty="0"/>
              <a:t>if you </a:t>
            </a:r>
            <a:r>
              <a:rPr lang="en-US" altLang="ko-KR" dirty="0" err="1"/>
              <a:t>wanna</a:t>
            </a:r>
            <a:r>
              <a:rPr lang="en-US" altLang="ko-KR" dirty="0"/>
              <a:t> make your work also fun:</a:t>
            </a:r>
          </a:p>
          <a:p>
            <a:pPr marL="0" indent="0">
              <a:buNone/>
            </a:pPr>
            <a:r>
              <a:rPr lang="en-US" altLang="ko-KR" dirty="0"/>
              <a:t>    use Python!</a:t>
            </a:r>
          </a:p>
          <a:p>
            <a:pPr marL="0" indent="0">
              <a:buNone/>
            </a:pPr>
            <a:r>
              <a:rPr lang="en-US" altLang="ko-KR" dirty="0"/>
              <a:t>'''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open("poem.txt", "w")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f.write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sPoem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/>
              <a:t>(</a:t>
            </a:r>
            <a:r>
              <a:rPr lang="en-US" altLang="ko-KR" dirty="0" err="1"/>
              <a:t>sPoem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489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127465"/>
            <a:ext cx="6535629" cy="4224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sZen</a:t>
            </a:r>
            <a:r>
              <a:rPr lang="en-US" altLang="ko-KR" dirty="0" smtClean="0"/>
              <a:t> </a:t>
            </a:r>
            <a:r>
              <a:rPr lang="en-US" altLang="ko-KR" dirty="0"/>
              <a:t>= '''\</a:t>
            </a:r>
          </a:p>
          <a:p>
            <a:pPr marL="0" indent="0">
              <a:buNone/>
            </a:pPr>
            <a:r>
              <a:rPr lang="en-US" altLang="ko-KR" dirty="0" smtClean="0"/>
              <a:t>The Zen of Python</a:t>
            </a:r>
          </a:p>
          <a:p>
            <a:pPr marL="0" indent="0">
              <a:buNone/>
            </a:pPr>
            <a:r>
              <a:rPr lang="en-US" altLang="ko-KR" dirty="0" smtClean="0"/>
              <a:t>Beautiful </a:t>
            </a:r>
            <a:r>
              <a:rPr lang="en-US" altLang="ko-KR" dirty="0"/>
              <a:t>is better than ugly.</a:t>
            </a:r>
          </a:p>
          <a:p>
            <a:pPr marL="0" indent="0">
              <a:buNone/>
            </a:pPr>
            <a:r>
              <a:rPr lang="en-US" altLang="ko-KR" dirty="0"/>
              <a:t>Explicit is better than implicit.</a:t>
            </a:r>
          </a:p>
          <a:p>
            <a:pPr marL="0" indent="0">
              <a:buNone/>
            </a:pPr>
            <a:r>
              <a:rPr lang="en-US" altLang="ko-KR" dirty="0"/>
              <a:t>Simple is better than complex.</a:t>
            </a:r>
          </a:p>
          <a:p>
            <a:pPr marL="0" indent="0">
              <a:buNone/>
            </a:pPr>
            <a:r>
              <a:rPr lang="en-US" altLang="ko-KR" dirty="0"/>
              <a:t>Complex is better than complicated.'''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FFFF00"/>
                </a:solidFill>
              </a:rPr>
              <a:t>f </a:t>
            </a:r>
            <a:r>
              <a:rPr lang="en-US" altLang="ko-KR" b="1" dirty="0">
                <a:solidFill>
                  <a:srgbClr val="FFFF00"/>
                </a:solidFill>
              </a:rPr>
              <a:t>= open</a:t>
            </a:r>
            <a:r>
              <a:rPr lang="en-US" altLang="ko-KR" b="1" dirty="0" smtClean="0">
                <a:solidFill>
                  <a:srgbClr val="FFFF00"/>
                </a:solidFill>
              </a:rPr>
              <a:t>("../../../</a:t>
            </a:r>
            <a:r>
              <a:rPr lang="en-US" altLang="ko-KR" b="1" dirty="0" smtClean="0">
                <a:solidFill>
                  <a:srgbClr val="FFFF00"/>
                </a:solidFill>
              </a:rPr>
              <a:t>zen.txt</a:t>
            </a:r>
            <a:r>
              <a:rPr lang="en-US" altLang="ko-KR" b="1" dirty="0">
                <a:solidFill>
                  <a:srgbClr val="FFFF00"/>
                </a:solidFill>
              </a:rPr>
              <a:t>", "w")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sPoem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sPoem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</a:t>
            </a:r>
            <a:r>
              <a:rPr lang="en-US" altLang="ko-KR" b="1" dirty="0" err="1">
                <a:solidFill>
                  <a:srgbClr val="FFFF00"/>
                </a:solidFill>
              </a:rPr>
              <a:t>sPoem</a:t>
            </a:r>
            <a:r>
              <a:rPr lang="en-US" altLang="ko-KR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72168" y="3160283"/>
            <a:ext cx="5919832" cy="104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os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"data/images" </a:t>
            </a:r>
            <a:r>
              <a:rPr lang="ko-KR" alt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디렉토리 </a:t>
            </a:r>
            <a:r>
              <a:rPr lang="ko-KR" altLang="en-US" sz="16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생성</a:t>
            </a:r>
            <a:r>
              <a:rPr lang="en-US" altLang="ko-KR" sz="16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상대</a:t>
            </a:r>
            <a:r>
              <a:rPr lang="en-US" altLang="ko-KR" sz="16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/</a:t>
            </a:r>
            <a:r>
              <a:rPr lang="ko-KR" altLang="en-US" sz="16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절대 주소</a:t>
            </a:r>
            <a:r>
              <a:rPr lang="en-US" altLang="ko-KR" sz="160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defTabSz="457200" latinLnBrk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os.makedirs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(“./../data/images",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exist_ok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355661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Control Flow in Writing to a File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1633287"/>
            <a:ext cx="577295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368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Prime Numbers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math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isPrime</a:t>
            </a:r>
            <a:r>
              <a:rPr lang="en-US" altLang="ko-KR" dirty="0"/>
              <a:t>(n):</a:t>
            </a:r>
          </a:p>
          <a:p>
            <a:pPr marL="0" indent="0">
              <a:buNone/>
            </a:pPr>
            <a:r>
              <a:rPr lang="en-US" altLang="ko-KR" dirty="0"/>
              <a:t>    if n &lt;= 1:</a:t>
            </a:r>
          </a:p>
          <a:p>
            <a:pPr marL="0" indent="0">
              <a:buNone/>
            </a:pPr>
            <a:r>
              <a:rPr lang="en-US" altLang="ko-KR" dirty="0"/>
              <a:t>        return False</a:t>
            </a:r>
          </a:p>
          <a:p>
            <a:pPr marL="0" indent="0">
              <a:buNone/>
            </a:pPr>
            <a:r>
              <a:rPr lang="en-US" altLang="ko-KR" dirty="0"/>
              <a:t>    for d in range(2,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math.sqrt</a:t>
            </a:r>
            <a:r>
              <a:rPr lang="en-US" altLang="ko-KR" dirty="0"/>
              <a:t>(n)) + 1):</a:t>
            </a:r>
          </a:p>
          <a:p>
            <a:pPr marL="0" indent="0">
              <a:buNone/>
            </a:pPr>
            <a:r>
              <a:rPr lang="en-US" altLang="ko-KR" dirty="0"/>
              <a:t>        if n % d == 0:</a:t>
            </a:r>
          </a:p>
          <a:p>
            <a:pPr marL="0" indent="0">
              <a:buNone/>
            </a:pPr>
            <a:r>
              <a:rPr lang="en-US" altLang="ko-KR" dirty="0"/>
              <a:t>            return False</a:t>
            </a:r>
          </a:p>
          <a:p>
            <a:pPr marL="0" indent="0">
              <a:buNone/>
            </a:pPr>
            <a:r>
              <a:rPr lang="en-US" altLang="ko-KR" dirty="0"/>
              <a:t>    return True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 = open</a:t>
            </a:r>
            <a:r>
              <a:rPr lang="en-US" altLang="ko-KR" b="1" dirty="0" smtClean="0">
                <a:solidFill>
                  <a:srgbClr val="FFFF00"/>
                </a:solidFill>
              </a:rPr>
              <a:t>(“./data/prime.txt</a:t>
            </a:r>
            <a:r>
              <a:rPr lang="en-US" altLang="ko-KR" b="1" dirty="0">
                <a:solidFill>
                  <a:srgbClr val="FFFF00"/>
                </a:solidFill>
              </a:rPr>
              <a:t>", "w</a:t>
            </a:r>
            <a:r>
              <a:rPr lang="en-US" altLang="ko-KR" b="1" dirty="0" smtClean="0">
                <a:solidFill>
                  <a:srgbClr val="FFFF00"/>
                </a:solidFill>
              </a:rPr>
              <a:t>")                 # </a:t>
            </a:r>
            <a:r>
              <a:rPr lang="ko-KR" altLang="en-US" b="1" dirty="0" smtClean="0">
                <a:solidFill>
                  <a:srgbClr val="FFFF00"/>
                </a:solidFill>
              </a:rPr>
              <a:t>현재 폴더에서 위로 가서 </a:t>
            </a:r>
            <a:r>
              <a:rPr lang="en-US" altLang="ko-KR" b="1" dirty="0" smtClean="0">
                <a:solidFill>
                  <a:srgbClr val="FFFF00"/>
                </a:solidFill>
              </a:rPr>
              <a:t>data </a:t>
            </a:r>
            <a:r>
              <a:rPr lang="ko-KR" altLang="en-US" b="1" dirty="0" smtClean="0">
                <a:solidFill>
                  <a:srgbClr val="FFFF00"/>
                </a:solidFill>
              </a:rPr>
              <a:t>폴더</a:t>
            </a:r>
            <a:endParaRPr lang="en-US" altLang="ko-KR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for n in range(2, 10001):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isPrime</a:t>
            </a:r>
            <a:r>
              <a:rPr lang="en-US" altLang="ko-KR" dirty="0"/>
              <a:t>(n):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b="1" dirty="0">
                <a:solidFill>
                  <a:srgbClr val="FFFF00"/>
                </a:solidFill>
              </a:rPr>
              <a:t>("{0:5d}\</a:t>
            </a:r>
            <a:r>
              <a:rPr lang="en-US" altLang="ko-KR" b="1" dirty="0" err="1">
                <a:solidFill>
                  <a:srgbClr val="FFFF00"/>
                </a:solidFill>
              </a:rPr>
              <a:t>n".format</a:t>
            </a:r>
            <a:r>
              <a:rPr lang="en-US" altLang="ko-KR" b="1" dirty="0">
                <a:solidFill>
                  <a:srgbClr val="FFFF00"/>
                </a:solidFill>
              </a:rPr>
              <a:t>(n))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f.close</a:t>
            </a:r>
            <a:r>
              <a:rPr lang="en-US" altLang="ko-KR" b="1" dirty="0">
                <a:solidFill>
                  <a:srgbClr val="FFFF00"/>
                </a:solidFill>
              </a:rPr>
              <a:t>()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850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b="1" u="sng" dirty="0"/>
              <a:t>Pickle</a:t>
            </a:r>
            <a:endParaRPr lang="en-US" altLang="ko-KR" dirty="0"/>
          </a:p>
          <a:p>
            <a:r>
              <a:rPr lang="en-US" altLang="ko-KR" dirty="0"/>
              <a:t>Encoding</a:t>
            </a:r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740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Pickle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provides a standard module called </a:t>
            </a:r>
            <a:r>
              <a:rPr lang="en-US" altLang="ko-KR" b="1" i="1" dirty="0"/>
              <a:t>pickle</a:t>
            </a:r>
            <a:r>
              <a:rPr lang="en-US" altLang="ko-KR" dirty="0"/>
              <a:t> which you can use to store any plain Python object in a file and then get it back later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This is called storing the object persistently.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</a:t>
            </a:r>
            <a:r>
              <a:rPr lang="en-US" altLang="ko-KR" dirty="0" err="1"/>
              <a:t>sFileName</a:t>
            </a:r>
            <a:r>
              <a:rPr lang="en-US" altLang="ko-KR" dirty="0"/>
              <a:t>, "</a:t>
            </a:r>
            <a:r>
              <a:rPr lang="en-US" altLang="ko-KR" dirty="0" err="1"/>
              <a:t>wb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4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</a:rPr>
              <a:t>f = open(</a:t>
            </a:r>
            <a:r>
              <a:rPr lang="en-US" altLang="ko-KR" b="1" dirty="0" err="1">
                <a:solidFill>
                  <a:srgbClr val="FFFF00"/>
                </a:solidFill>
              </a:rPr>
              <a:t>sFileName</a:t>
            </a:r>
            <a:r>
              <a:rPr lang="en-US" altLang="ko-KR" b="1" dirty="0">
                <a:solidFill>
                  <a:srgbClr val="FFFF00"/>
                </a:solidFill>
              </a:rPr>
              <a:t>, "</a:t>
            </a:r>
            <a:r>
              <a:rPr lang="en-US" altLang="ko-KR" b="1" dirty="0" err="1">
                <a:solidFill>
                  <a:srgbClr val="FFFF00"/>
                </a:solidFill>
              </a:rPr>
              <a:t>wb</a:t>
            </a:r>
            <a:r>
              <a:rPr lang="en-US" altLang="ko-KR" b="1" dirty="0">
                <a:solidFill>
                  <a:srgbClr val="FFFF00"/>
                </a:solidFill>
              </a:rPr>
              <a:t>")</a:t>
            </a: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en-US" altLang="ko-KR" dirty="0"/>
              <a:t># Open for "</a:t>
            </a:r>
            <a:r>
              <a:rPr lang="en-US" altLang="ko-KR" dirty="0" err="1"/>
              <a:t>b"inary</a:t>
            </a:r>
            <a:r>
              <a:rPr lang="en-US" altLang="ko-KR" dirty="0"/>
              <a:t> "</a:t>
            </a:r>
            <a:r>
              <a:rPr lang="en-US" altLang="ko-KR" dirty="0" err="1"/>
              <a:t>w"riting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3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  <a:r>
              <a:rPr lang="en-US" altLang="ko-KR" dirty="0"/>
              <a:t>		# Dump the object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3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(dData2, f)</a:t>
            </a:r>
            <a:r>
              <a:rPr lang="en-US" altLang="ko-KR" dirty="0"/>
              <a:t> 		# Dump the object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</a:t>
            </a:r>
            <a:r>
              <a:rPr lang="en-US" altLang="ko-KR" dirty="0" err="1"/>
              <a:t>dDataN</a:t>
            </a:r>
            <a:r>
              <a:rPr lang="en-US" altLang="ko-KR" dirty="0"/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from User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reverse(</a:t>
            </a:r>
            <a:r>
              <a:rPr lang="en-US" altLang="ko-KR" dirty="0" err="1"/>
              <a:t>sText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sText</a:t>
            </a:r>
            <a:r>
              <a:rPr lang="en-US" altLang="ko-KR" dirty="0"/>
              <a:t>[::-1]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isPalindrome</a:t>
            </a:r>
            <a:r>
              <a:rPr lang="en-US" altLang="ko-KR" dirty="0"/>
              <a:t>(</a:t>
            </a:r>
            <a:r>
              <a:rPr lang="en-US" altLang="ko-KR" dirty="0" err="1"/>
              <a:t>sText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sText.upper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sText</a:t>
            </a:r>
            <a:r>
              <a:rPr lang="en-US" altLang="ko-KR" dirty="0"/>
              <a:t> == reverse(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sSomething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FF0000"/>
                </a:solidFill>
              </a:rPr>
              <a:t>input("Enter text: ")</a:t>
            </a:r>
          </a:p>
          <a:p>
            <a:pPr marL="0" indent="0">
              <a:buNone/>
            </a:pPr>
            <a:r>
              <a:rPr lang="en-US" altLang="ko-KR" dirty="0"/>
              <a:t>if </a:t>
            </a:r>
            <a:r>
              <a:rPr lang="en-US" altLang="ko-KR" dirty="0" err="1"/>
              <a:t>isPalindrome</a:t>
            </a:r>
            <a:r>
              <a:rPr lang="en-US" altLang="ko-KR" dirty="0"/>
              <a:t>(</a:t>
            </a:r>
            <a:r>
              <a:rPr lang="en-US" altLang="ko-KR" dirty="0" err="1"/>
              <a:t>sSomething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print("Yes, it is a palindrome.")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    print("No, it is not a palindrome.")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36255" y="1708289"/>
            <a:ext cx="3673816" cy="146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 smtClean="0"/>
              <a:t>“level</a:t>
            </a:r>
            <a:r>
              <a:rPr lang="en-US" altLang="ko-KR" dirty="0"/>
              <a:t>", </a:t>
            </a:r>
            <a:endParaRPr lang="en-US" altLang="ko-KR" dirty="0" smtClean="0"/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 smtClean="0"/>
              <a:t>"</a:t>
            </a:r>
            <a:r>
              <a:rPr lang="en-US" altLang="ko-KR" dirty="0"/>
              <a:t>SOS", </a:t>
            </a:r>
            <a:endParaRPr lang="en-US" altLang="ko-KR" dirty="0" smtClean="0"/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 smtClean="0"/>
              <a:t>"</a:t>
            </a:r>
            <a:r>
              <a:rPr lang="en-US" altLang="ko-KR" dirty="0"/>
              <a:t>rotator", </a:t>
            </a:r>
            <a:endParaRPr lang="en-US" altLang="ko-KR" dirty="0" smtClean="0"/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 smtClean="0"/>
              <a:t>"</a:t>
            </a:r>
            <a:r>
              <a:rPr lang="en-US" altLang="ko-KR" dirty="0"/>
              <a:t>nurses run"</a:t>
            </a:r>
            <a:endParaRPr lang="en-US" altLang="ko-KR" sz="1733" dirty="0" smtClean="0">
              <a:latin typeface="+mn-ea"/>
            </a:endParaRPr>
          </a:p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sz="1733" dirty="0" smtClean="0">
                <a:latin typeface="+mn-ea"/>
              </a:rPr>
              <a:t>“</a:t>
            </a:r>
            <a:r>
              <a:rPr lang="en-US" altLang="ko-KR" sz="1733" dirty="0">
                <a:latin typeface="+mn-ea"/>
              </a:rPr>
              <a:t>Able was I ere I saw Elba”</a:t>
            </a:r>
            <a:endParaRPr lang="ko-KR" altLang="en-US" sz="1733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, f)</a:t>
            </a:r>
            <a:r>
              <a:rPr lang="en-US" altLang="ko-KR" dirty="0"/>
              <a:t> 		# Dump the object to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4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(dData1,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(dData2,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, 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	</a:t>
            </a:r>
            <a:r>
              <a:rPr lang="en-US" altLang="ko-KR" dirty="0"/>
              <a:t>					# Close the file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0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open("</a:t>
            </a:r>
            <a:r>
              <a:rPr lang="en-US" altLang="ko-KR" dirty="0" err="1"/>
              <a:t>p.data</a:t>
            </a:r>
            <a:r>
              <a:rPr lang="en-US" altLang="ko-KR" dirty="0"/>
              <a:t>", "</a:t>
            </a:r>
            <a:r>
              <a:rPr lang="en-US" altLang="ko-KR" dirty="0" err="1"/>
              <a:t>wb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(a,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6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(a,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50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2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8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(c, f)</a:t>
            </a:r>
          </a:p>
          <a:p>
            <a:pPr marL="0" indent="0">
              <a:buNone/>
            </a:pPr>
            <a:r>
              <a:rPr lang="en-US" altLang="ko-KR" dirty="0" err="1"/>
              <a:t>pickle.dump</a:t>
            </a:r>
            <a:r>
              <a:rPr lang="en-US" altLang="ko-KR" dirty="0"/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0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(c,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(d, 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0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Storing Data to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["a", 1, "b"]</a:t>
            </a:r>
          </a:p>
          <a:p>
            <a:pPr marL="0" indent="0">
              <a:buNone/>
            </a:pPr>
            <a:r>
              <a:rPr lang="en-US" altLang="ko-KR" dirty="0"/>
              <a:t>b = ("a", 1, "b")</a:t>
            </a:r>
          </a:p>
          <a:p>
            <a:pPr marL="0" indent="0">
              <a:buNone/>
            </a:pPr>
            <a:r>
              <a:rPr lang="en-US" altLang="ko-KR" dirty="0"/>
              <a:t>c = set(["a", 1, "b"])</a:t>
            </a:r>
          </a:p>
          <a:p>
            <a:pPr marL="0" indent="0">
              <a:buNone/>
            </a:pPr>
            <a:r>
              <a:rPr lang="en-US" altLang="ko-KR" dirty="0"/>
              <a:t>d = {1: 2, 2: 3, 3: "k"}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wb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(a,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(b,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(c,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pickle.dump</a:t>
            </a:r>
            <a:r>
              <a:rPr lang="en-US" altLang="ko-KR" b="1" dirty="0">
                <a:solidFill>
                  <a:srgbClr val="FF0000"/>
                </a:solidFill>
              </a:rPr>
              <a:t>(d, 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import pickle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f = open(sFileName, "rb")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dData1 = pickle.load(f)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dData2 = pickle.load(f)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dDataN = pickle.load(f)</a:t>
            </a:r>
          </a:p>
          <a:p>
            <a:pPr marL="0" indent="0">
              <a:buNone/>
            </a:pPr>
            <a:r>
              <a:rPr lang="en-US" altLang="ko-KR"/>
              <a:t>…</a:t>
            </a:r>
          </a:p>
          <a:p>
            <a:pPr marL="0" indent="0">
              <a:buNone/>
            </a:pPr>
            <a:r>
              <a:rPr lang="en-US" altLang="ko-KR"/>
              <a:t>f.close()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7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and eval()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a Python program as below:</a:t>
            </a:r>
          </a:p>
          <a:p>
            <a:pPr lvl="1"/>
            <a:r>
              <a:rPr lang="en-US" altLang="ko-KR" dirty="0"/>
              <a:t>Make an expression from the user. For example:</a:t>
            </a:r>
          </a:p>
          <a:p>
            <a:pPr lvl="2"/>
            <a:r>
              <a:rPr lang="en-US" altLang="ko-KR" dirty="0"/>
              <a:t>2 + 3</a:t>
            </a:r>
          </a:p>
          <a:p>
            <a:pPr lvl="1"/>
            <a:r>
              <a:rPr lang="en-US" altLang="ko-KR" dirty="0"/>
              <a:t>Evaluate the expression and print out the result. For example:</a:t>
            </a:r>
          </a:p>
          <a:p>
            <a:pPr lvl="2"/>
            <a:r>
              <a:rPr lang="en-US" altLang="ko-KR" dirty="0"/>
              <a:t>5</a:t>
            </a:r>
          </a:p>
          <a:p>
            <a:r>
              <a:rPr lang="en-US" altLang="ko-KR" dirty="0"/>
              <a:t>Refer to the Python Built-in Functions page: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docs.python.org/3/library/functions.html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	</a:t>
            </a:r>
            <a:r>
              <a:rPr lang="en-US" altLang="ko-KR" dirty="0"/>
              <a:t># Open for "</a:t>
            </a:r>
            <a:r>
              <a:rPr lang="en-US" altLang="ko-KR" dirty="0" err="1"/>
              <a:t>b"inary</a:t>
            </a:r>
            <a:r>
              <a:rPr lang="en-US" altLang="ko-KR" dirty="0"/>
              <a:t> "</a:t>
            </a:r>
            <a:r>
              <a:rPr lang="en-US" altLang="ko-KR" dirty="0" err="1"/>
              <a:t>r"eading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dData1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dData2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dDataN</a:t>
            </a:r>
            <a:r>
              <a:rPr lang="en-US" altLang="ko-KR" dirty="0"/>
              <a:t>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4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  <a:r>
              <a:rPr lang="en-US" altLang="ko-KR" dirty="0"/>
              <a:t>		# Load the object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dData2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dDataN</a:t>
            </a:r>
            <a:r>
              <a:rPr lang="en-US" altLang="ko-KR" dirty="0"/>
              <a:t>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5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dData2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  <a:r>
              <a:rPr lang="en-US" altLang="ko-KR" dirty="0"/>
              <a:t> 		# Load the object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dDataN</a:t>
            </a:r>
            <a:r>
              <a:rPr lang="en-US" altLang="ko-KR" dirty="0"/>
              <a:t>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9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dData2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  <a:r>
              <a:rPr lang="en-US" altLang="ko-KR" dirty="0"/>
              <a:t> 		# Load the object from file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5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 Flow in Loading Data from a 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</a:t>
            </a:r>
            <a:r>
              <a:rPr lang="en-US" altLang="ko-KR" b="1" dirty="0" err="1">
                <a:solidFill>
                  <a:srgbClr val="FF0000"/>
                </a:solidFill>
              </a:rPr>
              <a:t>sFileName</a:t>
            </a:r>
            <a:r>
              <a:rPr lang="en-US" altLang="ko-KR" b="1" dirty="0">
                <a:solidFill>
                  <a:srgbClr val="FF0000"/>
                </a:solidFill>
              </a:rPr>
              <a:t>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dData1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dData2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dDataN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 					# Close the file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9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open("</a:t>
            </a:r>
            <a:r>
              <a:rPr lang="en-US" altLang="ko-KR" dirty="0" err="1"/>
              <a:t>p.data</a:t>
            </a:r>
            <a:r>
              <a:rPr lang="en-US" altLang="ko-KR" dirty="0"/>
              <a:t>", "</a:t>
            </a:r>
            <a:r>
              <a:rPr lang="en-US" altLang="ko-KR" dirty="0" err="1"/>
              <a:t>rb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a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b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13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dirty="0"/>
              <a:t>a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b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b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58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1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c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/>
              <a:t>d = </a:t>
            </a:r>
            <a:r>
              <a:rPr lang="en-US" altLang="ko-KR" dirty="0" err="1"/>
              <a:t>pickle.load</a:t>
            </a:r>
            <a:r>
              <a:rPr lang="en-US" altLang="ko-KR" dirty="0"/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Input and eval()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sExpression</a:t>
            </a:r>
            <a:r>
              <a:rPr lang="en-US" altLang="ko-KR" dirty="0"/>
              <a:t> = input("Enter an expression ... 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b="1" dirty="0" err="1">
                <a:solidFill>
                  <a:srgbClr val="FF0000"/>
                </a:solidFill>
              </a:rPr>
              <a:t>eval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sExpression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c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6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Example: Control Flow in Loading Data from a File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pickle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 = open("</a:t>
            </a:r>
            <a:r>
              <a:rPr lang="en-US" altLang="ko-KR" b="1" dirty="0" err="1">
                <a:solidFill>
                  <a:srgbClr val="FF0000"/>
                </a:solidFill>
              </a:rPr>
              <a:t>p.data</a:t>
            </a:r>
            <a:r>
              <a:rPr lang="en-US" altLang="ko-KR" b="1" dirty="0">
                <a:solidFill>
                  <a:srgbClr val="FF0000"/>
                </a:solidFill>
              </a:rPr>
              <a:t>", "</a:t>
            </a:r>
            <a:r>
              <a:rPr lang="en-US" altLang="ko-KR" b="1" dirty="0" err="1">
                <a:solidFill>
                  <a:srgbClr val="FF0000"/>
                </a:solidFill>
              </a:rPr>
              <a:t>rb</a:t>
            </a:r>
            <a:r>
              <a:rPr lang="en-US" altLang="ko-KR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c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d = </a:t>
            </a:r>
            <a:r>
              <a:rPr lang="en-US" altLang="ko-KR" b="1" dirty="0" err="1">
                <a:solidFill>
                  <a:srgbClr val="FF0000"/>
                </a:solidFill>
              </a:rPr>
              <a:t>pickle.load</a:t>
            </a:r>
            <a:r>
              <a:rPr lang="en-US" altLang="ko-KR" b="1" dirty="0">
                <a:solidFill>
                  <a:srgbClr val="FF0000"/>
                </a:solidFill>
              </a:rPr>
              <a:t>(f)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f.close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print(a)</a:t>
            </a:r>
          </a:p>
          <a:p>
            <a:pPr marL="0" indent="0">
              <a:buNone/>
            </a:pPr>
            <a:r>
              <a:rPr lang="en-US" altLang="ko-KR" dirty="0"/>
              <a:t>print(b)</a:t>
            </a:r>
          </a:p>
          <a:p>
            <a:pPr marL="0" indent="0">
              <a:buNone/>
            </a:pPr>
            <a:r>
              <a:rPr lang="en-US" altLang="ko-KR" dirty="0"/>
              <a:t>print(c)</a:t>
            </a:r>
          </a:p>
          <a:p>
            <a:pPr marL="0" indent="0">
              <a:buNone/>
            </a:pPr>
            <a:r>
              <a:rPr lang="en-US" altLang="ko-KR" dirty="0"/>
              <a:t>print(d)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8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Learning Objectives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</a:p>
          <a:p>
            <a:r>
              <a:rPr lang="en-US" altLang="ko-KR" dirty="0"/>
              <a:t>Files</a:t>
            </a:r>
          </a:p>
          <a:p>
            <a:r>
              <a:rPr lang="en-US" altLang="ko-KR" dirty="0"/>
              <a:t>Pickle</a:t>
            </a:r>
          </a:p>
          <a:p>
            <a:r>
              <a:rPr lang="en-US" altLang="ko-KR" b="1" u="sng" dirty="0"/>
              <a:t>Encoding</a:t>
            </a:r>
            <a:endParaRPr lang="ko-KR" altLang="en-US" b="1" u="sng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029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88" y="1326414"/>
            <a:ext cx="7441347" cy="45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893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Encoding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</a:t>
            </a:r>
            <a:r>
              <a:rPr lang="en-US" altLang="ko-KR" b="1" dirty="0">
                <a:solidFill>
                  <a:srgbClr val="FF0000"/>
                </a:solidFill>
              </a:rPr>
              <a:t>utf-8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s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833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Example: Encoding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</a:t>
            </a:r>
            <a:r>
              <a:rPr lang="en-US" altLang="ko-KR" b="1" dirty="0">
                <a:solidFill>
                  <a:srgbClr val="0070C0"/>
                </a:solidFill>
              </a:rPr>
              <a:t>ANSI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s = </a:t>
            </a:r>
            <a:r>
              <a:rPr lang="en-US" altLang="ko-KR" dirty="0" err="1"/>
              <a:t>f.readlines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print(s)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743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4" y="1127463"/>
            <a:ext cx="9600217" cy="38555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 </a:t>
            </a:r>
            <a:r>
              <a:rPr lang="ko-KR" altLang="en-US" dirty="0"/>
              <a:t>파일을 쓰기 모드</a:t>
            </a:r>
            <a:r>
              <a:rPr lang="en-US" altLang="ko-KR" dirty="0"/>
              <a:t>("w")</a:t>
            </a:r>
            <a:r>
              <a:rPr lang="ko-KR" altLang="en-US" dirty="0"/>
              <a:t>로 열고 텍스트 모드</a:t>
            </a:r>
            <a:r>
              <a:rPr lang="en-US" altLang="ko-KR" dirty="0"/>
              <a:t>("t")</a:t>
            </a:r>
            <a:r>
              <a:rPr lang="ko-KR" altLang="en-US" dirty="0"/>
              <a:t>로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 smtClean="0"/>
              <a:t>("</a:t>
            </a:r>
            <a:r>
              <a:rPr lang="en-US" altLang="ko-KR" dirty="0"/>
              <a:t>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sText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074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6" y="1127465"/>
            <a:ext cx="8356040" cy="30083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</a:t>
            </a:r>
            <a:r>
              <a:rPr lang="en-US" altLang="ko-KR" b="1" dirty="0">
                <a:solidFill>
                  <a:srgbClr val="FFFF00"/>
                </a:solidFill>
              </a:rPr>
              <a:t>encoding="utf-8"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 smtClean="0"/>
              <a:t>("</a:t>
            </a:r>
            <a:r>
              <a:rPr lang="en-US" altLang="ko-KR" dirty="0"/>
              <a:t>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</a:t>
            </a:r>
            <a:r>
              <a:rPr lang="en-US" altLang="ko-KR" b="1" dirty="0">
                <a:solidFill>
                  <a:srgbClr val="FFFF00"/>
                </a:solidFill>
              </a:rPr>
              <a:t>encoding="utf-8"</a:t>
            </a:r>
            <a:r>
              <a:rPr lang="en-US" altLang="ko-KR" dirty="0"/>
              <a:t>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1106" y="4618924"/>
            <a:ext cx="1001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9553" indent="-309553"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You may use </a:t>
            </a:r>
            <a:r>
              <a:rPr lang="en-US" altLang="ko-KR" b="1" i="1" dirty="0">
                <a:latin typeface="+mn-ea"/>
              </a:rPr>
              <a:t>encoding="utf-8"</a:t>
            </a:r>
            <a:r>
              <a:rPr lang="en-US" altLang="ko-KR" dirty="0">
                <a:latin typeface="+mn-ea"/>
              </a:rPr>
              <a:t> or </a:t>
            </a:r>
            <a:r>
              <a:rPr lang="en-US" altLang="ko-KR" b="1" i="1" dirty="0">
                <a:latin typeface="+mn-ea"/>
              </a:rPr>
              <a:t>encoding="</a:t>
            </a:r>
            <a:r>
              <a:rPr lang="en-US" altLang="ko-KR" b="1" i="1" dirty="0" err="1">
                <a:latin typeface="+mn-ea"/>
              </a:rPr>
              <a:t>euc-kr</a:t>
            </a:r>
            <a:r>
              <a:rPr lang="en-US" altLang="ko-KR" b="1" i="1" dirty="0">
                <a:latin typeface="+mn-ea"/>
              </a:rPr>
              <a:t>"</a:t>
            </a:r>
            <a:r>
              <a:rPr lang="en-US" altLang="ko-KR" dirty="0">
                <a:latin typeface="+mn-ea"/>
              </a:rPr>
              <a:t> for Korean, when </a:t>
            </a:r>
            <a:r>
              <a:rPr lang="en-US" altLang="ko-KR" b="1" i="1" dirty="0">
                <a:latin typeface="+mn-ea"/>
              </a:rPr>
              <a:t>encoding="ANSI"</a:t>
            </a:r>
            <a:r>
              <a:rPr lang="en-US" altLang="ko-KR" dirty="0">
                <a:latin typeface="+mn-ea"/>
              </a:rPr>
              <a:t> does not work.</a:t>
            </a: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898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b="1" dirty="0" err="1">
                <a:solidFill>
                  <a:srgbClr val="FFFF00"/>
                </a:solidFill>
              </a:rPr>
              <a:t>io.open</a:t>
            </a:r>
            <a:r>
              <a:rPr lang="en-US" altLang="ko-KR" dirty="0"/>
              <a:t>("abc.txt", 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b="1" dirty="0" err="1">
                <a:solidFill>
                  <a:srgbClr val="FFFF00"/>
                </a:solidFill>
              </a:rPr>
              <a:t>wt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dirty="0"/>
              <a:t>, encoding="utf-8")</a:t>
            </a:r>
          </a:p>
          <a:p>
            <a:pPr marL="0" indent="0">
              <a:buNone/>
            </a:pPr>
            <a:r>
              <a:rPr lang="en-US" altLang="ko-KR" dirty="0" err="1"/>
              <a:t>f.write</a:t>
            </a:r>
            <a:r>
              <a:rPr lang="en-US" altLang="ko-KR" dirty="0" smtClean="0"/>
              <a:t>("</a:t>
            </a:r>
            <a:r>
              <a:rPr lang="en-US" altLang="ko-KR" dirty="0"/>
              <a:t>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FFFF00"/>
                </a:solidFill>
              </a:rPr>
              <a:t>io.open</a:t>
            </a:r>
            <a:r>
              <a:rPr lang="en-US" altLang="ko-KR" dirty="0"/>
              <a:t>("abc.txt", 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b="1" dirty="0" err="1">
                <a:solidFill>
                  <a:srgbClr val="FFFF00"/>
                </a:solidFill>
              </a:rPr>
              <a:t>rt</a:t>
            </a:r>
            <a:r>
              <a:rPr lang="en-US" altLang="ko-KR" b="1" dirty="0">
                <a:solidFill>
                  <a:srgbClr val="FFFF00"/>
                </a:solidFill>
              </a:rPr>
              <a:t>"</a:t>
            </a:r>
            <a:r>
              <a:rPr lang="en-US" altLang="ko-KR" dirty="0"/>
              <a:t>, encoding="utf-8").read()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24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io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wt</a:t>
            </a:r>
            <a:r>
              <a:rPr lang="en-US" altLang="ko-KR" dirty="0"/>
              <a:t>", encoding="utf-8")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FF00"/>
                </a:solidFill>
              </a:rPr>
              <a:t>f.write</a:t>
            </a:r>
            <a:r>
              <a:rPr lang="en-US" altLang="ko-KR" dirty="0" smtClean="0"/>
              <a:t>("</a:t>
            </a:r>
            <a:r>
              <a:rPr lang="en-US" altLang="ko-KR" dirty="0"/>
              <a:t>Hello? This is a test.\n</a:t>
            </a:r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/>
              <a:t>이것은 테스트입니다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sText</a:t>
            </a:r>
            <a:r>
              <a:rPr lang="en-US" altLang="ko-KR" dirty="0"/>
              <a:t> = </a:t>
            </a:r>
            <a:r>
              <a:rPr lang="en-US" altLang="ko-KR" dirty="0" err="1"/>
              <a:t>io.open</a:t>
            </a:r>
            <a:r>
              <a:rPr lang="en-US" altLang="ko-KR" dirty="0"/>
              <a:t>("abc.txt", "</a:t>
            </a:r>
            <a:r>
              <a:rPr lang="en-US" altLang="ko-KR" dirty="0" err="1"/>
              <a:t>rt</a:t>
            </a:r>
            <a:r>
              <a:rPr lang="en-US" altLang="ko-KR" dirty="0"/>
              <a:t>", encoding="utf-8").</a:t>
            </a:r>
            <a:r>
              <a:rPr lang="en-US" altLang="ko-KR" b="1" dirty="0">
                <a:solidFill>
                  <a:srgbClr val="FFFF00"/>
                </a:solidFill>
              </a:rPr>
              <a:t>read</a:t>
            </a:r>
            <a:r>
              <a:rPr lang="en-US" altLang="ko-KR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sText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83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5016</TotalTime>
  <Words>5715</Words>
  <Application>Microsoft Office PowerPoint</Application>
  <PresentationFormat>와이드스크린</PresentationFormat>
  <Paragraphs>1568</Paragraphs>
  <Slides>115</Slides>
  <Notes>0</Notes>
  <HiddenSlides>27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115</vt:i4>
      </vt:variant>
    </vt:vector>
  </HeadingPairs>
  <TitlesOfParts>
    <vt:vector size="123" baseType="lpstr">
      <vt:lpstr>맑은 고딕</vt:lpstr>
      <vt:lpstr>바탕</vt:lpstr>
      <vt:lpstr>Arial</vt:lpstr>
      <vt:lpstr>Calibri</vt:lpstr>
      <vt:lpstr>Goudy Old Style</vt:lpstr>
      <vt:lpstr>Wingdings</vt:lpstr>
      <vt:lpstr>Wingdings 2</vt:lpstr>
      <vt:lpstr>SlateVTI</vt:lpstr>
      <vt:lpstr>Python Programming Ⅰ</vt:lpstr>
      <vt:lpstr>Python: Input and Output, Standard Library</vt:lpstr>
      <vt:lpstr>Python: Input and Output</vt:lpstr>
      <vt:lpstr>Topic Structure</vt:lpstr>
      <vt:lpstr>Learning Objectives</vt:lpstr>
      <vt:lpstr>Input and Output</vt:lpstr>
      <vt:lpstr>Example: Input from User</vt:lpstr>
      <vt:lpstr>Example: Input and eval()</vt:lpstr>
      <vt:lpstr>Example: Input and eval()</vt:lpstr>
      <vt:lpstr>Example: Input and eval()</vt:lpstr>
      <vt:lpstr>Learning Objectives</vt:lpstr>
      <vt:lpstr>Files</vt:lpstr>
      <vt:lpstr>Syntax of I/O Functions</vt:lpstr>
      <vt:lpstr>Syntax of I/O Functions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Control Flow in Reading from a File</vt:lpstr>
      <vt:lpstr>Example: readlines()</vt:lpstr>
      <vt:lpstr>Example: readlines()</vt:lpstr>
      <vt:lpstr>Example: readlines()</vt:lpstr>
      <vt:lpstr>Example: readlines()</vt:lpstr>
      <vt:lpstr>Example: readlines()</vt:lpstr>
      <vt:lpstr>Example: readlines()</vt:lpstr>
      <vt:lpstr>Example: readlines()</vt:lpstr>
      <vt:lpstr>Example: read()</vt:lpstr>
      <vt:lpstr>Example: read()</vt:lpstr>
      <vt:lpstr>Example: read()</vt:lpstr>
      <vt:lpstr>Example: read()</vt:lpstr>
      <vt:lpstr>Example: Statistics</vt:lpstr>
      <vt:lpstr>File: stat.txt</vt:lpstr>
      <vt:lpstr>Example: Statistics</vt:lpstr>
      <vt:lpstr>Example: Word Print</vt:lpstr>
      <vt:lpstr>File: essay.txt</vt:lpstr>
      <vt:lpstr>Example: Word Print</vt:lpstr>
      <vt:lpstr>Example: Word Print</vt:lpstr>
      <vt:lpstr>Example: Word Print</vt:lpstr>
      <vt:lpstr>Example: Word Print</vt:lpstr>
      <vt:lpstr>Example: Word Print</vt:lpstr>
      <vt:lpstr>Control Flow in Writing to a File</vt:lpstr>
      <vt:lpstr>Control Flow in Writing to a File</vt:lpstr>
      <vt:lpstr>Control Flow in Writing to a File</vt:lpstr>
      <vt:lpstr>Control Flow in Writing to a File</vt:lpstr>
      <vt:lpstr>Control Flow in Writing to a File</vt:lpstr>
      <vt:lpstr>Control Flow in Writing to a File</vt:lpstr>
      <vt:lpstr>Example: Control Flow in Writing to a File</vt:lpstr>
      <vt:lpstr>Example: Control Flow in Writing to a File</vt:lpstr>
      <vt:lpstr>Example: Control Flow in Writing to a File</vt:lpstr>
      <vt:lpstr>Example: Control Flow in Writing to a File</vt:lpstr>
      <vt:lpstr>Example: Control Flow in Writing to a File</vt:lpstr>
      <vt:lpstr>Example: Prime Numbers</vt:lpstr>
      <vt:lpstr>Learning Objectives</vt:lpstr>
      <vt:lpstr>Pickle</vt:lpstr>
      <vt:lpstr>Control Flow in Storing Data to a File</vt:lpstr>
      <vt:lpstr>Control Flow in Storing Data to a File</vt:lpstr>
      <vt:lpstr>Control Flow in Storing Data to a File</vt:lpstr>
      <vt:lpstr>Control Flow in Storing Data to a File</vt:lpstr>
      <vt:lpstr>Control Flow in Storing Data to a File</vt:lpstr>
      <vt:lpstr>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Example: Control Flow in Storing Data to a File</vt:lpstr>
      <vt:lpstr>Control Flow in Loading Data from a File</vt:lpstr>
      <vt:lpstr>Control Flow in Loading Data from a File</vt:lpstr>
      <vt:lpstr>Control Flow in Loading Data from a File</vt:lpstr>
      <vt:lpstr>Control Flow in Loading Data from a File</vt:lpstr>
      <vt:lpstr>Control Flow in Loading Data from a File</vt:lpstr>
      <vt:lpstr>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Example: Control Flow in Loading Data from a File</vt:lpstr>
      <vt:lpstr>Learning Objectives</vt:lpstr>
      <vt:lpstr>Encoding</vt:lpstr>
      <vt:lpstr>Example: Encoding</vt:lpstr>
      <vt:lpstr>Example: Encoding</vt:lpstr>
      <vt:lpstr>Example: Encoding</vt:lpstr>
      <vt:lpstr>Example: Encoding</vt:lpstr>
      <vt:lpstr>Example: Encoding</vt:lpstr>
      <vt:lpstr>Example: Encoding</vt:lpstr>
      <vt:lpstr>Example: Encoding</vt:lpstr>
      <vt:lpstr>Example: Encoding</vt:lpstr>
      <vt:lpstr>Summary</vt:lpstr>
      <vt:lpstr>End of Python: Input and Output</vt:lpstr>
      <vt:lpstr>Python: Standard Library</vt:lpstr>
      <vt:lpstr>Topic Structure</vt:lpstr>
      <vt:lpstr>Learning Objectives</vt:lpstr>
      <vt:lpstr>Standard Library</vt:lpstr>
      <vt:lpstr>Learning Objectives</vt:lpstr>
      <vt:lpstr>Built-in Functions</vt:lpstr>
      <vt:lpstr>Built-in Functions</vt:lpstr>
      <vt:lpstr>Built-in Functions</vt:lpstr>
      <vt:lpstr>Example: sum()</vt:lpstr>
      <vt:lpstr>Built-in Functions</vt:lpstr>
      <vt:lpstr>Example: type()</vt:lpstr>
      <vt:lpstr>End of Python: Input and Output, Standard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조상구</cp:lastModifiedBy>
  <cp:revision>141</cp:revision>
  <dcterms:created xsi:type="dcterms:W3CDTF">2023-11-06T08:03:36Z</dcterms:created>
  <dcterms:modified xsi:type="dcterms:W3CDTF">2024-04-23T05:48:31Z</dcterms:modified>
</cp:coreProperties>
</file>