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259" r:id="rId2"/>
    <p:sldId id="623" r:id="rId3"/>
    <p:sldId id="757" r:id="rId4"/>
    <p:sldId id="803" r:id="rId5"/>
    <p:sldId id="594" r:id="rId6"/>
    <p:sldId id="821" r:id="rId7"/>
    <p:sldId id="675" r:id="rId8"/>
    <p:sldId id="595" r:id="rId9"/>
    <p:sldId id="596" r:id="rId10"/>
    <p:sldId id="597" r:id="rId11"/>
    <p:sldId id="676" r:id="rId12"/>
    <p:sldId id="823" r:id="rId13"/>
    <p:sldId id="824" r:id="rId14"/>
    <p:sldId id="825" r:id="rId15"/>
    <p:sldId id="804" r:id="rId16"/>
    <p:sldId id="598" r:id="rId17"/>
    <p:sldId id="677" r:id="rId18"/>
    <p:sldId id="818" r:id="rId19"/>
    <p:sldId id="813" r:id="rId20"/>
    <p:sldId id="814" r:id="rId21"/>
    <p:sldId id="815" r:id="rId22"/>
    <p:sldId id="816" r:id="rId23"/>
    <p:sldId id="817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2024-06-05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2024-06-05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2024-06-05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cikit-learn.org/stable/modules/neighbors.html#finding-the-nearest-neighbor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7200" b="1" dirty="0">
                <a:latin typeface="Batang" panose="02030600000101010101" pitchFamily="18" charset="-127"/>
                <a:ea typeface="Batang" panose="02030600000101010101" pitchFamily="18" charset="-127"/>
              </a:rPr>
              <a:t>Pandas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week 14</a:t>
            </a:r>
            <a:endParaRPr lang="ko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Merge: 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8259" y="1451533"/>
            <a:ext cx="7871012" cy="500230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100" dirty="0"/>
              <a:t>Append rows to a </a:t>
            </a:r>
            <a:r>
              <a:rPr lang="en-US" altLang="ko-KR" sz="2100" dirty="0" err="1"/>
              <a:t>dataframe</a:t>
            </a:r>
            <a:r>
              <a:rPr lang="en-US" altLang="ko-KR" sz="2100" dirty="0"/>
              <a:t>:</a:t>
            </a:r>
          </a:p>
          <a:p>
            <a:endParaRPr lang="en-US" altLang="ko-KR" dirty="0"/>
          </a:p>
          <a:p>
            <a:pPr marL="320040" lvl="1" indent="0">
              <a:buNone/>
            </a:pPr>
            <a:r>
              <a:rPr lang="en-US" altLang="ko-KR" sz="1900" dirty="0"/>
              <a:t>import </a:t>
            </a:r>
            <a:r>
              <a:rPr lang="en-US" altLang="ko-KR" sz="1900" dirty="0" err="1"/>
              <a:t>numpy</a:t>
            </a:r>
            <a:r>
              <a:rPr lang="en-US" altLang="ko-KR" sz="1900" dirty="0"/>
              <a:t> as np</a:t>
            </a:r>
          </a:p>
          <a:p>
            <a:pPr marL="320040" lvl="1" indent="0">
              <a:buNone/>
            </a:pPr>
            <a:r>
              <a:rPr lang="en-US" altLang="ko-KR" sz="1900" dirty="0"/>
              <a:t>import pandas as </a:t>
            </a:r>
            <a:r>
              <a:rPr lang="en-US" altLang="ko-KR" sz="1900" dirty="0" err="1"/>
              <a:t>pd</a:t>
            </a:r>
            <a:endParaRPr lang="en-US" altLang="ko-KR" sz="1900" dirty="0"/>
          </a:p>
          <a:p>
            <a:pPr marL="320040" lvl="1" indent="0">
              <a:buNone/>
            </a:pPr>
            <a:endParaRPr lang="en-US" altLang="ko-KR" sz="1900" dirty="0"/>
          </a:p>
          <a:p>
            <a:pPr marL="320040" lvl="1" indent="0">
              <a:buNone/>
            </a:pPr>
            <a:r>
              <a:rPr lang="en-US" altLang="ko-KR" sz="1900" dirty="0"/>
              <a:t>df = </a:t>
            </a:r>
            <a:r>
              <a:rPr lang="en-US" altLang="ko-KR" sz="1900" dirty="0" err="1"/>
              <a:t>pd.DataFrame</a:t>
            </a:r>
            <a:r>
              <a:rPr lang="en-US" altLang="ko-KR" sz="1900" dirty="0"/>
              <a:t>(</a:t>
            </a:r>
            <a:r>
              <a:rPr lang="en-US" altLang="ko-KR" sz="1900" dirty="0" err="1"/>
              <a:t>np.random.randn</a:t>
            </a:r>
            <a:r>
              <a:rPr lang="en-US" altLang="ko-KR" sz="1900" dirty="0"/>
              <a:t>(8, 4), columns=['A', 'B', 'C', 'D'])</a:t>
            </a:r>
          </a:p>
          <a:p>
            <a:pPr marL="320040" lvl="1" indent="0">
              <a:buNone/>
            </a:pPr>
            <a:r>
              <a:rPr lang="en-US" altLang="ko-KR" sz="1900" dirty="0"/>
              <a:t>print(</a:t>
            </a:r>
            <a:r>
              <a:rPr lang="en-US" altLang="ko-KR" sz="1900" dirty="0" err="1"/>
              <a:t>df</a:t>
            </a:r>
            <a:r>
              <a:rPr lang="en-US" altLang="ko-KR" sz="1900" dirty="0"/>
              <a:t>)</a:t>
            </a:r>
          </a:p>
          <a:p>
            <a:pPr marL="320040" lvl="1" indent="0">
              <a:buNone/>
            </a:pP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</a:t>
            </a: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B         C         D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0  1.328701 -1.196459  0.737132  0.251009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1 -0.074176  0.487712  1.723963 -1.251651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2  1.125521  0.348822 -0.744930  0.495948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3  0.451943 -0.131888 -0.728642  1.034037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4  1.415927 -0.342016  1.853674 -0.140663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5 -0.168039 -0.933839  0.446256 -0.178408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6  1.227551 -0.345053 -0.915640 -0.294697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7  0.002324 -1.038764  1.326291 -0.395847</a:t>
            </a:r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65052" y="1768100"/>
            <a:ext cx="4738689" cy="4602256"/>
          </a:xfrm>
        </p:spPr>
        <p:txBody>
          <a:bodyPr>
            <a:normAutofit fontScale="85000" lnSpcReduction="10000"/>
          </a:bodyPr>
          <a:lstStyle/>
          <a:p>
            <a:pPr marL="320040" lvl="1" indent="0">
              <a:buNone/>
            </a:pPr>
            <a:r>
              <a:rPr lang="en-US" altLang="ko-KR" sz="1900" dirty="0"/>
              <a:t>s = </a:t>
            </a:r>
            <a:r>
              <a:rPr lang="en-US" altLang="ko-KR" sz="1900" dirty="0" err="1"/>
              <a:t>df.iloc</a:t>
            </a:r>
            <a:r>
              <a:rPr lang="en-US" altLang="ko-KR" sz="1900" dirty="0"/>
              <a:t>[3]</a:t>
            </a:r>
          </a:p>
          <a:p>
            <a:pPr marL="320040" lvl="1" indent="0">
              <a:buNone/>
            </a:pPr>
            <a:r>
              <a:rPr lang="en-US" altLang="ko-KR" sz="1900" dirty="0"/>
              <a:t>print(</a:t>
            </a:r>
            <a:r>
              <a:rPr lang="en-US" altLang="ko-KR" sz="1900" b="1" dirty="0" err="1">
                <a:solidFill>
                  <a:srgbClr val="FF0000"/>
                </a:solidFill>
              </a:rPr>
              <a:t>df.append</a:t>
            </a:r>
            <a:r>
              <a:rPr lang="en-US" altLang="ko-KR" sz="1900" b="1" dirty="0">
                <a:solidFill>
                  <a:srgbClr val="FF0000"/>
                </a:solidFill>
              </a:rPr>
              <a:t>(s, </a:t>
            </a:r>
            <a:r>
              <a:rPr lang="en-US" altLang="ko-KR" sz="1900" b="1" dirty="0" err="1">
                <a:solidFill>
                  <a:srgbClr val="FF0000"/>
                </a:solidFill>
              </a:rPr>
              <a:t>ignore_index</a:t>
            </a:r>
            <a:r>
              <a:rPr lang="en-US" altLang="ko-KR" sz="1900" b="1" dirty="0">
                <a:solidFill>
                  <a:srgbClr val="FF0000"/>
                </a:solidFill>
              </a:rPr>
              <a:t>=True)</a:t>
            </a:r>
            <a:r>
              <a:rPr lang="en-US" altLang="ko-KR" sz="1900" dirty="0"/>
              <a:t>)</a:t>
            </a:r>
          </a:p>
          <a:p>
            <a:pPr marL="320040" lvl="1" indent="0">
              <a:buNone/>
            </a:pP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</a:t>
            </a: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B         C         D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0  1.328701 -1.196459  0.737132  0.251009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1 -0.074176  0.487712  1.723963 -1.251651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2  1.125521  0.348822 -0.744930  0.495948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3  0.451943 -0.131888 -0.728642  1.034037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4  1.415927 -0.342016  1.853674 -0.140663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5 -0.168039 -0.933839  0.446256 -0.178408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6  1.227551 -0.345053 -0.915640 -0.294697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7  0.002324 -1.038764  1.326291 -0.395847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altLang="ko-KR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0.451943 -0.131888 -0.728642  1.034037</a:t>
            </a:r>
            <a:endParaRPr lang="ko-KR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Merge: 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9701" y="2050676"/>
            <a:ext cx="6975146" cy="438710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Append rows to a </a:t>
            </a:r>
            <a:r>
              <a:rPr lang="en-US" altLang="ko-KR" dirty="0" err="1"/>
              <a:t>dataframe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320040" lvl="1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df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np.random.randn</a:t>
            </a:r>
            <a:r>
              <a:rPr lang="en-US" altLang="ko-KR" dirty="0"/>
              <a:t>(8, 4), columns=['A', 'B', 'C', 'D'])</a:t>
            </a:r>
          </a:p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)</a:t>
            </a:r>
          </a:p>
          <a:p>
            <a:pPr marL="320040" lvl="1" indent="0">
              <a:buNone/>
            </a:pP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</a:t>
            </a: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B         C         D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0  1.328701 -1.196459  0.737132  0.251009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1 -0.074176  0.487712  1.723963 -1.251651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2  1.125521  0.348822 -0.744930  0.495948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3  0.451943 -0.131888 -0.728642  1.034037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4  1.415927 -0.342016  1.853674 -0.140663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5 -0.168039 -0.933839  0.446256 -0.178408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6  1.227551 -0.345053 -0.915640 -0.294697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7  0.002324 -1.038764  1.326291 -0.395847</a:t>
            </a:r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00999" y="2036108"/>
            <a:ext cx="4856840" cy="4387102"/>
          </a:xfrm>
        </p:spPr>
        <p:txBody>
          <a:bodyPr>
            <a:normAutofit fontScale="70000" lnSpcReduction="20000"/>
          </a:bodyPr>
          <a:lstStyle/>
          <a:p>
            <a:pPr marL="320040" lvl="1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df.iloc</a:t>
            </a:r>
            <a:r>
              <a:rPr lang="en-US" altLang="ko-KR" dirty="0"/>
              <a:t>[3]</a:t>
            </a:r>
          </a:p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df.append</a:t>
            </a:r>
            <a:r>
              <a:rPr lang="en-US" altLang="ko-KR" b="1" dirty="0">
                <a:solidFill>
                  <a:srgbClr val="FF0000"/>
                </a:solidFill>
              </a:rPr>
              <a:t>(s, </a:t>
            </a:r>
            <a:r>
              <a:rPr lang="en-US" altLang="ko-KR" b="1" dirty="0" err="1">
                <a:solidFill>
                  <a:srgbClr val="FF0000"/>
                </a:solidFill>
              </a:rPr>
              <a:t>ignore_index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en-US" altLang="ko-KR" b="1" dirty="0">
                <a:solidFill>
                  <a:srgbClr val="7030A0"/>
                </a:solidFill>
              </a:rPr>
              <a:t>False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</a:p>
          <a:p>
            <a:pPr marL="320040" lvl="1" indent="0">
              <a:buNone/>
            </a:pP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</a:t>
            </a: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B         C         D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0  1.328701 -1.196459  0.737132  0.251009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1 -0.074176  0.487712  1.723963 -1.251651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2  1.125521  0.348822 -0.744930  0.495948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3  0.451943 -0.131888 -0.728642  1.034037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4  1.415927 -0.342016  1.853674 -0.140663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5 -0.168039 -0.933839  0.446256 -0.178408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6  1.227551 -0.345053 -0.915640 -0.294697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7  0.002324 -1.038764  1.326291 -0.395847</a:t>
            </a:r>
          </a:p>
          <a:p>
            <a:pPr marL="320040" lvl="1" indent="0">
              <a:buNone/>
            </a:pPr>
            <a:r>
              <a:rPr lang="pt-BR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altLang="ko-KR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altLang="ko-KR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0.451943 -0.131888 -0.728642  1.034037</a:t>
            </a:r>
            <a:endParaRPr lang="ko-KR" alt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4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96290"/>
            <a:ext cx="10353762" cy="59167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Practice(1/3)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12407" y="1145802"/>
            <a:ext cx="7342699" cy="4387101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Let’s practice all kinds of merge methods ;</a:t>
            </a:r>
          </a:p>
          <a:p>
            <a:pPr marL="320040" lvl="1" indent="0">
              <a:buNone/>
            </a:pPr>
            <a:endParaRPr lang="en-US" altLang="ko-KR" sz="1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import pandas as pd</a:t>
            </a:r>
          </a:p>
          <a:p>
            <a:pPr marL="3690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# Show all results </a:t>
            </a:r>
            <a:endParaRPr lang="ko-KR" altLang="en-US" sz="1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from </a:t>
            </a:r>
            <a:r>
              <a:rPr lang="en-US" altLang="ko-KR" sz="1400" dirty="0" err="1"/>
              <a:t>IPython.core.interactiveshell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InteractiveShell</a:t>
            </a:r>
            <a:endParaRPr lang="en-US" altLang="ko-KR" sz="1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 err="1"/>
              <a:t>InteractiveShell.ast_node_interactivity</a:t>
            </a:r>
            <a:r>
              <a:rPr lang="en-US" altLang="ko-KR" sz="1400" dirty="0"/>
              <a:t> = 'all’</a:t>
            </a:r>
          </a:p>
          <a:p>
            <a:pPr marL="36900" indent="0">
              <a:lnSpc>
                <a:spcPct val="100000"/>
              </a:lnSpc>
              <a:buNone/>
            </a:pPr>
            <a:br>
              <a:rPr lang="en-US" altLang="ko-KR" sz="1400" dirty="0"/>
            </a:br>
            <a:r>
              <a:rPr lang="en-US" altLang="ko-KR" sz="1400" dirty="0"/>
              <a:t># Display all results side by side</a:t>
            </a:r>
            <a:endParaRPr lang="ko-KR" altLang="en-US" sz="1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from </a:t>
            </a:r>
            <a:r>
              <a:rPr lang="en-US" altLang="ko-KR" sz="1400" dirty="0" err="1"/>
              <a:t>IPython.display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display_html</a:t>
            </a:r>
            <a:endParaRPr lang="en-US" altLang="ko-KR" sz="1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def </a:t>
            </a:r>
            <a:r>
              <a:rPr lang="en-US" altLang="ko-KR" sz="1400" dirty="0" err="1"/>
              <a:t>display_side_by_side</a:t>
            </a:r>
            <a:r>
              <a:rPr lang="en-US" altLang="ko-KR" sz="1400" dirty="0"/>
              <a:t>(*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ko-KR" altLang="en-US" sz="1400" dirty="0"/>
              <a:t>    </a:t>
            </a:r>
            <a:r>
              <a:rPr lang="en-US" altLang="ko-KR" sz="1400" dirty="0" err="1"/>
              <a:t>html_str</a:t>
            </a:r>
            <a:r>
              <a:rPr lang="en-US" altLang="ko-KR" sz="1400" dirty="0"/>
              <a:t>=''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    for 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 in 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        </a:t>
            </a:r>
            <a:r>
              <a:rPr lang="en-US" altLang="ko-KR" sz="1400" dirty="0" err="1"/>
              <a:t>html_str</a:t>
            </a:r>
            <a:r>
              <a:rPr lang="en-US" altLang="ko-KR" sz="1400" dirty="0"/>
              <a:t> += </a:t>
            </a:r>
            <a:r>
              <a:rPr lang="en-US" altLang="ko-KR" sz="1400" dirty="0" err="1"/>
              <a:t>df.to_html</a:t>
            </a:r>
            <a:r>
              <a:rPr lang="en-US" altLang="ko-KR" sz="1400" dirty="0"/>
              <a:t>()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altLang="ko-KR" sz="1400" dirty="0"/>
              <a:t>    </a:t>
            </a:r>
            <a:r>
              <a:rPr lang="en-US" altLang="ko-KR" sz="1400" dirty="0" err="1"/>
              <a:t>display_html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html_str.replace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table','table</a:t>
            </a:r>
            <a:r>
              <a:rPr lang="en-US" altLang="ko-KR" sz="1400" dirty="0"/>
              <a:t> style="</a:t>
            </a:r>
            <a:r>
              <a:rPr lang="en-US" altLang="ko-KR" sz="1400" dirty="0" err="1"/>
              <a:t>display:inline</a:t>
            </a:r>
            <a:r>
              <a:rPr lang="en-US" altLang="ko-KR" sz="1400" dirty="0"/>
              <a:t>"'), raw=True)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95B0468-FFA0-88CE-A39E-C2300F901E77}"/>
              </a:ext>
            </a:extLst>
          </p:cNvPr>
          <p:cNvSpPr txBox="1">
            <a:spLocks/>
          </p:cNvSpPr>
          <p:nvPr/>
        </p:nvSpPr>
        <p:spPr>
          <a:xfrm>
            <a:off x="7997123" y="2544297"/>
            <a:ext cx="4194877" cy="2726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altLang="ko-KR" sz="1400" dirty="0"/>
              <a:t># Create an example </a:t>
            </a:r>
            <a:r>
              <a:rPr lang="en-US" altLang="ko-KR" sz="1400" dirty="0" err="1"/>
              <a:t>DataFrame</a:t>
            </a:r>
            <a:endParaRPr lang="ko-KR" altLang="en-US" sz="1400" dirty="0"/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altLang="ko-KR" sz="1400" dirty="0"/>
              <a:t>def </a:t>
            </a:r>
            <a:r>
              <a:rPr lang="en-US" altLang="ko-KR" sz="1400" dirty="0" err="1"/>
              <a:t>make_df</a:t>
            </a:r>
            <a:r>
              <a:rPr lang="en-US" altLang="ko-KR" sz="1400" dirty="0"/>
              <a:t>(var, </a:t>
            </a:r>
            <a:r>
              <a:rPr lang="en-US" altLang="ko-KR" sz="1400" dirty="0" err="1"/>
              <a:t>obs</a:t>
            </a:r>
            <a:r>
              <a:rPr lang="en-US" altLang="ko-KR" sz="1400" dirty="0"/>
              <a:t>):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altLang="ko-KR" sz="1400" dirty="0"/>
              <a:t>    data = {c: [str(c) + str(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 for </a:t>
            </a:r>
            <a:r>
              <a:rPr lang="en-US" altLang="ko-KR" sz="1400" dirty="0" err="1"/>
              <a:t>i</a:t>
            </a:r>
            <a:r>
              <a:rPr lang="en-US" altLang="ko-KR" sz="1400" dirty="0"/>
              <a:t> in </a:t>
            </a:r>
            <a:r>
              <a:rPr lang="en-US" altLang="ko-KR" sz="1400" dirty="0" err="1"/>
              <a:t>obs</a:t>
            </a:r>
            <a:r>
              <a:rPr lang="en-US" altLang="ko-KR" sz="1400" dirty="0"/>
              <a:t>] 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altLang="ko-KR" sz="1400" dirty="0"/>
              <a:t>            for c in var}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altLang="ko-KR" sz="1400" dirty="0"/>
              <a:t>    return 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(data, </a:t>
            </a:r>
            <a:r>
              <a:rPr lang="en-US" altLang="ko-KR" sz="1400" dirty="0" err="1"/>
              <a:t>obs</a:t>
            </a:r>
            <a:r>
              <a:rPr lang="en-US" altLang="ko-KR" sz="1400" dirty="0"/>
              <a:t>)</a:t>
            </a:r>
          </a:p>
          <a:p>
            <a:pPr marL="320040" lvl="1" indent="0">
              <a:buFont typeface="Wingdings 2" charset="2"/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5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96290"/>
            <a:ext cx="10353762" cy="59167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Practice(2/3)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3089" y="1235449"/>
            <a:ext cx="8221240" cy="4387101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Create two datasets and display</a:t>
            </a: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/>
              <a:t>df1  =  </a:t>
            </a:r>
            <a:r>
              <a:rPr lang="en-US" altLang="ko-KR" sz="1400" dirty="0" err="1"/>
              <a:t>make_df</a:t>
            </a:r>
            <a:r>
              <a:rPr lang="en-US" altLang="ko-KR" sz="1400" dirty="0"/>
              <a:t>('ABCD',  [0,1,2,3]);  df2  =  </a:t>
            </a:r>
            <a:r>
              <a:rPr lang="en-US" altLang="ko-KR" sz="1400" dirty="0" err="1"/>
              <a:t>make_df</a:t>
            </a:r>
            <a:r>
              <a:rPr lang="en-US" altLang="ko-KR" sz="1400" dirty="0"/>
              <a:t>('DEFG',  [1,2,3,4])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(df1, df2)</a:t>
            </a:r>
          </a:p>
          <a:p>
            <a:pPr marL="36900" indent="0">
              <a:buNone/>
            </a:pPr>
            <a:endParaRPr lang="en-US" altLang="ko-KR" sz="1400" dirty="0"/>
          </a:p>
          <a:p>
            <a:r>
              <a:rPr lang="en-US" altLang="ko-KR" sz="1600" dirty="0"/>
              <a:t>Merge two datasets with </a:t>
            </a:r>
            <a:r>
              <a:rPr lang="en-US" altLang="ko-KR" sz="1600" b="1" dirty="0">
                <a:solidFill>
                  <a:srgbClr val="FF0000"/>
                </a:solidFill>
              </a:rPr>
              <a:t>1:1 relationship </a:t>
            </a:r>
            <a:r>
              <a:rPr lang="en-US" altLang="ko-KR" sz="1600" dirty="0"/>
              <a:t>and display</a:t>
            </a:r>
          </a:p>
          <a:p>
            <a:pPr marL="36900" indent="0">
              <a:buNone/>
            </a:pPr>
            <a:r>
              <a:rPr lang="en-US" altLang="ko-KR" sz="1400" dirty="0"/>
              <a:t>df3  =  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(df1,  df2)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(df1,  df2,  df3)</a:t>
            </a:r>
          </a:p>
          <a:p>
            <a:pPr marL="36900" indent="0">
              <a:buNone/>
            </a:pPr>
            <a:endParaRPr lang="en-US" altLang="ko-KR" sz="1400" dirty="0"/>
          </a:p>
          <a:p>
            <a:r>
              <a:rPr lang="en-US" altLang="ko-KR" sz="1600" dirty="0"/>
              <a:t>Merge two datasets with </a:t>
            </a:r>
            <a:r>
              <a:rPr lang="en-US" altLang="ko-KR" sz="1600" b="1" dirty="0">
                <a:solidFill>
                  <a:srgbClr val="FF0000"/>
                </a:solidFill>
              </a:rPr>
              <a:t>1:M relationship </a:t>
            </a:r>
            <a:r>
              <a:rPr lang="en-US" altLang="ko-KR" sz="1600" dirty="0"/>
              <a:t>and display</a:t>
            </a:r>
          </a:p>
          <a:p>
            <a:pPr marL="36900" indent="0">
              <a:buNone/>
            </a:pPr>
            <a:r>
              <a:rPr lang="en-US" altLang="ko-KR" sz="1400" dirty="0"/>
              <a:t>df4 =</a:t>
            </a:r>
            <a:r>
              <a:rPr lang="en-US" altLang="ko-KR" sz="1400" dirty="0" err="1"/>
              <a:t>make_df</a:t>
            </a:r>
            <a:r>
              <a:rPr lang="en-US" altLang="ko-KR" sz="1400" dirty="0"/>
              <a:t>('DHIJ', [0,1,1,2,2,3])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(df3, df4)</a:t>
            </a:r>
          </a:p>
          <a:p>
            <a:pPr marL="36900" indent="0">
              <a:buNone/>
            </a:pPr>
            <a:r>
              <a:rPr lang="en-US" altLang="ko-KR" sz="1400" dirty="0"/>
              <a:t>df5 =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(df3,df4)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(df3, df4, df5)</a:t>
            </a:r>
          </a:p>
          <a:p>
            <a:pPr marL="36900" indent="0">
              <a:buNone/>
            </a:pP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8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96290"/>
            <a:ext cx="10353762" cy="59167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Practice(3/3)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3089" y="1235449"/>
            <a:ext cx="6867570" cy="4387101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Merge two datasets with </a:t>
            </a:r>
            <a:r>
              <a:rPr lang="en-US" altLang="ko-KR" sz="1600" b="1" dirty="0">
                <a:solidFill>
                  <a:srgbClr val="FF0000"/>
                </a:solidFill>
              </a:rPr>
              <a:t>M:1 relationship </a:t>
            </a:r>
            <a:r>
              <a:rPr lang="en-US" altLang="ko-KR" sz="1600" dirty="0"/>
              <a:t>and display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(df4, df3)</a:t>
            </a:r>
          </a:p>
          <a:p>
            <a:pPr marL="36900" indent="0">
              <a:buNone/>
            </a:pPr>
            <a:r>
              <a:rPr lang="en-US" altLang="ko-KR" sz="1400" dirty="0"/>
              <a:t>df6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(df4, df3)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(df4, df3, df6)</a:t>
            </a:r>
          </a:p>
          <a:p>
            <a:pPr marL="36900" indent="0">
              <a:buNone/>
            </a:pPr>
            <a:endParaRPr lang="en-US" altLang="ko-KR" sz="1400" dirty="0"/>
          </a:p>
          <a:p>
            <a:r>
              <a:rPr lang="en-US" altLang="ko-KR" sz="1600" dirty="0"/>
              <a:t>Merge two datasets with </a:t>
            </a:r>
            <a:r>
              <a:rPr lang="en-US" altLang="ko-KR" sz="1600" b="1" dirty="0">
                <a:solidFill>
                  <a:srgbClr val="FF0000"/>
                </a:solidFill>
              </a:rPr>
              <a:t>M:M relationship </a:t>
            </a:r>
            <a:r>
              <a:rPr lang="en-US" altLang="ko-KR" sz="1600" dirty="0"/>
              <a:t>and display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(df4, df5)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(df4, df5,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(df4, df5))</a:t>
            </a:r>
          </a:p>
          <a:p>
            <a:pPr marL="36900" indent="0">
              <a:buNone/>
            </a:pPr>
            <a:endParaRPr lang="en-US" altLang="ko-KR" sz="1200" dirty="0"/>
          </a:p>
          <a:p>
            <a:r>
              <a:rPr lang="en-US" altLang="ko-KR" sz="1400" dirty="0"/>
              <a:t>Concatenate multiple same datasets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(df1,  </a:t>
            </a:r>
          </a:p>
          <a:p>
            <a:pPr marL="36900" indent="0">
              <a:buNone/>
            </a:pPr>
            <a:r>
              <a:rPr lang="en-US" altLang="ko-KR" sz="1400" dirty="0"/>
              <a:t>                  </a:t>
            </a:r>
            <a:r>
              <a:rPr lang="en-US" altLang="ko-KR" sz="1400" dirty="0" err="1"/>
              <a:t>pd.concat</a:t>
            </a:r>
            <a:r>
              <a:rPr lang="en-US" altLang="ko-KR" sz="1400" dirty="0"/>
              <a:t>([df1, df1, df1]), </a:t>
            </a:r>
          </a:p>
          <a:p>
            <a:pPr marL="36900" indent="0">
              <a:buNone/>
            </a:pPr>
            <a:r>
              <a:rPr lang="en-US" altLang="ko-KR" sz="1400" dirty="0"/>
              <a:t>                  </a:t>
            </a:r>
            <a:r>
              <a:rPr lang="en-US" altLang="ko-KR" sz="1400" dirty="0" err="1"/>
              <a:t>pd.concat</a:t>
            </a:r>
            <a:r>
              <a:rPr lang="en-US" altLang="ko-KR" sz="1400" dirty="0"/>
              <a:t>([df1, df1, df1]).</a:t>
            </a:r>
            <a:r>
              <a:rPr lang="en-US" altLang="ko-KR" sz="1400" dirty="0" err="1"/>
              <a:t>reset_index</a:t>
            </a:r>
            <a:r>
              <a:rPr lang="en-US" altLang="ko-KR" sz="1400" dirty="0"/>
              <a:t>(), </a:t>
            </a:r>
          </a:p>
          <a:p>
            <a:pPr marL="36900" indent="0">
              <a:buNone/>
            </a:pPr>
            <a:r>
              <a:rPr lang="en-US" altLang="ko-KR" sz="1400" dirty="0"/>
              <a:t>                  </a:t>
            </a:r>
            <a:r>
              <a:rPr lang="en-US" altLang="ko-KR" sz="1400" dirty="0" err="1"/>
              <a:t>pd.concat</a:t>
            </a:r>
            <a:r>
              <a:rPr lang="en-US" altLang="ko-KR" sz="1400" dirty="0"/>
              <a:t>([df1, df1, df1], </a:t>
            </a:r>
            <a:r>
              <a:rPr lang="en-US" altLang="ko-KR" sz="1400" dirty="0" err="1"/>
              <a:t>ignore_index</a:t>
            </a:r>
            <a:r>
              <a:rPr lang="en-US" altLang="ko-KR" sz="1400" dirty="0"/>
              <a:t>=True))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0F76E45-C195-F297-35C6-D00B5DCFD394}"/>
              </a:ext>
            </a:extLst>
          </p:cNvPr>
          <p:cNvSpPr txBox="1">
            <a:spLocks/>
          </p:cNvSpPr>
          <p:nvPr/>
        </p:nvSpPr>
        <p:spPr>
          <a:xfrm>
            <a:off x="6839465" y="4220041"/>
            <a:ext cx="5352535" cy="1780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altLang="ko-KR" sz="1200" dirty="0"/>
          </a:p>
          <a:p>
            <a:r>
              <a:rPr lang="en-US" altLang="ko-KR" sz="1400" dirty="0"/>
              <a:t>Concatenate multiple same datasets</a:t>
            </a:r>
          </a:p>
          <a:p>
            <a:pPr marL="36900" indent="0">
              <a:buNone/>
            </a:pPr>
            <a:r>
              <a:rPr lang="en-US" altLang="ko-KR" sz="1400" dirty="0" err="1"/>
              <a:t>show_side_by_side</a:t>
            </a:r>
            <a:r>
              <a:rPr lang="en-US" altLang="ko-KR" sz="1400" dirty="0"/>
              <a:t>(df1,  </a:t>
            </a:r>
          </a:p>
          <a:p>
            <a:pPr marL="36900" indent="0">
              <a:buNone/>
            </a:pPr>
            <a:r>
              <a:rPr lang="en-US" altLang="ko-KR" sz="1400" dirty="0"/>
              <a:t>                  df1.append([df1, df1], </a:t>
            </a:r>
            <a:r>
              <a:rPr lang="en-US" altLang="ko-KR" sz="1400" dirty="0" err="1"/>
              <a:t>ignore_index</a:t>
            </a:r>
            <a:r>
              <a:rPr lang="en-US" altLang="ko-KR" sz="1400" dirty="0"/>
              <a:t>=True)</a:t>
            </a:r>
          </a:p>
          <a:p>
            <a:pPr marL="36900" indent="0">
              <a:buNone/>
            </a:pPr>
            <a:r>
              <a:rPr lang="en-US" altLang="ko-KR" sz="1400" dirty="0"/>
              <a:t>)</a:t>
            </a:r>
          </a:p>
          <a:p>
            <a:pPr marL="36900" indent="0">
              <a:buFont typeface="Wingdings 2" charset="2"/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8388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4"/>
            <a:ext cx="3774746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pandas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</a:p>
          <a:p>
            <a:r>
              <a:rPr lang="en-US" altLang="ko-KR" sz="2000" dirty="0"/>
              <a:t>Viewing Data</a:t>
            </a:r>
          </a:p>
          <a:p>
            <a:r>
              <a:rPr lang="en-US" altLang="ko-KR" sz="2000" dirty="0"/>
              <a:t>Selection</a:t>
            </a:r>
          </a:p>
          <a:p>
            <a:r>
              <a:rPr lang="en-US" altLang="ko-KR" sz="2000" dirty="0"/>
              <a:t>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4FAEA9D2-C47D-C473-97ED-67AB2298026B}"/>
              </a:ext>
            </a:extLst>
          </p:cNvPr>
          <p:cNvSpPr txBox="1">
            <a:spLocks/>
          </p:cNvSpPr>
          <p:nvPr/>
        </p:nvSpPr>
        <p:spPr>
          <a:xfrm>
            <a:off x="5432007" y="1127463"/>
            <a:ext cx="3774746" cy="2431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Merge</a:t>
            </a:r>
          </a:p>
          <a:p>
            <a:r>
              <a:rPr lang="en-US" altLang="ko-KR" sz="2000" b="1" u="sng" dirty="0"/>
              <a:t>Grouping</a:t>
            </a:r>
          </a:p>
          <a:p>
            <a:r>
              <a:rPr lang="en-US" altLang="ko-KR" sz="2000" dirty="0"/>
              <a:t>Reshaping</a:t>
            </a:r>
          </a:p>
          <a:p>
            <a:r>
              <a:rPr lang="en-US" altLang="ko-KR" sz="2000" dirty="0"/>
              <a:t>Time Series</a:t>
            </a:r>
          </a:p>
          <a:p>
            <a:r>
              <a:rPr lang="en-US" altLang="ko-KR" sz="2000" dirty="0" err="1"/>
              <a:t>Categoricals</a:t>
            </a:r>
            <a:endParaRPr lang="en-US" altLang="ko-KR" sz="2000" dirty="0"/>
          </a:p>
          <a:p>
            <a:r>
              <a:rPr lang="en-US" altLang="ko-KR" sz="2000" dirty="0"/>
              <a:t>Plotting</a:t>
            </a:r>
          </a:p>
          <a:p>
            <a:r>
              <a:rPr lang="en-US" altLang="ko-KR" sz="2000" dirty="0"/>
              <a:t>Getting Data In/Out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0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006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6187" y="1545333"/>
            <a:ext cx="6120387" cy="480167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600" dirty="0"/>
              <a:t>By "group by" we are referring to a process involving one or more of the following steps:</a:t>
            </a:r>
          </a:p>
          <a:p>
            <a:pPr lvl="1"/>
            <a:r>
              <a:rPr lang="en-US" altLang="ko-KR" dirty="0"/>
              <a:t>Splitting the data into groups based on some criteria</a:t>
            </a:r>
          </a:p>
          <a:p>
            <a:pPr lvl="1"/>
            <a:r>
              <a:rPr lang="en-US" altLang="ko-KR" dirty="0"/>
              <a:t>Applying a function to each group independently</a:t>
            </a:r>
          </a:p>
          <a:p>
            <a:pPr lvl="1"/>
            <a:r>
              <a:rPr lang="en-US" altLang="ko-KR" dirty="0"/>
              <a:t>Combining the results into a data structure</a:t>
            </a:r>
          </a:p>
          <a:p>
            <a:r>
              <a:rPr lang="en-US" altLang="ko-KR" sz="2600" dirty="0"/>
              <a:t>Grouping and then applying the </a:t>
            </a:r>
            <a:r>
              <a:rPr lang="en-US" altLang="ko-KR" sz="2600" dirty="0">
                <a:solidFill>
                  <a:schemeClr val="tx2">
                    <a:lumMod val="50000"/>
                  </a:schemeClr>
                </a:solidFill>
              </a:rPr>
              <a:t>sum()</a:t>
            </a:r>
            <a:r>
              <a:rPr lang="en-US" altLang="ko-KR" sz="2600" dirty="0"/>
              <a:t> function to the resulting groups:</a:t>
            </a:r>
          </a:p>
          <a:p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320040" lvl="1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df = </a:t>
            </a:r>
            <a:r>
              <a:rPr lang="en-US" altLang="ko-KR" dirty="0" err="1"/>
              <a:t>pd.DataFrame</a:t>
            </a:r>
            <a:r>
              <a:rPr lang="en-US" altLang="ko-KR" dirty="0"/>
              <a:t>({'A': ['foo', 'bar', 'foo', 'bar', 'foo', 'bar', 'foo', 'foo'],</a:t>
            </a:r>
          </a:p>
          <a:p>
            <a:pPr marL="320040" lvl="1" indent="0">
              <a:buNone/>
            </a:pPr>
            <a:r>
              <a:rPr lang="en-US" altLang="ko-KR" dirty="0"/>
              <a:t>                   'B': ['one', 'one', 'two', 'three', 'two', 'two', 'one', 'three'],</a:t>
            </a:r>
          </a:p>
          <a:p>
            <a:pPr marL="320040" lvl="1" indent="0">
              <a:buNone/>
            </a:pPr>
            <a:r>
              <a:rPr lang="en-US" altLang="ko-KR" dirty="0"/>
              <a:t>                   'C': </a:t>
            </a:r>
            <a:r>
              <a:rPr lang="en-US" altLang="ko-KR" dirty="0" err="1"/>
              <a:t>np.random.randn</a:t>
            </a:r>
            <a:r>
              <a:rPr lang="en-US" altLang="ko-KR" dirty="0"/>
              <a:t>(8),</a:t>
            </a:r>
          </a:p>
          <a:p>
            <a:pPr marL="320040" lvl="1" indent="0">
              <a:buNone/>
            </a:pPr>
            <a:r>
              <a:rPr lang="en-US" altLang="ko-KR" dirty="0"/>
              <a:t>                   'D': </a:t>
            </a:r>
            <a:r>
              <a:rPr lang="en-US" altLang="ko-KR" dirty="0" err="1"/>
              <a:t>np.random.randn</a:t>
            </a:r>
            <a:r>
              <a:rPr lang="en-US" altLang="ko-KR" dirty="0"/>
              <a:t>(8)})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6241943" y="1545333"/>
            <a:ext cx="5743870" cy="4523770"/>
          </a:xfrm>
        </p:spPr>
        <p:txBody>
          <a:bodyPr>
            <a:normAutofit fontScale="62500" lnSpcReduction="20000"/>
          </a:bodyPr>
          <a:lstStyle/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 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B         C         D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0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  one -0.040955 -1.548653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1 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   one  0.534660  0.531058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2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  two -1.061675 -1.545052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3 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 three -1.101773  0.654828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4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  two  0.198572 -1.740565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5 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   two  1.275893 -1.087366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6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  one -0.472633 -1.427343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7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three -2.230571  0.127562</a:t>
            </a:r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df.groupby</a:t>
            </a:r>
            <a:r>
              <a:rPr lang="en-US" altLang="ko-KR" b="1" dirty="0">
                <a:solidFill>
                  <a:srgbClr val="FF0000"/>
                </a:solidFill>
              </a:rPr>
              <a:t>('A').sum()</a:t>
            </a:r>
            <a:r>
              <a:rPr lang="en-US" altLang="ko-KR" dirty="0"/>
              <a:t>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C         D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 0.708780  0.098520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-3.607262 -6.134051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877" y="1500375"/>
            <a:ext cx="7055829" cy="468293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Grouping by multiple columns forms a hierarchical index, and again we can apply the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sum()</a:t>
            </a:r>
            <a:r>
              <a:rPr lang="en-US" altLang="ko-KR" sz="1600" dirty="0"/>
              <a:t> function:</a:t>
            </a:r>
          </a:p>
          <a:p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pPr marL="320040" lvl="1" indent="0">
              <a:buNone/>
            </a:pPr>
            <a:r>
              <a:rPr lang="en-US" altLang="ko-KR" sz="1400" dirty="0"/>
              <a:t>import pandas as </a:t>
            </a:r>
            <a:r>
              <a:rPr lang="en-US" altLang="ko-KR" sz="1400" dirty="0" err="1"/>
              <a:t>pd</a:t>
            </a:r>
            <a:endParaRPr lang="en-US" altLang="ko-KR" sz="1400" dirty="0"/>
          </a:p>
          <a:p>
            <a:pPr marL="320040" lvl="1" indent="0">
              <a:buNone/>
            </a:pPr>
            <a:endParaRPr lang="en-US" altLang="ko-KR" sz="1400" dirty="0"/>
          </a:p>
          <a:p>
            <a:pPr marL="320040" lvl="1" indent="0">
              <a:buNone/>
            </a:pPr>
            <a:r>
              <a:rPr lang="en-US" altLang="ko-KR" sz="1400" dirty="0"/>
              <a:t>df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({'A': ['foo', 'bar', 'foo', 'bar', 'foo', 'bar', 'foo', 'foo'],</a:t>
            </a:r>
          </a:p>
          <a:p>
            <a:pPr marL="320040" lvl="1" indent="0">
              <a:buNone/>
            </a:pPr>
            <a:r>
              <a:rPr lang="en-US" altLang="ko-KR" sz="1400" dirty="0"/>
              <a:t>                   'B': ['one', 'one', 'two', 'three', 'two', 'two', 'one', 'three'],</a:t>
            </a:r>
          </a:p>
          <a:p>
            <a:pPr marL="320040" lvl="1" indent="0">
              <a:buNone/>
            </a:pPr>
            <a:r>
              <a:rPr lang="en-US" altLang="ko-KR" sz="1400" dirty="0"/>
              <a:t>                   'C': </a:t>
            </a:r>
            <a:r>
              <a:rPr lang="en-US" altLang="ko-KR" sz="1400" dirty="0" err="1"/>
              <a:t>np.random.randn</a:t>
            </a:r>
            <a:r>
              <a:rPr lang="en-US" altLang="ko-KR" sz="1400" dirty="0"/>
              <a:t>(8),</a:t>
            </a:r>
          </a:p>
          <a:p>
            <a:pPr marL="320040" lvl="1" indent="0">
              <a:buNone/>
            </a:pPr>
            <a:r>
              <a:rPr lang="en-US" altLang="ko-KR" sz="1400" dirty="0"/>
              <a:t>                   'D': </a:t>
            </a:r>
            <a:r>
              <a:rPr lang="en-US" altLang="ko-KR" sz="1400" dirty="0" err="1"/>
              <a:t>np.random.randn</a:t>
            </a:r>
            <a:r>
              <a:rPr lang="en-US" altLang="ko-KR" sz="1400" dirty="0"/>
              <a:t>(8)})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7244435" y="1129553"/>
            <a:ext cx="4454508" cy="4682937"/>
          </a:xfrm>
        </p:spPr>
        <p:txBody>
          <a:bodyPr>
            <a:noAutofit/>
          </a:bodyPr>
          <a:lstStyle/>
          <a:p>
            <a:pPr marL="320040" lvl="1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)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 </a:t>
            </a:r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B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         D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0  </a:t>
            </a:r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  one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-1.636098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1.966528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1  bar    one -1.637800 -0.304297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2  foo    two -0.018609 -0.577963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3  bar  three -0.567921 -1.814612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4  foo    two -0.674567 -1.129757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5  bar    two  0.215128  0.756085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6  </a:t>
            </a:r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   one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0.607956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0.783899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7  foo  three -0.003163 -1.310437</a:t>
            </a:r>
            <a:endParaRPr lang="en-US" altLang="ko-KR" sz="1100" dirty="0"/>
          </a:p>
          <a:p>
            <a:pPr marL="320040" lvl="1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b="1" dirty="0" err="1">
                <a:solidFill>
                  <a:srgbClr val="FF0000"/>
                </a:solidFill>
              </a:rPr>
              <a:t>df.groupby</a:t>
            </a:r>
            <a:r>
              <a:rPr lang="en-US" altLang="ko-KR" sz="1400" b="1" dirty="0">
                <a:solidFill>
                  <a:srgbClr val="FF0000"/>
                </a:solidFill>
              </a:rPr>
              <a:t>(['A', 'B']).sum()</a:t>
            </a:r>
            <a:r>
              <a:rPr lang="en-US" altLang="ko-KR" sz="1400" dirty="0"/>
              <a:t>)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C         D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B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bar one   -1.637800 -0.304297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three -0.567921 -1.814612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two    0.215128  0.756085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one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-1.028143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2.750427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three -0.003163 -1.310437</a:t>
            </a:r>
          </a:p>
          <a:p>
            <a:pPr marL="320040" lvl="1" indent="0">
              <a:buNone/>
            </a:pP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two   -0.693176 -1.707720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7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55494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 : </a:t>
            </a:r>
            <a:r>
              <a:rPr lang="en-US" altLang="ko-KR" sz="3100" dirty="0" err="1"/>
              <a:t>value_counts</a:t>
            </a:r>
            <a:r>
              <a:rPr lang="en-US" altLang="ko-KR" sz="3100" dirty="0"/>
              <a:t>().unstack().</a:t>
            </a:r>
            <a:r>
              <a:rPr lang="en-US" altLang="ko-KR" sz="3100" dirty="0" err="1"/>
              <a:t>fillna</a:t>
            </a:r>
            <a:r>
              <a:rPr lang="en-US" altLang="ko-KR" sz="3100" dirty="0"/>
              <a:t>(0)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877" y="1500375"/>
            <a:ext cx="10994323" cy="39397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Grouping by product into a </a:t>
            </a:r>
            <a:r>
              <a:rPr lang="en-US" altLang="ko-KR" sz="1800" dirty="0" err="1"/>
              <a:t>value_counts</a:t>
            </a:r>
            <a:r>
              <a:rPr lang="en-US" altLang="ko-KR" sz="1800" dirty="0"/>
              <a:t>() and again we can impute the nan with unstack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altLang="ko-KR" sz="1800" dirty="0"/>
              <a:t> function:</a:t>
            </a:r>
          </a:p>
          <a:p>
            <a:endParaRPr lang="en-US" altLang="ko-KR" sz="2000" dirty="0"/>
          </a:p>
          <a:p>
            <a:pPr marL="320040" lvl="1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320040" lvl="1" indent="0">
              <a:buNone/>
            </a:pPr>
            <a:r>
              <a:rPr lang="en-US" altLang="ko-KR" sz="1600" dirty="0"/>
              <a:t>import pandas as </a:t>
            </a:r>
            <a:r>
              <a:rPr lang="en-US" altLang="ko-KR" sz="1600" dirty="0" err="1"/>
              <a:t>pd</a:t>
            </a:r>
            <a:endParaRPr lang="en-US" altLang="ko-KR" sz="1600" dirty="0"/>
          </a:p>
          <a:p>
            <a:pPr marL="320040" lvl="1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320040" lvl="1" indent="0">
              <a:buNone/>
            </a:pPr>
            <a:endParaRPr lang="en-US" altLang="ko-KR" sz="1600" dirty="0"/>
          </a:p>
          <a:p>
            <a:pPr marL="414000" lvl="1" indent="0">
              <a:buNone/>
            </a:pPr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({'</a:t>
            </a:r>
            <a:r>
              <a:rPr lang="ko-KR" altLang="en-US" sz="1600" dirty="0"/>
              <a:t>상품</a:t>
            </a:r>
            <a:r>
              <a:rPr lang="en-US" altLang="ko-KR" sz="1600" dirty="0"/>
              <a:t>'</a:t>
            </a:r>
            <a:r>
              <a:rPr lang="ko-KR" altLang="en-US" sz="1600" dirty="0"/>
              <a:t> 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np.random.choice</a:t>
            </a:r>
            <a:r>
              <a:rPr lang="en-US" altLang="ko-KR" sz="1600" dirty="0"/>
              <a:t>(list('ABCDEFGHI')) for _ in range(100)],</a:t>
            </a:r>
          </a:p>
          <a:p>
            <a:pPr marL="414000" lvl="1" indent="0">
              <a:buNone/>
            </a:pPr>
            <a:r>
              <a:rPr lang="en-US" altLang="ko-KR" sz="1600" dirty="0"/>
              <a:t>                             ‘</a:t>
            </a:r>
            <a:r>
              <a:rPr lang="ko-KR" altLang="en-US" sz="1600" dirty="0"/>
              <a:t>고객</a:t>
            </a:r>
            <a:r>
              <a:rPr lang="en-US" altLang="ko-KR" sz="1600" dirty="0"/>
              <a:t>'</a:t>
            </a:r>
            <a:r>
              <a:rPr lang="ko-KR" altLang="en-US" sz="1600" dirty="0"/>
              <a:t> 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np.random.choice</a:t>
            </a:r>
            <a:r>
              <a:rPr lang="en-US" altLang="ko-KR" sz="1600" dirty="0"/>
              <a:t>(30) for _ in range(100)]})</a:t>
            </a:r>
          </a:p>
          <a:p>
            <a:pPr marL="414000" lvl="1" indent="0">
              <a:buNone/>
            </a:pPr>
            <a:endParaRPr lang="en-US" altLang="ko-KR" sz="1600" dirty="0"/>
          </a:p>
          <a:p>
            <a:pPr marL="414000" lvl="1" indent="0">
              <a:buNone/>
            </a:pPr>
            <a:r>
              <a:rPr lang="en-US" altLang="ko-KR" sz="1600" dirty="0" err="1"/>
              <a:t>df.groupby</a:t>
            </a:r>
            <a:r>
              <a:rPr lang="en-US" altLang="ko-KR" sz="1600" dirty="0"/>
              <a:t>('</a:t>
            </a:r>
            <a:r>
              <a:rPr lang="ko-KR" altLang="en-US" sz="1600" dirty="0"/>
              <a:t>상품</a:t>
            </a:r>
            <a:r>
              <a:rPr lang="en-US" altLang="ko-KR" sz="1600" dirty="0"/>
              <a:t>')['</a:t>
            </a:r>
            <a:r>
              <a:rPr lang="ko-KR" altLang="en-US" sz="1600" dirty="0"/>
              <a:t>고객</a:t>
            </a:r>
            <a:r>
              <a:rPr lang="en-US" altLang="ko-KR" sz="1600" dirty="0"/>
              <a:t>']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value_counts</a:t>
            </a:r>
            <a:r>
              <a:rPr lang="en-US" altLang="ko-KR" sz="1600" b="1" dirty="0">
                <a:solidFill>
                  <a:srgbClr val="FF0000"/>
                </a:solidFill>
              </a:rPr>
              <a:t>()</a:t>
            </a:r>
          </a:p>
          <a:p>
            <a:pPr marL="414000" lvl="1" indent="0">
              <a:buNone/>
            </a:pPr>
            <a:r>
              <a:rPr lang="en-US" altLang="ko-KR" sz="1600" dirty="0" err="1"/>
              <a:t>df.groupby</a:t>
            </a:r>
            <a:r>
              <a:rPr lang="en-US" altLang="ko-KR" sz="1600" dirty="0"/>
              <a:t>('</a:t>
            </a:r>
            <a:r>
              <a:rPr lang="ko-KR" altLang="en-US" sz="1600" dirty="0"/>
              <a:t>상품</a:t>
            </a:r>
            <a:r>
              <a:rPr lang="en-US" altLang="ko-KR" sz="1600" dirty="0"/>
              <a:t>')['</a:t>
            </a:r>
            <a:r>
              <a:rPr lang="ko-KR" altLang="en-US" sz="1600" dirty="0"/>
              <a:t>고객</a:t>
            </a:r>
            <a:r>
              <a:rPr lang="en-US" altLang="ko-KR" sz="1600" dirty="0"/>
              <a:t>']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value_counts</a:t>
            </a:r>
            <a:r>
              <a:rPr lang="en-US" altLang="ko-KR" sz="1600" b="1" dirty="0">
                <a:solidFill>
                  <a:srgbClr val="FF0000"/>
                </a:solidFill>
              </a:rPr>
              <a:t>().unstack()</a:t>
            </a:r>
          </a:p>
          <a:p>
            <a:pPr marL="414000" lvl="1" indent="0">
              <a:buNone/>
            </a:pPr>
            <a:r>
              <a:rPr lang="en-US" altLang="ko-KR" sz="1600" dirty="0" err="1"/>
              <a:t>df.groupby</a:t>
            </a:r>
            <a:r>
              <a:rPr lang="en-US" altLang="ko-KR" sz="1600" dirty="0"/>
              <a:t>('</a:t>
            </a:r>
            <a:r>
              <a:rPr lang="ko-KR" altLang="en-US" sz="1600" dirty="0"/>
              <a:t>상품</a:t>
            </a:r>
            <a:r>
              <a:rPr lang="en-US" altLang="ko-KR" sz="1600" dirty="0"/>
              <a:t>')['</a:t>
            </a:r>
            <a:r>
              <a:rPr lang="ko-KR" altLang="en-US" sz="1600" dirty="0"/>
              <a:t>고객</a:t>
            </a:r>
            <a:r>
              <a:rPr lang="en-US" altLang="ko-KR" sz="1600" dirty="0"/>
              <a:t>']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value_counts</a:t>
            </a:r>
            <a:r>
              <a:rPr lang="en-US" altLang="ko-KR" sz="1600" b="1" dirty="0">
                <a:solidFill>
                  <a:srgbClr val="FF0000"/>
                </a:solidFill>
              </a:rPr>
              <a:t>().unstack().</a:t>
            </a:r>
            <a:r>
              <a:rPr lang="en-US" altLang="ko-KR" sz="1600" b="1" dirty="0" err="1">
                <a:solidFill>
                  <a:srgbClr val="FF0000"/>
                </a:solidFill>
              </a:rPr>
              <a:t>fillna</a:t>
            </a:r>
            <a:r>
              <a:rPr lang="en-US" altLang="ko-KR" sz="1600" b="1" dirty="0">
                <a:solidFill>
                  <a:srgbClr val="FF0000"/>
                </a:solidFill>
              </a:rPr>
              <a:t>(0)   </a:t>
            </a:r>
            <a:r>
              <a:rPr lang="en-US" altLang="ko-KR" sz="1600" dirty="0"/>
              <a:t># No customer chosen the specific product.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55494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Digress : </a:t>
            </a:r>
            <a:r>
              <a:rPr lang="en-US" altLang="ko-KR" sz="3100" dirty="0"/>
              <a:t>Dive into the </a:t>
            </a:r>
            <a:r>
              <a:rPr lang="en-US" altLang="ko-KR" sz="3100" dirty="0" err="1"/>
              <a:t>groupby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877" y="1500375"/>
            <a:ext cx="10994323" cy="393972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Let’s see the details into Grouping by product</a:t>
            </a:r>
          </a:p>
          <a:p>
            <a:pPr marL="414000" lvl="1" indent="0"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14000" lvl="1" indent="0"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j in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상품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'):</a:t>
            </a:r>
          </a:p>
          <a:p>
            <a:pPr marL="414000" lvl="1" indent="0"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       # group by ‘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상품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414000" lvl="1" indent="0"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display(j)      #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grouped by ‘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상품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</a:t>
            </a:r>
            <a:endParaRPr lang="en-US" altLang="ko-KR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414000" lvl="1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414000" lvl="1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414000" lvl="1" indent="0"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j in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상품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')['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고객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’]:  # ‘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고객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컬럼만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display</a:t>
            </a:r>
          </a:p>
          <a:p>
            <a:pPr marL="414000" lvl="1" indent="0"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       # group by ‘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상품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414000" lvl="1" indent="0"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display(j)      #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series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grouped by ‘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상품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</a:t>
            </a:r>
            <a:endParaRPr lang="en-US" altLang="ko-KR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63B849-3737-7ACA-0048-FC90098F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68" y="1039701"/>
            <a:ext cx="942164" cy="32095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ACC1A-C6DB-6CD2-665F-4D48054C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68" y="4513525"/>
            <a:ext cx="1428599" cy="2000039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4FD7026-F566-C47C-B69C-912A1C6547C3}"/>
              </a:ext>
            </a:extLst>
          </p:cNvPr>
          <p:cNvCxnSpPr>
            <a:cxnSpLocks/>
          </p:cNvCxnSpPr>
          <p:nvPr/>
        </p:nvCxnSpPr>
        <p:spPr>
          <a:xfrm flipV="1">
            <a:off x="4993341" y="2178424"/>
            <a:ext cx="3845859" cy="83371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76B8B47-C4B5-75F6-D144-6D021B110F4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82353" y="5056094"/>
            <a:ext cx="4476815" cy="45745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pandas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3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55494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 : </a:t>
            </a:r>
            <a:r>
              <a:rPr lang="en-US" altLang="ko-KR" sz="3100" dirty="0" err="1"/>
              <a:t>value_counts</a:t>
            </a:r>
            <a:r>
              <a:rPr lang="en-US" altLang="ko-KR" sz="3100" dirty="0"/>
              <a:t>().unstack().</a:t>
            </a:r>
            <a:r>
              <a:rPr lang="en-US" altLang="ko-KR" sz="3100" dirty="0" err="1"/>
              <a:t>fillna</a:t>
            </a:r>
            <a:r>
              <a:rPr lang="en-US" altLang="ko-KR" sz="3100" dirty="0"/>
              <a:t>(0) (2/5)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3C5276-4E9D-4AAD-2A54-F5D6878E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00" y="4261383"/>
            <a:ext cx="4917491" cy="2000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7FE93F-D522-0283-5933-7E77AFDE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6" y="1730703"/>
            <a:ext cx="836800" cy="3531043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F657E469-6F5C-A0C7-3EE5-2AC40F0D69D0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648446" y="3496225"/>
            <a:ext cx="4205154" cy="1765521"/>
          </a:xfrm>
          <a:prstGeom prst="curvedConnector3">
            <a:avLst>
              <a:gd name="adj1" fmla="val 8261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5299C8-D112-14F3-AEE6-7A5B19F0F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75" y="1968126"/>
            <a:ext cx="5055732" cy="18762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CE89B9-F633-BA18-611E-143C3B988BB6}"/>
              </a:ext>
            </a:extLst>
          </p:cNvPr>
          <p:cNvSpPr txBox="1"/>
          <p:nvPr/>
        </p:nvSpPr>
        <p:spPr>
          <a:xfrm>
            <a:off x="0" y="1291580"/>
            <a:ext cx="4365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00" lvl="1" indent="0">
              <a:buNone/>
            </a:pP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df.groupby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상품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')['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고객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ko-KR" sz="12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value_counts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9649C4-9020-A488-C738-C7A793EAB232}"/>
              </a:ext>
            </a:extLst>
          </p:cNvPr>
          <p:cNvSpPr txBox="1"/>
          <p:nvPr/>
        </p:nvSpPr>
        <p:spPr>
          <a:xfrm>
            <a:off x="3437614" y="1638605"/>
            <a:ext cx="5865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00" lvl="1" indent="0">
              <a:buNone/>
            </a:pP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df.groupby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상품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')['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고객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ko-KR" sz="12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value_counts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().unstack()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779350-FCC7-055B-B213-B13B0E0836B1}"/>
              </a:ext>
            </a:extLst>
          </p:cNvPr>
          <p:cNvSpPr txBox="1"/>
          <p:nvPr/>
        </p:nvSpPr>
        <p:spPr>
          <a:xfrm>
            <a:off x="5853600" y="3929289"/>
            <a:ext cx="5865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00" lvl="1" indent="0">
              <a:buNone/>
            </a:pP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df.groupby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상품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')['</a:t>
            </a:r>
            <a:r>
              <a:rPr lang="ko-KR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고객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ko-KR" sz="12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value_counts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().unstack().</a:t>
            </a:r>
            <a:r>
              <a:rPr lang="en-US" altLang="ko-KR" sz="12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fillna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(0)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6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55494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 : </a:t>
            </a:r>
            <a:r>
              <a:rPr lang="en-US" altLang="ko-KR" sz="3100" dirty="0" err="1"/>
              <a:t>value_counts</a:t>
            </a:r>
            <a:r>
              <a:rPr lang="en-US" altLang="ko-KR" sz="3100" dirty="0"/>
              <a:t>().unstack().</a:t>
            </a:r>
            <a:r>
              <a:rPr lang="en-US" altLang="ko-KR" sz="3100" dirty="0" err="1"/>
              <a:t>fillna</a:t>
            </a:r>
            <a:r>
              <a:rPr lang="en-US" altLang="ko-KR" sz="3100" dirty="0"/>
              <a:t>(0)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877" y="1500375"/>
            <a:ext cx="10994323" cy="393972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Data visualization by </a:t>
            </a:r>
            <a:r>
              <a:rPr lang="en-US" altLang="ko-KR" sz="1800" dirty="0" err="1"/>
              <a:t>groupby</a:t>
            </a:r>
            <a:r>
              <a:rPr lang="en-US" altLang="ko-KR" sz="1800" dirty="0"/>
              <a:t>() + </a:t>
            </a:r>
            <a:r>
              <a:rPr lang="en-US" altLang="ko-KR" sz="1800" dirty="0" err="1"/>
              <a:t>value_counts</a:t>
            </a:r>
            <a:r>
              <a:rPr lang="en-US" altLang="ko-KR" sz="1800" dirty="0"/>
              <a:t>():</a:t>
            </a:r>
          </a:p>
          <a:p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600" dirty="0"/>
              <a:t> X = </a:t>
            </a:r>
            <a:r>
              <a:rPr lang="en-US" altLang="ko-KR" sz="1600" dirty="0" err="1"/>
              <a:t>df.groupby</a:t>
            </a:r>
            <a:r>
              <a:rPr lang="en-US" altLang="ko-KR" sz="1600" dirty="0"/>
              <a:t>('</a:t>
            </a:r>
            <a:r>
              <a:rPr lang="ko-KR" altLang="en-US" sz="1600" dirty="0"/>
              <a:t>상품</a:t>
            </a:r>
            <a:r>
              <a:rPr lang="en-US" altLang="ko-KR" sz="1600" dirty="0"/>
              <a:t>')['</a:t>
            </a:r>
            <a:r>
              <a:rPr lang="ko-KR" altLang="en-US" sz="1600" dirty="0"/>
              <a:t>고객</a:t>
            </a:r>
            <a:r>
              <a:rPr lang="en-US" altLang="ko-KR" sz="1600" dirty="0"/>
              <a:t>'].</a:t>
            </a:r>
            <a:r>
              <a:rPr lang="en-US" altLang="ko-KR" sz="1600" dirty="0" err="1"/>
              <a:t>value_counts</a:t>
            </a:r>
            <a:r>
              <a:rPr lang="en-US" altLang="ko-KR" sz="1600" dirty="0"/>
              <a:t>().unstack().</a:t>
            </a:r>
            <a:r>
              <a:rPr lang="en-US" altLang="ko-KR" sz="1600" dirty="0" err="1"/>
              <a:t>fillna</a:t>
            </a:r>
            <a:r>
              <a:rPr lang="en-US" altLang="ko-KR" sz="1600" dirty="0"/>
              <a:t>(0)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plt.imshow</a:t>
            </a:r>
            <a:r>
              <a:rPr lang="en-US" altLang="ko-KR" sz="1600" dirty="0"/>
              <a:t>(X)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plt.xlabel</a:t>
            </a:r>
            <a:r>
              <a:rPr lang="en-US" altLang="ko-KR" sz="1600" dirty="0"/>
              <a:t>('Customers')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plt.ylabel</a:t>
            </a:r>
            <a:r>
              <a:rPr lang="en-US" altLang="ko-KR" sz="1600" dirty="0"/>
              <a:t>('Products')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plt.colorbar</a:t>
            </a:r>
            <a:r>
              <a:rPr lang="en-US" altLang="ko-KR" sz="1600" dirty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E8F6A9-CE0D-59B4-A85F-72BBF1D4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74" y="3429000"/>
            <a:ext cx="4808637" cy="18060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019B84-3664-798E-0A72-C5ABD379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1" y="1620510"/>
            <a:ext cx="617273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55494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 : </a:t>
            </a:r>
            <a:r>
              <a:rPr lang="en-US" altLang="ko-KR" sz="3100" dirty="0" err="1"/>
              <a:t>value_counts</a:t>
            </a:r>
            <a:r>
              <a:rPr lang="en-US" altLang="ko-KR" sz="3100" dirty="0"/>
              <a:t>().unstack().</a:t>
            </a:r>
            <a:r>
              <a:rPr lang="en-US" altLang="ko-KR" sz="3100" dirty="0" err="1"/>
              <a:t>fillna</a:t>
            </a:r>
            <a:r>
              <a:rPr lang="en-US" altLang="ko-KR" sz="3100" dirty="0"/>
              <a:t>(0)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877" y="1500375"/>
            <a:ext cx="10994323" cy="393972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Data visualization by</a:t>
            </a:r>
            <a:r>
              <a:rPr lang="ko-KR" altLang="en-US" sz="1800" dirty="0"/>
              <a:t> </a:t>
            </a:r>
            <a:r>
              <a:rPr lang="en-US" altLang="ko-KR" sz="1800" dirty="0"/>
              <a:t>data scaling minmax:</a:t>
            </a:r>
          </a:p>
          <a:p>
            <a:endParaRPr lang="en-US" altLang="ko-KR" sz="1800" dirty="0"/>
          </a:p>
          <a:p>
            <a:pPr marL="414000" lvl="1" indent="0">
              <a:buNone/>
            </a:pPr>
            <a:r>
              <a:rPr lang="en-US" altLang="ko-KR" sz="1600" dirty="0" err="1"/>
              <a:t>plt.imshow</a:t>
            </a:r>
            <a:r>
              <a:rPr lang="en-US" altLang="ko-KR" sz="1600" dirty="0"/>
              <a:t>(X/</a:t>
            </a:r>
            <a:r>
              <a:rPr lang="en-US" altLang="ko-KR" sz="1600" dirty="0" err="1"/>
              <a:t>X.max</a:t>
            </a:r>
            <a:r>
              <a:rPr lang="en-US" altLang="ko-KR" sz="1600" dirty="0"/>
              <a:t>())        # data</a:t>
            </a:r>
            <a:r>
              <a:rPr lang="ko-KR" altLang="en-US" sz="1600" dirty="0"/>
              <a:t> </a:t>
            </a:r>
            <a:r>
              <a:rPr lang="en-US" altLang="ko-KR" sz="1600" dirty="0"/>
              <a:t>scaling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plt.xlabel</a:t>
            </a:r>
            <a:r>
              <a:rPr lang="en-US" altLang="ko-KR" sz="1600" dirty="0"/>
              <a:t>('Customers')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plt.ylabel</a:t>
            </a:r>
            <a:r>
              <a:rPr lang="en-US" altLang="ko-KR" sz="1600" dirty="0"/>
              <a:t>('Products')</a:t>
            </a:r>
          </a:p>
          <a:p>
            <a:pPr marL="414000" lvl="1" indent="0">
              <a:buNone/>
            </a:pPr>
            <a:r>
              <a:rPr lang="en-US" altLang="ko-KR" sz="1600" dirty="0" err="1"/>
              <a:t>plt.colorbar</a:t>
            </a:r>
            <a:r>
              <a:rPr lang="en-US" altLang="ko-KR" sz="1600" dirty="0"/>
              <a:t>(shrink=0.4)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9FA3EF-571E-B509-712D-FC384FFC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27" y="2449069"/>
            <a:ext cx="5608806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1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55494"/>
            <a:ext cx="10353762" cy="5199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Grouping : </a:t>
            </a:r>
            <a:r>
              <a:rPr lang="en-US" altLang="ko-KR" sz="3100" dirty="0" err="1"/>
              <a:t>value_counts</a:t>
            </a:r>
            <a:r>
              <a:rPr lang="en-US" altLang="ko-KR" sz="3100" dirty="0"/>
              <a:t>().unstack().</a:t>
            </a:r>
            <a:r>
              <a:rPr lang="en-US" altLang="ko-KR" sz="3100" dirty="0" err="1"/>
              <a:t>fillna</a:t>
            </a:r>
            <a:r>
              <a:rPr lang="en-US" altLang="ko-KR" sz="3100" dirty="0"/>
              <a:t>(0)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877" y="1500374"/>
            <a:ext cx="11466464" cy="441789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Data visualization by nearest neighbors: </a:t>
            </a:r>
            <a:r>
              <a:rPr lang="en-US" altLang="ko-KR" sz="1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https://scikit-learn.org/stable/modules/neighbors.html#finding-the-nearest-neighbors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1800" dirty="0"/>
          </a:p>
          <a:p>
            <a:pPr marL="414000" lvl="1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sklearn.neighbors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NearestNeighbors</a:t>
            </a:r>
            <a:endParaRPr lang="en-US" altLang="ko-KR" sz="1400" dirty="0"/>
          </a:p>
          <a:p>
            <a:pPr marL="414000" lvl="1" indent="0">
              <a:buNone/>
            </a:pPr>
            <a:r>
              <a:rPr lang="en-US" altLang="ko-KR" sz="1400" dirty="0" err="1"/>
              <a:t>nbrs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NearestNeighbors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n_neighbors</a:t>
            </a:r>
            <a:r>
              <a:rPr lang="en-US" altLang="ko-KR" sz="1400" dirty="0"/>
              <a:t>=2).fit(X)</a:t>
            </a:r>
          </a:p>
          <a:p>
            <a:pPr marL="414000" lvl="1" indent="0">
              <a:buNone/>
            </a:pPr>
            <a:r>
              <a:rPr lang="en-US" altLang="ko-KR" sz="1400" dirty="0"/>
              <a:t>distances, indices = </a:t>
            </a:r>
            <a:r>
              <a:rPr lang="en-US" altLang="ko-KR" sz="1400" dirty="0" err="1"/>
              <a:t>nbrs.kneighbors</a:t>
            </a:r>
            <a:r>
              <a:rPr lang="en-US" altLang="ko-KR" sz="1400" dirty="0"/>
              <a:t>(X)</a:t>
            </a:r>
          </a:p>
          <a:p>
            <a:pPr marL="414000" lvl="1" indent="0">
              <a:buNone/>
            </a:pPr>
            <a:r>
              <a:rPr lang="en-US" altLang="ko-KR" sz="1400" dirty="0"/>
              <a:t>indices                                 # </a:t>
            </a:r>
            <a:r>
              <a:rPr lang="ko-KR" altLang="en-US" sz="1400" dirty="0"/>
              <a:t>가까운 상품이 </a:t>
            </a:r>
            <a:r>
              <a:rPr lang="ko-KR" altLang="en-US" sz="1400" dirty="0" err="1"/>
              <a:t>어떤건지</a:t>
            </a:r>
            <a:r>
              <a:rPr lang="ko-KR" altLang="en-US" sz="1400" dirty="0"/>
              <a:t> 보여줌</a:t>
            </a:r>
            <a:endParaRPr lang="en-US" altLang="ko-KR" sz="1400" dirty="0"/>
          </a:p>
          <a:p>
            <a:pPr marL="414000" lvl="1" indent="0">
              <a:buNone/>
            </a:pPr>
            <a:endParaRPr lang="en-US" altLang="ko-KR" sz="1400" dirty="0"/>
          </a:p>
          <a:p>
            <a:pPr marL="414000" lvl="1" indent="0">
              <a:buNone/>
            </a:pPr>
            <a:r>
              <a:rPr lang="en-US" altLang="ko-KR" sz="1400" dirty="0" err="1"/>
              <a:t>nbrs.kneighbors_graph</a:t>
            </a:r>
            <a:r>
              <a:rPr lang="en-US" altLang="ko-KR" sz="1400" dirty="0"/>
              <a:t>(X).</a:t>
            </a:r>
            <a:r>
              <a:rPr lang="en-US" altLang="ko-KR" sz="1400" dirty="0" err="1"/>
              <a:t>toarray</a:t>
            </a:r>
            <a:r>
              <a:rPr lang="en-US" altLang="ko-KR" sz="1400" dirty="0"/>
              <a:t>()  # 8</a:t>
            </a:r>
            <a:r>
              <a:rPr lang="ko-KR" altLang="en-US" sz="1400" dirty="0"/>
              <a:t>개 상품 간 이웃관계를 보여줌</a:t>
            </a:r>
            <a:endParaRPr lang="en-US" altLang="ko-KR" sz="1400" dirty="0"/>
          </a:p>
          <a:p>
            <a:pPr marL="414000" lvl="1" indent="0">
              <a:buNone/>
            </a:pPr>
            <a:endParaRPr lang="en-US" altLang="ko-KR" sz="1400" dirty="0"/>
          </a:p>
          <a:p>
            <a:pPr marL="414000" lvl="1" indent="0">
              <a:buNone/>
            </a:pPr>
            <a:r>
              <a:rPr lang="en-US" altLang="ko-KR" sz="1400" dirty="0" err="1"/>
              <a:t>plt.imshow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nbrs.kneighbors_graph</a:t>
            </a:r>
            <a:r>
              <a:rPr lang="en-US" altLang="ko-KR" sz="1400" dirty="0"/>
              <a:t>(X).</a:t>
            </a:r>
            <a:r>
              <a:rPr lang="en-US" altLang="ko-KR" sz="1400" dirty="0" err="1"/>
              <a:t>toarray</a:t>
            </a:r>
            <a:r>
              <a:rPr lang="en-US" altLang="ko-KR" sz="1400" dirty="0"/>
              <a:t>()) # </a:t>
            </a:r>
            <a:r>
              <a:rPr lang="ko-KR" altLang="en-US" sz="1400" dirty="0"/>
              <a:t>시각화</a:t>
            </a:r>
            <a:endParaRPr lang="en-US" altLang="ko-KR" sz="1400" dirty="0"/>
          </a:p>
          <a:p>
            <a:pPr marL="414000" lvl="1" indent="0">
              <a:buNone/>
            </a:pPr>
            <a:r>
              <a:rPr lang="en-US" altLang="ko-KR" sz="1400" dirty="0" err="1"/>
              <a:t>plt.xlabel</a:t>
            </a:r>
            <a:r>
              <a:rPr lang="en-US" altLang="ko-KR" sz="1400" dirty="0"/>
              <a:t>('Products')  # 0~8</a:t>
            </a:r>
            <a:r>
              <a:rPr lang="ko-KR" altLang="en-US" sz="1400" dirty="0"/>
              <a:t>은 상품 </a:t>
            </a:r>
            <a:r>
              <a:rPr lang="en-US" altLang="ko-KR" sz="1400" dirty="0"/>
              <a:t>A ~ I</a:t>
            </a:r>
          </a:p>
          <a:p>
            <a:pPr marL="414000" lvl="1" indent="0">
              <a:buNone/>
            </a:pPr>
            <a:r>
              <a:rPr lang="en-US" altLang="ko-KR" sz="1400" dirty="0" err="1"/>
              <a:t>plt.ylabel</a:t>
            </a:r>
            <a:r>
              <a:rPr lang="en-US" altLang="ko-KR" sz="1400" dirty="0"/>
              <a:t>('Products')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5A6EFC-F68D-298D-DEEF-29078F0C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14" y="1983297"/>
            <a:ext cx="2759303" cy="1412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59DF9-80B9-6944-7CBB-8C0E70499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14" y="3597073"/>
            <a:ext cx="2759303" cy="27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315910"/>
              </p:ext>
            </p:extLst>
          </p:nvPr>
        </p:nvGraphicFramePr>
        <p:xfrm>
          <a:off x="717177" y="1576481"/>
          <a:ext cx="10883152" cy="43524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2078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2078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2078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2078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numpy</a:t>
                      </a:r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int, float, string, </a:t>
                      </a:r>
                      <a:r>
                        <a:rPr lang="en-US" altLang="ko-KR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list, tuple, dictionary,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ndarray</a:t>
                      </a:r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Series, 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</a:rPr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4"/>
            <a:ext cx="3774746" cy="243152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What is pandas</a:t>
            </a:r>
          </a:p>
          <a:p>
            <a:r>
              <a:rPr lang="en-US" altLang="ko-KR" sz="2000" dirty="0"/>
              <a:t>Core</a:t>
            </a:r>
          </a:p>
          <a:p>
            <a:r>
              <a:rPr lang="en-US" altLang="ko-KR" sz="2000" dirty="0"/>
              <a:t>Object Creation</a:t>
            </a:r>
          </a:p>
          <a:p>
            <a:r>
              <a:rPr lang="en-US" altLang="ko-KR" sz="2000" dirty="0"/>
              <a:t>Viewing Data</a:t>
            </a:r>
          </a:p>
          <a:p>
            <a:r>
              <a:rPr lang="en-US" altLang="ko-KR" sz="2000" dirty="0"/>
              <a:t>Selection</a:t>
            </a:r>
          </a:p>
          <a:p>
            <a:r>
              <a:rPr lang="en-US" altLang="ko-KR" sz="2000" dirty="0"/>
              <a:t>Operations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4FAEA9D2-C47D-C473-97ED-67AB2298026B}"/>
              </a:ext>
            </a:extLst>
          </p:cNvPr>
          <p:cNvSpPr txBox="1">
            <a:spLocks/>
          </p:cNvSpPr>
          <p:nvPr/>
        </p:nvSpPr>
        <p:spPr>
          <a:xfrm>
            <a:off x="5432007" y="1127463"/>
            <a:ext cx="3774746" cy="2431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u="sng" dirty="0"/>
              <a:t>Merge</a:t>
            </a:r>
          </a:p>
          <a:p>
            <a:r>
              <a:rPr lang="en-US" altLang="ko-KR" sz="2000" dirty="0"/>
              <a:t>Grouping</a:t>
            </a:r>
          </a:p>
          <a:p>
            <a:r>
              <a:rPr lang="en-US" altLang="ko-KR" sz="2000" dirty="0"/>
              <a:t>Reshaping</a:t>
            </a:r>
          </a:p>
          <a:p>
            <a:r>
              <a:rPr lang="en-US" altLang="ko-KR" sz="2000" dirty="0"/>
              <a:t>Time Series</a:t>
            </a:r>
          </a:p>
          <a:p>
            <a:r>
              <a:rPr lang="en-US" altLang="ko-KR" sz="2000" dirty="0" err="1"/>
              <a:t>Categoricals</a:t>
            </a:r>
            <a:endParaRPr lang="en-US" altLang="ko-KR" sz="2000" dirty="0"/>
          </a:p>
          <a:p>
            <a:r>
              <a:rPr lang="en-US" altLang="ko-KR" sz="2000" dirty="0"/>
              <a:t>Plotting</a:t>
            </a:r>
          </a:p>
          <a:p>
            <a:r>
              <a:rPr lang="en-US" altLang="ko-KR" sz="2000" dirty="0"/>
              <a:t>Getting Data In/Out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903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4545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Merge: </a:t>
            </a:r>
            <a:r>
              <a:rPr lang="en-US" altLang="ko-KR" dirty="0" err="1"/>
              <a:t>Concat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2014" y="1463489"/>
            <a:ext cx="10775577" cy="478491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pandas provides various facilities for easily combining together Series, </a:t>
            </a:r>
            <a:r>
              <a:rPr lang="en-US" altLang="ko-KR" dirty="0" err="1"/>
              <a:t>DataFrame</a:t>
            </a:r>
            <a:r>
              <a:rPr lang="en-US" altLang="ko-KR" dirty="0"/>
              <a:t>, and Panel objects with various kinds of set logic for the indexes and relational algebra functionality in the case of join / merge-type operations.</a:t>
            </a:r>
          </a:p>
          <a:p>
            <a:r>
              <a:rPr lang="en-US" altLang="ko-KR" dirty="0"/>
              <a:t>Concatenating pandas objects together with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concat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altLang="ko-KR" dirty="0"/>
              <a:t>:</a:t>
            </a:r>
          </a:p>
          <a:p>
            <a:pPr marL="320040" lvl="1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320040" lvl="1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np.random.randn</a:t>
            </a:r>
            <a:r>
              <a:rPr lang="en-US" altLang="ko-KR" dirty="0"/>
              <a:t>(10, 4))</a:t>
            </a:r>
          </a:p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0         1         2         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0 -1.084581 -1.798968 -0.572917 -0.408600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0.261568 -0.918721 -0.742123 -0.202920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2 -0.832632  0.295318  0.868902 -0.776710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3 -0.284358  0.816428  0.036101 -0.658961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0.569674  0.543140  1.253828 -0.608703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5 -0.485940 -0.504054 -0.554351 -0.584281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6 -0.215461  0.059088  2.453443 -0.430747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1.354619  2.163310 -1.813315 -1.052961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8  1.495016  0.171376  0.942575  0.257720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0.728801 -1.163338 -1.450089 -1.305426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58751" y="2456324"/>
            <a:ext cx="5468471" cy="3544426"/>
          </a:xfrm>
        </p:spPr>
        <p:txBody>
          <a:bodyPr>
            <a:normAutofit fontScale="55000" lnSpcReduction="20000"/>
          </a:bodyPr>
          <a:lstStyle/>
          <a:p>
            <a:pPr marL="320040" lvl="1" indent="0">
              <a:buNone/>
            </a:pPr>
            <a:r>
              <a:rPr lang="en-US" altLang="ko-KR" dirty="0"/>
              <a:t># break it into pieces</a:t>
            </a:r>
          </a:p>
          <a:p>
            <a:pPr marL="320040" lvl="1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pieces = [</a:t>
            </a:r>
            <a:r>
              <a:rPr lang="en-US" altLang="ko-KR" b="1" dirty="0">
                <a:solidFill>
                  <a:srgbClr val="7030A0"/>
                </a:solidFill>
              </a:rPr>
              <a:t>df[:3]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00B0F0"/>
                </a:solidFill>
              </a:rPr>
              <a:t>df[3:6]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00B050"/>
                </a:solidFill>
              </a:rPr>
              <a:t>df[7:]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pd.</a:t>
            </a:r>
            <a:r>
              <a:rPr lang="en-US" altLang="ko-KR" b="1" dirty="0" err="1">
                <a:solidFill>
                  <a:srgbClr val="FF0000"/>
                </a:solidFill>
              </a:rPr>
              <a:t>concat</a:t>
            </a:r>
            <a:r>
              <a:rPr lang="en-US" altLang="ko-KR" b="1" dirty="0">
                <a:solidFill>
                  <a:srgbClr val="FF0000"/>
                </a:solidFill>
              </a:rPr>
              <a:t>(pieces)</a:t>
            </a:r>
            <a:r>
              <a:rPr lang="en-US" altLang="ko-KR" dirty="0"/>
              <a:t>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0         1         2         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0 -1.084581 -1.798968 -0.572917 -0.408600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0.261568 -0.918721 -0.742123 -0.202920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2 -0.832632  0.295318  0.868902 -0.776710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3 -0.284358  0.816428  0.036101 -0.658961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0.569674  0.543140  1.253828 -0.608703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5 -0.485940 -0.504054 -0.554351 -0.584281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1.354619  2.163310 -1.813315 -1.052961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8  1.495016  0.171376  0.942575  0.257720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0.728801 -1.163338 -1.450089 -1.305426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0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95835"/>
            <a:ext cx="10353762" cy="62752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Merge: </a:t>
            </a:r>
            <a:r>
              <a:rPr lang="en-US" altLang="ko-KR" dirty="0" err="1"/>
              <a:t>Concat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5473" y="1290921"/>
            <a:ext cx="6290833" cy="3558987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Concatenating pandas objects together with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concat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altLang="ko-KR" sz="1600" b="1" dirty="0"/>
              <a:t>:</a:t>
            </a:r>
          </a:p>
          <a:p>
            <a:pPr marL="320040" lvl="1" indent="0">
              <a:buNone/>
            </a:pPr>
            <a:r>
              <a:rPr lang="en-US" altLang="ko-KR" sz="1300" dirty="0"/>
              <a:t>import pandas as pd</a:t>
            </a:r>
          </a:p>
          <a:p>
            <a:pPr marL="320040" lvl="1" indent="0">
              <a:buNone/>
            </a:pPr>
            <a:r>
              <a:rPr lang="en-US" altLang="ko-KR" sz="1300" dirty="0"/>
              <a:t>import</a:t>
            </a:r>
            <a:r>
              <a:rPr lang="ko-KR" altLang="en-US" sz="1300" dirty="0"/>
              <a:t> </a:t>
            </a:r>
            <a:r>
              <a:rPr lang="en-US" altLang="ko-KR" sz="1300" dirty="0"/>
              <a:t>glob</a:t>
            </a:r>
          </a:p>
          <a:p>
            <a:pPr marL="320040" lvl="1" indent="0">
              <a:buNone/>
            </a:pPr>
            <a:endParaRPr lang="en-US" altLang="ko-KR" sz="1300" dirty="0"/>
          </a:p>
          <a:p>
            <a:pPr marL="320040" lvl="1" indent="0">
              <a:buNone/>
            </a:pPr>
            <a:r>
              <a:rPr lang="en-US" altLang="ko-KR" sz="1300" dirty="0"/>
              <a:t># generate </a:t>
            </a:r>
            <a:r>
              <a:rPr lang="en-US" altLang="ko-KR" sz="1300" dirty="0" err="1"/>
              <a:t>dataframes</a:t>
            </a:r>
            <a:r>
              <a:rPr lang="en-US" altLang="ko-KR" sz="1300" dirty="0"/>
              <a:t> and upload those into google root drive</a:t>
            </a:r>
          </a:p>
          <a:p>
            <a:pPr marL="320040" lvl="1" indent="0">
              <a:buNone/>
            </a:pPr>
            <a:r>
              <a:rPr lang="en-US" altLang="ko-KR" sz="1300" dirty="0"/>
              <a:t>for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in range(10):</a:t>
            </a:r>
          </a:p>
          <a:p>
            <a:pPr marL="320040" lvl="1" indent="0">
              <a:buNone/>
            </a:pPr>
            <a:r>
              <a:rPr lang="en-US" altLang="ko-KR" sz="1300" dirty="0"/>
              <a:t>    filename = </a:t>
            </a:r>
            <a:r>
              <a:rPr lang="en-US" altLang="ko-KR" sz="1300" dirty="0" err="1"/>
              <a:t>f'df</a:t>
            </a:r>
            <a:r>
              <a:rPr lang="en-US" altLang="ko-KR" sz="1300" dirty="0"/>
              <a:t>_{</a:t>
            </a:r>
            <a:r>
              <a:rPr lang="en-US" altLang="ko-KR" sz="1300" dirty="0" err="1"/>
              <a:t>i</a:t>
            </a:r>
            <a:r>
              <a:rPr lang="en-US" altLang="ko-KR" sz="1300" dirty="0"/>
              <a:t>}.csv’</a:t>
            </a:r>
          </a:p>
          <a:p>
            <a:pPr marL="320040" lvl="1" indent="0"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pd.DataFrame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np.random.randn</a:t>
            </a:r>
            <a:r>
              <a:rPr lang="en-US" altLang="ko-KR" sz="1300" dirty="0"/>
              <a:t>(100,4)).</a:t>
            </a:r>
            <a:r>
              <a:rPr lang="en-US" altLang="ko-KR" sz="1300" dirty="0" err="1"/>
              <a:t>to_csv</a:t>
            </a:r>
            <a:r>
              <a:rPr lang="en-US" altLang="ko-KR" sz="1300" dirty="0"/>
              <a:t>(filename)</a:t>
            </a:r>
          </a:p>
          <a:p>
            <a:pPr marL="320040" lvl="1" indent="0">
              <a:buNone/>
            </a:pPr>
            <a:r>
              <a:rPr lang="en-US" altLang="ko-KR" sz="1300" dirty="0"/>
              <a:t>files = </a:t>
            </a:r>
            <a:r>
              <a:rPr lang="en-US" altLang="ko-KR" sz="1300" dirty="0" err="1"/>
              <a:t>glob.glob</a:t>
            </a:r>
            <a:r>
              <a:rPr lang="en-US" altLang="ko-KR" sz="1300" dirty="0"/>
              <a:t>(‘*.csv’)</a:t>
            </a:r>
          </a:p>
          <a:p>
            <a:pPr marL="320040" lvl="1" indent="0">
              <a:buNone/>
            </a:pPr>
            <a:r>
              <a:rPr lang="en-US" altLang="ko-KR" sz="1300" dirty="0"/>
              <a:t>files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5F0B730-F7C8-0C45-FF40-D8CFEBC06B3E}"/>
              </a:ext>
            </a:extLst>
          </p:cNvPr>
          <p:cNvSpPr txBox="1">
            <a:spLocks/>
          </p:cNvSpPr>
          <p:nvPr/>
        </p:nvSpPr>
        <p:spPr>
          <a:xfrm>
            <a:off x="6090675" y="1290921"/>
            <a:ext cx="5867102" cy="3720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 2" charset="2"/>
              <a:buNone/>
            </a:pPr>
            <a:r>
              <a:rPr lang="en-US" altLang="ko-KR" sz="1300" dirty="0"/>
              <a:t># </a:t>
            </a:r>
            <a:r>
              <a:rPr lang="ko-KR" altLang="ko-KR" sz="1300" dirty="0" err="1"/>
              <a:t>Reads</a:t>
            </a:r>
            <a:r>
              <a:rPr lang="ko-KR" altLang="ko-KR" sz="1300" dirty="0"/>
              <a:t> </a:t>
            </a:r>
            <a:r>
              <a:rPr lang="ko-KR" altLang="ko-KR" sz="1300" dirty="0" err="1"/>
              <a:t>multiple</a:t>
            </a:r>
            <a:r>
              <a:rPr lang="ko-KR" altLang="ko-KR" sz="1300" dirty="0"/>
              <a:t> </a:t>
            </a:r>
            <a:r>
              <a:rPr lang="ko-KR" altLang="ko-KR" sz="1300" dirty="0" err="1"/>
              <a:t>files</a:t>
            </a:r>
            <a:r>
              <a:rPr lang="ko-KR" altLang="ko-KR" sz="1300" dirty="0"/>
              <a:t> </a:t>
            </a:r>
            <a:r>
              <a:rPr lang="en-US" altLang="ko-KR" sz="1300" dirty="0"/>
              <a:t>via for loop </a:t>
            </a:r>
            <a:r>
              <a:rPr lang="ko-KR" altLang="ko-KR" sz="1300" dirty="0"/>
              <a:t>and </a:t>
            </a:r>
            <a:r>
              <a:rPr lang="en-US" altLang="ko-KR" sz="1300" dirty="0"/>
              <a:t>merge single</a:t>
            </a:r>
            <a:r>
              <a:rPr lang="ko-KR" altLang="ko-KR" sz="1300" dirty="0"/>
              <a:t> </a:t>
            </a:r>
            <a:r>
              <a:rPr lang="en-US" altLang="ko-KR" sz="1300" dirty="0" err="1"/>
              <a:t>dataframe</a:t>
            </a:r>
            <a:r>
              <a:rPr lang="en-US" altLang="ko-KR" sz="1300" dirty="0"/>
              <a:t>.</a:t>
            </a:r>
            <a:r>
              <a:rPr lang="ko-KR" altLang="ko-KR" sz="1300" dirty="0"/>
              <a:t> </a:t>
            </a:r>
            <a:endParaRPr lang="en-US" altLang="ko-KR" sz="1300" dirty="0"/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 err="1"/>
              <a:t>df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pd.DataFrame</a:t>
            </a:r>
            <a:r>
              <a:rPr lang="en-US" altLang="ko-KR" sz="1300" dirty="0"/>
              <a:t>()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/>
              <a:t>for file in files: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tf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pd.read_csv</a:t>
            </a:r>
            <a:r>
              <a:rPr lang="en-US" altLang="ko-KR" sz="1300" dirty="0"/>
              <a:t>(file) 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df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pd.concat</a:t>
            </a:r>
            <a:r>
              <a:rPr lang="en-US" altLang="ko-KR" sz="1300" dirty="0"/>
              <a:t>([</a:t>
            </a:r>
            <a:r>
              <a:rPr lang="en-US" altLang="ko-KR" sz="1300" dirty="0" err="1"/>
              <a:t>tf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df</a:t>
            </a:r>
            <a:r>
              <a:rPr lang="en-US" altLang="ko-KR" sz="1300" dirty="0"/>
              <a:t>])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 err="1"/>
              <a:t>df.index</a:t>
            </a:r>
            <a:r>
              <a:rPr lang="en-US" altLang="ko-KR" sz="1300" dirty="0"/>
              <a:t> = range(</a:t>
            </a:r>
            <a:r>
              <a:rPr lang="en-US" altLang="ko-KR" sz="1300" dirty="0" err="1"/>
              <a:t>len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df</a:t>
            </a:r>
            <a:r>
              <a:rPr lang="en-US" altLang="ko-KR" sz="1300" dirty="0"/>
              <a:t>))</a:t>
            </a:r>
          </a:p>
          <a:p>
            <a:pPr marL="320040" lvl="1" indent="0">
              <a:buFont typeface="Wingdings 2" charset="2"/>
              <a:buNone/>
            </a:pPr>
            <a:endParaRPr lang="en-US" altLang="ko-KR" sz="1300" dirty="0"/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/>
              <a:t># Using list comprehension syntax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 err="1"/>
              <a:t>df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pd.concat</a:t>
            </a:r>
            <a:r>
              <a:rPr lang="en-US" altLang="ko-KR" sz="1300" dirty="0"/>
              <a:t>([</a:t>
            </a:r>
            <a:r>
              <a:rPr lang="en-US" altLang="ko-KR" sz="1300" dirty="0" err="1"/>
              <a:t>pd.read_csv</a:t>
            </a:r>
            <a:r>
              <a:rPr lang="en-US" altLang="ko-KR" sz="1300" dirty="0"/>
              <a:t>(file) for file in files], 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300" dirty="0"/>
              <a:t>                       </a:t>
            </a:r>
            <a:r>
              <a:rPr lang="en-US" altLang="ko-KR" sz="1300" dirty="0" err="1"/>
              <a:t>ignore_index</a:t>
            </a:r>
            <a:r>
              <a:rPr lang="en-US" altLang="ko-KR" sz="13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16193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2134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Merge: </a:t>
            </a:r>
            <a:r>
              <a:rPr lang="en-US" altLang="ko-KR" dirty="0" err="1"/>
              <a:t>Concat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773" y="1183341"/>
            <a:ext cx="10248215" cy="518253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z="3000" dirty="0"/>
              <a:t>pandas provides various facilities for easily combining together Series, </a:t>
            </a:r>
            <a:r>
              <a:rPr lang="en-US" altLang="ko-KR" sz="3000" dirty="0" err="1"/>
              <a:t>DataFrame</a:t>
            </a:r>
            <a:r>
              <a:rPr lang="en-US" altLang="ko-KR" sz="3000" dirty="0"/>
              <a:t>, and Panel objects with various kinds of set logic for the indexes and relational algebra functionality in the case of join / merge-type operations.</a:t>
            </a:r>
          </a:p>
          <a:p>
            <a:r>
              <a:rPr lang="en-US" altLang="ko-KR" sz="3000" dirty="0"/>
              <a:t>Concatenating pandas objects together with </a:t>
            </a:r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concat</a:t>
            </a:r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altLang="ko-KR" sz="3000" dirty="0"/>
              <a:t>:</a:t>
            </a:r>
          </a:p>
          <a:p>
            <a:pPr marL="320040" lvl="1" indent="0">
              <a:buNone/>
            </a:pPr>
            <a:r>
              <a:rPr lang="en-US" altLang="ko-KR" sz="3000" dirty="0"/>
              <a:t>import </a:t>
            </a:r>
            <a:r>
              <a:rPr lang="en-US" altLang="ko-KR" sz="3000" dirty="0" err="1"/>
              <a:t>numpy</a:t>
            </a:r>
            <a:r>
              <a:rPr lang="en-US" altLang="ko-KR" sz="3000" dirty="0"/>
              <a:t> as np</a:t>
            </a:r>
          </a:p>
          <a:p>
            <a:pPr marL="320040" lvl="1" indent="0">
              <a:buNone/>
            </a:pPr>
            <a:r>
              <a:rPr lang="en-US" altLang="ko-KR" sz="3000" dirty="0"/>
              <a:t>import pandas as </a:t>
            </a:r>
            <a:r>
              <a:rPr lang="en-US" altLang="ko-KR" sz="3000" dirty="0" err="1"/>
              <a:t>pd</a:t>
            </a:r>
            <a:endParaRPr lang="en-US" altLang="ko-KR" sz="3000" dirty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sz="2500" dirty="0"/>
              <a:t>df = </a:t>
            </a:r>
            <a:r>
              <a:rPr lang="en-US" altLang="ko-KR" sz="2500" dirty="0" err="1"/>
              <a:t>pd.DataFrame</a:t>
            </a:r>
            <a:r>
              <a:rPr lang="en-US" altLang="ko-KR" sz="2500" dirty="0"/>
              <a:t>(</a:t>
            </a:r>
            <a:r>
              <a:rPr lang="en-US" altLang="ko-KR" sz="2500" dirty="0" err="1"/>
              <a:t>np.random.randn</a:t>
            </a:r>
            <a:r>
              <a:rPr lang="en-US" altLang="ko-KR" sz="2500" dirty="0"/>
              <a:t>(6, 4))</a:t>
            </a:r>
          </a:p>
          <a:p>
            <a:pPr marL="320040" lvl="1" indent="0">
              <a:buNone/>
            </a:pPr>
            <a:r>
              <a:rPr lang="en-US" altLang="ko-KR" sz="2500" dirty="0"/>
              <a:t>print(</a:t>
            </a:r>
            <a:r>
              <a:rPr lang="en-US" altLang="ko-KR" sz="2500" dirty="0" err="1"/>
              <a:t>df</a:t>
            </a:r>
            <a:r>
              <a:rPr lang="en-US" altLang="ko-KR" sz="2500" dirty="0"/>
              <a:t>)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0         1         2         3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2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0.418580 -1.687929  0.620796  0.464855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2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1 -1.839742  0.032308  1.353352  1.704181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2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0.232234  0.430497  0.873095 -0.639765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2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0.056312  0.146127 -0.543622 -1.017337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2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1.039911 -1.055262  0.834883  1.079062</a:t>
            </a:r>
          </a:p>
          <a:p>
            <a:pPr marL="320040" lvl="1" indent="0">
              <a:buNone/>
            </a:pPr>
            <a:r>
              <a:rPr lang="en-US" altLang="ko-K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2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0.004134  0.481104 -1.525144  0.654838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762749" y="1801907"/>
            <a:ext cx="6429251" cy="4806016"/>
          </a:xfrm>
        </p:spPr>
        <p:txBody>
          <a:bodyPr>
            <a:normAutofit fontScale="47500" lnSpcReduction="20000"/>
          </a:bodyPr>
          <a:lstStyle/>
          <a:p>
            <a:pPr marL="320040" lvl="1" indent="0">
              <a:buNone/>
            </a:pPr>
            <a:r>
              <a:rPr lang="en-US" altLang="ko-KR" sz="2500" dirty="0"/>
              <a:t>df3 = </a:t>
            </a:r>
            <a:r>
              <a:rPr lang="en-US" altLang="ko-KR" sz="2500" dirty="0" err="1"/>
              <a:t>pd.DataFrame</a:t>
            </a:r>
            <a:r>
              <a:rPr lang="en-US" altLang="ko-KR" sz="2500" dirty="0"/>
              <a:t>(</a:t>
            </a:r>
            <a:r>
              <a:rPr lang="en-US" altLang="ko-KR" sz="2500" dirty="0" err="1"/>
              <a:t>np.random.randn</a:t>
            </a:r>
            <a:r>
              <a:rPr lang="en-US" altLang="ko-KR" sz="2500" dirty="0"/>
              <a:t>(3, 4))</a:t>
            </a:r>
          </a:p>
          <a:p>
            <a:pPr marL="320040" lvl="1" indent="0">
              <a:buNone/>
            </a:pPr>
            <a:r>
              <a:rPr lang="en-US" altLang="ko-KR" sz="2500" dirty="0"/>
              <a:t>print(df3)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0         1         2         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0.035366  0.291673  0.026395 -0.997831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1 -0.977021 -0.159758 -0.919864  0.016417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2 -0.068417 -1.221108  0.358600 -0.628889</a:t>
            </a:r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sz="2500" b="1" dirty="0">
                <a:solidFill>
                  <a:srgbClr val="FF0000"/>
                </a:solidFill>
              </a:rPr>
              <a:t>pieces = [df, df3]</a:t>
            </a:r>
          </a:p>
          <a:p>
            <a:pPr marL="320040" lvl="1" indent="0">
              <a:buNone/>
            </a:pPr>
            <a:r>
              <a:rPr lang="en-US" altLang="ko-KR" sz="2500" dirty="0"/>
              <a:t>print(</a:t>
            </a:r>
            <a:r>
              <a:rPr lang="en-US" altLang="ko-KR" sz="2500" dirty="0" err="1"/>
              <a:t>pd.</a:t>
            </a:r>
            <a:r>
              <a:rPr lang="en-US" altLang="ko-KR" sz="2500" b="1" dirty="0" err="1">
                <a:solidFill>
                  <a:srgbClr val="FF0000"/>
                </a:solidFill>
              </a:rPr>
              <a:t>concat</a:t>
            </a:r>
            <a:r>
              <a:rPr lang="en-US" altLang="ko-KR" sz="2500" b="1" dirty="0">
                <a:solidFill>
                  <a:srgbClr val="FF0000"/>
                </a:solidFill>
              </a:rPr>
              <a:t>(pieces)</a:t>
            </a:r>
            <a:r>
              <a:rPr lang="en-US" altLang="ko-KR" sz="2500" dirty="0"/>
              <a:t>)</a:t>
            </a:r>
            <a:endParaRPr lang="en-US" altLang="ko-KR" sz="2500" b="1" dirty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0         1         2         3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0.418580 -1.687929  0.620796  0.464855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1 -1.839742  0.032308  1.353352  1.704181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0.232234  0.430497  0.873095 -0.639765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0.056312  0.146127 -0.543622 -1.017337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1.039911 -1.055262  0.834883  1.079062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0.004134  0.481104 -1.525144  0.654838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0.035366  0.291673  0.026395 -0.997831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1 -0.977021 -0.159758 -0.919864  0.016417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2 -0.068417 -1.221108  0.358600 -0.628889</a:t>
            </a:r>
            <a:endParaRPr lang="ko-KR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7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Merge: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125" y="1062866"/>
            <a:ext cx="6374512" cy="527392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SQL style merges:</a:t>
            </a:r>
          </a:p>
          <a:p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left = </a:t>
            </a:r>
            <a:r>
              <a:rPr lang="en-US" altLang="ko-KR" dirty="0" err="1"/>
              <a:t>pd.DataFrame</a:t>
            </a:r>
            <a:r>
              <a:rPr lang="en-US" altLang="ko-KR" dirty="0"/>
              <a:t>({'key': ['foo', 'foo'], '</a:t>
            </a:r>
            <a:r>
              <a:rPr lang="en-US" altLang="ko-KR" dirty="0" err="1"/>
              <a:t>lval</a:t>
            </a:r>
            <a:r>
              <a:rPr lang="en-US" altLang="ko-KR" dirty="0"/>
              <a:t>': [1, 2]})</a:t>
            </a:r>
          </a:p>
          <a:p>
            <a:pPr marL="320040" lvl="1" indent="0">
              <a:buNone/>
            </a:pPr>
            <a:r>
              <a:rPr lang="en-US" altLang="ko-KR" dirty="0"/>
              <a:t>print(left)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key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0  foo   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1  foo    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20040" lvl="1" indent="0">
              <a:buNone/>
            </a:pPr>
            <a:r>
              <a:rPr lang="en-US" altLang="ko-KR" dirty="0"/>
              <a:t>right = </a:t>
            </a:r>
            <a:r>
              <a:rPr lang="en-US" altLang="ko-KR" dirty="0" err="1"/>
              <a:t>pd.DataFrame</a:t>
            </a:r>
            <a:r>
              <a:rPr lang="en-US" altLang="ko-KR" dirty="0"/>
              <a:t>({'key': ['foo', 'foo'], '</a:t>
            </a:r>
            <a:r>
              <a:rPr lang="en-US" altLang="ko-KR" dirty="0" err="1"/>
              <a:t>rval</a:t>
            </a:r>
            <a:r>
              <a:rPr lang="en-US" altLang="ko-KR" dirty="0"/>
              <a:t>': [4, 5]})</a:t>
            </a:r>
          </a:p>
          <a:p>
            <a:pPr marL="320040" lvl="1" indent="0">
              <a:buNone/>
            </a:pPr>
            <a:r>
              <a:rPr lang="en-US" altLang="ko-KR" dirty="0"/>
              <a:t>print(right)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key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0  foo    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1  foo     </a:t>
            </a:r>
            <a:r>
              <a:rPr lang="en-US" altLang="ko-K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30F5CC-E734-B8B2-D44C-6F5A04E50DAD}"/>
              </a:ext>
            </a:extLst>
          </p:cNvPr>
          <p:cNvSpPr txBox="1">
            <a:spLocks/>
          </p:cNvSpPr>
          <p:nvPr/>
        </p:nvSpPr>
        <p:spPr>
          <a:xfrm>
            <a:off x="6803606" y="2301332"/>
            <a:ext cx="5146346" cy="252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 2" charset="2"/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pd.</a:t>
            </a:r>
            <a:r>
              <a:rPr lang="en-US" altLang="ko-KR" sz="1600" b="1" dirty="0" err="1">
                <a:solidFill>
                  <a:srgbClr val="FF0000"/>
                </a:solidFill>
              </a:rPr>
              <a:t>merge</a:t>
            </a:r>
            <a:r>
              <a:rPr lang="en-US" altLang="ko-KR" sz="1600" b="1" dirty="0">
                <a:solidFill>
                  <a:srgbClr val="FF0000"/>
                </a:solidFill>
              </a:rPr>
              <a:t>(left, right, on='key’)</a:t>
            </a:r>
            <a:r>
              <a:rPr lang="en-US" altLang="ko-KR" sz="1600" dirty="0"/>
              <a:t>)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600" dirty="0"/>
              <a:t>#  cartesian product, </a:t>
            </a:r>
            <a:r>
              <a:rPr lang="ko-KR" altLang="en-US" sz="1600" dirty="0"/>
              <a:t>순서쌍</a:t>
            </a:r>
            <a:endParaRPr lang="en-US" altLang="ko-KR" sz="1600" dirty="0"/>
          </a:p>
          <a:p>
            <a:pPr marL="320040" lvl="1" indent="0">
              <a:buFont typeface="Wingdings 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Font typeface="Wingdings 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0 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1 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2 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20040" lvl="1" indent="0">
              <a:buFont typeface="Wingdings 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3 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353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Merge: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1152699" cy="552434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Another example that can be given is:</a:t>
            </a:r>
          </a:p>
          <a:p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320040" lvl="1" indent="0">
              <a:buNone/>
            </a:pP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left = </a:t>
            </a:r>
            <a:r>
              <a:rPr lang="en-US" altLang="ko-KR" dirty="0" err="1"/>
              <a:t>pd.DataFrame</a:t>
            </a:r>
            <a:r>
              <a:rPr lang="en-US" altLang="ko-KR" dirty="0"/>
              <a:t>({'key': ['foo', 'bar'], '</a:t>
            </a:r>
            <a:r>
              <a:rPr lang="en-US" altLang="ko-KR" dirty="0" err="1"/>
              <a:t>lval</a:t>
            </a:r>
            <a:r>
              <a:rPr lang="en-US" altLang="ko-KR" dirty="0"/>
              <a:t>': [1, 2]})</a:t>
            </a:r>
          </a:p>
          <a:p>
            <a:pPr marL="320040" lvl="1" indent="0">
              <a:buNone/>
            </a:pPr>
            <a:r>
              <a:rPr lang="en-US" altLang="ko-KR" dirty="0"/>
              <a:t>print(left)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key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0  foo   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1  bar    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20040" lvl="1" indent="0">
              <a:buNone/>
            </a:pPr>
            <a:r>
              <a:rPr lang="en-US" altLang="ko-KR" dirty="0"/>
              <a:t>right = </a:t>
            </a:r>
            <a:r>
              <a:rPr lang="en-US" altLang="ko-KR" dirty="0" err="1"/>
              <a:t>pd.DataFrame</a:t>
            </a:r>
            <a:r>
              <a:rPr lang="en-US" altLang="ko-KR" dirty="0"/>
              <a:t>({'key': ['foo', 'bar'], '</a:t>
            </a:r>
            <a:r>
              <a:rPr lang="en-US" altLang="ko-KR" dirty="0" err="1"/>
              <a:t>rval</a:t>
            </a:r>
            <a:r>
              <a:rPr lang="en-US" altLang="ko-KR" dirty="0"/>
              <a:t>': [4, 5]})</a:t>
            </a:r>
          </a:p>
          <a:p>
            <a:pPr marL="320040" lvl="1" indent="0">
              <a:buNone/>
            </a:pPr>
            <a:r>
              <a:rPr lang="en-US" altLang="ko-KR" dirty="0"/>
              <a:t>print(right)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key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0  foo    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1  bar     </a:t>
            </a:r>
            <a:r>
              <a:rPr lang="en-US" altLang="ko-K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320040" lvl="1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pd.merge</a:t>
            </a:r>
            <a:r>
              <a:rPr lang="en-US" altLang="ko-KR" dirty="0"/>
              <a:t>(left, right, on='key'))	# natural join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  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0 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32004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# 1 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3970</TotalTime>
  <Words>2982</Words>
  <Application>Microsoft Office PowerPoint</Application>
  <PresentationFormat>와이드스크린</PresentationFormat>
  <Paragraphs>434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Batang</vt:lpstr>
      <vt:lpstr>Calibri</vt:lpstr>
      <vt:lpstr>Courier New</vt:lpstr>
      <vt:lpstr>Tahoma</vt:lpstr>
      <vt:lpstr>Wingdings 2</vt:lpstr>
      <vt:lpstr>SlateVTI</vt:lpstr>
      <vt:lpstr>Pandas</vt:lpstr>
      <vt:lpstr>pandas</vt:lpstr>
      <vt:lpstr>Topic Structure</vt:lpstr>
      <vt:lpstr>Learning Objectives</vt:lpstr>
      <vt:lpstr>Merge: Concat</vt:lpstr>
      <vt:lpstr>Merge: Concat</vt:lpstr>
      <vt:lpstr>Merge: Concat</vt:lpstr>
      <vt:lpstr>Merge: Join</vt:lpstr>
      <vt:lpstr>Merge: Join</vt:lpstr>
      <vt:lpstr>Merge: Append</vt:lpstr>
      <vt:lpstr>Merge: Append</vt:lpstr>
      <vt:lpstr>Practice(1/3)</vt:lpstr>
      <vt:lpstr>Practice(2/3)</vt:lpstr>
      <vt:lpstr>Practice(3/3)</vt:lpstr>
      <vt:lpstr>Learning Objectives</vt:lpstr>
      <vt:lpstr>Grouping</vt:lpstr>
      <vt:lpstr>Grouping</vt:lpstr>
      <vt:lpstr>Grouping : value_counts().unstack().fillna(0) (1/5)</vt:lpstr>
      <vt:lpstr>Digress : Dive into the groupby</vt:lpstr>
      <vt:lpstr>Grouping : value_counts().unstack().fillna(0) (2/5)</vt:lpstr>
      <vt:lpstr>Grouping : value_counts().unstack().fillna(0) (3/5)</vt:lpstr>
      <vt:lpstr>Grouping : value_counts().unstack().fillna(0) (4/5)</vt:lpstr>
      <vt:lpstr>Grouping : value_counts().unstack().fillna(0) 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72</cp:revision>
  <dcterms:created xsi:type="dcterms:W3CDTF">2023-11-06T08:03:36Z</dcterms:created>
  <dcterms:modified xsi:type="dcterms:W3CDTF">2024-06-04T22:32:38Z</dcterms:modified>
</cp:coreProperties>
</file>