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2437" r:id="rId2"/>
    <p:sldId id="2096" r:id="rId3"/>
    <p:sldId id="2440" r:id="rId4"/>
    <p:sldId id="2441" r:id="rId5"/>
    <p:sldId id="2439" r:id="rId6"/>
    <p:sldId id="2097" r:id="rId7"/>
    <p:sldId id="2098" r:id="rId8"/>
    <p:sldId id="2442" r:id="rId9"/>
    <p:sldId id="2443" r:id="rId10"/>
    <p:sldId id="2099" r:id="rId11"/>
    <p:sldId id="2100" r:id="rId12"/>
    <p:sldId id="2257" r:id="rId13"/>
    <p:sldId id="2258" r:id="rId14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20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025">
          <p15:clr>
            <a:srgbClr val="A4A3A4"/>
          </p15:clr>
        </p15:guide>
        <p15:guide id="5" pos="2880">
          <p15:clr>
            <a:srgbClr val="A4A3A4"/>
          </p15:clr>
        </p15:guide>
        <p15:guide id="6" pos="3119">
          <p15:clr>
            <a:srgbClr val="A4A3A4"/>
          </p15:clr>
        </p15:guide>
        <p15:guide id="7" pos="488">
          <p15:clr>
            <a:srgbClr val="A4A3A4"/>
          </p15:clr>
        </p15:guide>
        <p15:guide id="8" pos="3211">
          <p15:clr>
            <a:srgbClr val="A4A3A4"/>
          </p15:clr>
        </p15:guide>
        <p15:guide id="9" pos="5886">
          <p15:clr>
            <a:srgbClr val="A4A3A4"/>
          </p15:clr>
        </p15:guide>
        <p15:guide id="10" pos="5751">
          <p15:clr>
            <a:srgbClr val="A4A3A4"/>
          </p15:clr>
        </p15:guide>
        <p15:guide id="11" pos="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2" autoAdjust="0"/>
    <p:restoredTop sz="96400" autoAdjust="0"/>
  </p:normalViewPr>
  <p:slideViewPr>
    <p:cSldViewPr>
      <p:cViewPr varScale="1">
        <p:scale>
          <a:sx n="110" d="100"/>
          <a:sy n="110" d="100"/>
        </p:scale>
        <p:origin x="1980" y="102"/>
      </p:cViewPr>
      <p:guideLst>
        <p:guide orient="horz" pos="2159"/>
        <p:guide orient="horz" pos="1206"/>
        <p:guide orient="horz" pos="4020"/>
        <p:guide orient="horz" pos="1025"/>
        <p:guide pos="2880"/>
        <p:guide pos="3119"/>
        <p:guide pos="488"/>
        <p:guide pos="3211"/>
        <p:guide pos="5886"/>
        <p:guide pos="5751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88" y="34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580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678" y="1"/>
            <a:ext cx="2918579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r">
              <a:defRPr sz="1200"/>
            </a:lvl1pPr>
          </a:lstStyle>
          <a:p>
            <a:pPr lvl="0">
              <a:defRPr/>
            </a:pPr>
            <a:fld id="{3E81C32A-3A80-4A7D-8BDE-AAC2FB4FD2B9}" type="datetime1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2024-07-22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8580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678" y="9372003"/>
            <a:ext cx="2918579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r">
              <a:defRPr sz="1200"/>
            </a:lvl1pPr>
          </a:lstStyle>
          <a:p>
            <a:pPr lvl="0">
              <a:defRPr/>
            </a:pPr>
            <a:fld id="{9DA551EA-9673-4CB8-9725-DCAE777531BB}" type="slidenum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‹#›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  <a:prstGeom prst="rect">
            <a:avLst/>
          </a:prstGeom>
        </p:spPr>
        <p:txBody>
          <a:bodyPr vert="horz" lIns="94851" tIns="47425" rIns="94851" bIns="47425" anchor="b"/>
          <a:lstStyle>
            <a:lvl1pPr algn="r">
              <a:defRPr sz="1300"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fld id="{EA943608-30A2-4DD3-A5E1-F7D1EE9D25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" y="98425"/>
            <a:ext cx="6689725" cy="463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32" tIns="43766" rIns="87532" bIns="4376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1987" y="5141406"/>
            <a:ext cx="6563086" cy="4294226"/>
          </a:xfrm>
          <a:prstGeom prst="rect">
            <a:avLst/>
          </a:prstGeom>
        </p:spPr>
        <p:txBody>
          <a:bodyPr vert="horz" lIns="87541" tIns="43771" rIns="87541" bIns="4377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9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01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_1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prstMaterial="softEdge">
              <a:contourClr>
                <a:schemeClr val="bg1"/>
              </a:contourClr>
            </a:sp3d>
          </a:bodyPr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+mj-lt"/>
              <a:buNone/>
              <a:defRPr kumimoji="1" lang="ko-KR" altLang="en-US" sz="2600" b="0" kern="0" spc="0" baseline="0" dirty="0">
                <a:ln w="1905"/>
                <a:gradFill>
                  <a:gsLst>
                    <a:gs pos="63750">
                      <a:srgbClr val="0070C0"/>
                    </a:gs>
                    <a:gs pos="75000">
                      <a:srgbClr val="0070C0"/>
                    </a:gs>
                  </a:gsLst>
                  <a:lin ang="5400000" scaled="0"/>
                </a:gradFill>
                <a:effectLst/>
                <a:latin typeface="나눔스퀘어 ExtraBold" pitchFamily="50" charset="-127"/>
                <a:ea typeface="나눔스퀘어 ExtraBold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178"/>
          <p:cNvSpPr>
            <a:spLocks noChangeArrowheads="1"/>
          </p:cNvSpPr>
          <p:nvPr userDrawn="1"/>
        </p:nvSpPr>
        <p:spPr bwMode="auto">
          <a:xfrm>
            <a:off x="4859074" y="6548953"/>
            <a:ext cx="41158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412F0CD-6C03-4E80-9F06-157C4F806DB1}" type="slidenum"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 UltraLight" pitchFamily="2" charset="-127"/>
                <a:ea typeface="나눔바른고딕 UltraLight" pitchFamily="2" charset="-127"/>
              </a:rPr>
              <a: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58786" y="1438177"/>
            <a:ext cx="71366" cy="696392"/>
            <a:chOff x="67253" y="1474605"/>
            <a:chExt cx="71366" cy="696392"/>
          </a:xfrm>
        </p:grpSpPr>
        <p:sp>
          <p:nvSpPr>
            <p:cNvPr id="22" name="타원 21"/>
            <p:cNvSpPr/>
            <p:nvPr userDrawn="1"/>
          </p:nvSpPr>
          <p:spPr>
            <a:xfrm rot="5400000">
              <a:off x="67253" y="1474605"/>
              <a:ext cx="71366" cy="71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타원 23"/>
            <p:cNvSpPr/>
            <p:nvPr userDrawn="1"/>
          </p:nvSpPr>
          <p:spPr>
            <a:xfrm rot="5400000">
              <a:off x="67253" y="1787118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6" name="타원 25"/>
            <p:cNvSpPr/>
            <p:nvPr userDrawn="1"/>
          </p:nvSpPr>
          <p:spPr>
            <a:xfrm rot="5400000">
              <a:off x="67253" y="2099631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312" y="188640"/>
            <a:ext cx="2021979" cy="340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117D0C-14D3-EA73-8219-0CF4DD144EC7}"/>
              </a:ext>
            </a:extLst>
          </p:cNvPr>
          <p:cNvSpPr/>
          <p:nvPr userDrawn="1"/>
        </p:nvSpPr>
        <p:spPr>
          <a:xfrm>
            <a:off x="7581292" y="107051"/>
            <a:ext cx="212423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6A77F-1C59-B777-2F11-4201A91433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88363" y="112740"/>
            <a:ext cx="1584176" cy="511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3C7F76-D027-9303-0F72-A17ADAF208B6}"/>
              </a:ext>
            </a:extLst>
          </p:cNvPr>
          <p:cNvSpPr/>
          <p:nvPr userDrawn="1"/>
        </p:nvSpPr>
        <p:spPr>
          <a:xfrm>
            <a:off x="7329264" y="107051"/>
            <a:ext cx="2454027" cy="51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95B43B-F7D6-DDFB-8817-6027A7C11AC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6496" y="6440406"/>
            <a:ext cx="895419" cy="322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5AE32F-0888-4339-BD4B-A0A73C93606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03133" y="6507809"/>
            <a:ext cx="946411" cy="3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581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png"/><Relationship Id="rId13" Type="http://schemas.openxmlformats.org/officeDocument/2006/relationships/image" Target="../media/image482.png"/><Relationship Id="rId18" Type="http://schemas.openxmlformats.org/officeDocument/2006/relationships/image" Target="../media/image487.png"/><Relationship Id="rId3" Type="http://schemas.openxmlformats.org/officeDocument/2006/relationships/image" Target="../media/image468.png"/><Relationship Id="rId7" Type="http://schemas.openxmlformats.org/officeDocument/2006/relationships/image" Target="../media/image473.png"/><Relationship Id="rId12" Type="http://schemas.openxmlformats.org/officeDocument/2006/relationships/image" Target="../media/image481.png"/><Relationship Id="rId17" Type="http://schemas.openxmlformats.org/officeDocument/2006/relationships/image" Target="../media/image486.png"/><Relationship Id="rId2" Type="http://schemas.openxmlformats.org/officeDocument/2006/relationships/image" Target="../media/image467.png"/><Relationship Id="rId16" Type="http://schemas.openxmlformats.org/officeDocument/2006/relationships/image" Target="../media/image4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2.png"/><Relationship Id="rId11" Type="http://schemas.openxmlformats.org/officeDocument/2006/relationships/image" Target="../media/image479.png"/><Relationship Id="rId5" Type="http://schemas.openxmlformats.org/officeDocument/2006/relationships/image" Target="../media/image471.png"/><Relationship Id="rId15" Type="http://schemas.openxmlformats.org/officeDocument/2006/relationships/image" Target="../media/image484.png"/><Relationship Id="rId10" Type="http://schemas.openxmlformats.org/officeDocument/2006/relationships/image" Target="../media/image478.png"/><Relationship Id="rId19" Type="http://schemas.openxmlformats.org/officeDocument/2006/relationships/image" Target="../media/image2091.png"/><Relationship Id="rId4" Type="http://schemas.openxmlformats.org/officeDocument/2006/relationships/image" Target="../media/image469.png"/><Relationship Id="rId9" Type="http://schemas.openxmlformats.org/officeDocument/2006/relationships/image" Target="../media/image475.png"/><Relationship Id="rId14" Type="http://schemas.openxmlformats.org/officeDocument/2006/relationships/image" Target="../media/image20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6.png"/><Relationship Id="rId13" Type="http://schemas.openxmlformats.org/officeDocument/2006/relationships/image" Target="../media/image502.png"/><Relationship Id="rId3" Type="http://schemas.openxmlformats.org/officeDocument/2006/relationships/image" Target="../media/image491.png"/><Relationship Id="rId7" Type="http://schemas.openxmlformats.org/officeDocument/2006/relationships/image" Target="../media/image495.png"/><Relationship Id="rId12" Type="http://schemas.openxmlformats.org/officeDocument/2006/relationships/image" Target="../media/image501.png"/><Relationship Id="rId2" Type="http://schemas.openxmlformats.org/officeDocument/2006/relationships/image" Target="../media/image4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4.png"/><Relationship Id="rId11" Type="http://schemas.openxmlformats.org/officeDocument/2006/relationships/image" Target="../media/image2101.png"/><Relationship Id="rId5" Type="http://schemas.openxmlformats.org/officeDocument/2006/relationships/image" Target="../media/image493.png"/><Relationship Id="rId15" Type="http://schemas.openxmlformats.org/officeDocument/2006/relationships/image" Target="../media/image504.png"/><Relationship Id="rId10" Type="http://schemas.openxmlformats.org/officeDocument/2006/relationships/image" Target="../media/image498.png"/><Relationship Id="rId4" Type="http://schemas.openxmlformats.org/officeDocument/2006/relationships/image" Target="../media/image492.png"/><Relationship Id="rId9" Type="http://schemas.openxmlformats.org/officeDocument/2006/relationships/image" Target="../media/image497.png"/><Relationship Id="rId14" Type="http://schemas.openxmlformats.org/officeDocument/2006/relationships/image" Target="../media/image50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en.wikipedia.org/wiki/Sign_function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ground.tensorflow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6536" y="1124744"/>
            <a:ext cx="6696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인공 신경망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D9B19A1-3374-B3C8-C3A2-CDFF678C6F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8DD97D-9EF0-44E6-85FE-3ED3A6E0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474" y="2517121"/>
            <a:ext cx="4301160" cy="28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3283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648035"/>
            <a:ext cx="7871884" cy="584775"/>
          </a:xfrm>
        </p:spPr>
        <p:txBody>
          <a:bodyPr/>
          <a:lstStyle/>
          <a:p>
            <a:r>
              <a:rPr lang="en-US" altLang="ko-KR" sz="2000"/>
              <a:t>Neural network</a:t>
            </a:r>
            <a:br>
              <a:rPr lang="en-US" altLang="ko-KR" sz="2000"/>
            </a:br>
            <a:r>
              <a:rPr lang="en-US" altLang="ko-KR" sz="1800"/>
              <a:t>XOR problem solving</a:t>
            </a:r>
            <a:endParaRPr lang="ko-KR" altLang="en-US" sz="18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9E89FE5-A255-4785-A4E4-A3248FF2F2F7}"/>
              </a:ext>
            </a:extLst>
          </p:cNvPr>
          <p:cNvSpPr/>
          <p:nvPr/>
        </p:nvSpPr>
        <p:spPr bwMode="auto">
          <a:xfrm>
            <a:off x="6609184" y="2860753"/>
            <a:ext cx="555710" cy="5572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DDF27A6-55BB-4196-9EF1-44B3D8778E1B}"/>
              </a:ext>
            </a:extLst>
          </p:cNvPr>
          <p:cNvSpPr/>
          <p:nvPr/>
        </p:nvSpPr>
        <p:spPr bwMode="auto">
          <a:xfrm>
            <a:off x="6609184" y="4014357"/>
            <a:ext cx="555710" cy="5572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cs typeface="+mn-cs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49889BB-C757-4850-888B-DD6CBA396306}"/>
              </a:ext>
            </a:extLst>
          </p:cNvPr>
          <p:cNvCxnSpPr>
            <a:stCxn id="29" idx="3"/>
            <a:endCxn id="63" idx="1"/>
          </p:cNvCxnSpPr>
          <p:nvPr/>
        </p:nvCxnSpPr>
        <p:spPr bwMode="auto">
          <a:xfrm flipV="1">
            <a:off x="4516711" y="2942355"/>
            <a:ext cx="2173855" cy="2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DC9A23D-A575-4CA1-BD03-C9965CCF5606}"/>
              </a:ext>
            </a:extLst>
          </p:cNvPr>
          <p:cNvCxnSpPr>
            <a:cxnSpLocks/>
            <a:stCxn id="95" idx="3"/>
            <a:endCxn id="63" idx="3"/>
          </p:cNvCxnSpPr>
          <p:nvPr/>
        </p:nvCxnSpPr>
        <p:spPr bwMode="auto">
          <a:xfrm flipV="1">
            <a:off x="4514583" y="3336367"/>
            <a:ext cx="2175983" cy="1206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81E39CD-62DC-4753-BFCC-0297A9BD66D2}"/>
              </a:ext>
            </a:extLst>
          </p:cNvPr>
          <p:cNvCxnSpPr>
            <a:cxnSpLocks/>
            <a:stCxn id="29" idx="3"/>
            <a:endCxn id="65" idx="1"/>
          </p:cNvCxnSpPr>
          <p:nvPr/>
        </p:nvCxnSpPr>
        <p:spPr bwMode="auto">
          <a:xfrm>
            <a:off x="4516711" y="2944505"/>
            <a:ext cx="2173855" cy="11514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AC0B5F6-B39B-4E3E-9608-61E003FF027F}"/>
              </a:ext>
            </a:extLst>
          </p:cNvPr>
          <p:cNvCxnSpPr>
            <a:cxnSpLocks/>
            <a:stCxn id="95" idx="3"/>
            <a:endCxn id="65" idx="3"/>
          </p:cNvCxnSpPr>
          <p:nvPr/>
        </p:nvCxnSpPr>
        <p:spPr bwMode="auto">
          <a:xfrm flipV="1">
            <a:off x="4514583" y="4489971"/>
            <a:ext cx="2175983" cy="524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7BA59F-CE90-4448-AFEA-5C4F89BA9C72}"/>
                  </a:ext>
                </a:extLst>
              </p:cNvPr>
              <p:cNvSpPr txBox="1"/>
              <p:nvPr/>
            </p:nvSpPr>
            <p:spPr>
              <a:xfrm>
                <a:off x="6768463" y="3018376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pt-BR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7BA59F-CE90-4448-AFEA-5C4F89BA9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463" y="3018376"/>
                <a:ext cx="218073" cy="215444"/>
              </a:xfrm>
              <a:prstGeom prst="rect">
                <a:avLst/>
              </a:prstGeom>
              <a:blipFill>
                <a:blip r:embed="rId2"/>
                <a:stretch>
                  <a:fillRect l="-19444" r="-2778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3497FAD-A442-44C6-9E81-A5E2C773B66E}"/>
                  </a:ext>
                </a:extLst>
              </p:cNvPr>
              <p:cNvSpPr txBox="1"/>
              <p:nvPr/>
            </p:nvSpPr>
            <p:spPr>
              <a:xfrm>
                <a:off x="6768463" y="4158056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pt-BR" altLang="ko-KR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3497FAD-A442-44C6-9E81-A5E2C773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463" y="4158056"/>
                <a:ext cx="222240" cy="215444"/>
              </a:xfrm>
              <a:prstGeom prst="rect">
                <a:avLst/>
              </a:prstGeom>
              <a:blipFill>
                <a:blip r:embed="rId3"/>
                <a:stretch>
                  <a:fillRect l="-18919" r="-270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타원 82">
            <a:extLst>
              <a:ext uri="{FF2B5EF4-FFF2-40B4-BE49-F238E27FC236}">
                <a16:creationId xmlns:a16="http://schemas.microsoft.com/office/drawing/2014/main" id="{19E89FE5-A255-4785-A4E4-A3248FF2F2F7}"/>
              </a:ext>
            </a:extLst>
          </p:cNvPr>
          <p:cNvSpPr/>
          <p:nvPr/>
        </p:nvSpPr>
        <p:spPr bwMode="auto">
          <a:xfrm>
            <a:off x="8789778" y="3461970"/>
            <a:ext cx="555710" cy="5572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cs typeface="+mn-cs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49889BB-C757-4850-888B-DD6CBA396306}"/>
              </a:ext>
            </a:extLst>
          </p:cNvPr>
          <p:cNvCxnSpPr>
            <a:stCxn id="63" idx="6"/>
            <a:endCxn id="83" idx="1"/>
          </p:cNvCxnSpPr>
          <p:nvPr/>
        </p:nvCxnSpPr>
        <p:spPr bwMode="auto">
          <a:xfrm>
            <a:off x="7164894" y="3139361"/>
            <a:ext cx="1706266" cy="404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49889BB-C757-4850-888B-DD6CBA396306}"/>
              </a:ext>
            </a:extLst>
          </p:cNvPr>
          <p:cNvCxnSpPr>
            <a:stCxn id="65" idx="6"/>
            <a:endCxn id="83" idx="3"/>
          </p:cNvCxnSpPr>
          <p:nvPr/>
        </p:nvCxnSpPr>
        <p:spPr bwMode="auto">
          <a:xfrm flipV="1">
            <a:off x="7164894" y="3937584"/>
            <a:ext cx="1706266" cy="355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4012655" y="2685588"/>
                <a:ext cx="504056" cy="5178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55" y="2685588"/>
                <a:ext cx="504056" cy="517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4010527" y="4283541"/>
                <a:ext cx="504056" cy="5178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27" y="4283541"/>
                <a:ext cx="504056" cy="517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8857606" y="3511562"/>
                <a:ext cx="4182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06" y="3511562"/>
                <a:ext cx="418255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직사각형 110"/>
          <p:cNvSpPr/>
          <p:nvPr/>
        </p:nvSpPr>
        <p:spPr bwMode="auto">
          <a:xfrm>
            <a:off x="1159292" y="3125754"/>
            <a:ext cx="1647092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1068438" y="3053803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2692084" y="4456956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2692084" y="3037116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1044992" y="4433592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617870" y="3680376"/>
            <a:ext cx="526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+mn-ea"/>
              </a:rPr>
              <a:t>XOR</a:t>
            </a:r>
            <a:endParaRPr lang="ko-KR" altLang="en-US" sz="1400"/>
          </a:p>
        </p:txBody>
      </p:sp>
      <p:sp>
        <p:nvSpPr>
          <p:cNvPr id="117" name="직사각형 116"/>
          <p:cNvSpPr/>
          <p:nvPr/>
        </p:nvSpPr>
        <p:spPr>
          <a:xfrm>
            <a:off x="543914" y="4354415"/>
            <a:ext cx="489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 Narrow" panose="020B0606020202030204" pitchFamily="34" charset="0"/>
              </a:rPr>
              <a:t>(0,0)</a:t>
            </a:r>
            <a:endParaRPr lang="ko-KR" altLang="en-US" sz="1400">
              <a:latin typeface="Arial Narrow" panose="020B060602020203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932526" y="4417367"/>
            <a:ext cx="489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 Narrow" panose="020B0606020202030204" pitchFamily="34" charset="0"/>
              </a:rPr>
              <a:t>(1,0)</a:t>
            </a:r>
            <a:endParaRPr lang="ko-KR" altLang="en-US" sz="1400">
              <a:latin typeface="Arial Narrow" panose="020B060602020203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70064" y="2971865"/>
            <a:ext cx="489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 Narrow" panose="020B0606020202030204" pitchFamily="34" charset="0"/>
              </a:rPr>
              <a:t>(0,1)</a:t>
            </a:r>
            <a:endParaRPr lang="ko-KR" altLang="en-US" sz="1400">
              <a:latin typeface="Arial Narrow" panose="020B0606020202030204" pitchFamily="34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929822" y="2920920"/>
            <a:ext cx="489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 Narrow" panose="020B0606020202030204" pitchFamily="34" charset="0"/>
              </a:rPr>
              <a:t>(1,1)</a:t>
            </a:r>
            <a:endParaRPr lang="ko-KR" altLang="en-US" sz="1400">
              <a:latin typeface="Arial Narrow" panose="020B0606020202030204" pitchFamily="34" charset="0"/>
            </a:endParaRPr>
          </a:p>
        </p:txBody>
      </p:sp>
      <p:sp>
        <p:nvSpPr>
          <p:cNvPr id="121" name="원호 120"/>
          <p:cNvSpPr/>
          <p:nvPr/>
        </p:nvSpPr>
        <p:spPr bwMode="auto">
          <a:xfrm rot="8278097">
            <a:off x="647438" y="2845868"/>
            <a:ext cx="3115238" cy="1551643"/>
          </a:xfrm>
          <a:prstGeom prst="arc">
            <a:avLst>
              <a:gd name="adj1" fmla="val 12178119"/>
              <a:gd name="adj2" fmla="val 9730588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/>
              <p:cNvSpPr/>
              <p:nvPr/>
            </p:nvSpPr>
            <p:spPr>
              <a:xfrm>
                <a:off x="1205460" y="2391940"/>
                <a:ext cx="21301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𝒍𝒊𝒏𝒆𝒂𝒓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𝒇𝒖𝒏𝒄𝒕𝒊𝒐𝒏</m:t>
                      </m:r>
                    </m:oMath>
                  </m:oMathPara>
                </a14:m>
                <a:endParaRPr lang="ko-KR" altLang="en-US" sz="1600" i="1"/>
              </a:p>
            </p:txBody>
          </p:sp>
        </mc:Choice>
        <mc:Fallback xmlns="">
          <p:sp>
            <p:nvSpPr>
              <p:cNvPr id="122" name="직사각형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60" y="2391940"/>
                <a:ext cx="2130199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/>
              <p:cNvSpPr/>
              <p:nvPr/>
            </p:nvSpPr>
            <p:spPr>
              <a:xfrm>
                <a:off x="5263902" y="1851246"/>
                <a:ext cx="3084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126" name="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02" y="1851246"/>
                <a:ext cx="30843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구부러진 연결선 126"/>
          <p:cNvCxnSpPr>
            <a:stCxn id="126" idx="3"/>
            <a:endCxn id="63" idx="0"/>
          </p:cNvCxnSpPr>
          <p:nvPr/>
        </p:nvCxnSpPr>
        <p:spPr bwMode="auto">
          <a:xfrm>
            <a:off x="5572337" y="1989746"/>
            <a:ext cx="1314702" cy="871007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직사각형 129"/>
              <p:cNvSpPr/>
              <p:nvPr/>
            </p:nvSpPr>
            <p:spPr>
              <a:xfrm>
                <a:off x="5601072" y="5411137"/>
                <a:ext cx="3084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130" name="직사각형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72" y="5411137"/>
                <a:ext cx="30843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구부러진 연결선 130"/>
          <p:cNvCxnSpPr>
            <a:stCxn id="130" idx="3"/>
            <a:endCxn id="65" idx="4"/>
          </p:cNvCxnSpPr>
          <p:nvPr/>
        </p:nvCxnSpPr>
        <p:spPr bwMode="auto">
          <a:xfrm flipV="1">
            <a:off x="5909507" y="4571573"/>
            <a:ext cx="977532" cy="978064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직사각형 6148"/>
              <p:cNvSpPr/>
              <p:nvPr/>
            </p:nvSpPr>
            <p:spPr>
              <a:xfrm>
                <a:off x="4992572" y="2519292"/>
                <a:ext cx="5250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149" name="직사각형 6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572" y="2519292"/>
                <a:ext cx="52501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/>
              <p:cNvSpPr/>
              <p:nvPr/>
            </p:nvSpPr>
            <p:spPr>
              <a:xfrm>
                <a:off x="5076056" y="3050452"/>
                <a:ext cx="5250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6" name="직사각형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050452"/>
                <a:ext cx="52501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직사각형 136"/>
              <p:cNvSpPr/>
              <p:nvPr/>
            </p:nvSpPr>
            <p:spPr>
              <a:xfrm>
                <a:off x="5043154" y="4190232"/>
                <a:ext cx="5291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7" name="직사각형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154" y="4190232"/>
                <a:ext cx="52918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직사각형 137"/>
              <p:cNvSpPr/>
              <p:nvPr/>
            </p:nvSpPr>
            <p:spPr>
              <a:xfrm>
                <a:off x="4741341" y="3826784"/>
                <a:ext cx="5291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8" name="직사각형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41" y="3826784"/>
                <a:ext cx="52918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/>
              <p:cNvSpPr/>
              <p:nvPr/>
            </p:nvSpPr>
            <p:spPr>
              <a:xfrm>
                <a:off x="5901831" y="4824752"/>
                <a:ext cx="243682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ko-KR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ko-K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</a:endParaRPr>
              </a:p>
            </p:txBody>
          </p:sp>
        </mc:Choice>
        <mc:Fallback xmlns="">
          <p:sp>
            <p:nvSpPr>
              <p:cNvPr id="139" name="직사각형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31" y="4824752"/>
                <a:ext cx="2436821" cy="307777"/>
              </a:xfrm>
              <a:prstGeom prst="rect">
                <a:avLst/>
              </a:prstGeom>
              <a:blipFill>
                <a:blip r:embed="rId1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8152299" y="4183905"/>
                <a:ext cx="1745734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</a:endParaRPr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299" y="4183905"/>
                <a:ext cx="1745734" cy="324769"/>
              </a:xfrm>
              <a:prstGeom prst="rect">
                <a:avLst/>
              </a:prstGeom>
              <a:blipFill>
                <a:blip r:embed="rId1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7777469" y="2891447"/>
                <a:ext cx="517001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altLang="ko-KR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469" y="2891447"/>
                <a:ext cx="517001" cy="3247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/>
              <p:cNvSpPr/>
              <p:nvPr/>
            </p:nvSpPr>
            <p:spPr>
              <a:xfrm>
                <a:off x="7833320" y="3708609"/>
                <a:ext cx="521168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altLang="ko-KR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직사각형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20" y="3708609"/>
                <a:ext cx="521168" cy="32476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/>
              <p:cNvSpPr/>
              <p:nvPr/>
            </p:nvSpPr>
            <p:spPr>
              <a:xfrm>
                <a:off x="8455159" y="2713067"/>
                <a:ext cx="308435" cy="32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ko-K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143" name="직사각형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59" y="2713067"/>
                <a:ext cx="308435" cy="323615"/>
              </a:xfrm>
              <a:prstGeom prst="rect">
                <a:avLst/>
              </a:prstGeom>
              <a:blipFill>
                <a:blip r:embed="rId18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구부러진 연결선 143"/>
          <p:cNvCxnSpPr>
            <a:stCxn id="143" idx="3"/>
            <a:endCxn id="83" idx="0"/>
          </p:cNvCxnSpPr>
          <p:nvPr/>
        </p:nvCxnSpPr>
        <p:spPr bwMode="auto">
          <a:xfrm>
            <a:off x="8763594" y="2874875"/>
            <a:ext cx="304039" cy="587095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5993449" y="2214827"/>
                <a:ext cx="242848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ko-K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</a:endParaRPr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449" y="2214827"/>
                <a:ext cx="2428485" cy="307777"/>
              </a:xfrm>
              <a:prstGeom prst="rect">
                <a:avLst/>
              </a:prstGeom>
              <a:blipFill>
                <a:blip r:embed="rId1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97443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5337575" y="5341640"/>
            <a:ext cx="286637" cy="942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9057456" y="4716796"/>
            <a:ext cx="518804" cy="999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5322958" y="4202175"/>
            <a:ext cx="286637" cy="9426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538653" y="4707213"/>
            <a:ext cx="518804" cy="9992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648035"/>
            <a:ext cx="7871884" cy="584775"/>
          </a:xfrm>
        </p:spPr>
        <p:txBody>
          <a:bodyPr/>
          <a:lstStyle/>
          <a:p>
            <a:r>
              <a:rPr lang="en-US" altLang="ko-KR" sz="2000"/>
              <a:t>Neural network</a:t>
            </a:r>
            <a:br>
              <a:rPr lang="en-US" altLang="ko-KR" sz="2000"/>
            </a:br>
            <a:r>
              <a:rPr lang="en-US" altLang="ko-KR" sz="1800"/>
              <a:t>XOR problem solving</a:t>
            </a:r>
            <a:endParaRPr lang="ko-KR" altLang="en-US" sz="18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9E89FE5-A255-4785-A4E4-A3248FF2F2F7}"/>
              </a:ext>
            </a:extLst>
          </p:cNvPr>
          <p:cNvSpPr/>
          <p:nvPr/>
        </p:nvSpPr>
        <p:spPr bwMode="auto">
          <a:xfrm>
            <a:off x="4424013" y="2056479"/>
            <a:ext cx="555710" cy="5572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DDF27A6-55BB-4196-9EF1-44B3D8778E1B}"/>
              </a:ext>
            </a:extLst>
          </p:cNvPr>
          <p:cNvSpPr/>
          <p:nvPr/>
        </p:nvSpPr>
        <p:spPr bwMode="auto">
          <a:xfrm>
            <a:off x="4424013" y="3210083"/>
            <a:ext cx="555710" cy="5572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49889BB-C757-4850-888B-DD6CBA396306}"/>
              </a:ext>
            </a:extLst>
          </p:cNvPr>
          <p:cNvCxnSpPr>
            <a:stCxn id="58" idx="3"/>
            <a:endCxn id="47" idx="1"/>
          </p:cNvCxnSpPr>
          <p:nvPr/>
        </p:nvCxnSpPr>
        <p:spPr bwMode="auto">
          <a:xfrm flipV="1">
            <a:off x="1930792" y="2138081"/>
            <a:ext cx="2574603" cy="2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C9A23D-A575-4CA1-BD03-C9965CCF5606}"/>
              </a:ext>
            </a:extLst>
          </p:cNvPr>
          <p:cNvCxnSpPr>
            <a:cxnSpLocks/>
            <a:stCxn id="59" idx="3"/>
            <a:endCxn id="47" idx="3"/>
          </p:cNvCxnSpPr>
          <p:nvPr/>
        </p:nvCxnSpPr>
        <p:spPr bwMode="auto">
          <a:xfrm flipV="1">
            <a:off x="1928664" y="2532093"/>
            <a:ext cx="2576731" cy="1206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81E39CD-62DC-4753-BFCC-0297A9BD66D2}"/>
              </a:ext>
            </a:extLst>
          </p:cNvPr>
          <p:cNvCxnSpPr>
            <a:cxnSpLocks/>
            <a:stCxn id="58" idx="3"/>
            <a:endCxn id="48" idx="1"/>
          </p:cNvCxnSpPr>
          <p:nvPr/>
        </p:nvCxnSpPr>
        <p:spPr bwMode="auto">
          <a:xfrm>
            <a:off x="1930792" y="2140231"/>
            <a:ext cx="2574603" cy="11514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AC0B5F6-B39B-4E3E-9608-61E003FF027F}"/>
              </a:ext>
            </a:extLst>
          </p:cNvPr>
          <p:cNvCxnSpPr>
            <a:cxnSpLocks/>
            <a:stCxn id="59" idx="3"/>
            <a:endCxn id="48" idx="3"/>
          </p:cNvCxnSpPr>
          <p:nvPr/>
        </p:nvCxnSpPr>
        <p:spPr bwMode="auto">
          <a:xfrm flipV="1">
            <a:off x="1928664" y="3685697"/>
            <a:ext cx="2576731" cy="524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7BA59F-CE90-4448-AFEA-5C4F89BA9C72}"/>
                  </a:ext>
                </a:extLst>
              </p:cNvPr>
              <p:cNvSpPr txBox="1"/>
              <p:nvPr/>
            </p:nvSpPr>
            <p:spPr>
              <a:xfrm>
                <a:off x="4583292" y="2214102"/>
                <a:ext cx="218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altLang="ko-KR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7BA59F-CE90-4448-AFEA-5C4F89BA9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92" y="2214102"/>
                <a:ext cx="218073" cy="215444"/>
              </a:xfrm>
              <a:prstGeom prst="rect">
                <a:avLst/>
              </a:prstGeom>
              <a:blipFill>
                <a:blip r:embed="rId2"/>
                <a:stretch>
                  <a:fillRect l="-22222" r="-2778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497FAD-A442-44C6-9E81-A5E2C773B66E}"/>
                  </a:ext>
                </a:extLst>
              </p:cNvPr>
              <p:cNvSpPr txBox="1"/>
              <p:nvPr/>
            </p:nvSpPr>
            <p:spPr>
              <a:xfrm>
                <a:off x="4583292" y="3353782"/>
                <a:ext cx="2222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altLang="ko-KR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497FAD-A442-44C6-9E81-A5E2C773B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92" y="3353782"/>
                <a:ext cx="222240" cy="215444"/>
              </a:xfrm>
              <a:prstGeom prst="rect">
                <a:avLst/>
              </a:prstGeom>
              <a:blipFill>
                <a:blip r:embed="rId3"/>
                <a:stretch>
                  <a:fillRect l="-22222" r="-5556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타원 54">
            <a:extLst>
              <a:ext uri="{FF2B5EF4-FFF2-40B4-BE49-F238E27FC236}">
                <a16:creationId xmlns:a16="http://schemas.microsoft.com/office/drawing/2014/main" id="{19E89FE5-A255-4785-A4E4-A3248FF2F2F7}"/>
              </a:ext>
            </a:extLst>
          </p:cNvPr>
          <p:cNvSpPr/>
          <p:nvPr/>
        </p:nvSpPr>
        <p:spPr bwMode="auto">
          <a:xfrm>
            <a:off x="6203859" y="2657696"/>
            <a:ext cx="555710" cy="5572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cs typeface="+mn-cs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49889BB-C757-4850-888B-DD6CBA396306}"/>
              </a:ext>
            </a:extLst>
          </p:cNvPr>
          <p:cNvCxnSpPr>
            <a:stCxn id="47" idx="6"/>
            <a:endCxn id="55" idx="1"/>
          </p:cNvCxnSpPr>
          <p:nvPr/>
        </p:nvCxnSpPr>
        <p:spPr bwMode="auto">
          <a:xfrm>
            <a:off x="4979723" y="2335087"/>
            <a:ext cx="1305518" cy="404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9889BB-C757-4850-888B-DD6CBA396306}"/>
              </a:ext>
            </a:extLst>
          </p:cNvPr>
          <p:cNvCxnSpPr>
            <a:stCxn id="48" idx="6"/>
            <a:endCxn id="55" idx="3"/>
          </p:cNvCxnSpPr>
          <p:nvPr/>
        </p:nvCxnSpPr>
        <p:spPr bwMode="auto">
          <a:xfrm flipV="1">
            <a:off x="4979723" y="3133310"/>
            <a:ext cx="1305518" cy="355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1426736" y="1881314"/>
                <a:ext cx="504056" cy="5178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36" y="1881314"/>
                <a:ext cx="504056" cy="517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1424608" y="3479267"/>
                <a:ext cx="504056" cy="5178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3479267"/>
                <a:ext cx="504056" cy="517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6262937" y="2708920"/>
                <a:ext cx="4182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37" y="2708920"/>
                <a:ext cx="418255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/>
          <p:cNvSpPr/>
          <p:nvPr/>
        </p:nvSpPr>
        <p:spPr>
          <a:xfrm>
            <a:off x="3636791" y="1498759"/>
            <a:ext cx="595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-10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mbria Math" panose="02040503050406030204" pitchFamily="18" charset="0"/>
            </a:endParaRPr>
          </a:p>
        </p:txBody>
      </p:sp>
      <p:cxnSp>
        <p:nvCxnSpPr>
          <p:cNvPr id="64" name="구부러진 연결선 63"/>
          <p:cNvCxnSpPr>
            <a:stCxn id="62" idx="3"/>
            <a:endCxn id="47" idx="0"/>
          </p:cNvCxnSpPr>
          <p:nvPr/>
        </p:nvCxnSpPr>
        <p:spPr bwMode="auto">
          <a:xfrm>
            <a:off x="4231938" y="1652648"/>
            <a:ext cx="469930" cy="403831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700495" y="3854128"/>
            <a:ext cx="531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30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mbria Math" panose="02040503050406030204" pitchFamily="18" charset="0"/>
            </a:endParaRPr>
          </a:p>
        </p:txBody>
      </p:sp>
      <p:cxnSp>
        <p:nvCxnSpPr>
          <p:cNvPr id="71" name="구부러진 연결선 70"/>
          <p:cNvCxnSpPr>
            <a:stCxn id="66" idx="3"/>
            <a:endCxn id="48" idx="4"/>
          </p:cNvCxnSpPr>
          <p:nvPr/>
        </p:nvCxnSpPr>
        <p:spPr bwMode="auto">
          <a:xfrm flipV="1">
            <a:off x="4231938" y="3767299"/>
            <a:ext cx="469930" cy="240718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842088" y="1806536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endParaRPr lang="ko-KR" altLang="en-US" sz="1400">
              <a:latin typeface="Cambria Math" panose="020405030504060302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89188" y="3039516"/>
            <a:ext cx="442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-20</a:t>
            </a:r>
            <a:endParaRPr lang="ko-KR" altLang="en-US" sz="1400">
              <a:latin typeface="Cambria Math" panose="02040503050406030204" pitchFamily="18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89188" y="3414853"/>
            <a:ext cx="442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-20</a:t>
            </a:r>
            <a:endParaRPr lang="ko-KR" altLang="en-US" sz="1400">
              <a:latin typeface="Cambria Math" panose="02040503050406030204" pitchFamily="18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42088" y="2423026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endParaRPr lang="ko-KR" altLang="en-US" sz="140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4815374" y="3650864"/>
                <a:ext cx="2358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ko-KR" alt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0" lang="en-US" altLang="ko-KR" sz="1400" b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−20</m:t>
                    </m:r>
                    <m:sSub>
                      <m:sSubPr>
                        <m:ctrlP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−20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+30)</m:t>
                    </m:r>
                  </m:oMath>
                </a14:m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ix고딕 B"/>
                </a:endParaRPr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74" y="3650864"/>
                <a:ext cx="2358403" cy="307777"/>
              </a:xfrm>
              <a:prstGeom prst="rect">
                <a:avLst/>
              </a:prstGeom>
              <a:blipFill>
                <a:blip r:embed="rId7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/>
              <p:cNvSpPr/>
              <p:nvPr/>
            </p:nvSpPr>
            <p:spPr>
              <a:xfrm>
                <a:off x="6821913" y="2862877"/>
                <a:ext cx="2210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en-US" altLang="ko-KR" sz="1400">
                          <a:solidFill>
                            <a:prstClr val="black"/>
                          </a:solidFill>
                        </a:rPr>
                        <m:t>(</m:t>
                      </m:r>
                      <m:r>
                        <a:rPr lang="en-US" altLang="ko-K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6" name="직사각형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913" y="2862877"/>
                <a:ext cx="2210477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/>
              <p:cNvSpPr/>
              <p:nvPr/>
            </p:nvSpPr>
            <p:spPr>
              <a:xfrm>
                <a:off x="5191550" y="2087173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altLang="ko-KR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직사각형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50" y="2087173"/>
                <a:ext cx="42351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5247401" y="2904335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altLang="ko-KR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401" y="2904335"/>
                <a:ext cx="42351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/>
              <p:cNvSpPr/>
              <p:nvPr/>
            </p:nvSpPr>
            <p:spPr>
              <a:xfrm>
                <a:off x="4739358" y="1757111"/>
                <a:ext cx="22195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ko-KR" alt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0" lang="en-US" altLang="ko-KR" sz="1400" b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+20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−10)</m:t>
                    </m:r>
                  </m:oMath>
                </a14:m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ix고딕 B"/>
                </a:endParaRPr>
              </a:p>
            </p:txBody>
          </p:sp>
        </mc:Choice>
        <mc:Fallback xmlns=""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358" y="1757111"/>
                <a:ext cx="2219582" cy="307777"/>
              </a:xfrm>
              <a:prstGeom prst="rect">
                <a:avLst/>
              </a:prstGeom>
              <a:blipFill>
                <a:blip r:embed="rId10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직사각형 95"/>
          <p:cNvSpPr/>
          <p:nvPr/>
        </p:nvSpPr>
        <p:spPr>
          <a:xfrm>
            <a:off x="5767978" y="2187217"/>
            <a:ext cx="595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prstClr val="black"/>
                </a:solidFill>
                <a:latin typeface="Cambria Math" panose="02040503050406030204" pitchFamily="18" charset="0"/>
              </a:rPr>
              <a:t>-30</a:t>
            </a:r>
            <a:endParaRPr lang="ko-KR" altLang="en-US" sz="140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7" name="구부러진 연결선 96"/>
          <p:cNvCxnSpPr>
            <a:stCxn id="96" idx="3"/>
            <a:endCxn id="55" idx="0"/>
          </p:cNvCxnSpPr>
          <p:nvPr/>
        </p:nvCxnSpPr>
        <p:spPr bwMode="auto">
          <a:xfrm>
            <a:off x="6363125" y="2341106"/>
            <a:ext cx="118589" cy="316590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3761356" y="4295400"/>
                <a:ext cx="193020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0)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1200" b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0)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0)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0)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2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56" y="4295400"/>
                <a:ext cx="1930208" cy="830997"/>
              </a:xfrm>
              <a:prstGeom prst="rect">
                <a:avLst/>
              </a:prstGeom>
              <a:blipFill>
                <a:blip r:embed="rId11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/>
              <p:cNvSpPr/>
              <p:nvPr/>
            </p:nvSpPr>
            <p:spPr>
              <a:xfrm>
                <a:off x="3745598" y="5390499"/>
                <a:ext cx="196066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(-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30)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(-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+30)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(-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+30)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(-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+30)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2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8" name="직사각형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598" y="5390499"/>
                <a:ext cx="1960665" cy="830997"/>
              </a:xfrm>
              <a:prstGeom prst="rect">
                <a:avLst/>
              </a:prstGeom>
              <a:blipFill>
                <a:blip r:embed="rId12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/>
              <p:cNvSpPr/>
              <p:nvPr/>
            </p:nvSpPr>
            <p:spPr>
              <a:xfrm>
                <a:off x="6425652" y="4800721"/>
                <a:ext cx="187384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30)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200" b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−30)=0</m:t>
                    </m:r>
                  </m:oMath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−30)=</m:t>
                    </m:r>
                    <m:r>
                      <a:rPr lang="en-US" altLang="ko-KR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+20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−30</m:t>
                    </m:r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altLang="ko-KR" sz="12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9" name="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652" y="4800721"/>
                <a:ext cx="1873846" cy="830997"/>
              </a:xfrm>
              <a:prstGeom prst="rect">
                <a:avLst/>
              </a:prstGeom>
              <a:blipFill>
                <a:blip r:embed="rId13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324734" y="4821373"/>
                <a:ext cx="144885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1200" b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2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34" y="4821373"/>
                <a:ext cx="1448858" cy="830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1324734" y="4880365"/>
            <a:ext cx="1477651" cy="34883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728864" y="4355271"/>
            <a:ext cx="1896977" cy="3682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393160" y="4844978"/>
            <a:ext cx="1896977" cy="384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1" idx="3"/>
            <a:endCxn id="100" idx="1"/>
          </p:cNvCxnSpPr>
          <p:nvPr/>
        </p:nvCxnSpPr>
        <p:spPr>
          <a:xfrm flipV="1">
            <a:off x="2802385" y="4539407"/>
            <a:ext cx="926479" cy="51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100" idx="3"/>
            <a:endCxn id="102" idx="1"/>
          </p:cNvCxnSpPr>
          <p:nvPr/>
        </p:nvCxnSpPr>
        <p:spPr>
          <a:xfrm>
            <a:off x="5625841" y="4539407"/>
            <a:ext cx="767319" cy="4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8485466" y="4789612"/>
                <a:ext cx="114736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20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2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66" y="4789612"/>
                <a:ext cx="1147363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6681192" y="908720"/>
            <a:ext cx="3254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R" kern="0" dirty="0">
                <a:ln w="1905"/>
                <a:gradFill>
                  <a:gsLst>
                    <a:gs pos="63750">
                      <a:srgbClr val="0070C0"/>
                    </a:gs>
                    <a:gs pos="75000">
                      <a:srgbClr val="0070C0"/>
                    </a:gs>
                  </a:gsLst>
                  <a:lin ang="5400000" scaled="0"/>
                </a:gradFill>
                <a:latin typeface="나눔스퀘어 ExtraBold" pitchFamily="50" charset="-127"/>
                <a:ea typeface="나눔스퀘어 ExtraBold" pitchFamily="50" charset="-127"/>
                <a:cs typeface="+mj-cs"/>
              </a:rPr>
              <a:t>Rule based problem solving</a:t>
            </a:r>
            <a:endParaRPr kumimoji="1" lang="ko-KR" altLang="en-US" kern="0" dirty="0">
              <a:ln w="1905"/>
              <a:gradFill>
                <a:gsLst>
                  <a:gs pos="63750">
                    <a:srgbClr val="0070C0"/>
                  </a:gs>
                  <a:gs pos="75000">
                    <a:srgbClr val="0070C0"/>
                  </a:gs>
                </a:gsLst>
                <a:lin ang="5400000" scaled="0"/>
              </a:gradFill>
              <a:latin typeface="나눔스퀘어 ExtraBold" pitchFamily="50" charset="-127"/>
              <a:ea typeface="나눔스퀘어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616190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9125472" cy="584775"/>
          </a:xfrm>
        </p:spPr>
        <p:txBody>
          <a:bodyPr/>
          <a:lstStyle/>
          <a:p>
            <a:r>
              <a:rPr lang="en-US" altLang="ko-KR" sz="2000"/>
              <a:t>Neural network</a:t>
            </a:r>
            <a:br>
              <a:rPr lang="en-US" altLang="ko-KR" sz="2000"/>
            </a:br>
            <a:r>
              <a:rPr lang="en-US" altLang="ko-KR" sz="1800"/>
              <a:t>Deep representations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2692577"/>
            <a:ext cx="7066522" cy="294569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75146" y="1300807"/>
            <a:ext cx="8642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MNIST </a:t>
            </a:r>
            <a:r>
              <a:rPr lang="ko-KR" altLang="en-US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수기체</a:t>
            </a:r>
            <a:r>
              <a:rPr lang="en-US" altLang="ko-KR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‘4’</a:t>
            </a:r>
            <a:r>
              <a:rPr lang="ko-KR" altLang="en-US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이미지가 여러 층</a:t>
            </a:r>
            <a:r>
              <a:rPr lang="en-US" altLang="ko-KR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(layers)</a:t>
            </a:r>
            <a:r>
              <a:rPr lang="ko-KR" altLang="en-US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이미지는 변환</a:t>
            </a:r>
            <a:r>
              <a:rPr lang="en-US" altLang="ko-KR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(representation)</a:t>
            </a:r>
            <a:r>
              <a:rPr lang="ko-KR" altLang="en-US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방법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3264" y="5805264"/>
            <a:ext cx="34932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Arial" panose="020B0604020202020204" pitchFamily="34" charset="0"/>
                <a:cs typeface="Arial" panose="020B0604020202020204" pitchFamily="34" charset="0"/>
              </a:rPr>
              <a:t>Deep Learning with Python, Francois Chollet, O’RELLY</a:t>
            </a:r>
            <a:endParaRPr lang="en-US" altLang="ko-KR" sz="105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02929" y="2217804"/>
            <a:ext cx="4080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 A deep neural network for digit classification ]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2557568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9125472" cy="584775"/>
          </a:xfrm>
        </p:spPr>
        <p:txBody>
          <a:bodyPr/>
          <a:lstStyle/>
          <a:p>
            <a:r>
              <a:rPr lang="en-US" altLang="ko-KR" sz="2000"/>
              <a:t>Neural network</a:t>
            </a:r>
            <a:br>
              <a:rPr lang="en-US" altLang="ko-KR" sz="2000"/>
            </a:br>
            <a:r>
              <a:rPr lang="en-US" altLang="ko-KR" sz="1800"/>
              <a:t>Deep representations</a:t>
            </a:r>
            <a:endParaRPr lang="en-US" altLang="ko-KR" sz="1800" dirty="0"/>
          </a:p>
        </p:txBody>
      </p:sp>
      <p:sp>
        <p:nvSpPr>
          <p:cNvPr id="26" name="직사각형 25"/>
          <p:cNvSpPr/>
          <p:nvPr/>
        </p:nvSpPr>
        <p:spPr>
          <a:xfrm>
            <a:off x="775146" y="1300807"/>
            <a:ext cx="8642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네트워크는</a:t>
            </a:r>
            <a:r>
              <a:rPr lang="en-US" altLang="ko-KR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층</a:t>
            </a:r>
            <a:r>
              <a:rPr lang="en-US" altLang="ko-KR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(layers)</a:t>
            </a:r>
            <a:r>
              <a:rPr lang="ko-KR" altLang="en-US" sz="1600" noProof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ko-KR" altLang="en-US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이미지를 표현</a:t>
            </a:r>
            <a:r>
              <a:rPr lang="en-US" altLang="ko-KR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(representation)</a:t>
            </a:r>
            <a:r>
              <a:rPr lang="ko-KR" altLang="en-US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변환</a:t>
            </a:r>
            <a:endParaRPr lang="en-US" altLang="ko-KR" sz="16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다단계로 확인하면 원본이미지가 연속적인 필터를 거쳐 증류 작업처럼 점점 더 정제</a:t>
            </a:r>
            <a:r>
              <a:rPr lang="en-US" altLang="ko-KR" sz="16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(purification)</a:t>
            </a: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3264" y="6156516"/>
            <a:ext cx="34932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Arial" panose="020B0604020202020204" pitchFamily="34" charset="0"/>
                <a:cs typeface="Arial" panose="020B0604020202020204" pitchFamily="34" charset="0"/>
              </a:rPr>
              <a:t>Deep Learning with Python, Francois Chollet, O’RELLY</a:t>
            </a:r>
            <a:endParaRPr lang="en-US" altLang="ko-KR" sz="105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2268" y="2276857"/>
            <a:ext cx="5488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 A deep representations learned by a digit-calassification model]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48" y="2620201"/>
            <a:ext cx="6493096" cy="35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7899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72F782-3A1C-4017-DFC2-6063B59E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412" y="3345570"/>
            <a:ext cx="2623448" cy="257432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724980"/>
            <a:ext cx="7871884" cy="430887"/>
          </a:xfrm>
        </p:spPr>
        <p:txBody>
          <a:bodyPr/>
          <a:lstStyle/>
          <a:p>
            <a:r>
              <a:rPr lang="ko-KR" altLang="en-US" sz="2800" dirty="0"/>
              <a:t>뉴론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37A179-CEC9-4ADD-974B-8BBF615BB1E1}"/>
              </a:ext>
            </a:extLst>
          </p:cNvPr>
          <p:cNvSpPr/>
          <p:nvPr/>
        </p:nvSpPr>
        <p:spPr>
          <a:xfrm>
            <a:off x="742826" y="1482611"/>
            <a:ext cx="8746678" cy="43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인간의 뉴런과 </a:t>
            </a:r>
            <a:r>
              <a:rPr kumimoji="0" lang="ko-KR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축삭돌기를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모방한 인공신경망 구조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37A179-CEC9-4ADD-974B-8BBF615BB1E1}"/>
              </a:ext>
            </a:extLst>
          </p:cNvPr>
          <p:cNvSpPr/>
          <p:nvPr/>
        </p:nvSpPr>
        <p:spPr>
          <a:xfrm>
            <a:off x="4605850" y="3273460"/>
            <a:ext cx="9081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외부자극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37A179-CEC9-4ADD-974B-8BBF615BB1E1}"/>
              </a:ext>
            </a:extLst>
          </p:cNvPr>
          <p:cNvSpPr/>
          <p:nvPr/>
        </p:nvSpPr>
        <p:spPr>
          <a:xfrm>
            <a:off x="6846358" y="3501008"/>
            <a:ext cx="6480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강도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7A179-CEC9-4ADD-974B-8BBF615BB1E1}"/>
              </a:ext>
            </a:extLst>
          </p:cNvPr>
          <p:cNvSpPr/>
          <p:nvPr/>
        </p:nvSpPr>
        <p:spPr>
          <a:xfrm>
            <a:off x="8589404" y="4329320"/>
            <a:ext cx="64807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반응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32920" y="2425869"/>
            <a:ext cx="120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뉴런 구조</a:t>
            </a:r>
            <a:r>
              <a:rPr lang="en-US" altLang="ko-KR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105" y="3345570"/>
            <a:ext cx="2130366" cy="25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9263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724980"/>
            <a:ext cx="7871884" cy="430887"/>
          </a:xfrm>
        </p:spPr>
        <p:txBody>
          <a:bodyPr/>
          <a:lstStyle/>
          <a:p>
            <a:r>
              <a:rPr lang="ko-KR" altLang="en-US" sz="2800" dirty="0"/>
              <a:t>반응 구조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0437A179-CEC9-4ADD-974B-8BBF615BB1E1}"/>
                  </a:ext>
                </a:extLst>
              </p:cNvPr>
              <p:cNvSpPr/>
              <p:nvPr/>
            </p:nvSpPr>
            <p:spPr>
              <a:xfrm>
                <a:off x="742826" y="1340768"/>
                <a:ext cx="8746678" cy="826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700" dirty="0" err="1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퍼셉트론</a:t>
                </a:r>
                <a:r>
                  <a:rPr lang="en-US" altLang="ko-KR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(perceptron)</a:t>
                </a:r>
                <a:r>
                  <a:rPr lang="ko-KR" altLang="en-US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은 외부자극과 강도의 총합이 특정한 역치</a:t>
                </a:r>
                <a:r>
                  <a:rPr lang="en-US" altLang="ko-KR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(threshold, </a:t>
                </a:r>
                <a14:m>
                  <m:oMath xmlns:m="http://schemas.openxmlformats.org/officeDocument/2006/math">
                    <m:r>
                      <a:rPr lang="ko-KR" altLang="en-US" sz="17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𝜃</m:t>
                    </m:r>
                  </m:oMath>
                </a14:m>
                <a:r>
                  <a:rPr lang="en-US" altLang="ko-KR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넘으면 </a:t>
                </a:r>
                <a:r>
                  <a:rPr lang="en-US" altLang="ko-KR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‘1’</a:t>
                </a:r>
                <a:r>
                  <a:rPr lang="ko-KR" altLang="en-US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과</a:t>
                </a:r>
                <a:r>
                  <a:rPr lang="en-US" altLang="ko-KR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‘-1’</a:t>
                </a:r>
                <a:r>
                  <a:rPr lang="ko-KR" altLang="en-US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</a:t>
                </a:r>
                <a:r>
                  <a:rPr lang="en-US" altLang="ko-KR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극단적으로 반응한다고 가정하자</a:t>
                </a:r>
                <a:endParaRPr kumimoji="0" lang="en-US" altLang="ko-KR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0437A179-CEC9-4ADD-974B-8BBF615BB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26" y="1340768"/>
                <a:ext cx="8746678" cy="826637"/>
              </a:xfrm>
              <a:prstGeom prst="rect">
                <a:avLst/>
              </a:prstGeom>
              <a:blipFill>
                <a:blip r:embed="rId2"/>
                <a:stretch>
                  <a:fillRect l="-348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437A179-CEC9-4ADD-974B-8BBF615BB1E1}"/>
                  </a:ext>
                </a:extLst>
              </p:cNvPr>
              <p:cNvSpPr/>
              <p:nvPr/>
            </p:nvSpPr>
            <p:spPr>
              <a:xfrm>
                <a:off x="560512" y="2852936"/>
                <a:ext cx="1368152" cy="380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base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외부자극</a:t>
                </a:r>
                <a:r>
                  <a:rPr lang="en-US" altLang="ko-KR" sz="1400" b="1" noProof="0" dirty="0">
                    <a:solidFill>
                      <a:prstClr val="black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437A179-CEC9-4ADD-974B-8BBF615BB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2" y="2852936"/>
                <a:ext cx="1368152" cy="380361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437A179-CEC9-4ADD-974B-8BBF615BB1E1}"/>
                  </a:ext>
                </a:extLst>
              </p:cNvPr>
              <p:cNvSpPr/>
              <p:nvPr/>
            </p:nvSpPr>
            <p:spPr>
              <a:xfrm>
                <a:off x="1473555" y="3305840"/>
                <a:ext cx="1215876" cy="374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base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rPr>
                  <a:t>강도 </a:t>
                </a:r>
                <a14:m>
                  <m:oMath xmlns:m="http://schemas.openxmlformats.org/officeDocument/2006/math">
                    <m:r>
                      <a:rPr kumimoji="0" lang="en-US" altLang="ko-KR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sSub>
                      <m:sSubPr>
                        <m:ctrlPr>
                          <a:rPr kumimoji="0" lang="en-US" altLang="ko-K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437A179-CEC9-4ADD-974B-8BBF615BB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555" y="3305840"/>
                <a:ext cx="1215876" cy="374461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7A179-CEC9-4ADD-974B-8BBF615BB1E1}"/>
              </a:ext>
            </a:extLst>
          </p:cNvPr>
          <p:cNvSpPr/>
          <p:nvPr/>
        </p:nvSpPr>
        <p:spPr>
          <a:xfrm>
            <a:off x="3358845" y="3988743"/>
            <a:ext cx="64807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반응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4C023A-76FE-DB9F-B951-6C63A072A5AA}"/>
                  </a:ext>
                </a:extLst>
              </p:cNvPr>
              <p:cNvSpPr/>
              <p:nvPr/>
            </p:nvSpPr>
            <p:spPr>
              <a:xfrm>
                <a:off x="2250776" y="4306458"/>
                <a:ext cx="1244642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y</m:t>
                      </m:r>
                      <m:r>
                        <a:rPr kumimoji="0" lang="en-US" altLang="ko-KR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4C023A-76FE-DB9F-B951-6C63A072A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76" y="4306458"/>
                <a:ext cx="1244642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ABDEAB8A-FAC1-7D76-6FCA-5054D0577600}"/>
              </a:ext>
            </a:extLst>
          </p:cNvPr>
          <p:cNvSpPr/>
          <p:nvPr/>
        </p:nvSpPr>
        <p:spPr>
          <a:xfrm>
            <a:off x="1575603" y="3863159"/>
            <a:ext cx="648072" cy="6480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7D3AFC-5275-2C95-70D1-5896B6E73088}"/>
              </a:ext>
            </a:extLst>
          </p:cNvPr>
          <p:cNvCxnSpPr>
            <a:cxnSpLocks/>
            <a:stCxn id="7" idx="2"/>
            <a:endCxn id="15" idx="1"/>
          </p:cNvCxnSpPr>
          <p:nvPr/>
        </p:nvCxnSpPr>
        <p:spPr>
          <a:xfrm>
            <a:off x="1244588" y="3233297"/>
            <a:ext cx="425923" cy="72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7C8029-F2E5-C5C3-1786-89E9F5B78D99}"/>
              </a:ext>
            </a:extLst>
          </p:cNvPr>
          <p:cNvCxnSpPr>
            <a:cxnSpLocks/>
            <a:stCxn id="15" idx="6"/>
            <a:endCxn id="10" idx="1"/>
          </p:cNvCxnSpPr>
          <p:nvPr/>
        </p:nvCxnSpPr>
        <p:spPr>
          <a:xfrm flipV="1">
            <a:off x="2223675" y="4180944"/>
            <a:ext cx="1135170" cy="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EBAAFF-5C21-E519-75F3-E67367FD53A8}"/>
              </a:ext>
            </a:extLst>
          </p:cNvPr>
          <p:cNvSpPr txBox="1"/>
          <p:nvPr/>
        </p:nvSpPr>
        <p:spPr>
          <a:xfrm>
            <a:off x="2272421" y="4792036"/>
            <a:ext cx="1900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gency FB" panose="020B0503020202020204" pitchFamily="34" charset="0"/>
                <a:ea typeface="나눔스퀘어" panose="020B0600000101010101"/>
              </a:rPr>
              <a:t>단순선형회귀식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AF750B-2745-C840-81F5-5FB50BCDB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00" y="2852936"/>
            <a:ext cx="3537213" cy="28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43B697-D87F-843B-4F11-7DFEC6F5F883}"/>
                  </a:ext>
                </a:extLst>
              </p:cNvPr>
              <p:cNvSpPr txBox="1"/>
              <p:nvPr/>
            </p:nvSpPr>
            <p:spPr>
              <a:xfrm>
                <a:off x="6892195" y="4254513"/>
                <a:ext cx="6459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𝜽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43B697-D87F-843B-4F11-7DFEC6F5F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195" y="4254513"/>
                <a:ext cx="64593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0719D86-251E-A66E-A6FB-76841BD8A470}"/>
              </a:ext>
            </a:extLst>
          </p:cNvPr>
          <p:cNvSpPr txBox="1"/>
          <p:nvPr/>
        </p:nvSpPr>
        <p:spPr>
          <a:xfrm>
            <a:off x="6769050" y="5848966"/>
            <a:ext cx="1348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effectLst/>
                <a:latin typeface="Linux Libertine"/>
              </a:rPr>
              <a:t>Sign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BAAA2A1-DBD9-5192-5FAB-E9D8AC6315EA}"/>
                  </a:ext>
                </a:extLst>
              </p:cNvPr>
              <p:cNvSpPr/>
              <p:nvPr/>
            </p:nvSpPr>
            <p:spPr>
              <a:xfrm>
                <a:off x="4261903" y="5318841"/>
                <a:ext cx="1368152" cy="3744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ctr" fontAlgn="base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ko-KR" sz="1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𝒊𝒇</m:t>
                    </m:r>
                    <m:r>
                      <a:rPr lang="en-US" altLang="ko-KR" sz="1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sSub>
                      <m:sSubPr>
                        <m:ctrlP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𝒘</m:t>
                        </m:r>
                      </m:e>
                      <m:sub>
                        <m: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&lt;</m:t>
                    </m:r>
                  </m:oMath>
                </a14:m>
                <a:r>
                  <a:rPr kumimoji="0" lang="en-US" altLang="ko-KR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𝜽</m:t>
                    </m:r>
                  </m:oMath>
                </a14:m>
                <a:endParaRPr kumimoji="0" lang="en-US" altLang="ko-KR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BAAA2A1-DBD9-5192-5FAB-E9D8AC631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903" y="5318841"/>
                <a:ext cx="1368152" cy="374461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CAA8072-F506-C8D6-404A-54038FB10D5D}"/>
                  </a:ext>
                </a:extLst>
              </p:cNvPr>
              <p:cNvSpPr/>
              <p:nvPr/>
            </p:nvSpPr>
            <p:spPr>
              <a:xfrm>
                <a:off x="7905329" y="2693161"/>
                <a:ext cx="1368152" cy="3744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ctr" fontAlgn="base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ko-KR" sz="1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𝒊𝒇</m:t>
                    </m:r>
                    <m:r>
                      <a:rPr lang="en-US" altLang="ko-KR" sz="1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sSub>
                      <m:sSubPr>
                        <m:ctrlP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𝒘</m:t>
                        </m:r>
                      </m:e>
                      <m:sub>
                        <m: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&gt;</m:t>
                    </m:r>
                  </m:oMath>
                </a14:m>
                <a:r>
                  <a:rPr kumimoji="0" lang="en-US" altLang="ko-KR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𝜽</m:t>
                    </m:r>
                  </m:oMath>
                </a14:m>
                <a:endParaRPr kumimoji="0" lang="en-US" altLang="ko-KR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CAA8072-F506-C8D6-404A-54038FB10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29" y="2693161"/>
                <a:ext cx="1368152" cy="374461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26A23B3-70DA-37FB-24C6-C5ED7B31CCA5}"/>
                  </a:ext>
                </a:extLst>
              </p:cNvPr>
              <p:cNvSpPr/>
              <p:nvPr/>
            </p:nvSpPr>
            <p:spPr>
              <a:xfrm>
                <a:off x="5527332" y="4371599"/>
                <a:ext cx="1368152" cy="3744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ctr" fontAlgn="base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ko-KR" sz="1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𝒊𝒇</m:t>
                    </m:r>
                    <m:r>
                      <a:rPr lang="en-US" altLang="ko-KR" sz="1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sSub>
                      <m:sSubPr>
                        <m:ctrlP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𝒘</m:t>
                        </m:r>
                      </m:e>
                      <m:sub>
                        <m:r>
                          <a:rPr kumimoji="0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</m:oMath>
                </a14:m>
                <a:r>
                  <a:rPr kumimoji="0" lang="en-US" altLang="ko-KR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𝜽</m:t>
                    </m:r>
                  </m:oMath>
                </a14:m>
                <a:endParaRPr kumimoji="0" lang="en-US" altLang="ko-KR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26A23B3-70DA-37FB-24C6-C5ED7B31C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32" y="4371599"/>
                <a:ext cx="1368152" cy="374461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1077E68-61D4-35B1-44E4-3396CDD247C0}"/>
              </a:ext>
            </a:extLst>
          </p:cNvPr>
          <p:cNvSpPr txBox="1"/>
          <p:nvPr/>
        </p:nvSpPr>
        <p:spPr>
          <a:xfrm>
            <a:off x="5934466" y="6138789"/>
            <a:ext cx="28361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11"/>
              </a:rPr>
              <a:t>https://en.wikipedia.org/wiki/Sign_function</a:t>
            </a:r>
            <a:r>
              <a:rPr lang="ko-KR" altLang="en-US" sz="1100" dirty="0"/>
              <a:t> 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6651AF2B-55DE-6DD4-4DAC-A3B7F439B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7130" y="2870937"/>
            <a:ext cx="1781366" cy="10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9490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724980"/>
            <a:ext cx="7871884" cy="430887"/>
          </a:xfrm>
        </p:spPr>
        <p:txBody>
          <a:bodyPr/>
          <a:lstStyle/>
          <a:p>
            <a:r>
              <a:rPr lang="ko-KR" altLang="en-US" sz="2800" dirty="0"/>
              <a:t>반응</a:t>
            </a:r>
            <a:r>
              <a:rPr lang="en-US" altLang="ko-KR" sz="2800" dirty="0"/>
              <a:t>(Activation)</a:t>
            </a:r>
            <a:r>
              <a:rPr lang="ko-KR" altLang="en-US" sz="2800" dirty="0"/>
              <a:t> 종류</a:t>
            </a:r>
            <a:endParaRPr lang="ko-KR" altLang="en-US" sz="2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37A179-CEC9-4ADD-974B-8BBF615BB1E1}"/>
              </a:ext>
            </a:extLst>
          </p:cNvPr>
          <p:cNvSpPr/>
          <p:nvPr/>
        </p:nvSpPr>
        <p:spPr>
          <a:xfrm>
            <a:off x="742826" y="1340768"/>
            <a:ext cx="8746678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700" dirty="0">
                <a:solidFill>
                  <a:prstClr val="black"/>
                </a:solidFill>
                <a:ea typeface="나눔스퀘어" panose="020B0600000101010101" pitchFamily="50" charset="-127"/>
              </a:rPr>
              <a:t>입력 신호의 총합을 출력신호로 변환하는 </a:t>
            </a:r>
            <a:r>
              <a:rPr lang="ko-KR" altLang="en-US" sz="1700" b="1" dirty="0">
                <a:solidFill>
                  <a:prstClr val="black"/>
                </a:solidFill>
                <a:ea typeface="나눔스퀘어" panose="020B0600000101010101" pitchFamily="50" charset="-127"/>
              </a:rPr>
              <a:t>활성화</a:t>
            </a:r>
            <a:r>
              <a:rPr lang="ko-KR" altLang="ko-KR" sz="1700" b="1" dirty="0">
                <a:solidFill>
                  <a:prstClr val="black"/>
                </a:solidFill>
                <a:ea typeface="나눔스퀘어" panose="020B0600000101010101" pitchFamily="50" charset="-127"/>
              </a:rPr>
              <a:t>함수</a:t>
            </a:r>
            <a:r>
              <a:rPr lang="en-US" altLang="ko-KR" sz="1700" b="1" dirty="0">
                <a:solidFill>
                  <a:prstClr val="black"/>
                </a:solidFill>
                <a:ea typeface="나눔스퀘어" panose="020B0600000101010101" pitchFamily="50" charset="-127"/>
              </a:rPr>
              <a:t>(</a:t>
            </a:r>
            <a:r>
              <a:rPr lang="ko-KR" altLang="ko-KR" sz="1700" b="1" dirty="0" err="1">
                <a:solidFill>
                  <a:prstClr val="black"/>
                </a:solidFill>
                <a:ea typeface="나눔스퀘어" panose="020B0600000101010101" pitchFamily="50" charset="-127"/>
              </a:rPr>
              <a:t>Activation</a:t>
            </a:r>
            <a:r>
              <a:rPr lang="ko-KR" altLang="ko-KR" sz="1700" b="1" dirty="0">
                <a:solidFill>
                  <a:prstClr val="black"/>
                </a:solidFill>
                <a:ea typeface="나눔스퀘어" panose="020B0600000101010101" pitchFamily="50" charset="-127"/>
              </a:rPr>
              <a:t> </a:t>
            </a:r>
            <a:r>
              <a:rPr lang="ko-KR" altLang="ko-KR" sz="1700" b="1" dirty="0" err="1">
                <a:solidFill>
                  <a:prstClr val="black"/>
                </a:solidFill>
                <a:ea typeface="나눔스퀘어" panose="020B0600000101010101" pitchFamily="50" charset="-127"/>
              </a:rPr>
              <a:t>Function</a:t>
            </a:r>
            <a:r>
              <a:rPr lang="en-US" altLang="ko-KR" sz="1700" b="1" dirty="0">
                <a:solidFill>
                  <a:prstClr val="black"/>
                </a:solidFill>
                <a:ea typeface="나눔스퀘어" panose="020B0600000101010101" pitchFamily="50" charset="-127"/>
              </a:rPr>
              <a:t>)</a:t>
            </a:r>
            <a:r>
              <a:rPr lang="ko-KR" altLang="en-US" sz="1700" dirty="0">
                <a:solidFill>
                  <a:prstClr val="black"/>
                </a:solidFill>
                <a:ea typeface="나눔스퀘어" panose="020B0600000101010101" pitchFamily="50" charset="-127"/>
              </a:rPr>
              <a:t>는 입</a:t>
            </a:r>
            <a:r>
              <a:rPr lang="ko-KR" altLang="ko-KR" sz="1700" dirty="0">
                <a:solidFill>
                  <a:prstClr val="black"/>
                </a:solidFill>
                <a:ea typeface="나눔스퀘어" panose="020B0600000101010101" pitchFamily="50" charset="-127"/>
              </a:rPr>
              <a:t>력 신호의 총합이 활성화</a:t>
            </a:r>
            <a:r>
              <a:rPr lang="en-US" altLang="ko-KR" sz="1700" dirty="0">
                <a:solidFill>
                  <a:prstClr val="black"/>
                </a:solidFill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solidFill>
                  <a:prstClr val="black"/>
                </a:solidFill>
                <a:ea typeface="나눔스퀘어" panose="020B0600000101010101" pitchFamily="50" charset="-127"/>
              </a:rPr>
              <a:t>반응하여 </a:t>
            </a:r>
            <a:r>
              <a:rPr lang="ko-KR" altLang="ko-KR" sz="1700" dirty="0">
                <a:solidFill>
                  <a:prstClr val="black"/>
                </a:solidFill>
                <a:ea typeface="나눔스퀘어" panose="020B0600000101010101" pitchFamily="50" charset="-127"/>
              </a:rPr>
              <a:t>일으키는지 정하는 역</a:t>
            </a:r>
            <a:r>
              <a:rPr lang="ko-KR" altLang="en-US" sz="1700" dirty="0">
                <a:solidFill>
                  <a:prstClr val="black"/>
                </a:solidFill>
                <a:ea typeface="나눔스퀘어" panose="020B0600000101010101" pitchFamily="50" charset="-127"/>
              </a:rPr>
              <a:t>할을 수행하는 함수</a:t>
            </a:r>
            <a:endParaRPr lang="ko-KR" altLang="ko-KR" sz="1700" dirty="0">
              <a:solidFill>
                <a:prstClr val="black"/>
              </a:solidFill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91DA8B-2989-AF38-F4C8-350E7BA4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5" y="2996952"/>
            <a:ext cx="7090573" cy="31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1245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724980"/>
            <a:ext cx="7871884" cy="430887"/>
          </a:xfrm>
        </p:spPr>
        <p:txBody>
          <a:bodyPr/>
          <a:lstStyle/>
          <a:p>
            <a:r>
              <a:rPr lang="ko-KR" altLang="en-US" sz="2800" dirty="0"/>
              <a:t>뉴런 구조</a:t>
            </a:r>
            <a:endParaRPr lang="ko-KR" altLang="en-US" sz="2400" dirty="0"/>
          </a:p>
        </p:txBody>
      </p:sp>
      <p:pic>
        <p:nvPicPr>
          <p:cNvPr id="1026" name="Picture 2" descr="https://miro.medium.com/max/1540/1*Fyapb-JRFJ-VtnLYLLXC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2276872"/>
            <a:ext cx="7472633" cy="3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466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iro.medium.com/max/1540/1*gKFs7YU44vJFiS2rF3-b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17" y="2708920"/>
            <a:ext cx="853451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724980"/>
            <a:ext cx="7871884" cy="430887"/>
          </a:xfrm>
        </p:spPr>
        <p:txBody>
          <a:bodyPr/>
          <a:lstStyle/>
          <a:p>
            <a:r>
              <a:rPr lang="ko-KR" altLang="en-US" sz="2800"/>
              <a:t>뉴런 구조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0437A179-CEC9-4ADD-974B-8BBF615BB1E1}"/>
                  </a:ext>
                </a:extLst>
              </p:cNvPr>
              <p:cNvSpPr/>
              <p:nvPr/>
            </p:nvSpPr>
            <p:spPr>
              <a:xfrm>
                <a:off x="742826" y="1280152"/>
                <a:ext cx="8746678" cy="826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fontAlgn="base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외부자극과 강도의 총합이 특정한 역치</a:t>
                </a:r>
                <a:r>
                  <a:rPr lang="en-US" altLang="ko-KR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(threshold, </a:t>
                </a:r>
                <a14:m>
                  <m:oMath xmlns:m="http://schemas.openxmlformats.org/officeDocument/2006/math">
                    <m:r>
                      <a:rPr lang="ko-KR" altLang="en-US" sz="17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𝜃</m:t>
                    </m:r>
                  </m:oMath>
                </a14:m>
                <a:r>
                  <a:rPr lang="en-US" altLang="ko-KR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넘을지 여부를 외부</a:t>
                </a:r>
                <a:r>
                  <a:rPr lang="en-US" altLang="ko-KR" sz="17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Bias(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=</m:t>
                        </m:r>
                        <m:r>
                          <a:rPr lang="ko-KR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𝜃</m:t>
                        </m:r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  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=0)</m:t>
                    </m:r>
                  </m:oMath>
                </a14:m>
                <a:r>
                  <a:rPr kumimoji="0" lang="ko-KR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</a:t>
                </a:r>
                <a:r>
                  <a:rPr kumimoji="0" lang="en-US" altLang="ko-KR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kumimoji="0" lang="ko-KR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수식으로 표현한다</a:t>
                </a:r>
                <a:r>
                  <a:rPr kumimoji="0" lang="en-US" altLang="ko-KR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0437A179-CEC9-4ADD-974B-8BBF615BB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26" y="1280152"/>
                <a:ext cx="8746678" cy="826637"/>
              </a:xfrm>
              <a:prstGeom prst="rect">
                <a:avLst/>
              </a:prstGeom>
              <a:blipFill>
                <a:blip r:embed="rId3"/>
                <a:stretch>
                  <a:fillRect l="-348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7A179-CEC9-4ADD-974B-8BBF615BB1E1}"/>
              </a:ext>
            </a:extLst>
          </p:cNvPr>
          <p:cNvSpPr/>
          <p:nvPr/>
        </p:nvSpPr>
        <p:spPr>
          <a:xfrm>
            <a:off x="1437007" y="2365791"/>
            <a:ext cx="9081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437A179-CEC9-4ADD-974B-8BBF615BB1E1}"/>
                  </a:ext>
                </a:extLst>
              </p:cNvPr>
              <p:cNvSpPr/>
              <p:nvPr/>
            </p:nvSpPr>
            <p:spPr>
              <a:xfrm>
                <a:off x="5200572" y="3022725"/>
                <a:ext cx="4032448" cy="4481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base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𝒇</m:t>
                    </m:r>
                  </m:oMath>
                </a14:m>
                <a:r>
                  <a:rPr lang="ko-KR" altLang="en-US" sz="1400" noProof="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400" noProof="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1400" noProof="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활성화함수</a:t>
                </a:r>
                <a:r>
                  <a:rPr lang="en-US" altLang="ko-KR" sz="1400" noProof="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437A179-CEC9-4ADD-974B-8BBF615BB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2" y="3022725"/>
                <a:ext cx="4032448" cy="448136"/>
              </a:xfrm>
              <a:prstGeom prst="rect">
                <a:avLst/>
              </a:prstGeom>
              <a:blipFill>
                <a:blip r:embed="rId4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9957" y="4532033"/>
                <a:ext cx="386901" cy="409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57" y="4532033"/>
                <a:ext cx="386901" cy="409920"/>
              </a:xfrm>
              <a:prstGeom prst="rect">
                <a:avLst/>
              </a:prstGeom>
              <a:blipFill>
                <a:blip r:embed="rId5"/>
                <a:stretch>
                  <a:fillRect l="-131250" t="-150000" r="-143750" b="-20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178298" y="4459175"/>
                <a:ext cx="3571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noProof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𝒇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98" y="4459175"/>
                <a:ext cx="357120" cy="461665"/>
              </a:xfrm>
              <a:prstGeom prst="rect">
                <a:avLst/>
              </a:prstGeom>
              <a:blipFill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3233460" y="4424798"/>
            <a:ext cx="0" cy="601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7312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724979"/>
            <a:ext cx="7871884" cy="430887"/>
          </a:xfrm>
        </p:spPr>
        <p:txBody>
          <a:bodyPr/>
          <a:lstStyle/>
          <a:p>
            <a:r>
              <a:rPr lang="ko-KR" altLang="en-US" sz="2800" dirty="0"/>
              <a:t>단일</a:t>
            </a:r>
            <a:r>
              <a:rPr lang="en-US" altLang="ko-KR" sz="2800" dirty="0"/>
              <a:t> </a:t>
            </a:r>
            <a:r>
              <a:rPr lang="ko-KR" altLang="en-US" sz="2800" dirty="0"/>
              <a:t>뉴런의 수학적 구조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DAA2595-EB6F-4B2D-A54A-2677BA18DACF}"/>
                  </a:ext>
                </a:extLst>
              </p:cNvPr>
              <p:cNvSpPr/>
              <p:nvPr/>
            </p:nvSpPr>
            <p:spPr>
              <a:xfrm>
                <a:off x="1065212" y="3131669"/>
                <a:ext cx="445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DAA2595-EB6F-4B2D-A54A-2677BA18D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2" y="3131669"/>
                <a:ext cx="44550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05B92A3-5724-4B70-B4C1-A9D382025981}"/>
                  </a:ext>
                </a:extLst>
              </p:cNvPr>
              <p:cNvSpPr/>
              <p:nvPr/>
            </p:nvSpPr>
            <p:spPr>
              <a:xfrm>
                <a:off x="1065212" y="3451964"/>
                <a:ext cx="45025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05B92A3-5724-4B70-B4C1-A9D38202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2" y="3451964"/>
                <a:ext cx="450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F68CF45-8061-4566-8239-CE8F8677382A}"/>
                  </a:ext>
                </a:extLst>
              </p:cNvPr>
              <p:cNvSpPr/>
              <p:nvPr/>
            </p:nvSpPr>
            <p:spPr>
              <a:xfrm>
                <a:off x="1065212" y="5161355"/>
                <a:ext cx="464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F68CF45-8061-4566-8239-CE8F86773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2" y="5161355"/>
                <a:ext cx="46403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1109172" y="3769967"/>
                <a:ext cx="3497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72" y="3769967"/>
                <a:ext cx="34977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1103309" y="4109200"/>
                <a:ext cx="3497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09" y="4109200"/>
                <a:ext cx="34977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1107834" y="4838960"/>
                <a:ext cx="3497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34" y="4838960"/>
                <a:ext cx="34977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순서도: 가산 접합 38"/>
          <p:cNvSpPr/>
          <p:nvPr/>
        </p:nvSpPr>
        <p:spPr bwMode="auto">
          <a:xfrm>
            <a:off x="2949555" y="3196809"/>
            <a:ext cx="239660" cy="239660"/>
          </a:xfrm>
          <a:prstGeom prst="flowChartSummingJunc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cs typeface="+mn-cs"/>
            </a:endParaRPr>
          </a:p>
        </p:txBody>
      </p:sp>
      <p:sp>
        <p:nvSpPr>
          <p:cNvPr id="40" name="순서도: 가산 접합 39"/>
          <p:cNvSpPr/>
          <p:nvPr/>
        </p:nvSpPr>
        <p:spPr bwMode="auto">
          <a:xfrm>
            <a:off x="2949555" y="3731768"/>
            <a:ext cx="239660" cy="239660"/>
          </a:xfrm>
          <a:prstGeom prst="flowChartSummingJunc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cs typeface="+mn-cs"/>
            </a:endParaRPr>
          </a:p>
        </p:txBody>
      </p:sp>
      <p:sp>
        <p:nvSpPr>
          <p:cNvPr id="41" name="순서도: 가산 접합 40"/>
          <p:cNvSpPr/>
          <p:nvPr/>
        </p:nvSpPr>
        <p:spPr bwMode="auto">
          <a:xfrm>
            <a:off x="2949555" y="5189069"/>
            <a:ext cx="239660" cy="239660"/>
          </a:xfrm>
          <a:prstGeom prst="flowChartSummingJunc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cs typeface="+mn-cs"/>
            </a:endParaRPr>
          </a:p>
        </p:txBody>
      </p:sp>
      <p:cxnSp>
        <p:nvCxnSpPr>
          <p:cNvPr id="43" name="구부러진 연결선 42"/>
          <p:cNvCxnSpPr>
            <a:stCxn id="33" idx="3"/>
            <a:endCxn id="39" idx="3"/>
          </p:cNvCxnSpPr>
          <p:nvPr/>
        </p:nvCxnSpPr>
        <p:spPr bwMode="auto">
          <a:xfrm>
            <a:off x="1477697" y="3285558"/>
            <a:ext cx="1506955" cy="115814"/>
          </a:xfrm>
          <a:prstGeom prst="curvedConnector4">
            <a:avLst>
              <a:gd name="adj1" fmla="val 48835"/>
              <a:gd name="adj2" fmla="val 2973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구부러진 연결선 43"/>
          <p:cNvCxnSpPr>
            <a:stCxn id="34" idx="3"/>
            <a:endCxn id="40" idx="3"/>
          </p:cNvCxnSpPr>
          <p:nvPr/>
        </p:nvCxnSpPr>
        <p:spPr bwMode="auto">
          <a:xfrm>
            <a:off x="1481865" y="3605853"/>
            <a:ext cx="1502787" cy="330478"/>
          </a:xfrm>
          <a:prstGeom prst="curvedConnector4">
            <a:avLst>
              <a:gd name="adj1" fmla="val 48832"/>
              <a:gd name="adj2" fmla="val 1691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구부러진 연결선 44"/>
          <p:cNvCxnSpPr>
            <a:stCxn id="35" idx="3"/>
            <a:endCxn id="41" idx="1"/>
          </p:cNvCxnSpPr>
          <p:nvPr/>
        </p:nvCxnSpPr>
        <p:spPr bwMode="auto">
          <a:xfrm flipV="1">
            <a:off x="1493726" y="5224166"/>
            <a:ext cx="1490926" cy="91078"/>
          </a:xfrm>
          <a:prstGeom prst="curvedConnector4">
            <a:avLst>
              <a:gd name="adj1" fmla="val 48823"/>
              <a:gd name="adj2" fmla="val 4199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2911908" y="4085735"/>
                <a:ext cx="328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908" y="4085735"/>
                <a:ext cx="3289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2916433" y="4815495"/>
                <a:ext cx="328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33" y="4815495"/>
                <a:ext cx="3289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구부러진 연결선 48"/>
          <p:cNvCxnSpPr>
            <a:stCxn id="39" idx="6"/>
          </p:cNvCxnSpPr>
          <p:nvPr/>
        </p:nvCxnSpPr>
        <p:spPr bwMode="auto">
          <a:xfrm>
            <a:off x="3189215" y="3316639"/>
            <a:ext cx="1106394" cy="79919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구부러진 연결선 49"/>
          <p:cNvCxnSpPr/>
          <p:nvPr/>
        </p:nvCxnSpPr>
        <p:spPr bwMode="auto">
          <a:xfrm>
            <a:off x="3246707" y="3931168"/>
            <a:ext cx="1025302" cy="28260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구부러진 연결선 50"/>
          <p:cNvCxnSpPr>
            <a:stCxn id="41" idx="6"/>
          </p:cNvCxnSpPr>
          <p:nvPr/>
        </p:nvCxnSpPr>
        <p:spPr bwMode="auto">
          <a:xfrm flipV="1">
            <a:off x="3189215" y="4515451"/>
            <a:ext cx="1100531" cy="79344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074245-98AF-491A-9EAA-73378EDEAC5A}"/>
              </a:ext>
            </a:extLst>
          </p:cNvPr>
          <p:cNvSpPr/>
          <p:nvPr/>
        </p:nvSpPr>
        <p:spPr>
          <a:xfrm>
            <a:off x="2911908" y="4517878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multiply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442211" y="3847869"/>
            <a:ext cx="1143001" cy="955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3499759" y="3211201"/>
                <a:ext cx="6819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759" y="3211201"/>
                <a:ext cx="68198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E32B9-C8B1-4076-BE1F-E3318ABFD3C1}"/>
                  </a:ext>
                </a:extLst>
              </p:cNvPr>
              <p:cNvSpPr txBox="1"/>
              <p:nvPr/>
            </p:nvSpPr>
            <p:spPr>
              <a:xfrm>
                <a:off x="4623068" y="3977991"/>
                <a:ext cx="781286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pt-BR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pt-BR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E32B9-C8B1-4076-BE1F-E3318ABFD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068" y="3977991"/>
                <a:ext cx="781286" cy="6721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2456490" y="2858255"/>
                <a:ext cx="30843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490" y="2858255"/>
                <a:ext cx="308435" cy="338554"/>
              </a:xfrm>
              <a:prstGeom prst="rect">
                <a:avLst/>
              </a:prstGeom>
              <a:blipFill>
                <a:blip r:embed="rId12"/>
                <a:stretch>
                  <a:fillRect r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2424005" y="5439637"/>
                <a:ext cx="33932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05" y="5439637"/>
                <a:ext cx="339326" cy="338554"/>
              </a:xfrm>
              <a:prstGeom prst="rect">
                <a:avLst/>
              </a:prstGeom>
              <a:blipFill>
                <a:blip r:embed="rId13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구부러진 연결선 57"/>
          <p:cNvCxnSpPr>
            <a:stCxn id="56" idx="3"/>
            <a:endCxn id="39" idx="0"/>
          </p:cNvCxnSpPr>
          <p:nvPr/>
        </p:nvCxnSpPr>
        <p:spPr bwMode="auto">
          <a:xfrm>
            <a:off x="2764925" y="3027532"/>
            <a:ext cx="304460" cy="169277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구부러진 연결선 58"/>
          <p:cNvCxnSpPr>
            <a:stCxn id="57" idx="3"/>
            <a:endCxn id="41" idx="4"/>
          </p:cNvCxnSpPr>
          <p:nvPr/>
        </p:nvCxnSpPr>
        <p:spPr bwMode="auto">
          <a:xfrm flipV="1">
            <a:off x="2763331" y="5428729"/>
            <a:ext cx="306054" cy="180185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414605" y="5054889"/>
                <a:ext cx="7128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/>
                  <a:cs typeface="+mn-cs"/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05" y="5054889"/>
                <a:ext cx="71282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>
            <a:stCxn id="53" idx="3"/>
          </p:cNvCxnSpPr>
          <p:nvPr/>
        </p:nvCxnSpPr>
        <p:spPr bwMode="auto">
          <a:xfrm>
            <a:off x="5585212" y="4325373"/>
            <a:ext cx="418645" cy="2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DAA2595-EB6F-4B2D-A54A-2677BA18DACF}"/>
                  </a:ext>
                </a:extLst>
              </p:cNvPr>
              <p:cNvSpPr/>
              <p:nvPr/>
            </p:nvSpPr>
            <p:spPr>
              <a:xfrm>
                <a:off x="704528" y="5819251"/>
                <a:ext cx="12818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~ </m:t>
                      </m:r>
                      <m:d>
                        <m:d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0,1</m:t>
                          </m:r>
                        </m:e>
                      </m:d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altLang="ko-KR" sz="12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𝑠𝑡𝑎𝑛𝑑𝑎𝑟𝑑</m:t>
                      </m:r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𝑠𝑐𝑎𝑙𝑖𝑛𝑔</m:t>
                      </m:r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DAA2595-EB6F-4B2D-A54A-2677BA18D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8" y="5819251"/>
                <a:ext cx="1281815" cy="461665"/>
              </a:xfrm>
              <a:prstGeom prst="rect">
                <a:avLst/>
              </a:prstGeom>
              <a:blipFill>
                <a:blip r:embed="rId15"/>
                <a:stretch>
                  <a:fillRect r="-4762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 bwMode="auto">
          <a:xfrm flipV="1">
            <a:off x="7448128" y="4325373"/>
            <a:ext cx="457200" cy="2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9759" y="2922708"/>
            <a:ext cx="1778178" cy="1416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61113" y="4554053"/>
            <a:ext cx="1774517" cy="1395213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37A179-CEC9-4ADD-974B-8BBF615BB1E1}"/>
              </a:ext>
            </a:extLst>
          </p:cNvPr>
          <p:cNvSpPr/>
          <p:nvPr/>
        </p:nvSpPr>
        <p:spPr>
          <a:xfrm>
            <a:off x="6045132" y="2204864"/>
            <a:ext cx="16315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fontAlgn="base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b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Activation </a:t>
            </a:r>
          </a:p>
          <a:p>
            <a:pPr marR="0" lvl="0" algn="ctr" defTabSz="914400" rtl="0" eaLnBrk="1" fontAlgn="base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b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endParaRPr lang="en-US" altLang="ko-KR" sz="1300" b="1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8730" y="2695573"/>
            <a:ext cx="9145016" cy="362747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18243" y="2299660"/>
                <a:ext cx="1366400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300" b="1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sz="13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300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sz="13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sub>
                    </m:sSub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ko-KR" altLang="en-US" sz="1300" b="1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243" y="2299660"/>
                <a:ext cx="1366400" cy="200055"/>
              </a:xfrm>
              <a:prstGeom prst="rect">
                <a:avLst/>
              </a:prstGeom>
              <a:blipFill>
                <a:blip r:embed="rId18"/>
                <a:stretch>
                  <a:fillRect l="-7143" t="-24242" r="-1339" b="-48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881912" y="4143507"/>
                <a:ext cx="1858586" cy="311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activation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912" y="4143507"/>
                <a:ext cx="1858586" cy="311560"/>
              </a:xfrm>
              <a:prstGeom prst="rect">
                <a:avLst/>
              </a:prstGeom>
              <a:blipFill>
                <a:blip r:embed="rId1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823948" y="2299660"/>
                <a:ext cx="2047805" cy="295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00" b="1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Weighted sum</a:t>
                </a:r>
                <a:r>
                  <a:rPr lang="en-US" altLang="ko-KR" sz="1300" b="1"/>
                  <a:t>: </a:t>
                </a:r>
                <a14:m>
                  <m:oMath xmlns:m="http://schemas.openxmlformats.org/officeDocument/2006/math"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3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13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13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sz="13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300" b="1"/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48" y="2299660"/>
                <a:ext cx="2047805" cy="295978"/>
              </a:xfrm>
              <a:prstGeom prst="rect">
                <a:avLst/>
              </a:prstGeom>
              <a:blipFill>
                <a:blip r:embed="rId20"/>
                <a:stretch>
                  <a:fillRect l="-298" t="-2041" b="-163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2323670" y="2299660"/>
            <a:ext cx="81124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Weights</a:t>
            </a:r>
            <a:endParaRPr lang="ko-KR" altLang="en-US" sz="1300" b="1"/>
          </a:p>
        </p:txBody>
      </p:sp>
      <p:sp>
        <p:nvSpPr>
          <p:cNvPr id="81" name="직사각형 80"/>
          <p:cNvSpPr/>
          <p:nvPr/>
        </p:nvSpPr>
        <p:spPr>
          <a:xfrm>
            <a:off x="886006" y="2299660"/>
            <a:ext cx="57900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3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D24DEB-A74F-F760-CBDC-A51E0649293C}"/>
              </a:ext>
            </a:extLst>
          </p:cNvPr>
          <p:cNvSpPr/>
          <p:nvPr/>
        </p:nvSpPr>
        <p:spPr>
          <a:xfrm>
            <a:off x="780528" y="1303978"/>
            <a:ext cx="8746678" cy="43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뉴런의 수학식은 다중회귀분석의 함수식과 동일하다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78677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E08DD1FB-0019-36A8-3884-11B13B65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3" y="2842598"/>
            <a:ext cx="7128792" cy="354123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724979"/>
            <a:ext cx="7871884" cy="430887"/>
          </a:xfrm>
        </p:spPr>
        <p:txBody>
          <a:bodyPr/>
          <a:lstStyle/>
          <a:p>
            <a:r>
              <a:rPr lang="ko-KR" altLang="en-US" sz="2800" dirty="0"/>
              <a:t>다중</a:t>
            </a:r>
            <a:r>
              <a:rPr lang="en-US" altLang="ko-KR" sz="2800" dirty="0"/>
              <a:t> </a:t>
            </a:r>
            <a:r>
              <a:rPr lang="ko-KR" altLang="en-US" sz="2800" dirty="0"/>
              <a:t>뉴런 구조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40632" y="2368301"/>
                <a:ext cx="1464183" cy="2038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300" dirty="0">
                    <a:solidFill>
                      <a:prstClr val="black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단일</a:t>
                </a:r>
                <a14:m>
                  <m:oMath xmlns:m="http://schemas.openxmlformats.org/officeDocument/2006/math">
                    <m:r>
                      <a:rPr lang="en-US" altLang="ko-KR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300" i="1">
                        <a:latin typeface="Cambria Math" panose="02040503050406030204" pitchFamily="18" charset="0"/>
                      </a:rPr>
                      <m:t>뉴런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3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13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3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3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d>
                      <m:d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3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2" y="2368301"/>
                <a:ext cx="1464183" cy="203838"/>
              </a:xfrm>
              <a:prstGeom prst="rect">
                <a:avLst/>
              </a:prstGeom>
              <a:blipFill>
                <a:blip r:embed="rId3"/>
                <a:stretch>
                  <a:fillRect l="-6667" t="-27273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8D24DEB-A74F-F760-CBDC-A51E0649293C}"/>
              </a:ext>
            </a:extLst>
          </p:cNvPr>
          <p:cNvSpPr/>
          <p:nvPr/>
        </p:nvSpPr>
        <p:spPr>
          <a:xfrm>
            <a:off x="780528" y="1303978"/>
            <a:ext cx="8746678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단일 뉴런</a:t>
            </a:r>
            <a:r>
              <a:rPr lang="en-US" altLang="ko-KR" sz="1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(perceptron)</a:t>
            </a:r>
            <a:r>
              <a:rPr lang="ko-KR" altLang="en-US" sz="1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다중 </a:t>
            </a:r>
            <a:r>
              <a:rPr lang="en-US" altLang="ko-KR" sz="1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r>
              <a:rPr lang="ko-KR" altLang="en-US" sz="1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겹겹이 쌓고 연결하여 </a:t>
            </a:r>
            <a:r>
              <a:rPr lang="ko-KR" altLang="en-US" sz="170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네트웍크을</a:t>
            </a:r>
            <a:r>
              <a:rPr lang="ko-KR" altLang="en-US" sz="1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구성한 것이 </a:t>
            </a:r>
            <a:r>
              <a:rPr lang="en-US" altLang="ko-KR" sz="1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Deep Network Architecture with multiple layers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F1EA898-DEC3-A3B0-8922-E7D0FC48AE52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550356" y="2394507"/>
            <a:ext cx="640837" cy="9961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7361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CB1B797-161C-154B-4D8E-89504F3E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20" y="3176697"/>
            <a:ext cx="5437901" cy="3191285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80528" y="694202"/>
            <a:ext cx="7871884" cy="492443"/>
          </a:xfrm>
        </p:spPr>
        <p:txBody>
          <a:bodyPr/>
          <a:lstStyle/>
          <a:p>
            <a:r>
              <a:rPr lang="en-US" altLang="ko-KR" sz="3200" b="0" i="0" dirty="0" err="1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Tensorflow</a:t>
            </a:r>
            <a:r>
              <a:rPr lang="ko-KR" altLang="en-US" sz="3200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US" altLang="ko-KR" sz="32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Neural Network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CA2864-0A7F-D352-011D-A1D4989C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1916832"/>
            <a:ext cx="5616624" cy="2301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500F53-5FEE-5EF6-DBDA-7F8742746233}"/>
              </a:ext>
            </a:extLst>
          </p:cNvPr>
          <p:cNvSpPr txBox="1"/>
          <p:nvPr/>
        </p:nvSpPr>
        <p:spPr>
          <a:xfrm>
            <a:off x="537248" y="1628800"/>
            <a:ext cx="256625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4"/>
              </a:rPr>
              <a:t>https://playground.tensorflow.org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5275684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챕터 1">
  <a:themeElements>
    <a:clrScheme name="20181213 정부설명회">
      <a:dk1>
        <a:sysClr val="windowText" lastClr="000000"/>
      </a:dk1>
      <a:lt1>
        <a:sysClr val="window" lastClr="FFFFFF"/>
      </a:lt1>
      <a:dk2>
        <a:srgbClr val="4897C9"/>
      </a:dk2>
      <a:lt2>
        <a:srgbClr val="184478"/>
      </a:lt2>
      <a:accent1>
        <a:srgbClr val="FAE87E"/>
      </a:accent1>
      <a:accent2>
        <a:srgbClr val="0E69AA"/>
      </a:accent2>
      <a:accent3>
        <a:srgbClr val="7F7F7F"/>
      </a:accent3>
      <a:accent4>
        <a:srgbClr val="5F83BD"/>
      </a:accent4>
      <a:accent5>
        <a:srgbClr val="EF413D"/>
      </a:accent5>
      <a:accent6>
        <a:srgbClr val="28985B"/>
      </a:accent6>
      <a:hlink>
        <a:srgbClr val="0000FF"/>
      </a:hlink>
      <a:folHlink>
        <a:srgbClr val="800080"/>
      </a:folHlink>
    </a:clrScheme>
    <a:fontScheme name="발표장표">
      <a:majorFont>
        <a:latin typeface="Rix고딕 EB"/>
        <a:ea typeface="Rix고딕 EB"/>
        <a:cs typeface=""/>
      </a:majorFont>
      <a:minorFont>
        <a:latin typeface="Rix고딕 B"/>
        <a:ea typeface="Rix고딕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18012</TotalTime>
  <Words>342</Words>
  <Application>Microsoft Office PowerPoint</Application>
  <PresentationFormat>A4 용지(210x297mm)</PresentationFormat>
  <Paragraphs>133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Linux Libertine</vt:lpstr>
      <vt:lpstr>Rix고딕 B</vt:lpstr>
      <vt:lpstr>Roboto</vt:lpstr>
      <vt:lpstr>나눔바른고딕 UltraLight</vt:lpstr>
      <vt:lpstr>나눔스퀘어</vt:lpstr>
      <vt:lpstr>나눔스퀘어 ExtraBold</vt:lpstr>
      <vt:lpstr>휴먼엑스포</vt:lpstr>
      <vt:lpstr>Agency FB</vt:lpstr>
      <vt:lpstr>Arial</vt:lpstr>
      <vt:lpstr>Arial Narrow</vt:lpstr>
      <vt:lpstr>Cambria Math</vt:lpstr>
      <vt:lpstr>Tahoma</vt:lpstr>
      <vt:lpstr>Times New Roman</vt:lpstr>
      <vt:lpstr>Wingdings</vt:lpstr>
      <vt:lpstr>챕터 1</vt:lpstr>
      <vt:lpstr>PowerPoint 프레젠테이션</vt:lpstr>
      <vt:lpstr>뉴론</vt:lpstr>
      <vt:lpstr>반응 구조</vt:lpstr>
      <vt:lpstr>반응(Activation) 종류</vt:lpstr>
      <vt:lpstr>뉴런 구조</vt:lpstr>
      <vt:lpstr>뉴런 구조</vt:lpstr>
      <vt:lpstr>단일 뉴런의 수학적 구조</vt:lpstr>
      <vt:lpstr>다중 뉴런 구조</vt:lpstr>
      <vt:lpstr>Tensorflow Neural Network</vt:lpstr>
      <vt:lpstr>Neural network XOR problem solving</vt:lpstr>
      <vt:lpstr>Neural network XOR problem solving</vt:lpstr>
      <vt:lpstr>Neural network Deep representations</vt:lpstr>
      <vt:lpstr>Neural network Deep representations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ancestor9</dc:creator>
  <cp:lastModifiedBy>조상구</cp:lastModifiedBy>
  <cp:revision>2279</cp:revision>
  <cp:lastPrinted>2023-01-27T02:16:17Z</cp:lastPrinted>
  <dcterms:created xsi:type="dcterms:W3CDTF">2013-11-05T14:26:13Z</dcterms:created>
  <dcterms:modified xsi:type="dcterms:W3CDTF">2024-07-22T01:35:42Z</dcterms:modified>
  <cp:version/>
</cp:coreProperties>
</file>