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handoutMasterIdLst>
    <p:handoutMasterId r:id="rId7"/>
  </p:handoutMasterIdLst>
  <p:sldIdLst>
    <p:sldId id="259" r:id="rId2"/>
    <p:sldId id="845" r:id="rId3"/>
    <p:sldId id="846" r:id="rId4"/>
    <p:sldId id="847" r:id="rId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4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1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2AE8BF5-CB93-44E5-9404-15AF760C38FD}" type="datetime1">
              <a:rPr lang="ko-KR" altLang="en-US" smtClean="0"/>
              <a:t>2024-07-19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420DF4F-28CD-42CA-8484-F6571F4C08CC}" type="datetime1">
              <a:rPr lang="ko-KR" altLang="en-US" smtClean="0"/>
              <a:t>2024-07-19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489A88-0C1F-827F-FDE9-DFC7FEB076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134100"/>
            <a:ext cx="564681" cy="62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139083"/>
            <a:ext cx="10353762" cy="766439"/>
          </a:xfrm>
        </p:spPr>
        <p:txBody>
          <a:bodyPr rtlCol="0">
            <a:normAutofit/>
          </a:bodyPr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3795" y="1127464"/>
            <a:ext cx="10353762" cy="466373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 dirty="0"/>
              <a:t>마스터 텍스트 스타일을 편집하려면 클릭</a:t>
            </a:r>
          </a:p>
          <a:p>
            <a:pPr lvl="1" rtl="0"/>
            <a:r>
              <a:rPr lang="ko-KR" altLang="en-US" dirty="0"/>
              <a:t>두 번째 수준</a:t>
            </a:r>
          </a:p>
          <a:p>
            <a:pPr lvl="2" rtl="0"/>
            <a:r>
              <a:rPr lang="ko-KR" altLang="en-US" dirty="0"/>
              <a:t>세 번째 수준</a:t>
            </a:r>
          </a:p>
          <a:p>
            <a:pPr lvl="3" rtl="0"/>
            <a:r>
              <a:rPr lang="ko-KR" altLang="en-US" dirty="0"/>
              <a:t>네 번째 수준</a:t>
            </a:r>
          </a:p>
          <a:p>
            <a:pPr lvl="4" rtl="0"/>
            <a:r>
              <a:rPr lang="ko-KR" altLang="en-US" dirty="0"/>
              <a:t>다섯 번째 수준</a:t>
            </a:r>
            <a:endParaRPr 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4745536-17E2-EEF7-D107-B4146DE214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E02622F7-B412-D3AE-34CC-44CC99AE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21086B2D-0BBF-7448-422F-0EAD7808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F2F60889-8102-9290-1B7C-A4994E8F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C9C878A-8D12-4579-1F87-ABD48B7F6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9D6EA7CE-94D3-3119-797F-9A59AD33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755ADAC4-EF92-EA0A-B152-7948C996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674D633B-B98D-555C-C9BC-394409CED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ECE708-CABE-5A15-E18D-0D30F1AB2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0" name="날짜 개체 틀 3">
            <a:extLst>
              <a:ext uri="{FF2B5EF4-FFF2-40B4-BE49-F238E27FC236}">
                <a16:creationId xmlns:a16="http://schemas.microsoft.com/office/drawing/2014/main" id="{244F2F0A-DF9E-5205-4FA2-D0594923C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2E5C1F5A-37D2-AE7D-D82F-D1EE9D44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2E1DB7B6-E84B-345B-922F-C2D4D0D5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929344A-48D0-3054-21E4-FB558AC3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12" name="날짜 개체 틀 3">
            <a:extLst>
              <a:ext uri="{FF2B5EF4-FFF2-40B4-BE49-F238E27FC236}">
                <a16:creationId xmlns:a16="http://schemas.microsoft.com/office/drawing/2014/main" id="{987AC108-5420-6BFB-6865-4BDBFC9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F70122F8-8A1A-8732-4EE3-A880083C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5">
            <a:extLst>
              <a:ext uri="{FF2B5EF4-FFF2-40B4-BE49-F238E27FC236}">
                <a16:creationId xmlns:a16="http://schemas.microsoft.com/office/drawing/2014/main" id="{65B190B1-64F4-F049-4C88-31887B22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9D37BC-49C9-F25A-39C4-1D79ABF160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8" name="날짜 개체 틀 3">
            <a:extLst>
              <a:ext uri="{FF2B5EF4-FFF2-40B4-BE49-F238E27FC236}">
                <a16:creationId xmlns:a16="http://schemas.microsoft.com/office/drawing/2014/main" id="{B1B4846B-DB95-07D7-43D1-116EC3EF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id="{93785E4A-6771-C69D-0FCD-A16BA8E6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3B615913-817A-B5DD-09A5-A12DBD33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C42F3C-00E3-1C40-4559-2CB37F929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24" y="6365874"/>
            <a:ext cx="355393" cy="393576"/>
          </a:xfrm>
          <a:prstGeom prst="rect">
            <a:avLst/>
          </a:prstGeom>
        </p:spPr>
      </p:pic>
      <p:sp>
        <p:nvSpPr>
          <p:cNvPr id="6" name="날짜 개체 틀 3">
            <a:extLst>
              <a:ext uri="{FF2B5EF4-FFF2-40B4-BE49-F238E27FC236}">
                <a16:creationId xmlns:a16="http://schemas.microsoft.com/office/drawing/2014/main" id="{97B7D79C-0ECC-0C67-0AF5-B71F54A72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338113"/>
            <a:ext cx="2743200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3A33EA81-58FE-463F-7BBB-2884D27B8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338113"/>
            <a:ext cx="667286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D1F9B170-6867-72F2-D4FE-03BADFAE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338113"/>
            <a:ext cx="753545" cy="365125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2024-07-19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7200" b="1" dirty="0"/>
              <a:t>거리에 대하여</a:t>
            </a:r>
            <a:endParaRPr lang="ko" sz="4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800" b="1" dirty="0">
                <a:latin typeface="Batang" panose="02030600000101010101" pitchFamily="18" charset="-127"/>
                <a:ea typeface="Batang" panose="02030600000101010101" pitchFamily="18" charset="-127"/>
              </a:rPr>
              <a:t>2024.7.19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Distance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409350" y="3716323"/>
            <a:ext cx="929500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90999" y="4106764"/>
            <a:ext cx="162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평균</a:t>
            </a:r>
            <a:r>
              <a:rPr lang="en-US" altLang="ko-KR" sz="2000" b="1" dirty="0">
                <a:solidFill>
                  <a:srgbClr val="FF0000"/>
                </a:solidFill>
              </a:rPr>
              <a:t>_A </a:t>
            </a:r>
            <a:r>
              <a:rPr lang="ko-KR" altLang="en-US" sz="2000" b="1" dirty="0">
                <a:solidFill>
                  <a:srgbClr val="FF0000"/>
                </a:solidFill>
              </a:rPr>
              <a:t>그룹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(3)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28994" y="4106764"/>
            <a:ext cx="162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평균</a:t>
            </a:r>
            <a:r>
              <a:rPr lang="en-US" altLang="ko-KR" sz="2000" b="1" dirty="0">
                <a:solidFill>
                  <a:srgbClr val="FFFF00"/>
                </a:solidFill>
              </a:rPr>
              <a:t>_B </a:t>
            </a:r>
            <a:r>
              <a:rPr lang="ko-KR" altLang="en-US" sz="2000" b="1" dirty="0">
                <a:solidFill>
                  <a:srgbClr val="FFFF00"/>
                </a:solidFill>
              </a:rPr>
              <a:t>그룹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(12)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591724" y="3565321"/>
            <a:ext cx="302004" cy="3020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077048" y="3422708"/>
            <a:ext cx="511729" cy="511729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64077" y="4106764"/>
            <a:ext cx="253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B0F0"/>
                </a:solidFill>
              </a:rPr>
              <a:t>새로운</a:t>
            </a:r>
            <a:r>
              <a:rPr lang="en-US" altLang="ko-KR" sz="2000" b="1" dirty="0">
                <a:solidFill>
                  <a:srgbClr val="00B0F0"/>
                </a:solidFill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</a:rPr>
              <a:t>관측 값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00B0F0"/>
                </a:solidFill>
              </a:rPr>
              <a:t>(5)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464" y="1056524"/>
            <a:ext cx="7063530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새로운 관측 값은 어느 그룹에 속하는가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거리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 distance) </a:t>
            </a: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기준 </a:t>
            </a:r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(5-3) &lt; (12-5)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2650838" y="3489820"/>
            <a:ext cx="506300" cy="4530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49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Distance</a:t>
            </a:r>
            <a:endParaRPr lang="ko-KR" altLang="en-US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820411" y="5209563"/>
            <a:ext cx="9295002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02060" y="5600004"/>
            <a:ext cx="162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0000"/>
                </a:solidFill>
              </a:rPr>
              <a:t>평균</a:t>
            </a:r>
            <a:r>
              <a:rPr lang="en-US" altLang="ko-KR" sz="2000" b="1" dirty="0">
                <a:solidFill>
                  <a:srgbClr val="FF0000"/>
                </a:solidFill>
              </a:rPr>
              <a:t>_A </a:t>
            </a:r>
            <a:r>
              <a:rPr lang="ko-KR" altLang="en-US" sz="2000" b="1" dirty="0">
                <a:solidFill>
                  <a:srgbClr val="FF0000"/>
                </a:solidFill>
              </a:rPr>
              <a:t>그룹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</a:rPr>
              <a:t>(3, 3)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0055" y="5600004"/>
            <a:ext cx="162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FFF00"/>
                </a:solidFill>
              </a:rPr>
              <a:t>평균</a:t>
            </a:r>
            <a:r>
              <a:rPr lang="en-US" altLang="ko-KR" sz="2000" b="1" dirty="0">
                <a:solidFill>
                  <a:srgbClr val="FFFF00"/>
                </a:solidFill>
              </a:rPr>
              <a:t>_B </a:t>
            </a:r>
            <a:r>
              <a:rPr lang="ko-KR" altLang="en-US" sz="2000" b="1" dirty="0">
                <a:solidFill>
                  <a:srgbClr val="FFFF00"/>
                </a:solidFill>
              </a:rPr>
              <a:t>그룹</a:t>
            </a:r>
            <a:endParaRPr lang="en-US" altLang="ko-KR" sz="2000" b="1" dirty="0">
              <a:solidFill>
                <a:srgbClr val="FFFF0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FFFF00"/>
                </a:solidFill>
              </a:rPr>
              <a:t>(12, 10)</a:t>
            </a:r>
            <a:endParaRPr lang="ko-KR" altLang="en-US" sz="2000" b="1" dirty="0">
              <a:solidFill>
                <a:srgbClr val="FFFF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002785" y="5058561"/>
            <a:ext cx="302004" cy="3020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4538443" y="4915948"/>
            <a:ext cx="511729" cy="511729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525472" y="5600004"/>
            <a:ext cx="2537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B0F0"/>
                </a:solidFill>
              </a:rPr>
              <a:t>새로운</a:t>
            </a:r>
            <a:r>
              <a:rPr lang="en-US" altLang="ko-KR" sz="2000" b="1" dirty="0">
                <a:solidFill>
                  <a:srgbClr val="00B0F0"/>
                </a:solidFill>
              </a:rPr>
              <a:t> </a:t>
            </a:r>
            <a:r>
              <a:rPr lang="ko-KR" altLang="en-US" sz="2000" b="1" dirty="0">
                <a:solidFill>
                  <a:srgbClr val="00B0F0"/>
                </a:solidFill>
              </a:rPr>
              <a:t>관측 값</a:t>
            </a:r>
            <a:endParaRPr lang="en-US" altLang="ko-KR" sz="2000" b="1" dirty="0">
              <a:solidFill>
                <a:srgbClr val="00B0F0"/>
              </a:solidFill>
            </a:endParaRPr>
          </a:p>
          <a:p>
            <a:pPr algn="ctr"/>
            <a:r>
              <a:rPr lang="en-US" altLang="ko-KR" sz="2000" b="1" dirty="0">
                <a:solidFill>
                  <a:srgbClr val="00B0F0"/>
                </a:solidFill>
              </a:rPr>
              <a:t>(5,2)</a:t>
            </a:r>
            <a:endParaRPr lang="ko-KR" altLang="en-US" sz="2000" b="1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464" y="1056524"/>
            <a:ext cx="7063530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새로운 관측 값은 어느 그룹에 속하는가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단 분산을 고려하라</a:t>
            </a:r>
            <a:endParaRPr lang="en-US" altLang="ko-KR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마하놀라비스 거리</a:t>
            </a: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820411" y="2155971"/>
            <a:ext cx="0" cy="305429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곱셈 기호 14"/>
          <p:cNvSpPr/>
          <p:nvPr/>
        </p:nvSpPr>
        <p:spPr>
          <a:xfrm>
            <a:off x="2804473" y="3892918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곱셈 기호 15"/>
          <p:cNvSpPr/>
          <p:nvPr/>
        </p:nvSpPr>
        <p:spPr>
          <a:xfrm>
            <a:off x="2936682" y="4974672"/>
            <a:ext cx="506300" cy="45300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곱셈 기호 16"/>
          <p:cNvSpPr/>
          <p:nvPr/>
        </p:nvSpPr>
        <p:spPr>
          <a:xfrm>
            <a:off x="2997460" y="4081069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곱셈 기호 17"/>
          <p:cNvSpPr/>
          <p:nvPr/>
        </p:nvSpPr>
        <p:spPr>
          <a:xfrm>
            <a:off x="3026534" y="3752677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곱셈 기호 18"/>
          <p:cNvSpPr/>
          <p:nvPr/>
        </p:nvSpPr>
        <p:spPr>
          <a:xfrm>
            <a:off x="3178934" y="3905077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3419912" y="4329652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곱셈 기호 20"/>
          <p:cNvSpPr/>
          <p:nvPr/>
        </p:nvSpPr>
        <p:spPr>
          <a:xfrm>
            <a:off x="3363121" y="4022095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곱셈 기호 21"/>
          <p:cNvSpPr/>
          <p:nvPr/>
        </p:nvSpPr>
        <p:spPr>
          <a:xfrm>
            <a:off x="3178934" y="4269220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곱셈 기호 22"/>
          <p:cNvSpPr/>
          <p:nvPr/>
        </p:nvSpPr>
        <p:spPr>
          <a:xfrm>
            <a:off x="2753686" y="4144508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곱셈 기호 23"/>
          <p:cNvSpPr/>
          <p:nvPr/>
        </p:nvSpPr>
        <p:spPr>
          <a:xfrm>
            <a:off x="2946058" y="4385346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곱셈 기호 24"/>
          <p:cNvSpPr/>
          <p:nvPr/>
        </p:nvSpPr>
        <p:spPr>
          <a:xfrm>
            <a:off x="2631799" y="4425892"/>
            <a:ext cx="243774" cy="21811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126331" y="1805140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709745" y="2592308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424452" y="1679882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911713" y="2428791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847207" y="1994291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101475" y="2361610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1320629" y="522422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116251" y="1474683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779849" y="1633305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9418302" y="1064615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126812" y="2497809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0506897" y="964278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29581" y="3142002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544288" y="2229576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221311" y="2911304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46648" y="3047503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포인트가 5개인 별 41"/>
          <p:cNvSpPr/>
          <p:nvPr/>
        </p:nvSpPr>
        <p:spPr>
          <a:xfrm>
            <a:off x="4521254" y="3982674"/>
            <a:ext cx="511729" cy="511729"/>
          </a:xfrm>
          <a:prstGeom prst="star5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624415" y="2267111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2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C80BF7-5831-413D-94BF-5B21B1FF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36261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공분산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5463" y="1056524"/>
            <a:ext cx="824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변수 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개 까지 필요한가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eigen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vector, </a:t>
            </a:r>
            <a:r>
              <a:rPr lang="en-US" altLang="ko-KR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eigen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value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는 주성분의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벡터 값과 설명력의 크기를 각각 나타낸다</a:t>
            </a:r>
            <a:r>
              <a: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213368" y="4231747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796782" y="5018915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511489" y="4106489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998750" y="4855398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934244" y="4420898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188512" y="4788217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8407666" y="2949029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203288" y="3901290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866886" y="4059912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505339" y="3491222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213849" y="4924416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7593934" y="3390885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16618" y="5568609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631325" y="4656183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308348" y="5337911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711452" y="4693718"/>
            <a:ext cx="188998" cy="18899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>
            <a:off x="2724437" y="6293932"/>
            <a:ext cx="6249799" cy="7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2724437" y="2770556"/>
            <a:ext cx="0" cy="352407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/>
          <p:cNvGrpSpPr/>
          <p:nvPr/>
        </p:nvGrpSpPr>
        <p:grpSpPr>
          <a:xfrm rot="19574034">
            <a:off x="3941614" y="2445065"/>
            <a:ext cx="4921506" cy="3290446"/>
            <a:chOff x="5208135" y="3147762"/>
            <a:chExt cx="4921506" cy="3290446"/>
          </a:xfrm>
        </p:grpSpPr>
        <p:cxnSp>
          <p:nvCxnSpPr>
            <p:cNvPr id="46" name="직선 연결선 45"/>
            <p:cNvCxnSpPr/>
            <p:nvPr/>
          </p:nvCxnSpPr>
          <p:spPr>
            <a:xfrm rot="2025966" flipV="1">
              <a:off x="5208135" y="3147762"/>
              <a:ext cx="4921506" cy="3290446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2025966" flipH="1" flipV="1">
              <a:off x="7335184" y="4164609"/>
              <a:ext cx="374274" cy="55979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8596664" y="2016120"/>
            <a:ext cx="3089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Component  1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ko-KR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주성분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PC1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 1)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275605" y="2514332"/>
            <a:ext cx="3089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 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 2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ko-KR" alt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주성분 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PC2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</a:t>
            </a:r>
            <a:r>
              <a:rPr lang="en-US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 2)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9100967" y="6036261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(0,1)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1781609" y="2554729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(1,0)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825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4450</TotalTime>
  <Words>136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Batang</vt:lpstr>
      <vt:lpstr>Arial</vt:lpstr>
      <vt:lpstr>Calibri</vt:lpstr>
      <vt:lpstr>Wingdings</vt:lpstr>
      <vt:lpstr>Wingdings 2</vt:lpstr>
      <vt:lpstr>SlateVTI</vt:lpstr>
      <vt:lpstr>거리에 대하여</vt:lpstr>
      <vt:lpstr>Distance</vt:lpstr>
      <vt:lpstr>Distance</vt:lpstr>
      <vt:lpstr>공분산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Sanggoo Cho</dc:creator>
  <cp:lastModifiedBy>Sanggoo Cho</cp:lastModifiedBy>
  <cp:revision>136</cp:revision>
  <dcterms:created xsi:type="dcterms:W3CDTF">2023-11-06T08:03:36Z</dcterms:created>
  <dcterms:modified xsi:type="dcterms:W3CDTF">2024-07-19T03:42:19Z</dcterms:modified>
</cp:coreProperties>
</file>