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2434" r:id="rId2"/>
    <p:sldId id="1712" r:id="rId3"/>
    <p:sldId id="2448" r:id="rId4"/>
    <p:sldId id="2446" r:id="rId5"/>
    <p:sldId id="2220" r:id="rId6"/>
    <p:sldId id="2447" r:id="rId7"/>
    <p:sldId id="2454" r:id="rId8"/>
    <p:sldId id="2224" r:id="rId9"/>
    <p:sldId id="2450" r:id="rId10"/>
    <p:sldId id="2125" r:id="rId11"/>
    <p:sldId id="2452" r:id="rId12"/>
    <p:sldId id="2453" r:id="rId13"/>
    <p:sldId id="2449" r:id="rId14"/>
    <p:sldId id="2440" r:id="rId15"/>
    <p:sldId id="2441" r:id="rId16"/>
    <p:sldId id="2442" r:id="rId17"/>
    <p:sldId id="2455" r:id="rId18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172" autoAdjust="0"/>
    <p:restoredTop sz="96400" autoAdjust="0"/>
  </p:normalViewPr>
  <p:slideViewPr>
    <p:cSldViewPr>
      <p:cViewPr varScale="1">
        <p:scale>
          <a:sx n="81" d="100"/>
          <a:sy n="81" d="100"/>
        </p:scale>
        <p:origin x="1786" y="58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925"/>
    </p:cViewPr>
  </p:sorterViewPr>
  <p:notesViewPr>
    <p:cSldViewPr>
      <p:cViewPr varScale="1">
        <p:scale>
          <a:sx n="60" d="100"/>
          <a:sy n="60" d="100"/>
        </p:scale>
        <p:origin x="3288" y="34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2024-06-20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7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8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943608-30A2-4DD3-A5E1-F7D1EE9D253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/>
              <a:ea typeface="나눔스퀘어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5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95B43B-F7D6-DDFB-8817-6027A7C11A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496" y="6440406"/>
            <a:ext cx="895419" cy="32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AE32F-0888-4339-BD4B-A0A73C936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3133" y="6507809"/>
            <a:ext cx="946411" cy="3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hyperlink" Target="https://en.wikipedia.org/wiki/Bias%E2%80%93variance_tradeoff" TargetMode="Externa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분산과 편향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Google Shape;26;p1">
            <a:extLst>
              <a:ext uri="{FF2B5EF4-FFF2-40B4-BE49-F238E27FC236}">
                <a16:creationId xmlns:a16="http://schemas.microsoft.com/office/drawing/2014/main" id="{AE09098B-F870-F2F3-C3F0-DB36CD894EB2}"/>
              </a:ext>
            </a:extLst>
          </p:cNvPr>
          <p:cNvSpPr/>
          <p:nvPr/>
        </p:nvSpPr>
        <p:spPr>
          <a:xfrm>
            <a:off x="1220139" y="1988840"/>
            <a:ext cx="7992888" cy="5499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;p1">
            <a:extLst>
              <a:ext uri="{FF2B5EF4-FFF2-40B4-BE49-F238E27FC236}">
                <a16:creationId xmlns:a16="http://schemas.microsoft.com/office/drawing/2014/main" id="{634EC540-5885-44A2-0B6D-058145550F36}"/>
              </a:ext>
            </a:extLst>
          </p:cNvPr>
          <p:cNvSpPr txBox="1"/>
          <p:nvPr/>
        </p:nvSpPr>
        <p:spPr>
          <a:xfrm>
            <a:off x="1575283" y="1882938"/>
            <a:ext cx="748217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accuracy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and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precision</a:t>
            </a:r>
          </a:p>
          <a:p>
            <a:pPr marL="571500" marR="0" lvl="0" indent="-571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L1 &amp; L2 Penalty to avoid high variance of model</a:t>
            </a:r>
            <a:endParaRPr sz="2000" b="1" dirty="0"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3915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2291" y="1538750"/>
            <a:ext cx="5389476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776" marR="0" lvl="0" indent="-263776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과거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자료에 너무 집착하면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(sensitive) high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variance</a:t>
            </a:r>
          </a:p>
          <a:p>
            <a:pPr marL="263776" marR="0" lvl="0" indent="-263776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과거 자료에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무관심하면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(Not sensitive) high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bias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46591" y="3068906"/>
            <a:ext cx="8901707" cy="3034622"/>
            <a:chOff x="3347833" y="4667793"/>
            <a:chExt cx="6169882" cy="19431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7194" y="5085184"/>
              <a:ext cx="4285218" cy="152579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7041232" y="5128714"/>
              <a:ext cx="45719" cy="355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고딕 B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09184" y="5134373"/>
              <a:ext cx="45719" cy="355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고딕 B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880406" y="4667793"/>
              <a:ext cx="1637309" cy="391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7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Sensitive to outlier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7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(high variance, low bias)</a:t>
              </a:r>
              <a:endParaRPr kumimoji="0" lang="ko-KR" alt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47833" y="4667793"/>
              <a:ext cx="1637309" cy="3915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7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Not sensitive to outlier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7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(low variance, high bias)</a:t>
              </a:r>
              <a:endParaRPr kumimoji="0" lang="ko-KR" alt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구부러진 연결선 9"/>
            <p:cNvCxnSpPr>
              <a:stCxn id="9" idx="3"/>
              <a:endCxn id="7" idx="0"/>
            </p:cNvCxnSpPr>
            <p:nvPr/>
          </p:nvCxnSpPr>
          <p:spPr>
            <a:xfrm>
              <a:off x="4985142" y="4863585"/>
              <a:ext cx="1646902" cy="27078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구부러진 연결선 10"/>
            <p:cNvCxnSpPr>
              <a:endCxn id="6" idx="0"/>
            </p:cNvCxnSpPr>
            <p:nvPr/>
          </p:nvCxnSpPr>
          <p:spPr>
            <a:xfrm rot="10800000" flipV="1">
              <a:off x="7064093" y="4967872"/>
              <a:ext cx="701355" cy="16084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6897216" y="1766357"/>
            <a:ext cx="2777812" cy="596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Hyperparameter tuning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77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with cross validation</a:t>
            </a:r>
            <a:endParaRPr kumimoji="0" lang="ko-KR" altLang="en-US" sz="147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97216" y="13609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해결방안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고딕 B"/>
              <a:cs typeface="+mn-cs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6200994" y="1981200"/>
            <a:ext cx="4081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9125472" cy="369332"/>
          </a:xfrm>
        </p:spPr>
        <p:txBody>
          <a:bodyPr/>
          <a:lstStyle/>
          <a:p>
            <a:r>
              <a:rPr lang="ko-KR" altLang="en-US" sz="2400" dirty="0"/>
              <a:t>분산과 편향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395035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7AB7D-C608-A6D9-DF1C-087B56069623}"/>
              </a:ext>
            </a:extLst>
          </p:cNvPr>
          <p:cNvSpPr/>
          <p:nvPr/>
        </p:nvSpPr>
        <p:spPr>
          <a:xfrm>
            <a:off x="3587686" y="2959419"/>
            <a:ext cx="151216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618458-B714-4A80-C497-1CC3A32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30" y="2193833"/>
            <a:ext cx="3096344" cy="4057552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/>
              <a:t>LASSO Regression(L1 regression)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06BCF-679B-4A1E-CB6E-8C5FCC35BC98}"/>
                  </a:ext>
                </a:extLst>
              </p:cNvPr>
              <p:cNvSpPr txBox="1"/>
              <p:nvPr/>
            </p:nvSpPr>
            <p:spPr>
              <a:xfrm>
                <a:off x="3800872" y="4941168"/>
                <a:ext cx="23042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06BCF-679B-4A1E-CB6E-8C5FCC35B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872" y="4941168"/>
                <a:ext cx="2304256" cy="307777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FDC1C-BE59-0BBB-25DF-A95E26014C84}"/>
                  </a:ext>
                </a:extLst>
              </p:cNvPr>
              <p:cNvSpPr txBox="1"/>
              <p:nvPr/>
            </p:nvSpPr>
            <p:spPr>
              <a:xfrm>
                <a:off x="1547597" y="2719834"/>
                <a:ext cx="3765443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FDC1C-BE59-0BBB-25DF-A95E2601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97" y="2719834"/>
                <a:ext cx="3765443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6DE0925-7FBF-1C93-6EFB-BBA362EB47EF}"/>
                  </a:ext>
                </a:extLst>
              </p:cNvPr>
              <p:cNvSpPr/>
              <p:nvPr/>
            </p:nvSpPr>
            <p:spPr>
              <a:xfrm>
                <a:off x="2039514" y="3836240"/>
                <a:ext cx="2304256" cy="546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e>
                      </m:acc>
                      <m:r>
                        <a:rPr lang="en-US" altLang="ko-KR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6DE0925-7FBF-1C93-6EFB-BBA362EB4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514" y="3836240"/>
                <a:ext cx="2304256" cy="546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A36BCF4-DACB-A806-2B72-1F3B8AA6E58E}"/>
                  </a:ext>
                </a:extLst>
              </p:cNvPr>
              <p:cNvSpPr/>
              <p:nvPr/>
            </p:nvSpPr>
            <p:spPr>
              <a:xfrm>
                <a:off x="780528" y="1446662"/>
                <a:ext cx="8708976" cy="783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4150" indent="-184150" fontAlgn="base">
                  <a:lnSpc>
                    <a:spcPct val="15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패널티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항을 추가한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(regularization)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손실함수를 최소화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(Optimization)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하는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계수 값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 </m:t>
                    </m:r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찾는 것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A36BCF4-DACB-A806-2B72-1F3B8AA6E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28" y="1446662"/>
                <a:ext cx="8708976" cy="783356"/>
              </a:xfrm>
              <a:prstGeom prst="rect">
                <a:avLst/>
              </a:prstGeom>
              <a:blipFill>
                <a:blip r:embed="rId6"/>
                <a:stretch>
                  <a:fillRect l="-280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D2CF74-1DAA-15F7-45CA-169FA7BA8CD1}"/>
              </a:ext>
            </a:extLst>
          </p:cNvPr>
          <p:cNvSpPr txBox="1"/>
          <p:nvPr/>
        </p:nvSpPr>
        <p:spPr>
          <a:xfrm>
            <a:off x="655172" y="2959419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손실함수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46936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FB7E08-879C-B1DD-4E96-66ACDD1DC8F5}"/>
              </a:ext>
            </a:extLst>
          </p:cNvPr>
          <p:cNvSpPr/>
          <p:nvPr/>
        </p:nvSpPr>
        <p:spPr>
          <a:xfrm>
            <a:off x="3587686" y="2959419"/>
            <a:ext cx="151216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44F4C-D284-8233-5C67-9F059F73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65" y="2038041"/>
            <a:ext cx="2925561" cy="4064201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/>
              <a:t>Ridge Regression(L2 regression)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E02D7A-91BE-B7ED-F6DB-ECC59671C589}"/>
                  </a:ext>
                </a:extLst>
              </p:cNvPr>
              <p:cNvSpPr txBox="1"/>
              <p:nvPr/>
            </p:nvSpPr>
            <p:spPr>
              <a:xfrm>
                <a:off x="4351341" y="4725144"/>
                <a:ext cx="2016224" cy="423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E02D7A-91BE-B7ED-F6DB-ECC59671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41" y="4725144"/>
                <a:ext cx="2016224" cy="423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86BC2-806C-6369-E432-FE21B7A8C58B}"/>
                  </a:ext>
                </a:extLst>
              </p:cNvPr>
              <p:cNvSpPr txBox="1"/>
              <p:nvPr/>
            </p:nvSpPr>
            <p:spPr>
              <a:xfrm>
                <a:off x="1691613" y="2719834"/>
                <a:ext cx="3765443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86BC2-806C-6369-E432-FE21B7A8C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13" y="2719834"/>
                <a:ext cx="3765443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D1BDB2B-7791-57F7-CC7C-CC9AD541694F}"/>
                  </a:ext>
                </a:extLst>
              </p:cNvPr>
              <p:cNvSpPr/>
              <p:nvPr/>
            </p:nvSpPr>
            <p:spPr>
              <a:xfrm>
                <a:off x="2039514" y="3836240"/>
                <a:ext cx="2304256" cy="546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𝑦</m:t>
                          </m:r>
                        </m:e>
                      </m:acc>
                      <m:r>
                        <a:rPr lang="en-US" altLang="ko-KR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D1BDB2B-7791-57F7-CC7C-CC9AD5416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514" y="3836240"/>
                <a:ext cx="2304256" cy="546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BE69CB2-A598-4612-C2C9-3F9E8B1B157C}"/>
                  </a:ext>
                </a:extLst>
              </p:cNvPr>
              <p:cNvSpPr/>
              <p:nvPr/>
            </p:nvSpPr>
            <p:spPr>
              <a:xfrm>
                <a:off x="780528" y="1446662"/>
                <a:ext cx="8708976" cy="783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4150" indent="-184150" fontAlgn="base">
                  <a:lnSpc>
                    <a:spcPct val="150000"/>
                  </a:lnSpc>
                  <a:spcAft>
                    <a:spcPts val="3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패널티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항을 추가한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(regularization)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손실함수를 최소화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(Optimization)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하는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계수 값</a:t>
                </a:r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 </m:t>
                    </m:r>
                  </m:oMath>
                </a14:m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찾는 것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BE69CB2-A598-4612-C2C9-3F9E8B1B1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28" y="1446662"/>
                <a:ext cx="8708976" cy="783356"/>
              </a:xfrm>
              <a:prstGeom prst="rect">
                <a:avLst/>
              </a:prstGeom>
              <a:blipFill>
                <a:blip r:embed="rId6"/>
                <a:stretch>
                  <a:fillRect l="-280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1F04A8E-2303-07A7-09A2-ED7967F7578E}"/>
              </a:ext>
            </a:extLst>
          </p:cNvPr>
          <p:cNvSpPr txBox="1"/>
          <p:nvPr/>
        </p:nvSpPr>
        <p:spPr>
          <a:xfrm>
            <a:off x="799188" y="2959419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손실함수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37299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86535"/>
            <a:ext cx="7871884" cy="307777"/>
          </a:xfrm>
        </p:spPr>
        <p:txBody>
          <a:bodyPr/>
          <a:lstStyle/>
          <a:p>
            <a:r>
              <a:rPr lang="en-US" altLang="ko-KR" sz="2000" dirty="0"/>
              <a:t>Regularization (L1, L2)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17F04E-7D52-E81E-A7BA-991225EE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725542"/>
            <a:ext cx="3683803" cy="23596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1D7CE5-F328-6773-497D-51E42CA6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30" y="1440955"/>
            <a:ext cx="3467740" cy="22760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9C530B-7DF0-D94B-5750-67C469210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30" y="4081969"/>
            <a:ext cx="3467740" cy="2371367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A95E5D-3284-4533-AC49-7FEB9DD1EE96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3726586" y="1038798"/>
            <a:ext cx="146548" cy="3226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58A1EEB-43E1-D878-C0B1-7E1D6A770315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3708626" y="3562948"/>
            <a:ext cx="182469" cy="3226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CE2223-0730-01F8-008D-E3ABD72EBD58}"/>
              </a:ext>
            </a:extLst>
          </p:cNvPr>
          <p:cNvSpPr txBox="1"/>
          <p:nvPr/>
        </p:nvSpPr>
        <p:spPr>
          <a:xfrm>
            <a:off x="782954" y="2167382"/>
            <a:ext cx="2260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GaussianFeatures</a:t>
            </a:r>
            <a:r>
              <a:rPr lang="en-US" altLang="ko-KR" sz="1600" dirty="0"/>
              <a:t>(20)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8C26DF-E02F-2CE9-FA6F-31181B16E1B2}"/>
              </a:ext>
            </a:extLst>
          </p:cNvPr>
          <p:cNvSpPr txBox="1"/>
          <p:nvPr/>
        </p:nvSpPr>
        <p:spPr>
          <a:xfrm>
            <a:off x="6105128" y="1218238"/>
            <a:ext cx="226008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Ridge Regression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1B8F74-EB39-B63D-4CDD-10FF834602B9}"/>
              </a:ext>
            </a:extLst>
          </p:cNvPr>
          <p:cNvSpPr txBox="1"/>
          <p:nvPr/>
        </p:nvSpPr>
        <p:spPr>
          <a:xfrm>
            <a:off x="6177136" y="3882534"/>
            <a:ext cx="226008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Lasso Regression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424352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/>
              <a:t>Distance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DB9D5-4F23-7837-3043-3231768A42E0}"/>
              </a:ext>
            </a:extLst>
          </p:cNvPr>
          <p:cNvSpPr txBox="1"/>
          <p:nvPr/>
        </p:nvSpPr>
        <p:spPr>
          <a:xfrm>
            <a:off x="6537176" y="1864884"/>
            <a:ext cx="173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L1</a:t>
            </a:r>
            <a:r>
              <a:rPr lang="ko-KR" altLang="en-US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orm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D9E59-D29B-BE36-0D14-E6947AD58E78}"/>
              </a:ext>
            </a:extLst>
          </p:cNvPr>
          <p:cNvSpPr txBox="1"/>
          <p:nvPr/>
        </p:nvSpPr>
        <p:spPr>
          <a:xfrm>
            <a:off x="1496616" y="1864884"/>
            <a:ext cx="1580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L2</a:t>
            </a:r>
            <a:r>
              <a:rPr lang="ko-KR" altLang="en-US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form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79FCFD-FF8D-42F4-7672-BA03D219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3" y="2330015"/>
            <a:ext cx="3299746" cy="37722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88B414-6564-2682-A4C6-59C5A248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159" y="2252120"/>
            <a:ext cx="3438850" cy="36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8659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실전문제</a:t>
            </a:r>
            <a:r>
              <a:rPr lang="en-US" altLang="ko-KR" sz="2400" dirty="0"/>
              <a:t> - 1</a:t>
            </a:r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BC197B-0359-6261-D5E0-DC2D44975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67161"/>
              </p:ext>
            </p:extLst>
          </p:nvPr>
        </p:nvGraphicFramePr>
        <p:xfrm>
          <a:off x="780528" y="2204864"/>
          <a:ext cx="6604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714102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817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(150,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= (155, 255)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6887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B6F7D20-5655-2E97-AF84-6811025B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8" y="3212976"/>
            <a:ext cx="3364660" cy="1935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6C589-BD43-17CB-34D7-09AB6886AFBD}"/>
              </a:ext>
            </a:extLst>
          </p:cNvPr>
          <p:cNvSpPr txBox="1"/>
          <p:nvPr/>
        </p:nvSpPr>
        <p:spPr>
          <a:xfrm>
            <a:off x="4496584" y="2974157"/>
            <a:ext cx="4344848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거리와 </a:t>
            </a:r>
            <a:r>
              <a:rPr lang="ko-KR" altLang="en-US" dirty="0" err="1"/>
              <a:t>맨하탄</a:t>
            </a:r>
            <a:r>
              <a:rPr lang="ko-KR" altLang="en-US" dirty="0"/>
              <a:t> 거리를 각각 구하라</a:t>
            </a:r>
          </a:p>
        </p:txBody>
      </p:sp>
    </p:spTree>
    <p:extLst>
      <p:ext uri="{BB962C8B-B14F-4D97-AF65-F5344CB8AC3E}">
        <p14:creationId xmlns:p14="http://schemas.microsoft.com/office/powerpoint/2010/main" val="14327652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실전문제</a:t>
            </a:r>
            <a:r>
              <a:rPr lang="en-US" altLang="ko-KR" sz="2400" dirty="0"/>
              <a:t> -2</a:t>
            </a:r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BC197B-0359-6261-D5E0-DC2D44975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62526"/>
              </p:ext>
            </p:extLst>
          </p:nvPr>
        </p:nvGraphicFramePr>
        <p:xfrm>
          <a:off x="780528" y="2204864"/>
          <a:ext cx="6604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714102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817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(150,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250, 300)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= (155, 255, 250)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6887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B6F7D20-5655-2E97-AF84-6811025B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8" y="3212976"/>
            <a:ext cx="3364660" cy="1935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754572-5AC9-0902-7F10-340C47A9E91E}"/>
              </a:ext>
            </a:extLst>
          </p:cNvPr>
          <p:cNvSpPr txBox="1"/>
          <p:nvPr/>
        </p:nvSpPr>
        <p:spPr>
          <a:xfrm>
            <a:off x="4496584" y="2974157"/>
            <a:ext cx="4344848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A, B</a:t>
            </a:r>
            <a:r>
              <a:rPr lang="ko-KR" altLang="en-US" dirty="0"/>
              <a:t>의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거리와 </a:t>
            </a:r>
            <a:r>
              <a:rPr lang="ko-KR" altLang="en-US" dirty="0" err="1"/>
              <a:t>맨하탄</a:t>
            </a:r>
            <a:r>
              <a:rPr lang="ko-KR" altLang="en-US" dirty="0"/>
              <a:t> 거리를 각각 구하라</a:t>
            </a:r>
          </a:p>
        </p:txBody>
      </p:sp>
    </p:spTree>
    <p:extLst>
      <p:ext uri="{BB962C8B-B14F-4D97-AF65-F5344CB8AC3E}">
        <p14:creationId xmlns:p14="http://schemas.microsoft.com/office/powerpoint/2010/main" val="381400884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en-US" altLang="ko-KR" sz="2400" dirty="0"/>
              <a:t>Map</a:t>
            </a:r>
            <a:endParaRPr lang="ko-KR" altLang="en-US" sz="2400" dirty="0"/>
          </a:p>
        </p:txBody>
      </p:sp>
      <p:pic>
        <p:nvPicPr>
          <p:cNvPr id="1026" name="Picture 2" descr="한반도는 오른쪽 중간 아닌 왼쪽 위... 실제 지구 보여주는 지도 개발">
            <a:extLst>
              <a:ext uri="{FF2B5EF4-FFF2-40B4-BE49-F238E27FC236}">
                <a16:creationId xmlns:a16="http://schemas.microsoft.com/office/drawing/2014/main" id="{7E9D60CC-D32E-8438-D47C-E6CF7C92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1560211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2904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24981"/>
            <a:ext cx="7871884" cy="430887"/>
          </a:xfrm>
        </p:spPr>
        <p:txBody>
          <a:bodyPr/>
          <a:lstStyle/>
          <a:p>
            <a:r>
              <a:rPr lang="ko-KR" altLang="en-US" sz="2800" dirty="0"/>
              <a:t>선형이냐 비선형</a:t>
            </a:r>
            <a:r>
              <a:rPr lang="en-US" altLang="ko-KR" sz="2800" dirty="0"/>
              <a:t>?</a:t>
            </a:r>
            <a:endParaRPr lang="ko-KR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40F7E-47C2-D67B-258D-15709FFC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8" y="2868064"/>
            <a:ext cx="576064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E0B17-E07B-0A76-E6F4-6677DD9C9A83}"/>
              </a:ext>
            </a:extLst>
          </p:cNvPr>
          <p:cNvSpPr txBox="1"/>
          <p:nvPr/>
        </p:nvSpPr>
        <p:spPr>
          <a:xfrm flipH="1">
            <a:off x="6761692" y="3841879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/>
              <a:t>새로운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데이터의 예측 값은 </a:t>
            </a:r>
            <a:r>
              <a:rPr lang="en-US" altLang="ko-KR" sz="1600" i="1" dirty="0"/>
              <a:t>?</a:t>
            </a:r>
            <a:endParaRPr lang="ko-KR" altLang="en-US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12654-A7E1-4983-2B22-2A302803D088}"/>
              </a:ext>
            </a:extLst>
          </p:cNvPr>
          <p:cNvSpPr txBox="1"/>
          <p:nvPr/>
        </p:nvSpPr>
        <p:spPr>
          <a:xfrm flipH="1">
            <a:off x="632520" y="1282696"/>
            <a:ext cx="8856984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빨강색 데이터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8</a:t>
            </a:r>
            <a:r>
              <a:rPr lang="ko-KR" altLang="en-US" dirty="0"/>
              <a:t>개로 직선</a:t>
            </a:r>
            <a:r>
              <a:rPr lang="en-US" altLang="ko-KR" dirty="0"/>
              <a:t>, </a:t>
            </a:r>
            <a:r>
              <a:rPr lang="ko-KR" altLang="en-US" dirty="0"/>
              <a:t>완만한 곡선</a:t>
            </a:r>
            <a:r>
              <a:rPr lang="en-US" altLang="ko-KR" dirty="0"/>
              <a:t>, </a:t>
            </a:r>
            <a:r>
              <a:rPr lang="ko-KR" altLang="en-US" dirty="0"/>
              <a:t>급격한 곡선 등 여러가지 형태</a:t>
            </a:r>
            <a:r>
              <a:rPr lang="en-US" altLang="ko-KR" dirty="0"/>
              <a:t>(pattern)</a:t>
            </a:r>
            <a:r>
              <a:rPr lang="ko-KR" altLang="en-US" dirty="0"/>
              <a:t>로 데이터를 </a:t>
            </a:r>
            <a:r>
              <a:rPr lang="en-US" altLang="ko-KR" dirty="0"/>
              <a:t>Fitting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r>
              <a:rPr lang="ko-KR" altLang="en-US" dirty="0"/>
              <a:t>어떤 예측 모델을 선택하여야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8E350B-713D-2BE8-1E21-8925EB828A71}"/>
                  </a:ext>
                </a:extLst>
              </p:cNvPr>
              <p:cNvSpPr txBox="1"/>
              <p:nvPr/>
            </p:nvSpPr>
            <p:spPr>
              <a:xfrm>
                <a:off x="505296" y="2637231"/>
                <a:ext cx="8203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8E350B-713D-2BE8-1E21-8925EB82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6" y="2637231"/>
                <a:ext cx="820316" cy="461665"/>
              </a:xfrm>
              <a:prstGeom prst="rect">
                <a:avLst/>
              </a:prstGeom>
              <a:blipFill>
                <a:blip r:embed="rId3"/>
                <a:stretch>
                  <a:fillRect t="-4000" r="-38060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DE97-11DF-7E41-502E-508BCEB79E26}"/>
                  </a:ext>
                </a:extLst>
              </p:cNvPr>
              <p:cNvSpPr txBox="1"/>
              <p:nvPr/>
            </p:nvSpPr>
            <p:spPr>
              <a:xfrm>
                <a:off x="6127018" y="5907847"/>
                <a:ext cx="8203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DE97-11DF-7E41-502E-508BCEB79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018" y="5907847"/>
                <a:ext cx="8203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F69C3D-4B11-3C32-5C08-43B9290F99D7}"/>
                  </a:ext>
                </a:extLst>
              </p:cNvPr>
              <p:cNvSpPr txBox="1"/>
              <p:nvPr/>
            </p:nvSpPr>
            <p:spPr>
              <a:xfrm>
                <a:off x="5817096" y="2547209"/>
                <a:ext cx="34563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F69C3D-4B11-3C32-5C08-43B9290F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96" y="2547209"/>
                <a:ext cx="3456384" cy="461665"/>
              </a:xfrm>
              <a:prstGeom prst="rect">
                <a:avLst/>
              </a:prstGeom>
              <a:blipFill>
                <a:blip r:embed="rId5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82EAF23-7B2C-6EEA-1BDD-602AEE58B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280" y="4689931"/>
            <a:ext cx="1728192" cy="15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099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편향</a:t>
            </a:r>
            <a:r>
              <a:rPr lang="en-US" altLang="ko-KR" sz="2400" dirty="0"/>
              <a:t>(Bias)</a:t>
            </a:r>
            <a:r>
              <a:rPr lang="ko-KR" altLang="en-US" sz="2400" dirty="0"/>
              <a:t>과 분산</a:t>
            </a:r>
            <a:r>
              <a:rPr lang="en-US" altLang="ko-KR" sz="2400" dirty="0"/>
              <a:t>(Variance)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DDC05-7C2B-5274-4E48-9313B2BA0D8C}"/>
                  </a:ext>
                </a:extLst>
              </p:cNvPr>
              <p:cNvSpPr txBox="1"/>
              <p:nvPr/>
            </p:nvSpPr>
            <p:spPr>
              <a:xfrm>
                <a:off x="1712640" y="2224080"/>
                <a:ext cx="525658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)+(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𝑉𝑎𝑟𝑖𝑎𝑛𝑐𝑒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DDC05-7C2B-5274-4E48-9313B2BA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2224080"/>
                <a:ext cx="5256584" cy="1384995"/>
              </a:xfrm>
              <a:prstGeom prst="rect">
                <a:avLst/>
              </a:prstGeom>
              <a:blipFill>
                <a:blip r:embed="rId2"/>
                <a:stretch>
                  <a:fillRect l="-1160" t="-5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583BF3-8041-5D6A-F685-776688137271}"/>
              </a:ext>
            </a:extLst>
          </p:cNvPr>
          <p:cNvSpPr txBox="1"/>
          <p:nvPr/>
        </p:nvSpPr>
        <p:spPr>
          <a:xfrm>
            <a:off x="765784" y="1516315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편향과 분산은 상충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(Trade-off)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관계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4DEA03D-F0D0-B54E-A93D-A4F43A55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4009748"/>
            <a:ext cx="4546348" cy="18675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DB22396-4292-39D5-CDB5-34979F7FBBF3}"/>
              </a:ext>
            </a:extLst>
          </p:cNvPr>
          <p:cNvSpPr txBox="1"/>
          <p:nvPr/>
        </p:nvSpPr>
        <p:spPr>
          <a:xfrm>
            <a:off x="1917912" y="4764017"/>
            <a:ext cx="13243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편향</a:t>
            </a:r>
            <a:r>
              <a:rPr lang="en-US" altLang="ko-KR" sz="1800" b="1" dirty="0"/>
              <a:t>(Bias)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7FEE7F-D969-83A6-909B-29D553E0825F}"/>
              </a:ext>
            </a:extLst>
          </p:cNvPr>
          <p:cNvSpPr txBox="1"/>
          <p:nvPr/>
        </p:nvSpPr>
        <p:spPr>
          <a:xfrm>
            <a:off x="5869723" y="3978628"/>
            <a:ext cx="19121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분산</a:t>
            </a:r>
            <a:r>
              <a:rPr lang="en-US" altLang="ko-KR" sz="1800" b="1" dirty="0"/>
              <a:t>(Variance)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40717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 bwMode="auto">
          <a:xfrm>
            <a:off x="1352600" y="2619727"/>
            <a:ext cx="4000905" cy="3886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94633" y="4894745"/>
                <a:ext cx="5148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33" y="4894745"/>
                <a:ext cx="514821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101336" y="5418742"/>
                <a:ext cx="4303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36" y="5418742"/>
                <a:ext cx="430374" cy="461665"/>
              </a:xfrm>
              <a:prstGeom prst="rect">
                <a:avLst/>
              </a:prstGeom>
              <a:blipFill>
                <a:blip r:embed="rId3"/>
                <a:stretch>
                  <a:fillRect r="-428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953000" y="3101854"/>
                <a:ext cx="5148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101854"/>
                <a:ext cx="514821" cy="461665"/>
              </a:xfrm>
              <a:prstGeom prst="rect">
                <a:avLst/>
              </a:prstGeom>
              <a:blipFill>
                <a:blip r:embed="rId4"/>
                <a:stretch>
                  <a:fillRect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 bwMode="auto">
          <a:xfrm>
            <a:off x="2305505" y="538812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106143" y="5222408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139900" y="3708088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5" name="직선 화살표 연결선 14"/>
          <p:cNvCxnSpPr>
            <a:stCxn id="12" idx="6"/>
          </p:cNvCxnSpPr>
          <p:nvPr/>
        </p:nvCxnSpPr>
        <p:spPr bwMode="auto">
          <a:xfrm flipV="1">
            <a:off x="2457905" y="5298609"/>
            <a:ext cx="2643431" cy="16571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4"/>
            <a:endCxn id="13" idx="0"/>
          </p:cNvCxnSpPr>
          <p:nvPr/>
        </p:nvCxnSpPr>
        <p:spPr bwMode="auto">
          <a:xfrm flipH="1">
            <a:off x="5182343" y="3860488"/>
            <a:ext cx="33757" cy="13619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278480" y="4471515"/>
            <a:ext cx="118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Variance</a:t>
            </a:r>
            <a:endParaRPr lang="ko-KR" alt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03512" y="5603408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Bias</a:t>
            </a:r>
            <a:endParaRPr lang="ko-KR" altLang="en-US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9466" y="1268760"/>
            <a:ext cx="885003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776" indent="-26377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실제와 예측의 차이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예측 오류는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편향과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분산으로 구성</a:t>
            </a:r>
            <a:endParaRPr lang="en-US" altLang="ko-KR" sz="129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17" lvl="1" indent="-26377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(Variance)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모델의 예측이 실제 평균을 중심으로 얼마나 퍼져 있는지 변동성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17" lvl="1" indent="-263776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편향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(Bias)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실제와 예측 평균의 차이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편향</a:t>
            </a:r>
            <a:r>
              <a:rPr lang="en-US" altLang="ko-KR" sz="2400" dirty="0"/>
              <a:t>(Bias)</a:t>
            </a:r>
            <a:r>
              <a:rPr lang="ko-KR" altLang="en-US" sz="2400" dirty="0"/>
              <a:t>과 분산</a:t>
            </a:r>
            <a:r>
              <a:rPr lang="en-US" altLang="ko-KR" sz="2400" dirty="0"/>
              <a:t>(Variance)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6253356" y="6102242"/>
            <a:ext cx="3528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https://en.wikipedia.org/wiki/Bias%E2%80%93variance_tradeoff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DDC05-7C2B-5274-4E48-9313B2BA0D8C}"/>
                  </a:ext>
                </a:extLst>
              </p:cNvPr>
              <p:cNvSpPr txBox="1"/>
              <p:nvPr/>
            </p:nvSpPr>
            <p:spPr>
              <a:xfrm>
                <a:off x="6382610" y="2687100"/>
                <a:ext cx="2616297" cy="1655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)+(</m:t>
                      </m:r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𝑉𝑎𝑟𝑖𝑎𝑛𝑐𝑒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8DDC05-7C2B-5274-4E48-9313B2BA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610" y="2687100"/>
                <a:ext cx="2616297" cy="1655646"/>
              </a:xfrm>
              <a:prstGeom prst="rect">
                <a:avLst/>
              </a:prstGeom>
              <a:blipFill>
                <a:blip r:embed="rId6"/>
                <a:stretch>
                  <a:fillRect l="-2331" t="-4428" r="-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587BA5-53E2-89B6-BE9C-CCEE4623282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 bwMode="auto">
          <a:xfrm flipV="1">
            <a:off x="2381705" y="3784288"/>
            <a:ext cx="2758195" cy="16038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2737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정확도</a:t>
            </a:r>
            <a:r>
              <a:rPr lang="en-US" altLang="ko-KR" sz="2400" dirty="0"/>
              <a:t>(accuracy)</a:t>
            </a:r>
            <a:r>
              <a:rPr lang="ko-KR" altLang="en-US" sz="2400" dirty="0"/>
              <a:t>와 정밀도</a:t>
            </a:r>
            <a:r>
              <a:rPr lang="en-US" altLang="ko-KR" sz="2400" dirty="0"/>
              <a:t>(precision)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2A9F4-8510-0C81-31EE-A8BA78A9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949" y="4183772"/>
            <a:ext cx="1589042" cy="1667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D94DC9-0B1E-061C-98DB-F34A9F1D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66" y="1953092"/>
            <a:ext cx="688212" cy="16561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0792DC-4334-1914-3346-42B07C64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21" y="4183772"/>
            <a:ext cx="1589042" cy="16673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9BB2B55-66E1-7578-041A-96BA1FEC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66" y="1960940"/>
            <a:ext cx="688212" cy="1656184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8923A9-5AAC-DD43-97CF-1E68132B0846}"/>
              </a:ext>
            </a:extLst>
          </p:cNvPr>
          <p:cNvCxnSpPr>
            <a:cxnSpLocks/>
          </p:cNvCxnSpPr>
          <p:nvPr/>
        </p:nvCxnSpPr>
        <p:spPr>
          <a:xfrm>
            <a:off x="994321" y="5826531"/>
            <a:ext cx="431871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19FFB6B-7C8F-4BA9-F979-EF79F4D3FA8D}"/>
                  </a:ext>
                </a:extLst>
              </p:cNvPr>
              <p:cNvSpPr/>
              <p:nvPr/>
            </p:nvSpPr>
            <p:spPr>
              <a:xfrm>
                <a:off x="2739745" y="6131216"/>
                <a:ext cx="845103" cy="343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solidFill>
                      <a:srgbClr val="00B050"/>
                    </a:solidFill>
                  </a:rPr>
                  <a:t>실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제</m:t>
                    </m:r>
                    <m:r>
                      <a:rPr lang="en-US" altLang="ko-KR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endParaRPr lang="ko-KR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19FFB6B-7C8F-4BA9-F979-EF79F4D3F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45" y="6131216"/>
                <a:ext cx="845103" cy="343235"/>
              </a:xfrm>
              <a:prstGeom prst="rect">
                <a:avLst/>
              </a:prstGeom>
              <a:blipFill>
                <a:blip r:embed="rId4"/>
                <a:stretch>
                  <a:fillRect l="-3597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1E77E54-A534-945A-5FB7-A99FC4CE0A79}"/>
              </a:ext>
            </a:extLst>
          </p:cNvPr>
          <p:cNvSpPr txBox="1"/>
          <p:nvPr/>
        </p:nvSpPr>
        <p:spPr>
          <a:xfrm>
            <a:off x="5373489" y="5666481"/>
            <a:ext cx="1560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확도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0A8A04-34A6-AA5F-8DF3-C24C0DC82DCA}"/>
              </a:ext>
            </a:extLst>
          </p:cNvPr>
          <p:cNvSpPr txBox="1"/>
          <p:nvPr/>
        </p:nvSpPr>
        <p:spPr>
          <a:xfrm>
            <a:off x="5385048" y="1556792"/>
            <a:ext cx="4248472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예측모델의 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(mean)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실제 값과 얼마나 차이가 있는가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예측 모델의 분포가 모델의 평균과 얼마나 차이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분산</a:t>
            </a:r>
            <a:r>
              <a:rPr lang="en-US" altLang="ko-KR" sz="1600" b="1" dirty="0">
                <a:latin typeface="+mn-ea"/>
              </a:rPr>
              <a:t>, variance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가 있는가</a:t>
            </a:r>
            <a:r>
              <a:rPr lang="en-US" altLang="ko-KR" sz="1600" dirty="0">
                <a:latin typeface="+mn-ea"/>
              </a:rPr>
              <a:t>? </a:t>
            </a:r>
            <a:r>
              <a:rPr lang="ko-KR" altLang="en-US" sz="1600" dirty="0">
                <a:latin typeface="+mn-ea"/>
              </a:rPr>
              <a:t>정밀한가</a:t>
            </a:r>
            <a:r>
              <a:rPr lang="en-US" altLang="ko-KR" sz="1600" dirty="0">
                <a:latin typeface="+mn-ea"/>
              </a:rPr>
              <a:t>?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10347-B6D9-D635-5EA1-6C9146C3B67F}"/>
              </a:ext>
            </a:extLst>
          </p:cNvPr>
          <p:cNvSpPr txBox="1"/>
          <p:nvPr/>
        </p:nvSpPr>
        <p:spPr>
          <a:xfrm>
            <a:off x="1859312" y="2526610"/>
            <a:ext cx="5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989DA-66B0-95F0-B014-8328E0F3FF4E}"/>
              </a:ext>
            </a:extLst>
          </p:cNvPr>
          <p:cNvSpPr txBox="1"/>
          <p:nvPr/>
        </p:nvSpPr>
        <p:spPr>
          <a:xfrm>
            <a:off x="4163568" y="2564904"/>
            <a:ext cx="5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60848-2685-1A46-F3B1-F90762278BCB}"/>
              </a:ext>
            </a:extLst>
          </p:cNvPr>
          <p:cNvSpPr txBox="1"/>
          <p:nvPr/>
        </p:nvSpPr>
        <p:spPr>
          <a:xfrm>
            <a:off x="1859312" y="4499828"/>
            <a:ext cx="5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0593F-5501-D7BD-6AEE-720F9418B56A}"/>
              </a:ext>
            </a:extLst>
          </p:cNvPr>
          <p:cNvSpPr txBox="1"/>
          <p:nvPr/>
        </p:nvSpPr>
        <p:spPr>
          <a:xfrm>
            <a:off x="4307584" y="4509120"/>
            <a:ext cx="5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47976-2CF7-4631-A97C-F1A97213F1E8}"/>
              </a:ext>
            </a:extLst>
          </p:cNvPr>
          <p:cNvSpPr txBox="1"/>
          <p:nvPr/>
        </p:nvSpPr>
        <p:spPr>
          <a:xfrm>
            <a:off x="272480" y="1475492"/>
            <a:ext cx="93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밀도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F8A9F0-AAC5-E230-4EBE-2A798B27389E}"/>
              </a:ext>
            </a:extLst>
          </p:cNvPr>
          <p:cNvCxnSpPr>
            <a:cxnSpLocks/>
          </p:cNvCxnSpPr>
          <p:nvPr/>
        </p:nvCxnSpPr>
        <p:spPr>
          <a:xfrm flipV="1">
            <a:off x="1000399" y="1796387"/>
            <a:ext cx="0" cy="40359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F24478C-1F35-EADD-6893-7E49CF7C02B3}"/>
              </a:ext>
            </a:extLst>
          </p:cNvPr>
          <p:cNvSpPr/>
          <p:nvPr/>
        </p:nvSpPr>
        <p:spPr>
          <a:xfrm>
            <a:off x="1998016" y="5824118"/>
            <a:ext cx="290688" cy="34323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6C44EDD-C30E-FEF6-A93A-7BDB31FA2BCF}"/>
              </a:ext>
            </a:extLst>
          </p:cNvPr>
          <p:cNvSpPr/>
          <p:nvPr/>
        </p:nvSpPr>
        <p:spPr>
          <a:xfrm>
            <a:off x="3942232" y="5824118"/>
            <a:ext cx="290688" cy="34323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75290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분산</a:t>
            </a:r>
            <a:r>
              <a:rPr lang="en-US" altLang="ko-KR" sz="2400" dirty="0"/>
              <a:t>(variance)</a:t>
            </a:r>
            <a:r>
              <a:rPr lang="ko-KR" altLang="en-US" sz="2400" dirty="0"/>
              <a:t>과 편향</a:t>
            </a:r>
            <a:r>
              <a:rPr lang="en-US" altLang="ko-KR" sz="2400" dirty="0"/>
              <a:t>(bias)</a:t>
            </a:r>
            <a:endParaRPr lang="ko-KR" altLang="en-US" sz="2800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43CB74C5-4397-71FE-D9E4-830F08CE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36366" y="1462494"/>
            <a:ext cx="5733918" cy="51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841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536" y="1124744"/>
            <a:ext cx="6696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분산과 편향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Google Shape;26;p1">
            <a:extLst>
              <a:ext uri="{FF2B5EF4-FFF2-40B4-BE49-F238E27FC236}">
                <a16:creationId xmlns:a16="http://schemas.microsoft.com/office/drawing/2014/main" id="{AE09098B-F870-F2F3-C3F0-DB36CD894EB2}"/>
              </a:ext>
            </a:extLst>
          </p:cNvPr>
          <p:cNvSpPr/>
          <p:nvPr/>
        </p:nvSpPr>
        <p:spPr>
          <a:xfrm>
            <a:off x="1220139" y="2591035"/>
            <a:ext cx="7992888" cy="5499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;p1">
            <a:extLst>
              <a:ext uri="{FF2B5EF4-FFF2-40B4-BE49-F238E27FC236}">
                <a16:creationId xmlns:a16="http://schemas.microsoft.com/office/drawing/2014/main" id="{634EC540-5885-44A2-0B6D-058145550F36}"/>
              </a:ext>
            </a:extLst>
          </p:cNvPr>
          <p:cNvSpPr txBox="1"/>
          <p:nvPr/>
        </p:nvSpPr>
        <p:spPr>
          <a:xfrm>
            <a:off x="1575283" y="1882938"/>
            <a:ext cx="748217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accuracy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and</a:t>
            </a:r>
            <a:r>
              <a:rPr lang="ko-KR" alt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ko-KR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precision</a:t>
            </a:r>
          </a:p>
          <a:p>
            <a:pPr marL="571500" marR="0" lvl="0" indent="-571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  <a:sym typeface="Arial"/>
              </a:rPr>
              <a:t>L1 &amp; L2 Penalty to avoid high variance of model</a:t>
            </a:r>
            <a:endParaRPr sz="2000" b="1" dirty="0"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9126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58825" y="1298910"/>
            <a:ext cx="8731250" cy="821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84150" fontAlgn="base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복잡할수록 정확하지만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변동성이 커져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(Over-fitting model)</a:t>
            </a:r>
          </a:p>
          <a:p>
            <a:pPr marL="184150" indent="-184150" fontAlgn="base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과적합을 최소화하기 위한 과정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(regularization)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핵심프로세스</a:t>
            </a:r>
          </a:p>
        </p:txBody>
      </p:sp>
      <p:pic>
        <p:nvPicPr>
          <p:cNvPr id="3075" name="_x426819152" descr="EMB000079341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30" y="2492896"/>
            <a:ext cx="744225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간단한 모델 </a:t>
            </a:r>
            <a:r>
              <a:rPr lang="en-US" altLang="ko-KR" sz="2400" dirty="0"/>
              <a:t>vs</a:t>
            </a:r>
            <a:r>
              <a:rPr lang="ko-KR" altLang="en-US" sz="2400" dirty="0"/>
              <a:t> 복잡한 모델</a:t>
            </a:r>
          </a:p>
        </p:txBody>
      </p:sp>
    </p:spTree>
    <p:extLst>
      <p:ext uri="{BB962C8B-B14F-4D97-AF65-F5344CB8AC3E}">
        <p14:creationId xmlns:p14="http://schemas.microsoft.com/office/powerpoint/2010/main" val="198223332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80528" y="755758"/>
            <a:ext cx="7871884" cy="369332"/>
          </a:xfrm>
        </p:spPr>
        <p:txBody>
          <a:bodyPr/>
          <a:lstStyle/>
          <a:p>
            <a:r>
              <a:rPr lang="ko-KR" altLang="en-US" sz="2400" dirty="0"/>
              <a:t>과적합을 줄여라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BE9EE-27AD-02B8-7356-9476B3AEBF62}"/>
              </a:ext>
            </a:extLst>
          </p:cNvPr>
          <p:cNvSpPr txBox="1"/>
          <p:nvPr/>
        </p:nvSpPr>
        <p:spPr>
          <a:xfrm>
            <a:off x="848544" y="6036809"/>
            <a:ext cx="495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Python code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652B6A-8C12-ADC7-AF8B-202414B2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9" y="2593455"/>
            <a:ext cx="9121225" cy="3443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788069-F263-69D3-D210-614F595A516D}"/>
              </a:ext>
            </a:extLst>
          </p:cNvPr>
          <p:cNvSpPr txBox="1"/>
          <p:nvPr/>
        </p:nvSpPr>
        <p:spPr>
          <a:xfrm>
            <a:off x="1116186" y="2474252"/>
            <a:ext cx="41044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High-bias model : Underfits the data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88521-261D-6C98-40EE-74A236760B01}"/>
              </a:ext>
            </a:extLst>
          </p:cNvPr>
          <p:cNvSpPr txBox="1"/>
          <p:nvPr/>
        </p:nvSpPr>
        <p:spPr>
          <a:xfrm>
            <a:off x="5457056" y="2492973"/>
            <a:ext cx="42484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High-variance model : Overfits the data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A6947A-C4D4-07D1-676A-1C874559673B}"/>
              </a:ext>
            </a:extLst>
          </p:cNvPr>
          <p:cNvSpPr/>
          <p:nvPr/>
        </p:nvSpPr>
        <p:spPr>
          <a:xfrm>
            <a:off x="771386" y="1352399"/>
            <a:ext cx="864611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84150" fontAlgn="base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모델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(Simple model)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복잡한 모델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(Complex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사이에 존재하는 적당한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손실함수를 최소화하는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모델을 찾는 것이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47051127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18070</TotalTime>
  <Words>558</Words>
  <Application>Microsoft Office PowerPoint</Application>
  <PresentationFormat>A4 용지(210x297mm)</PresentationFormat>
  <Paragraphs>94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Rix고딕 B</vt:lpstr>
      <vt:lpstr>나눔바른고딕 UltraLight</vt:lpstr>
      <vt:lpstr>나눔스퀘어</vt:lpstr>
      <vt:lpstr>나눔스퀘어 ExtraBold</vt:lpstr>
      <vt:lpstr>맑은 고딕</vt:lpstr>
      <vt:lpstr>휴먼엑스포</vt:lpstr>
      <vt:lpstr>Arial</vt:lpstr>
      <vt:lpstr>Arial Rounded MT Bold</vt:lpstr>
      <vt:lpstr>Cambria Math</vt:lpstr>
      <vt:lpstr>Tahoma</vt:lpstr>
      <vt:lpstr>Wingdings</vt:lpstr>
      <vt:lpstr>챕터 1</vt:lpstr>
      <vt:lpstr>PowerPoint 프레젠테이션</vt:lpstr>
      <vt:lpstr>선형이냐 비선형?</vt:lpstr>
      <vt:lpstr>편향(Bias)과 분산(Variance)</vt:lpstr>
      <vt:lpstr>편향(Bias)과 분산(Variance)</vt:lpstr>
      <vt:lpstr>정확도(accuracy)와 정밀도(precision)</vt:lpstr>
      <vt:lpstr>분산(variance)과 편향(bias)</vt:lpstr>
      <vt:lpstr>PowerPoint 프레젠테이션</vt:lpstr>
      <vt:lpstr>간단한 모델 vs 복잡한 모델</vt:lpstr>
      <vt:lpstr>과적합을 줄여라</vt:lpstr>
      <vt:lpstr>분산과 편향</vt:lpstr>
      <vt:lpstr>LASSO Regression(L1 regression)</vt:lpstr>
      <vt:lpstr>Ridge Regression(L2 regression)</vt:lpstr>
      <vt:lpstr>Regularization (L1, L2)</vt:lpstr>
      <vt:lpstr>Distance</vt:lpstr>
      <vt:lpstr>실전문제 - 1</vt:lpstr>
      <vt:lpstr>실전문제 -2</vt:lpstr>
      <vt:lpstr>Map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ancestor9</dc:creator>
  <cp:lastModifiedBy>Sanggoo Cho</cp:lastModifiedBy>
  <cp:revision>2285</cp:revision>
  <cp:lastPrinted>2023-01-27T02:16:17Z</cp:lastPrinted>
  <dcterms:created xsi:type="dcterms:W3CDTF">2013-11-05T14:26:13Z</dcterms:created>
  <dcterms:modified xsi:type="dcterms:W3CDTF">2024-06-20T11:07:00Z</dcterms:modified>
  <cp:version/>
</cp:coreProperties>
</file>