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14" r:id="rId1"/>
  </p:sldMasterIdLst>
  <p:notesMasterIdLst>
    <p:notesMasterId r:id="rId11"/>
  </p:notesMasterIdLst>
  <p:handoutMasterIdLst>
    <p:handoutMasterId r:id="rId12"/>
  </p:handoutMasterIdLst>
  <p:sldIdLst>
    <p:sldId id="2436" r:id="rId2"/>
    <p:sldId id="1707" r:id="rId3"/>
    <p:sldId id="2441" r:id="rId4"/>
    <p:sldId id="2437" r:id="rId5"/>
    <p:sldId id="2208" r:id="rId6"/>
    <p:sldId id="2438" r:id="rId7"/>
    <p:sldId id="2439" r:id="rId8"/>
    <p:sldId id="1821" r:id="rId9"/>
    <p:sldId id="2440" r:id="rId10"/>
  </p:sldIdLst>
  <p:sldSz cx="9906000" cy="6858000" type="A4"/>
  <p:notesSz cx="6735763" cy="98663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orient="horz" pos="1206">
          <p15:clr>
            <a:srgbClr val="A4A3A4"/>
          </p15:clr>
        </p15:guide>
        <p15:guide id="3" orient="horz" pos="4020">
          <p15:clr>
            <a:srgbClr val="A4A3A4"/>
          </p15:clr>
        </p15:guide>
        <p15:guide id="4" orient="horz" pos="1025">
          <p15:clr>
            <a:srgbClr val="A4A3A4"/>
          </p15:clr>
        </p15:guide>
        <p15:guide id="5" pos="2880">
          <p15:clr>
            <a:srgbClr val="A4A3A4"/>
          </p15:clr>
        </p15:guide>
        <p15:guide id="6" pos="3119">
          <p15:clr>
            <a:srgbClr val="A4A3A4"/>
          </p15:clr>
        </p15:guide>
        <p15:guide id="7" pos="488">
          <p15:clr>
            <a:srgbClr val="A4A3A4"/>
          </p15:clr>
        </p15:guide>
        <p15:guide id="8" pos="3211">
          <p15:clr>
            <a:srgbClr val="A4A3A4"/>
          </p15:clr>
        </p15:guide>
        <p15:guide id="9" pos="5886">
          <p15:clr>
            <a:srgbClr val="A4A3A4"/>
          </p15:clr>
        </p15:guide>
        <p15:guide id="10" pos="5751">
          <p15:clr>
            <a:srgbClr val="A4A3A4"/>
          </p15:clr>
        </p15:guide>
        <p15:guide id="11" pos="35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6">
          <p15:clr>
            <a:srgbClr val="A4A3A4"/>
          </p15:clr>
        </p15:guide>
        <p15:guide id="2" pos="212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46F890A9-2807-4EBB-B81D-B2AA78EC7F39}" styleName="어두운 스타일 2 - 강조 5/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5172" autoAdjust="0"/>
    <p:restoredTop sz="96400" autoAdjust="0"/>
  </p:normalViewPr>
  <p:slideViewPr>
    <p:cSldViewPr>
      <p:cViewPr varScale="1">
        <p:scale>
          <a:sx n="81" d="100"/>
          <a:sy n="81" d="100"/>
        </p:scale>
        <p:origin x="1786" y="58"/>
      </p:cViewPr>
      <p:guideLst>
        <p:guide orient="horz" pos="2159"/>
        <p:guide orient="horz" pos="1206"/>
        <p:guide orient="horz" pos="4020"/>
        <p:guide orient="horz" pos="1025"/>
        <p:guide pos="2880"/>
        <p:guide pos="3119"/>
        <p:guide pos="488"/>
        <p:guide pos="3211"/>
        <p:guide pos="5886"/>
        <p:guide pos="5751"/>
        <p:guide pos="3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3288" y="34"/>
      </p:cViewPr>
      <p:guideLst>
        <p:guide orient="horz" pos="3106"/>
        <p:guide pos="212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18580" cy="492780"/>
          </a:xfrm>
          <a:prstGeom prst="rect">
            <a:avLst/>
          </a:prstGeom>
        </p:spPr>
        <p:txBody>
          <a:bodyPr vert="horz" lIns="87541" tIns="43771" rIns="87541" bIns="43771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>
              <a:latin typeface="나눔스퀘어 ExtraBold"/>
              <a:ea typeface="나눔스퀘어 ExtraBold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15678" y="1"/>
            <a:ext cx="2918579" cy="492780"/>
          </a:xfrm>
          <a:prstGeom prst="rect">
            <a:avLst/>
          </a:prstGeom>
        </p:spPr>
        <p:txBody>
          <a:bodyPr vert="horz" lIns="87541" tIns="43771" rIns="87541" bIns="43771"/>
          <a:lstStyle>
            <a:lvl1pPr algn="r">
              <a:defRPr sz="1200"/>
            </a:lvl1pPr>
          </a:lstStyle>
          <a:p>
            <a:pPr lvl="0">
              <a:defRPr/>
            </a:pPr>
            <a:fld id="{3E81C32A-3A80-4A7D-8BDE-AAC2FB4FD2B9}" type="datetime1">
              <a:rPr lang="ko-KR" altLang="en-US">
                <a:latin typeface="나눔스퀘어 ExtraBold"/>
                <a:ea typeface="나눔스퀘어 ExtraBold"/>
              </a:rPr>
              <a:pPr lvl="0">
                <a:defRPr/>
              </a:pPr>
              <a:t>2024-06-20</a:t>
            </a:fld>
            <a:endParaRPr lang="ko-KR" altLang="en-US">
              <a:latin typeface="나눔스퀘어 ExtraBold"/>
              <a:ea typeface="나눔스퀘어 ExtraBold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372003"/>
            <a:ext cx="2918580" cy="492780"/>
          </a:xfrm>
          <a:prstGeom prst="rect">
            <a:avLst/>
          </a:prstGeom>
        </p:spPr>
        <p:txBody>
          <a:bodyPr vert="horz" lIns="87541" tIns="43771" rIns="87541" bIns="43771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>
              <a:latin typeface="나눔스퀘어 ExtraBold"/>
              <a:ea typeface="나눔스퀘어 ExtraBold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15678" y="9372003"/>
            <a:ext cx="2918579" cy="492780"/>
          </a:xfrm>
          <a:prstGeom prst="rect">
            <a:avLst/>
          </a:prstGeom>
        </p:spPr>
        <p:txBody>
          <a:bodyPr vert="horz" lIns="87541" tIns="43771" rIns="87541" bIns="43771" anchor="b"/>
          <a:lstStyle>
            <a:lvl1pPr algn="r">
              <a:defRPr sz="1200"/>
            </a:lvl1pPr>
          </a:lstStyle>
          <a:p>
            <a:pPr lvl="0">
              <a:defRPr/>
            </a:pPr>
            <a:fld id="{9DA551EA-9673-4CB8-9725-DCAE777531BB}" type="slidenum">
              <a:rPr lang="ko-KR" altLang="en-US">
                <a:latin typeface="나눔스퀘어 ExtraBold"/>
                <a:ea typeface="나눔스퀘어 ExtraBold"/>
              </a:rPr>
              <a:pPr lvl="0">
                <a:defRPr/>
              </a:pPr>
              <a:t>‹#›</a:t>
            </a:fld>
            <a:endParaRPr lang="ko-KR" altLang="en-US">
              <a:latin typeface="나눔스퀘어 ExtraBold"/>
              <a:ea typeface="나눔스퀘어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5375" y="9371286"/>
            <a:ext cx="2918830" cy="493316"/>
          </a:xfrm>
          <a:prstGeom prst="rect">
            <a:avLst/>
          </a:prstGeom>
        </p:spPr>
        <p:txBody>
          <a:bodyPr vert="horz" lIns="94851" tIns="47425" rIns="94851" bIns="47425" anchor="b"/>
          <a:lstStyle>
            <a:lvl1pPr algn="r">
              <a:defRPr sz="1300">
                <a:latin typeface="나눔스퀘어 ExtraBold"/>
                <a:ea typeface="나눔스퀘어 ExtraBold"/>
              </a:defRPr>
            </a:lvl1pPr>
          </a:lstStyle>
          <a:p>
            <a:pPr lvl="0">
              <a:defRPr/>
            </a:pPr>
            <a:fld id="{EA943608-30A2-4DD3-A5E1-F7D1EE9D253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  <p:sp>
        <p:nvSpPr>
          <p:cNvPr id="8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525" y="98425"/>
            <a:ext cx="6689725" cy="46323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7532" tIns="43766" rIns="87532" bIns="43766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9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81987" y="5141406"/>
            <a:ext cx="6563086" cy="4294226"/>
          </a:xfrm>
          <a:prstGeom prst="rect">
            <a:avLst/>
          </a:prstGeom>
        </p:spPr>
        <p:txBody>
          <a:bodyPr vert="horz" lIns="87541" tIns="43771" rIns="87541" bIns="43771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나눔스퀘어 ExtraBold"/>
        <a:ea typeface="나눔스퀘어 ExtraBold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나눔스퀘어 ExtraBold"/>
        <a:ea typeface="나눔스퀘어 ExtraBold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나눔스퀘어 ExtraBold"/>
        <a:ea typeface="나눔스퀘어 ExtraBold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나눔스퀘어 ExtraBold"/>
        <a:ea typeface="나눔스퀘어 ExtraBold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나눔스퀘어 ExtraBold"/>
        <a:ea typeface="나눔스퀘어 ExtraBold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63513" y="219075"/>
            <a:ext cx="6411912" cy="4440238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ko-KR" altLang="en-US" sz="1400">
                <a:latin typeface="나눔스퀘어" panose="020B0600000101010101" pitchFamily="50" charset="-127"/>
                <a:ea typeface="나눔스퀘어" panose="020B0600000101010101" pitchFamily="50" charset="-127"/>
                <a:cs typeface="Arial"/>
              </a:rPr>
              <a:t>먼저 의사결정 나무를 살펴보겠습니다</a:t>
            </a:r>
            <a:r>
              <a:rPr lang="en-US" altLang="ko-KR" sz="1400">
                <a:latin typeface="나눔스퀘어" panose="020B0600000101010101" pitchFamily="50" charset="-127"/>
                <a:ea typeface="나눔스퀘어" panose="020B0600000101010101" pitchFamily="50" charset="-127"/>
                <a:cs typeface="Arial"/>
              </a:rPr>
              <a:t>.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  <a:cs typeface="Arial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9A1A2F62-45A7-4853-8B6C-089D0366EF82}" type="slidenum">
              <a:rPr lang="en-US" altLang="en-US">
                <a:solidFill>
                  <a:prstClr val="black"/>
                </a:solidFill>
              </a:rPr>
              <a:pPr lvl="0">
                <a:defRPr/>
              </a:pPr>
              <a:t>1</a:t>
            </a:fld>
            <a:endParaRPr lang="en-US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54186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이미지 개체 틀 1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525" y="98425"/>
            <a:ext cx="6689725" cy="4632325"/>
          </a:xfrm>
        </p:spPr>
      </p:sp>
      <p:sp>
        <p:nvSpPr>
          <p:cNvPr id="7" name="슬라이드 노트 개체 틀 2"/>
          <p:cNvSpPr>
            <a:spLocks noGrp="1"/>
          </p:cNvSpPr>
          <p:nvPr>
            <p:ph type="body" idx="3"/>
          </p:nvPr>
        </p:nvSpPr>
        <p:spPr>
          <a:xfrm>
            <a:off x="81987" y="5141406"/>
            <a:ext cx="6563086" cy="4294226"/>
          </a:xfrm>
        </p:spPr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8" name="슬라이드 번호 개체 틀 3"/>
          <p:cNvSpPr>
            <a:spLocks noGrp="1"/>
          </p:cNvSpPr>
          <p:nvPr>
            <p:ph type="sldNum" sz="quarter" idx="5"/>
          </p:nvPr>
        </p:nvSpPr>
        <p:spPr>
          <a:xfrm>
            <a:off x="3815375" y="9371286"/>
            <a:ext cx="2918830" cy="493316"/>
          </a:xfrm>
        </p:spPr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A943608-30A2-4DD3-A5E1-F7D1EE9D253F}" type="slidenum">
              <a:rPr kumimoji="0" lang="en-US" altLang="en-US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ExtraBold"/>
                <a:ea typeface="나눔스퀘어 ExtraBold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alt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 ExtraBold"/>
              <a:ea typeface="나눔스퀘어 ExtraBold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911048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이미지 개체 틀 1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525" y="98425"/>
            <a:ext cx="6689725" cy="4632325"/>
          </a:xfrm>
        </p:spPr>
      </p:sp>
      <p:sp>
        <p:nvSpPr>
          <p:cNvPr id="7" name="슬라이드 노트 개체 틀 2"/>
          <p:cNvSpPr>
            <a:spLocks noGrp="1"/>
          </p:cNvSpPr>
          <p:nvPr>
            <p:ph type="body" idx="3"/>
          </p:nvPr>
        </p:nvSpPr>
        <p:spPr>
          <a:xfrm>
            <a:off x="81987" y="5141406"/>
            <a:ext cx="6563086" cy="4294226"/>
          </a:xfrm>
        </p:spPr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8" name="슬라이드 번호 개체 틀 3"/>
          <p:cNvSpPr>
            <a:spLocks noGrp="1"/>
          </p:cNvSpPr>
          <p:nvPr>
            <p:ph type="sldNum" sz="quarter" idx="5"/>
          </p:nvPr>
        </p:nvSpPr>
        <p:spPr>
          <a:xfrm>
            <a:off x="3815375" y="9371286"/>
            <a:ext cx="2918830" cy="493316"/>
          </a:xfrm>
        </p:spPr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A943608-30A2-4DD3-A5E1-F7D1EE9D253F}" type="slidenum">
              <a:rPr kumimoji="0" lang="en-US" altLang="en-US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ExtraBold"/>
                <a:ea typeface="나눔스퀘어 ExtraBold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alt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 ExtraBold"/>
              <a:ea typeface="나눔스퀘어 ExtraBold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082764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180167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h_1-0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780528" y="740369"/>
            <a:ext cx="7871884" cy="400110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  <a:scene3d>
              <a:camera prst="orthographicFront"/>
              <a:lightRig rig="threePt" dir="t"/>
            </a:scene3d>
            <a:sp3d prstMaterial="softEdge">
              <a:contourClr>
                <a:schemeClr val="bg1"/>
              </a:contourClr>
            </a:sp3d>
          </a:bodyPr>
          <a:lstStyle>
            <a:lvl1pPr marL="0" indent="0" algn="l" rtl="0" eaLnBrk="0" fontAlgn="base" latinLnBrk="1" hangingPunct="0">
              <a:spcBef>
                <a:spcPct val="0"/>
              </a:spcBef>
              <a:spcAft>
                <a:spcPct val="0"/>
              </a:spcAft>
              <a:buFont typeface="+mj-lt"/>
              <a:buNone/>
              <a:defRPr kumimoji="1" lang="ko-KR" altLang="en-US" sz="2600" b="0" kern="0" spc="0" baseline="0" dirty="0">
                <a:ln w="1905"/>
                <a:gradFill>
                  <a:gsLst>
                    <a:gs pos="63750">
                      <a:srgbClr val="0070C0"/>
                    </a:gs>
                    <a:gs pos="75000">
                      <a:srgbClr val="0070C0"/>
                    </a:gs>
                  </a:gsLst>
                  <a:lin ang="5400000" scaled="0"/>
                </a:gradFill>
                <a:effectLst/>
                <a:latin typeface="나눔스퀘어 ExtraBold" pitchFamily="50" charset="-127"/>
                <a:ea typeface="나눔스퀘어 ExtraBold" pitchFamily="50" charset="-127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5" name="Rectangle 178"/>
          <p:cNvSpPr>
            <a:spLocks noChangeArrowheads="1"/>
          </p:cNvSpPr>
          <p:nvPr userDrawn="1"/>
        </p:nvSpPr>
        <p:spPr bwMode="auto">
          <a:xfrm>
            <a:off x="4859074" y="6548953"/>
            <a:ext cx="411580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marR="0" lvl="0" indent="0" algn="ctr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8412F0CD-6C03-4E80-9F06-157C4F806DB1}" type="slidenum">
              <a:rPr kumimoji="0" lang="en-US" altLang="ko-KR" sz="1100" b="1" i="0" u="none" strike="noStrike" kern="0" cap="none" spc="0" normalizeH="0" baseline="0" noProof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나눔바른고딕 UltraLight" pitchFamily="2" charset="-127"/>
                <a:ea typeface="나눔바른고딕 UltraLight" pitchFamily="2" charset="-127"/>
              </a:rPr>
              <a:pPr marR="0" lvl="0" indent="0" algn="ctr" fontAlgn="auto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altLang="ko-KR" sz="1100" b="1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나눔바른고딕 UltraLight" pitchFamily="2" charset="-127"/>
              <a:ea typeface="나눔바른고딕 UltraLight" pitchFamily="2" charset="-127"/>
            </a:endParaRPr>
          </a:p>
        </p:txBody>
      </p:sp>
      <p:grpSp>
        <p:nvGrpSpPr>
          <p:cNvPr id="21" name="그룹 20"/>
          <p:cNvGrpSpPr/>
          <p:nvPr userDrawn="1"/>
        </p:nvGrpSpPr>
        <p:grpSpPr>
          <a:xfrm>
            <a:off x="58786" y="1438177"/>
            <a:ext cx="71366" cy="696392"/>
            <a:chOff x="67253" y="1474605"/>
            <a:chExt cx="71366" cy="696392"/>
          </a:xfrm>
        </p:grpSpPr>
        <p:sp>
          <p:nvSpPr>
            <p:cNvPr id="22" name="타원 21"/>
            <p:cNvSpPr/>
            <p:nvPr userDrawn="1"/>
          </p:nvSpPr>
          <p:spPr>
            <a:xfrm rot="5400000">
              <a:off x="67253" y="1474605"/>
              <a:ext cx="71366" cy="7136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 latinLnBrk="1">
                <a:spcBef>
                  <a:spcPts val="0"/>
                </a:spcBef>
                <a:spcAft>
                  <a:spcPts val="0"/>
                </a:spcAft>
              </a:pPr>
              <a:endParaRPr lang="ko-KR" altLang="en-US" sz="1800">
                <a:solidFill>
                  <a:prstClr val="white"/>
                </a:solidFill>
                <a:latin typeface="나눔스퀘어 ExtraBold" pitchFamily="50" charset="-127"/>
                <a:ea typeface="나눔스퀘어 ExtraBold" pitchFamily="50" charset="-127"/>
              </a:endParaRPr>
            </a:p>
          </p:txBody>
        </p:sp>
        <p:sp>
          <p:nvSpPr>
            <p:cNvPr id="24" name="타원 23"/>
            <p:cNvSpPr/>
            <p:nvPr userDrawn="1"/>
          </p:nvSpPr>
          <p:spPr>
            <a:xfrm rot="5400000">
              <a:off x="67253" y="1787118"/>
              <a:ext cx="71366" cy="713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 latinLnBrk="1">
                <a:spcBef>
                  <a:spcPts val="0"/>
                </a:spcBef>
                <a:spcAft>
                  <a:spcPts val="0"/>
                </a:spcAft>
              </a:pPr>
              <a:endParaRPr lang="ko-KR" altLang="en-US" sz="1800">
                <a:solidFill>
                  <a:prstClr val="white"/>
                </a:solidFill>
                <a:latin typeface="나눔스퀘어 ExtraBold" pitchFamily="50" charset="-127"/>
                <a:ea typeface="나눔스퀘어 ExtraBold" pitchFamily="50" charset="-127"/>
              </a:endParaRPr>
            </a:p>
          </p:txBody>
        </p:sp>
        <p:sp>
          <p:nvSpPr>
            <p:cNvPr id="26" name="타원 25"/>
            <p:cNvSpPr/>
            <p:nvPr userDrawn="1"/>
          </p:nvSpPr>
          <p:spPr>
            <a:xfrm rot="5400000">
              <a:off x="67253" y="2099631"/>
              <a:ext cx="71366" cy="713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 latinLnBrk="1">
                <a:spcBef>
                  <a:spcPts val="0"/>
                </a:spcBef>
                <a:spcAft>
                  <a:spcPts val="0"/>
                </a:spcAft>
              </a:pPr>
              <a:endParaRPr lang="ko-KR" altLang="en-US" sz="1800">
                <a:solidFill>
                  <a:prstClr val="white"/>
                </a:solidFill>
                <a:latin typeface="나눔스퀘어 ExtraBold" pitchFamily="50" charset="-127"/>
                <a:ea typeface="나눔스퀘어 ExtraBold" pitchFamily="50" charset="-127"/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761312" y="188640"/>
            <a:ext cx="2021979" cy="340333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AA117D0C-14D3-EA73-8219-0CF4DD144EC7}"/>
              </a:ext>
            </a:extLst>
          </p:cNvPr>
          <p:cNvSpPr/>
          <p:nvPr userDrawn="1"/>
        </p:nvSpPr>
        <p:spPr>
          <a:xfrm>
            <a:off x="7581292" y="107051"/>
            <a:ext cx="2124236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696A77F-1C59-B777-2F11-4201A91433BB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188363" y="112740"/>
            <a:ext cx="1584176" cy="511025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F83C7F76-D027-9303-0F72-A17ADAF208B6}"/>
              </a:ext>
            </a:extLst>
          </p:cNvPr>
          <p:cNvSpPr/>
          <p:nvPr userDrawn="1"/>
        </p:nvSpPr>
        <p:spPr>
          <a:xfrm>
            <a:off x="7329264" y="107051"/>
            <a:ext cx="2454027" cy="5110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C95B43B-F7D6-DDFB-8817-6027A7C11AC3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416496" y="6440406"/>
            <a:ext cx="895419" cy="32293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E5AE32F-0888-4339-BD4B-A0A73C936069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8903133" y="6507809"/>
            <a:ext cx="946411" cy="328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005812"/>
      </p:ext>
    </p:extLst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31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7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vision.stanford.edu/teaching/cs231n-demos/knn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3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0.png"/><Relationship Id="rId5" Type="http://schemas.openxmlformats.org/officeDocument/2006/relationships/image" Target="../media/image200.png"/><Relationship Id="rId4" Type="http://schemas.openxmlformats.org/officeDocument/2006/relationships/image" Target="../media/image19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4395"/>
            <a:ext cx="9906000" cy="1886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 flipH="1">
            <a:off x="0" y="156794"/>
            <a:ext cx="189186" cy="659524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0" y="6715794"/>
            <a:ext cx="9906000" cy="18864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 flipH="1">
            <a:off x="9727324" y="4395"/>
            <a:ext cx="178676" cy="690003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2" name="직선 연결선 11"/>
          <p:cNvCxnSpPr/>
          <p:nvPr/>
        </p:nvCxnSpPr>
        <p:spPr>
          <a:xfrm>
            <a:off x="704528" y="1863045"/>
            <a:ext cx="7992888" cy="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V="1">
            <a:off x="8695634" y="1201998"/>
            <a:ext cx="454599" cy="660244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76536" y="1124744"/>
            <a:ext cx="7776864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sz="3600" b="1" dirty="0">
                <a:latin typeface="휴먼엑스포" panose="02030504000101010101" pitchFamily="18" charset="-127"/>
                <a:ea typeface="휴먼엑스포" panose="02030504000101010101" pitchFamily="18" charset="-127"/>
                <a:cs typeface="Times New Roman" panose="02020603050405020304" pitchFamily="18" charset="0"/>
              </a:rPr>
              <a:t>Nearest</a:t>
            </a:r>
            <a:r>
              <a:rPr lang="ko-KR" altLang="en-US" sz="3600" b="1" dirty="0">
                <a:latin typeface="휴먼엑스포" panose="02030504000101010101" pitchFamily="18" charset="-127"/>
                <a:ea typeface="휴먼엑스포" panose="02030504000101010101" pitchFamily="18" charset="-127"/>
                <a:cs typeface="Times New Roman" panose="02020603050405020304" pitchFamily="18" charset="0"/>
              </a:rPr>
              <a:t> </a:t>
            </a:r>
            <a:r>
              <a:rPr lang="en-US" altLang="ko-KR" sz="3600" b="1" dirty="0">
                <a:latin typeface="휴먼엑스포" panose="02030504000101010101" pitchFamily="18" charset="-127"/>
                <a:ea typeface="휴먼엑스포" panose="02030504000101010101" pitchFamily="18" charset="-127"/>
                <a:cs typeface="Times New Roman" panose="02020603050405020304" pitchFamily="18" charset="0"/>
              </a:rPr>
              <a:t>Neighbor</a:t>
            </a:r>
          </a:p>
        </p:txBody>
      </p:sp>
      <p:pic>
        <p:nvPicPr>
          <p:cNvPr id="8" name="_x748265160" descr="EMB00004d340254">
            <a:extLst>
              <a:ext uri="{FF2B5EF4-FFF2-40B4-BE49-F238E27FC236}">
                <a16:creationId xmlns:a16="http://schemas.microsoft.com/office/drawing/2014/main" id="{3B43F93A-EB28-BCFB-4564-6600309DA5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6563" y="3212976"/>
            <a:ext cx="4344454" cy="2900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2F27997-65DC-467A-237C-452CD60C53AA}"/>
                  </a:ext>
                </a:extLst>
              </p:cNvPr>
              <p:cNvSpPr txBox="1"/>
              <p:nvPr/>
            </p:nvSpPr>
            <p:spPr>
              <a:xfrm>
                <a:off x="590297" y="3441085"/>
                <a:ext cx="3686266" cy="51270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1600" b="0" i="0" smtClean="0"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lang="en-US" altLang="ko-KR" sz="1600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ko-KR" sz="1600" b="0" i="0" smtClean="0"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lang="en-US" altLang="ko-KR" sz="1600" b="0" i="0" smtClean="0">
                          <a:latin typeface="Cambria Math" panose="02040503050406030204" pitchFamily="18" charset="0"/>
                        </a:rPr>
                        <m:t>=1)=</m:t>
                      </m:r>
                      <m:f>
                        <m:fPr>
                          <m:ctrl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ko-KR" sz="1600" b="0" i="0" smtClean="0">
                              <a:latin typeface="Cambria Math" panose="02040503050406030204" pitchFamily="18" charset="0"/>
                            </a:rPr>
                            <m:t>Count</m:t>
                          </m:r>
                          <m:r>
                            <a:rPr lang="en-US" altLang="ko-KR" sz="1600" b="0" i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altLang="ko-KR" sz="1600" b="0" i="0" smtClean="0">
                              <a:latin typeface="Cambria Math" panose="02040503050406030204" pitchFamily="18" charset="0"/>
                            </a:rPr>
                            <m:t>y</m:t>
                          </m:r>
                          <m:r>
                            <a:rPr lang="en-US" altLang="ko-KR" sz="1600" b="0" i="0" smtClean="0">
                              <a:latin typeface="Cambria Math" panose="02040503050406030204" pitchFamily="18" charset="0"/>
                            </a:rPr>
                            <m:t>=1)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ko-KR" sz="1600" b="0" i="0" smtClean="0">
                              <a:latin typeface="Cambria Math" panose="02040503050406030204" pitchFamily="18" charset="0"/>
                            </a:rPr>
                            <m:t>Count</m:t>
                          </m:r>
                          <m:d>
                            <m:d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600" b="0" i="0" smtClean="0"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  <m:r>
                                <a:rPr lang="en-US" altLang="ko-KR" sz="1600" b="0" i="0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  <m:r>
                            <a:rPr lang="en-US" altLang="ko-KR" sz="1600" b="0" i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altLang="ko-KR" sz="1600" b="0" i="0" smtClean="0">
                              <a:latin typeface="Cambria Math" panose="02040503050406030204" pitchFamily="18" charset="0"/>
                            </a:rPr>
                            <m:t>Count</m:t>
                          </m:r>
                          <m:r>
                            <a:rPr lang="en-US" altLang="ko-KR" sz="1600" b="0" i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altLang="ko-KR" sz="1600" b="0" i="0" smtClean="0">
                              <a:latin typeface="Cambria Math" panose="02040503050406030204" pitchFamily="18" charset="0"/>
                            </a:rPr>
                            <m:t>y</m:t>
                          </m:r>
                          <m:r>
                            <a:rPr lang="en-US" altLang="ko-KR" sz="1600" b="0" i="0" smtClean="0">
                              <a:latin typeface="Cambria Math" panose="02040503050406030204" pitchFamily="18" charset="0"/>
                            </a:rPr>
                            <m:t>=0)</m:t>
                          </m:r>
                        </m:den>
                      </m:f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2F27997-65DC-467A-237C-452CD60C53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297" y="3441085"/>
                <a:ext cx="3686266" cy="51270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1697311"/>
      </p:ext>
    </p:extLst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제목 1"/>
          <p:cNvSpPr>
            <a:spLocks noGrp="1"/>
          </p:cNvSpPr>
          <p:nvPr>
            <p:ph type="title"/>
          </p:nvPr>
        </p:nvSpPr>
        <p:spPr>
          <a:xfrm>
            <a:off x="780528" y="755758"/>
            <a:ext cx="7871884" cy="369332"/>
          </a:xfrm>
        </p:spPr>
        <p:txBody>
          <a:bodyPr/>
          <a:lstStyle/>
          <a:p>
            <a:r>
              <a:rPr lang="en-US" altLang="ko-KR" sz="2400" dirty="0">
                <a:latin typeface="+mn-ea"/>
                <a:ea typeface="+mn-ea"/>
              </a:rPr>
              <a:t>K-nearest neighbors </a:t>
            </a:r>
            <a:r>
              <a:rPr lang="ko-KR" altLang="en-US" sz="2400" dirty="0">
                <a:latin typeface="+mn-ea"/>
                <a:ea typeface="+mn-ea"/>
              </a:rPr>
              <a:t>작동 방식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EA51401-E97A-2A16-D918-5006DB38DD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2840" y="1740622"/>
            <a:ext cx="6238664" cy="469596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B1A856A-6810-A878-031D-1EBD89853C64}"/>
              </a:ext>
            </a:extLst>
          </p:cNvPr>
          <p:cNvSpPr txBox="1"/>
          <p:nvPr/>
        </p:nvSpPr>
        <p:spPr>
          <a:xfrm>
            <a:off x="667038" y="1740622"/>
            <a:ext cx="4268978" cy="32905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0" i="0" dirty="0">
                <a:solidFill>
                  <a:srgbClr val="333333"/>
                </a:solidFill>
                <a:effectLst/>
                <a:latin typeface="+mn-ea"/>
              </a:rPr>
              <a:t>This(</a:t>
            </a:r>
            <a:r>
              <a:rPr lang="ko-KR" altLang="en-US" sz="1400" dirty="0">
                <a:latin typeface="+mn-ea"/>
                <a:hlinkClick r:id="rId3"/>
              </a:rPr>
              <a:t>http://vision.stanford.edu/teaching/cs231n-demos/knn/</a:t>
            </a:r>
            <a:r>
              <a:rPr lang="ko-KR" altLang="en-US" sz="1400" dirty="0">
                <a:latin typeface="+mn-ea"/>
              </a:rPr>
              <a:t> </a:t>
            </a:r>
            <a:r>
              <a:rPr lang="en-US" altLang="ko-KR" sz="1400" dirty="0">
                <a:latin typeface="+mn-ea"/>
              </a:rPr>
              <a:t>) </a:t>
            </a:r>
            <a:r>
              <a:rPr lang="en-US" altLang="ko-KR" sz="1400" b="0" i="0" dirty="0">
                <a:solidFill>
                  <a:srgbClr val="333333"/>
                </a:solidFill>
                <a:effectLst/>
                <a:latin typeface="+mn-ea"/>
              </a:rPr>
              <a:t>interactive demo lets you explore the K-Nearest Neighbors algorithm for classification.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0" i="0" dirty="0">
                <a:solidFill>
                  <a:srgbClr val="333333"/>
                </a:solidFill>
                <a:effectLst/>
                <a:latin typeface="+mn-ea"/>
              </a:rPr>
              <a:t>Each point in the plane is colored with the class that would be assigned to it using the K-Nearest Neighbors algorithm.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0" i="0" dirty="0">
                <a:solidFill>
                  <a:srgbClr val="333333"/>
                </a:solidFill>
                <a:effectLst/>
                <a:latin typeface="+mn-ea"/>
              </a:rPr>
              <a:t>Points for which the K-Nearest Neighbor algorithm results in a tie are colored white. 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0" i="0" dirty="0">
                <a:solidFill>
                  <a:srgbClr val="333333"/>
                </a:solidFill>
                <a:effectLst/>
                <a:latin typeface="+mn-ea"/>
              </a:rPr>
              <a:t>You can move points around by clicking and dragging!</a:t>
            </a:r>
          </a:p>
        </p:txBody>
      </p:sp>
    </p:spTree>
    <p:extLst>
      <p:ext uri="{BB962C8B-B14F-4D97-AF65-F5344CB8AC3E}">
        <p14:creationId xmlns:p14="http://schemas.microsoft.com/office/powerpoint/2010/main" val="3285141192"/>
      </p:ext>
    </p:extLst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EEA3BBE-C5D3-498A-7668-FC72118B2A81}"/>
              </a:ext>
            </a:extLst>
          </p:cNvPr>
          <p:cNvSpPr txBox="1"/>
          <p:nvPr/>
        </p:nvSpPr>
        <p:spPr>
          <a:xfrm>
            <a:off x="3256390" y="2337942"/>
            <a:ext cx="3176325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b="1" i="1" dirty="0">
                <a:latin typeface="Times New Roman" panose="02020603050405020304" pitchFamily="18" charset="0"/>
                <a:ea typeface="휴먼엑스포" panose="02030504000101010101" pitchFamily="18" charset="-127"/>
                <a:cs typeface="Times New Roman" panose="02020603050405020304" pitchFamily="18" charset="0"/>
              </a:rPr>
              <a:t>Minimization (Optimization)</a:t>
            </a:r>
            <a:endParaRPr kumimoji="0" lang="ko-KR" altLang="en-US" sz="2000" b="1" i="1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휴먼엑스포" panose="0203050400010101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19" name="제목 1"/>
          <p:cNvSpPr>
            <a:spLocks noGrp="1"/>
          </p:cNvSpPr>
          <p:nvPr>
            <p:ph type="title"/>
          </p:nvPr>
        </p:nvSpPr>
        <p:spPr>
          <a:xfrm>
            <a:off x="780528" y="755758"/>
            <a:ext cx="7871884" cy="369332"/>
          </a:xfrm>
        </p:spPr>
        <p:txBody>
          <a:bodyPr/>
          <a:lstStyle/>
          <a:p>
            <a:r>
              <a:rPr lang="en-US" altLang="ko-KR" sz="2400" dirty="0">
                <a:latin typeface="+mn-ea"/>
                <a:ea typeface="+mn-ea"/>
              </a:rPr>
              <a:t>K-nearest neighbors </a:t>
            </a:r>
            <a:r>
              <a:rPr lang="ko-KR" altLang="en-US" sz="2400" dirty="0">
                <a:latin typeface="+mn-ea"/>
                <a:ea typeface="+mn-ea"/>
              </a:rPr>
              <a:t>손실함수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40FB155-1882-4D8D-3299-CECDD83F194C}"/>
              </a:ext>
            </a:extLst>
          </p:cNvPr>
          <p:cNvSpPr txBox="1"/>
          <p:nvPr/>
        </p:nvSpPr>
        <p:spPr>
          <a:xfrm flipH="1">
            <a:off x="632520" y="1268760"/>
            <a:ext cx="8928992" cy="7907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/>
              <a:t>KNN </a:t>
            </a:r>
            <a:r>
              <a:rPr lang="ko-KR" altLang="en-US" sz="1600" dirty="0"/>
              <a:t>알고리즘은 </a:t>
            </a:r>
            <a:r>
              <a:rPr lang="ko-KR" altLang="en-US" sz="1600" b="1" dirty="0"/>
              <a:t>손실함수가 없고 최적화도 없다</a:t>
            </a:r>
            <a:r>
              <a:rPr lang="en-US" altLang="ko-KR" sz="1600" dirty="0"/>
              <a:t>. </a:t>
            </a:r>
            <a:r>
              <a:rPr lang="ko-KR" altLang="en-US" sz="1600" dirty="0"/>
              <a:t>게으른 알고리즘이지만 성능이 좋고 회귀</a:t>
            </a:r>
            <a:r>
              <a:rPr lang="en-US" altLang="ko-KR" sz="1600" dirty="0"/>
              <a:t>, </a:t>
            </a:r>
            <a:r>
              <a:rPr lang="ko-KR" altLang="en-US" sz="1600" dirty="0"/>
              <a:t>군집</a:t>
            </a:r>
            <a:r>
              <a:rPr lang="en-US" altLang="ko-KR" sz="1600" dirty="0"/>
              <a:t>, </a:t>
            </a:r>
            <a:r>
              <a:rPr lang="ko-KR" altLang="en-US" sz="1600" dirty="0"/>
              <a:t>이상치 탐색 등 모든 </a:t>
            </a:r>
            <a:r>
              <a:rPr lang="ko-KR" altLang="en-US" sz="1600" dirty="0" err="1"/>
              <a:t>머신러닝</a:t>
            </a:r>
            <a:r>
              <a:rPr lang="ko-KR" altLang="en-US" sz="1600" dirty="0"/>
              <a:t> 종류에 적합하다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32882888-5DE0-738D-F3A9-8BEB85F055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579" y="4323371"/>
            <a:ext cx="5144407" cy="595561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1C30F840-A550-5FAC-3615-A98B756512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579" y="2898583"/>
            <a:ext cx="2346391" cy="741535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15CC901C-0A9E-8D4D-BB98-3D59672CA25A}"/>
              </a:ext>
            </a:extLst>
          </p:cNvPr>
          <p:cNvSpPr/>
          <p:nvPr/>
        </p:nvSpPr>
        <p:spPr>
          <a:xfrm>
            <a:off x="704529" y="2740343"/>
            <a:ext cx="8928992" cy="361332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63712594-1C26-7CB7-52B9-D1F2ADCB30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3846" y="3259699"/>
            <a:ext cx="1738541" cy="337131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C586D17B-9B09-0140-BE0B-0402753DB9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54849" y="4875644"/>
            <a:ext cx="2276534" cy="687702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4804FCB7-11B0-AE6F-7199-19F41538C90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19223" y="2810183"/>
            <a:ext cx="1635492" cy="1718596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F6D648E0-99ED-B73B-C21E-5E870D17584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49135" y="4591662"/>
            <a:ext cx="1738541" cy="1698651"/>
          </a:xfrm>
          <a:prstGeom prst="rect">
            <a:avLst/>
          </a:prstGeom>
        </p:spPr>
      </p:pic>
      <p:sp>
        <p:nvSpPr>
          <p:cNvPr id="18" name="곱하기 기호 17">
            <a:extLst>
              <a:ext uri="{FF2B5EF4-FFF2-40B4-BE49-F238E27FC236}">
                <a16:creationId xmlns:a16="http://schemas.microsoft.com/office/drawing/2014/main" id="{62DEFD8A-3144-6811-FC24-9F65A517299B}"/>
              </a:ext>
            </a:extLst>
          </p:cNvPr>
          <p:cNvSpPr/>
          <p:nvPr/>
        </p:nvSpPr>
        <p:spPr>
          <a:xfrm>
            <a:off x="651285" y="2360399"/>
            <a:ext cx="4095029" cy="4095029"/>
          </a:xfrm>
          <a:prstGeom prst="mathMultiply">
            <a:avLst>
              <a:gd name="adj1" fmla="val 12289"/>
            </a:avLst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곱하기 기호 27">
            <a:extLst>
              <a:ext uri="{FF2B5EF4-FFF2-40B4-BE49-F238E27FC236}">
                <a16:creationId xmlns:a16="http://schemas.microsoft.com/office/drawing/2014/main" id="{06F97356-4E23-B00A-5789-33EA2E43FF9E}"/>
              </a:ext>
            </a:extLst>
          </p:cNvPr>
          <p:cNvSpPr/>
          <p:nvPr/>
        </p:nvSpPr>
        <p:spPr>
          <a:xfrm>
            <a:off x="5536031" y="2256517"/>
            <a:ext cx="4095029" cy="4095029"/>
          </a:xfrm>
          <a:prstGeom prst="mathMultiply">
            <a:avLst>
              <a:gd name="adj1" fmla="val 12289"/>
            </a:avLst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곱하기 기호 28">
            <a:extLst>
              <a:ext uri="{FF2B5EF4-FFF2-40B4-BE49-F238E27FC236}">
                <a16:creationId xmlns:a16="http://schemas.microsoft.com/office/drawing/2014/main" id="{A5C16C62-36DA-D726-C0E3-32B1BEC95AC9}"/>
              </a:ext>
            </a:extLst>
          </p:cNvPr>
          <p:cNvSpPr/>
          <p:nvPr/>
        </p:nvSpPr>
        <p:spPr>
          <a:xfrm>
            <a:off x="4097369" y="1807176"/>
            <a:ext cx="1350598" cy="1350598"/>
          </a:xfrm>
          <a:prstGeom prst="mathMultiply">
            <a:avLst>
              <a:gd name="adj1" fmla="val 12289"/>
            </a:avLst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7742104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8" grpId="0" animBg="1"/>
      <p:bldP spid="2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제목 1"/>
          <p:cNvSpPr>
            <a:spLocks noGrp="1"/>
          </p:cNvSpPr>
          <p:nvPr>
            <p:ph type="title"/>
          </p:nvPr>
        </p:nvSpPr>
        <p:spPr>
          <a:xfrm>
            <a:off x="780528" y="755758"/>
            <a:ext cx="7871884" cy="369332"/>
          </a:xfrm>
        </p:spPr>
        <p:txBody>
          <a:bodyPr/>
          <a:lstStyle/>
          <a:p>
            <a:r>
              <a:rPr lang="en-US" altLang="ko-KR" sz="2400" dirty="0">
                <a:latin typeface="+mn-ea"/>
                <a:ea typeface="+mn-ea"/>
              </a:rPr>
              <a:t>K-nearest neighbors </a:t>
            </a:r>
            <a:r>
              <a:rPr lang="ko-KR" altLang="en-US" sz="2400" dirty="0">
                <a:latin typeface="+mn-ea"/>
                <a:ea typeface="+mn-ea"/>
              </a:rPr>
              <a:t>작동 방식</a:t>
            </a:r>
          </a:p>
        </p:txBody>
      </p:sp>
      <p:pic>
        <p:nvPicPr>
          <p:cNvPr id="18" name="_x748265160" descr="EMB00004d340254">
            <a:extLst>
              <a:ext uri="{FF2B5EF4-FFF2-40B4-BE49-F238E27FC236}">
                <a16:creationId xmlns:a16="http://schemas.microsoft.com/office/drawing/2014/main" id="{47ED1C22-06E2-4990-8958-3C891986CF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1031" y="3585551"/>
            <a:ext cx="4080395" cy="2723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B23D18CB-4ED5-4D24-B8B8-42C04D46675A}"/>
              </a:ext>
            </a:extLst>
          </p:cNvPr>
          <p:cNvSpPr/>
          <p:nvPr/>
        </p:nvSpPr>
        <p:spPr>
          <a:xfrm>
            <a:off x="627450" y="1290246"/>
            <a:ext cx="8925000" cy="15236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kern="0" dirty="0">
                <a:solidFill>
                  <a:srgbClr val="000000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근접한 </a:t>
            </a:r>
            <a:r>
              <a:rPr lang="en-US" altLang="ko-KR" sz="1600" kern="0" dirty="0">
                <a:solidFill>
                  <a:srgbClr val="000000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K</a:t>
            </a:r>
            <a:r>
              <a:rPr lang="ko-KR" altLang="en-US" sz="1600" kern="0" dirty="0">
                <a:solidFill>
                  <a:srgbClr val="000000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개의 자료를 기준으로 </a:t>
            </a:r>
            <a:r>
              <a:rPr lang="en-US" altLang="ko-KR" sz="1600" kern="0" dirty="0">
                <a:solidFill>
                  <a:srgbClr val="000000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Classification </a:t>
            </a:r>
            <a:r>
              <a:rPr lang="ko-KR" altLang="en-US" sz="1600" kern="0" dirty="0">
                <a:solidFill>
                  <a:srgbClr val="000000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혹은 </a:t>
            </a:r>
            <a:r>
              <a:rPr lang="en-US" altLang="ko-KR" sz="1600" kern="0" dirty="0">
                <a:solidFill>
                  <a:srgbClr val="000000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Regression</a:t>
            </a:r>
            <a:r>
              <a:rPr lang="ko-KR" altLang="en-US" sz="1600" kern="0" dirty="0">
                <a:solidFill>
                  <a:srgbClr val="000000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예측</a:t>
            </a:r>
            <a:endParaRPr lang="en-US" altLang="ko-KR" sz="1600" kern="0" dirty="0">
              <a:solidFill>
                <a:srgbClr val="000000"/>
              </a:solidFill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285750" lvl="1" indent="-285750" algn="just"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kern="0" dirty="0">
                <a:solidFill>
                  <a:srgbClr val="000000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특정한 모델이나 확률에 기반하지 않고 단지 데이터</a:t>
            </a:r>
            <a:r>
              <a:rPr lang="en-US" altLang="ko-KR" sz="1600" kern="0" dirty="0">
                <a:solidFill>
                  <a:srgbClr val="000000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(instance)</a:t>
            </a:r>
            <a:r>
              <a:rPr lang="ko-KR" altLang="en-US" sz="1600" kern="0" dirty="0">
                <a:solidFill>
                  <a:srgbClr val="000000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에 의존하여 학습하기에 사례기반 학습</a:t>
            </a:r>
            <a:r>
              <a:rPr lang="en-US" altLang="ko-KR" sz="1600" kern="0" dirty="0">
                <a:solidFill>
                  <a:srgbClr val="000000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(Instance-based learning) </a:t>
            </a:r>
          </a:p>
          <a:p>
            <a:pPr marL="285750" lvl="1" indent="-285750" algn="just"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b="1" kern="0" dirty="0">
                <a:solidFill>
                  <a:srgbClr val="000000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손실함수가 없기 때문에 게으른 학습</a:t>
            </a:r>
            <a:r>
              <a:rPr lang="en-US" altLang="ko-KR" sz="1600" b="1" kern="0" dirty="0">
                <a:solidFill>
                  <a:srgbClr val="000000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(lazy-learning</a:t>
            </a:r>
            <a:r>
              <a:rPr lang="en-US" altLang="ko-KR" sz="1600" b="1" kern="0" dirty="0">
                <a:solidFill>
                  <a:srgbClr val="000000"/>
                </a:solidFill>
                <a:latin typeface="Arial" panose="020B0604020202020204" pitchFamily="34" charset="0"/>
                <a:ea typeface="나눔명조" panose="02020603020101020101" pitchFamily="18" charset="-127"/>
                <a:cs typeface="Arial" panose="020B0604020202020204" pitchFamily="34" charset="0"/>
              </a:rPr>
              <a:t>)</a:t>
            </a:r>
            <a:r>
              <a:rPr lang="en-US" altLang="ko-KR" sz="1600" b="1" kern="0" dirty="0">
                <a:solidFill>
                  <a:srgbClr val="000000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lang="ko-KR" altLang="en-US" sz="1600" b="1" kern="0" dirty="0">
                <a:solidFill>
                  <a:srgbClr val="000000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알고리즘이다</a:t>
            </a:r>
            <a:r>
              <a:rPr lang="en-US" altLang="ko-KR" sz="1600" b="1" kern="0" dirty="0">
                <a:solidFill>
                  <a:srgbClr val="000000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.</a:t>
            </a:r>
            <a:endParaRPr lang="en-US" altLang="ko-KR" sz="1600" kern="0" dirty="0">
              <a:solidFill>
                <a:srgbClr val="000000"/>
              </a:solidFill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C24D636-9A04-4358-8842-0DA01C3977F3}"/>
              </a:ext>
            </a:extLst>
          </p:cNvPr>
          <p:cNvSpPr/>
          <p:nvPr/>
        </p:nvSpPr>
        <p:spPr>
          <a:xfrm>
            <a:off x="783756" y="3005952"/>
            <a:ext cx="4307884" cy="571140"/>
          </a:xfrm>
          <a:prstGeom prst="rect">
            <a:avLst/>
          </a:prstGeom>
          <a:solidFill>
            <a:srgbClr val="DFEDF5"/>
          </a:solidFill>
          <a:ln>
            <a:noFill/>
          </a:ln>
        </p:spPr>
        <p:txBody>
          <a:bodyPr wrap="square">
            <a:noAutofit/>
          </a:bodyPr>
          <a:lstStyle/>
          <a:p>
            <a:pPr fontAlgn="base"/>
            <a:r>
              <a:rPr lang="en-US" altLang="ko-KR" sz="1200">
                <a:ln>
                  <a:solidFill>
                    <a:schemeClr val="tx1">
                      <a:alpha val="0"/>
                    </a:schemeClr>
                  </a:solidFill>
                </a:ln>
                <a:latin typeface="D2Coding ligature" panose="020B0609020101020101" pitchFamily="49" charset="-127"/>
                <a:ea typeface="D2Coding ligature" panose="020B0609020101020101" pitchFamily="49" charset="-127"/>
              </a:rPr>
              <a:t>model = </a:t>
            </a:r>
            <a:r>
              <a:rPr lang="en-US" altLang="ko-KR" sz="1200" err="1">
                <a:ln>
                  <a:solidFill>
                    <a:schemeClr val="tx1">
                      <a:alpha val="0"/>
                    </a:schemeClr>
                  </a:solidFill>
                </a:ln>
                <a:latin typeface="D2Coding ligature" panose="020B0609020101020101" pitchFamily="49" charset="-127"/>
                <a:ea typeface="D2Coding ligature" panose="020B0609020101020101" pitchFamily="49" charset="-127"/>
              </a:rPr>
              <a:t>KNeighborsClassifier</a:t>
            </a:r>
            <a:r>
              <a:rPr lang="en-US" altLang="ko-KR" sz="1200">
                <a:ln>
                  <a:solidFill>
                    <a:schemeClr val="tx1">
                      <a:alpha val="0"/>
                    </a:schemeClr>
                  </a:solidFill>
                </a:ln>
                <a:latin typeface="D2Coding ligature" panose="020B0609020101020101" pitchFamily="49" charset="-127"/>
                <a:ea typeface="D2Coding ligature" panose="020B0609020101020101" pitchFamily="49" charset="-127"/>
              </a:rPr>
              <a:t>()</a:t>
            </a:r>
          </a:p>
          <a:p>
            <a:pPr fontAlgn="base"/>
            <a:r>
              <a:rPr lang="en-US" altLang="ko-KR" sz="1200" err="1">
                <a:ln>
                  <a:solidFill>
                    <a:schemeClr val="tx1">
                      <a:alpha val="0"/>
                    </a:schemeClr>
                  </a:solidFill>
                </a:ln>
                <a:latin typeface="D2Coding ligature" panose="020B0609020101020101" pitchFamily="49" charset="-127"/>
                <a:ea typeface="D2Coding ligature" panose="020B0609020101020101" pitchFamily="49" charset="-127"/>
              </a:rPr>
              <a:t>model.get_params</a:t>
            </a:r>
            <a:r>
              <a:rPr lang="en-US" altLang="ko-KR" sz="1200">
                <a:ln>
                  <a:solidFill>
                    <a:schemeClr val="tx1">
                      <a:alpha val="0"/>
                    </a:schemeClr>
                  </a:solidFill>
                </a:ln>
                <a:latin typeface="D2Coding ligature" panose="020B0609020101020101" pitchFamily="49" charset="-127"/>
                <a:ea typeface="D2Coding ligature" panose="020B0609020101020101" pitchFamily="49" charset="-127"/>
              </a:rPr>
              <a:t>()</a:t>
            </a: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967BD6A9-D8D5-46E9-BBA5-B7D11BC3EC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528" y="3674356"/>
            <a:ext cx="1713420" cy="132515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5663253" y="2842938"/>
                <a:ext cx="3235950" cy="44858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1400" b="0" i="0" smtClean="0"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lang="en-US" altLang="ko-KR" sz="1400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ko-KR" sz="1400" b="0" i="0" smtClean="0"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lang="en-US" altLang="ko-KR" sz="1400" b="0" i="0" smtClean="0">
                          <a:latin typeface="Cambria Math" panose="02040503050406030204" pitchFamily="18" charset="0"/>
                        </a:rPr>
                        <m:t>=1)=</m:t>
                      </m:r>
                      <m:f>
                        <m:f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ko-KR" sz="1400" b="0" i="0" smtClean="0">
                              <a:latin typeface="Cambria Math" panose="02040503050406030204" pitchFamily="18" charset="0"/>
                            </a:rPr>
                            <m:t>Count</m:t>
                          </m:r>
                          <m:r>
                            <a:rPr lang="en-US" altLang="ko-KR" sz="1400" b="0" i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altLang="ko-KR" sz="1400" b="0" i="0" smtClean="0">
                              <a:latin typeface="Cambria Math" panose="02040503050406030204" pitchFamily="18" charset="0"/>
                            </a:rPr>
                            <m:t>y</m:t>
                          </m:r>
                          <m:r>
                            <a:rPr lang="en-US" altLang="ko-KR" sz="1400" b="0" i="0" smtClean="0">
                              <a:latin typeface="Cambria Math" panose="02040503050406030204" pitchFamily="18" charset="0"/>
                            </a:rPr>
                            <m:t>=1)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ko-KR" sz="1400" b="0" i="0" smtClean="0">
                              <a:latin typeface="Cambria Math" panose="02040503050406030204" pitchFamily="18" charset="0"/>
                            </a:rPr>
                            <m:t>Count</m:t>
                          </m:r>
                          <m:d>
                            <m:d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400" b="0" i="0" smtClean="0"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  <m:r>
                                <a:rPr lang="en-US" altLang="ko-KR" sz="1400" b="0" i="0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  <m:r>
                            <a:rPr lang="en-US" altLang="ko-KR" sz="1400" b="0" i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altLang="ko-KR" sz="1400" b="0" i="0" smtClean="0">
                              <a:latin typeface="Cambria Math" panose="02040503050406030204" pitchFamily="18" charset="0"/>
                            </a:rPr>
                            <m:t>Count</m:t>
                          </m:r>
                          <m:r>
                            <a:rPr lang="en-US" altLang="ko-KR" sz="1400" b="0" i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altLang="ko-KR" sz="1400" b="0" i="0" smtClean="0">
                              <a:latin typeface="Cambria Math" panose="02040503050406030204" pitchFamily="18" charset="0"/>
                            </a:rPr>
                            <m:t>y</m:t>
                          </m:r>
                          <m:r>
                            <a:rPr lang="en-US" altLang="ko-KR" sz="1400" b="0" i="0" smtClean="0">
                              <a:latin typeface="Cambria Math" panose="02040503050406030204" pitchFamily="18" charset="0"/>
                            </a:rPr>
                            <m:t>=0)</m:t>
                          </m:r>
                        </m:den>
                      </m:f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3253" y="2842938"/>
                <a:ext cx="3235950" cy="448584"/>
              </a:xfrm>
              <a:prstGeom prst="rect">
                <a:avLst/>
              </a:prstGeom>
              <a:blipFill>
                <a:blip r:embed="rId4"/>
                <a:stretch>
                  <a:fillRect l="-565" t="-2703" r="-1318" b="-1621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5541007"/>
      </p:ext>
    </p:extLst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서울특별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8644" y="1717309"/>
            <a:ext cx="6120680" cy="5024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제목 1"/>
          <p:cNvSpPr>
            <a:spLocks noGrp="1"/>
          </p:cNvSpPr>
          <p:nvPr>
            <p:ph type="title"/>
          </p:nvPr>
        </p:nvSpPr>
        <p:spPr>
          <a:xfrm>
            <a:off x="780528" y="740368"/>
            <a:ext cx="7871884" cy="400110"/>
          </a:xfrm>
        </p:spPr>
        <p:txBody>
          <a:bodyPr/>
          <a:lstStyle/>
          <a:p>
            <a:r>
              <a:rPr lang="en-US" altLang="ko-KR" dirty="0">
                <a:latin typeface="+mn-ea"/>
                <a:ea typeface="+mn-ea"/>
              </a:rPr>
              <a:t>K-nearest neighbors </a:t>
            </a:r>
            <a:r>
              <a:rPr lang="ko-KR" altLang="en-US" dirty="0">
                <a:latin typeface="+mn-ea"/>
                <a:ea typeface="+mn-ea"/>
              </a:rPr>
              <a:t>작동 방식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23D18CB-4ED5-4D24-B8B8-42C04D46675A}"/>
              </a:ext>
            </a:extLst>
          </p:cNvPr>
          <p:cNvSpPr/>
          <p:nvPr/>
        </p:nvSpPr>
        <p:spPr>
          <a:xfrm>
            <a:off x="627450" y="1290246"/>
            <a:ext cx="8925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kern="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동작구 사당동에 사는 나</a:t>
            </a:r>
            <a:r>
              <a:rPr lang="en-US" altLang="ko-KR" sz="1600" kern="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(        )</a:t>
            </a:r>
            <a:r>
              <a:rPr lang="ko-KR" altLang="en-US" sz="1600" kern="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와 가장 가까운 곳에 사는 이웃은 누구인지 찾는 알고리즘</a:t>
            </a:r>
            <a:endParaRPr lang="en-US" altLang="ko-KR" sz="1600" kern="0" dirty="0">
              <a:solidFill>
                <a:srgbClr val="000000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2" name="순서도: 연결자 1"/>
          <p:cNvSpPr/>
          <p:nvPr/>
        </p:nvSpPr>
        <p:spPr>
          <a:xfrm>
            <a:off x="5385048" y="3373627"/>
            <a:ext cx="72008" cy="72008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순서도: 연결자 10"/>
          <p:cNvSpPr/>
          <p:nvPr/>
        </p:nvSpPr>
        <p:spPr>
          <a:xfrm>
            <a:off x="5889104" y="4229339"/>
            <a:ext cx="72008" cy="72008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순서도: 연결자 11"/>
          <p:cNvSpPr/>
          <p:nvPr/>
        </p:nvSpPr>
        <p:spPr>
          <a:xfrm>
            <a:off x="6041504" y="4381739"/>
            <a:ext cx="72008" cy="72008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순서도: 연결자 12"/>
          <p:cNvSpPr/>
          <p:nvPr/>
        </p:nvSpPr>
        <p:spPr>
          <a:xfrm>
            <a:off x="4160912" y="4453747"/>
            <a:ext cx="72008" cy="72008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순서도: 연결자 13"/>
          <p:cNvSpPr/>
          <p:nvPr/>
        </p:nvSpPr>
        <p:spPr>
          <a:xfrm>
            <a:off x="3648472" y="5533867"/>
            <a:ext cx="72008" cy="72008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순서도: 연결자 14"/>
          <p:cNvSpPr/>
          <p:nvPr/>
        </p:nvSpPr>
        <p:spPr>
          <a:xfrm>
            <a:off x="3800872" y="5686267"/>
            <a:ext cx="72008" cy="72008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순서도: 연결자 15"/>
          <p:cNvSpPr/>
          <p:nvPr/>
        </p:nvSpPr>
        <p:spPr>
          <a:xfrm>
            <a:off x="4966320" y="4107027"/>
            <a:ext cx="72008" cy="72008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순서도: 연결자 21"/>
          <p:cNvSpPr/>
          <p:nvPr/>
        </p:nvSpPr>
        <p:spPr>
          <a:xfrm>
            <a:off x="5601072" y="5317843"/>
            <a:ext cx="72008" cy="72008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순서도: 연결자 23"/>
          <p:cNvSpPr/>
          <p:nvPr/>
        </p:nvSpPr>
        <p:spPr>
          <a:xfrm>
            <a:off x="4736976" y="4597763"/>
            <a:ext cx="72008" cy="72008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순서도: 연결자 24"/>
          <p:cNvSpPr/>
          <p:nvPr/>
        </p:nvSpPr>
        <p:spPr>
          <a:xfrm>
            <a:off x="3008784" y="4525755"/>
            <a:ext cx="72008" cy="72008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순서도: 연결자 26"/>
          <p:cNvSpPr/>
          <p:nvPr/>
        </p:nvSpPr>
        <p:spPr>
          <a:xfrm>
            <a:off x="4304928" y="5173827"/>
            <a:ext cx="72008" cy="72008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순서도: 연결자 27"/>
          <p:cNvSpPr/>
          <p:nvPr/>
        </p:nvSpPr>
        <p:spPr>
          <a:xfrm>
            <a:off x="4880992" y="5461859"/>
            <a:ext cx="72008" cy="72008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순서도: 연결자 28"/>
          <p:cNvSpPr/>
          <p:nvPr/>
        </p:nvSpPr>
        <p:spPr>
          <a:xfrm>
            <a:off x="3944888" y="5029811"/>
            <a:ext cx="72008" cy="72008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순서도: 연결자 29"/>
          <p:cNvSpPr/>
          <p:nvPr/>
        </p:nvSpPr>
        <p:spPr>
          <a:xfrm>
            <a:off x="5097016" y="3013587"/>
            <a:ext cx="72008" cy="72008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순서도: 연결자 30"/>
          <p:cNvSpPr/>
          <p:nvPr/>
        </p:nvSpPr>
        <p:spPr>
          <a:xfrm>
            <a:off x="5601072" y="3869299"/>
            <a:ext cx="72008" cy="72008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순서도: 연결자 31"/>
          <p:cNvSpPr/>
          <p:nvPr/>
        </p:nvSpPr>
        <p:spPr>
          <a:xfrm>
            <a:off x="5753472" y="4021699"/>
            <a:ext cx="72008" cy="72008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순서도: 연결자 32"/>
          <p:cNvSpPr/>
          <p:nvPr/>
        </p:nvSpPr>
        <p:spPr>
          <a:xfrm>
            <a:off x="4678288" y="3746987"/>
            <a:ext cx="72008" cy="72008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순서도: 연결자 33"/>
          <p:cNvSpPr/>
          <p:nvPr/>
        </p:nvSpPr>
        <p:spPr>
          <a:xfrm>
            <a:off x="4448944" y="4237723"/>
            <a:ext cx="72008" cy="72008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순서도: 연결자 34"/>
          <p:cNvSpPr/>
          <p:nvPr/>
        </p:nvSpPr>
        <p:spPr>
          <a:xfrm>
            <a:off x="5952728" y="3877683"/>
            <a:ext cx="72008" cy="72008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순서도: 연결자 35"/>
          <p:cNvSpPr/>
          <p:nvPr/>
        </p:nvSpPr>
        <p:spPr>
          <a:xfrm>
            <a:off x="3296816" y="5245835"/>
            <a:ext cx="72008" cy="72008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순서도: 연결자 36"/>
          <p:cNvSpPr/>
          <p:nvPr/>
        </p:nvSpPr>
        <p:spPr>
          <a:xfrm>
            <a:off x="6609184" y="4885795"/>
            <a:ext cx="72008" cy="72008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순서도: 연결자 37"/>
          <p:cNvSpPr/>
          <p:nvPr/>
        </p:nvSpPr>
        <p:spPr>
          <a:xfrm>
            <a:off x="6168752" y="5821899"/>
            <a:ext cx="72008" cy="72008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순서도: 연결자 38"/>
          <p:cNvSpPr/>
          <p:nvPr/>
        </p:nvSpPr>
        <p:spPr>
          <a:xfrm>
            <a:off x="3008784" y="4885795"/>
            <a:ext cx="72008" cy="72008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순서도: 연결자 39"/>
          <p:cNvSpPr/>
          <p:nvPr/>
        </p:nvSpPr>
        <p:spPr>
          <a:xfrm>
            <a:off x="3161184" y="5038195"/>
            <a:ext cx="72008" cy="72008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271020" y="4861412"/>
            <a:ext cx="925437" cy="92543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포인트가 5개인 별 3"/>
          <p:cNvSpPr/>
          <p:nvPr/>
        </p:nvSpPr>
        <p:spPr>
          <a:xfrm>
            <a:off x="4603111" y="5174453"/>
            <a:ext cx="249306" cy="249306"/>
          </a:xfrm>
          <a:prstGeom prst="star5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포인트가 5개인 별 41"/>
          <p:cNvSpPr/>
          <p:nvPr/>
        </p:nvSpPr>
        <p:spPr>
          <a:xfrm>
            <a:off x="3452619" y="1396425"/>
            <a:ext cx="249306" cy="249306"/>
          </a:xfrm>
          <a:prstGeom prst="star5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4409704" y="4991712"/>
            <a:ext cx="639687" cy="639687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1098509"/>
      </p:ext>
    </p:extLst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그림 44">
            <a:extLst>
              <a:ext uri="{FF2B5EF4-FFF2-40B4-BE49-F238E27FC236}">
                <a16:creationId xmlns:a16="http://schemas.microsoft.com/office/drawing/2014/main" id="{578E2F90-CFDD-F8A9-D950-6CD6F843D6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520" y="1929454"/>
            <a:ext cx="6203218" cy="3764606"/>
          </a:xfrm>
          <a:prstGeom prst="rect">
            <a:avLst/>
          </a:prstGeom>
        </p:spPr>
      </p:pic>
      <p:sp>
        <p:nvSpPr>
          <p:cNvPr id="19" name="제목 1"/>
          <p:cNvSpPr>
            <a:spLocks noGrp="1"/>
          </p:cNvSpPr>
          <p:nvPr>
            <p:ph type="title"/>
          </p:nvPr>
        </p:nvSpPr>
        <p:spPr>
          <a:xfrm>
            <a:off x="780528" y="740368"/>
            <a:ext cx="7871884" cy="400110"/>
          </a:xfrm>
        </p:spPr>
        <p:txBody>
          <a:bodyPr/>
          <a:lstStyle/>
          <a:p>
            <a:r>
              <a:rPr lang="en-US" altLang="ko-KR" dirty="0">
                <a:latin typeface="+mn-ea"/>
                <a:ea typeface="+mn-ea"/>
              </a:rPr>
              <a:t>K-nearest neighbors </a:t>
            </a:r>
            <a:r>
              <a:rPr lang="ko-KR" altLang="en-US" dirty="0">
                <a:latin typeface="+mn-ea"/>
                <a:ea typeface="+mn-ea"/>
              </a:rPr>
              <a:t>작동 방식</a:t>
            </a:r>
            <a:endParaRPr lang="ko-KR" altLang="en-US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9527789A-7248-5D93-ED4A-1F67FB8CF7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6142" y="5589240"/>
            <a:ext cx="2004234" cy="464860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A93D3E8C-B941-D497-A8D5-0B13151DED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9514" y="1484784"/>
            <a:ext cx="4032448" cy="3620500"/>
          </a:xfrm>
          <a:prstGeom prst="rect">
            <a:avLst/>
          </a:prstGeom>
        </p:spPr>
      </p:pic>
      <p:sp>
        <p:nvSpPr>
          <p:cNvPr id="21" name="타원 20">
            <a:extLst>
              <a:ext uri="{FF2B5EF4-FFF2-40B4-BE49-F238E27FC236}">
                <a16:creationId xmlns:a16="http://schemas.microsoft.com/office/drawing/2014/main" id="{87B085EC-98B7-6FE0-441B-B793113C53D7}"/>
              </a:ext>
            </a:extLst>
          </p:cNvPr>
          <p:cNvSpPr/>
          <p:nvPr/>
        </p:nvSpPr>
        <p:spPr>
          <a:xfrm>
            <a:off x="5544304" y="3486532"/>
            <a:ext cx="806564" cy="806564"/>
          </a:xfrm>
          <a:prstGeom prst="ellipse">
            <a:avLst/>
          </a:prstGeom>
          <a:noFill/>
          <a:ln>
            <a:solidFill>
              <a:schemeClr val="accent5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noFill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B758BC22-9EA8-D282-8848-A35D5CD43DF9}"/>
              </a:ext>
            </a:extLst>
          </p:cNvPr>
          <p:cNvSpPr/>
          <p:nvPr/>
        </p:nvSpPr>
        <p:spPr>
          <a:xfrm>
            <a:off x="5650984" y="3125728"/>
            <a:ext cx="806564" cy="806564"/>
          </a:xfrm>
          <a:prstGeom prst="ellipse">
            <a:avLst/>
          </a:prstGeom>
          <a:noFill/>
          <a:ln>
            <a:solidFill>
              <a:schemeClr val="accent5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238805107"/>
      </p:ext>
    </p:extLst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그림 25">
            <a:extLst>
              <a:ext uri="{FF2B5EF4-FFF2-40B4-BE49-F238E27FC236}">
                <a16:creationId xmlns:a16="http://schemas.microsoft.com/office/drawing/2014/main" id="{FD27A65B-2970-C284-B78C-E651721BCA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8152" y="3574852"/>
            <a:ext cx="8337376" cy="266246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096AFEF-2449-EF66-F260-C99D9B508F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6141" y="1462644"/>
            <a:ext cx="3315171" cy="2976499"/>
          </a:xfrm>
          <a:prstGeom prst="rect">
            <a:avLst/>
          </a:prstGeom>
        </p:spPr>
      </p:pic>
      <p:sp>
        <p:nvSpPr>
          <p:cNvPr id="19" name="제목 1"/>
          <p:cNvSpPr>
            <a:spLocks noGrp="1"/>
          </p:cNvSpPr>
          <p:nvPr>
            <p:ph type="title"/>
          </p:nvPr>
        </p:nvSpPr>
        <p:spPr>
          <a:xfrm>
            <a:off x="780528" y="740368"/>
            <a:ext cx="7871884" cy="400110"/>
          </a:xfrm>
        </p:spPr>
        <p:txBody>
          <a:bodyPr/>
          <a:lstStyle/>
          <a:p>
            <a:r>
              <a:rPr lang="en-US" altLang="ko-KR" dirty="0">
                <a:latin typeface="+mn-ea"/>
                <a:ea typeface="+mn-ea"/>
              </a:rPr>
              <a:t>K-nearest neighbors </a:t>
            </a:r>
            <a:r>
              <a:rPr lang="ko-KR" altLang="en-US" dirty="0">
                <a:latin typeface="+mn-ea"/>
                <a:ea typeface="+mn-ea"/>
              </a:rPr>
              <a:t>작동 방식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2AE0C53-F5D0-3932-7B69-67D0FC917AFC}"/>
              </a:ext>
            </a:extLst>
          </p:cNvPr>
          <p:cNvSpPr/>
          <p:nvPr/>
        </p:nvSpPr>
        <p:spPr>
          <a:xfrm>
            <a:off x="5867768" y="2639156"/>
            <a:ext cx="144016" cy="14401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A57FDB8-ADB8-05DA-30BD-6ABF9E082A6B}"/>
              </a:ext>
            </a:extLst>
          </p:cNvPr>
          <p:cNvSpPr/>
          <p:nvPr/>
        </p:nvSpPr>
        <p:spPr>
          <a:xfrm>
            <a:off x="3349421" y="3618684"/>
            <a:ext cx="144016" cy="14401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8732C5E-AB1C-BCC7-7BEF-0F7E4C2911E2}"/>
              </a:ext>
            </a:extLst>
          </p:cNvPr>
          <p:cNvSpPr/>
          <p:nvPr/>
        </p:nvSpPr>
        <p:spPr>
          <a:xfrm>
            <a:off x="1496616" y="3550876"/>
            <a:ext cx="2088232" cy="576064"/>
          </a:xfrm>
          <a:prstGeom prst="rect">
            <a:avLst/>
          </a:prstGeom>
          <a:noFill/>
          <a:ln w="12700"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6" name="연결선: 구부러짐 15">
            <a:extLst>
              <a:ext uri="{FF2B5EF4-FFF2-40B4-BE49-F238E27FC236}">
                <a16:creationId xmlns:a16="http://schemas.microsoft.com/office/drawing/2014/main" id="{2AD3E0A9-9563-221E-260F-F89F36EFD760}"/>
              </a:ext>
            </a:extLst>
          </p:cNvPr>
          <p:cNvCxnSpPr>
            <a:cxnSpLocks/>
            <a:stCxn id="14" idx="0"/>
            <a:endCxn id="6" idx="0"/>
          </p:cNvCxnSpPr>
          <p:nvPr/>
        </p:nvCxnSpPr>
        <p:spPr>
          <a:xfrm rot="5400000" flipH="1" flipV="1">
            <a:off x="3784394" y="1395494"/>
            <a:ext cx="911720" cy="3399044"/>
          </a:xfrm>
          <a:prstGeom prst="curvedConnector3">
            <a:avLst>
              <a:gd name="adj1" fmla="val 12507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타원 19">
            <a:extLst>
              <a:ext uri="{FF2B5EF4-FFF2-40B4-BE49-F238E27FC236}">
                <a16:creationId xmlns:a16="http://schemas.microsoft.com/office/drawing/2014/main" id="{E7ECB22B-4257-FB8F-8C7D-E9221A897D84}"/>
              </a:ext>
            </a:extLst>
          </p:cNvPr>
          <p:cNvSpPr/>
          <p:nvPr/>
        </p:nvSpPr>
        <p:spPr>
          <a:xfrm>
            <a:off x="5071616" y="1888596"/>
            <a:ext cx="1664906" cy="1664906"/>
          </a:xfrm>
          <a:prstGeom prst="ellipse">
            <a:avLst/>
          </a:prstGeom>
          <a:noFill/>
          <a:ln>
            <a:solidFill>
              <a:schemeClr val="accent5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noFill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6499935-011F-219F-36F3-605C3C534E05}"/>
              </a:ext>
            </a:extLst>
          </p:cNvPr>
          <p:cNvSpPr txBox="1"/>
          <p:nvPr/>
        </p:nvSpPr>
        <p:spPr>
          <a:xfrm>
            <a:off x="565813" y="1709942"/>
            <a:ext cx="3703717" cy="703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/>
              <a:t>새로운</a:t>
            </a:r>
            <a:r>
              <a:rPr lang="en-US" altLang="ko-KR" sz="1400" dirty="0"/>
              <a:t> </a:t>
            </a:r>
            <a:r>
              <a:rPr lang="ko-KR" altLang="en-US" sz="1400" dirty="0"/>
              <a:t>데이터의</a:t>
            </a:r>
            <a:r>
              <a:rPr lang="en-US" altLang="ko-KR" sz="1400" dirty="0"/>
              <a:t> </a:t>
            </a:r>
            <a:r>
              <a:rPr lang="ko-KR" altLang="en-US" sz="1400" dirty="0"/>
              <a:t>최근접</a:t>
            </a:r>
            <a:r>
              <a:rPr lang="en-US" altLang="ko-KR" sz="1400" dirty="0"/>
              <a:t>(</a:t>
            </a:r>
            <a:r>
              <a:rPr lang="ko-KR" altLang="en-US" sz="1400" dirty="0" err="1"/>
              <a:t>유클리디언</a:t>
            </a:r>
            <a:r>
              <a:rPr lang="ko-KR" altLang="en-US" sz="1400" dirty="0"/>
              <a:t> 거리기준</a:t>
            </a:r>
            <a:r>
              <a:rPr lang="en-US" altLang="ko-KR" sz="1400" dirty="0"/>
              <a:t>) </a:t>
            </a:r>
            <a:r>
              <a:rPr lang="ko-KR" altLang="en-US" sz="1400" dirty="0"/>
              <a:t>데이터</a:t>
            </a:r>
            <a:r>
              <a:rPr lang="en-US" altLang="ko-KR" sz="1400" dirty="0"/>
              <a:t> 3</a:t>
            </a:r>
            <a:r>
              <a:rPr lang="ko-KR" altLang="en-US" sz="1400" dirty="0"/>
              <a:t>개는 </a:t>
            </a:r>
            <a:r>
              <a:rPr lang="en-US" altLang="ko-KR" sz="1400" dirty="0"/>
              <a:t>0,0,1</a:t>
            </a:r>
            <a:r>
              <a:rPr lang="ko-KR" altLang="en-US" sz="1400" dirty="0"/>
              <a:t>로 분류</a:t>
            </a:r>
            <a:r>
              <a:rPr lang="en-US" altLang="ko-KR" sz="1400" dirty="0"/>
              <a:t> </a:t>
            </a:r>
            <a:r>
              <a:rPr lang="ko-KR" altLang="en-US" sz="1400" dirty="0"/>
              <a:t>판정은 </a:t>
            </a:r>
            <a:r>
              <a:rPr lang="en-US" altLang="ko-KR" sz="1400" dirty="0"/>
              <a:t>‘0’</a:t>
            </a:r>
            <a:r>
              <a:rPr lang="ko-KR" altLang="en-US" sz="1400" dirty="0"/>
              <a:t>이다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223979079"/>
      </p:ext>
    </p:extLst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차원의 저주</a:t>
            </a:r>
            <a:r>
              <a:rPr lang="en-US" altLang="ko-KR" dirty="0"/>
              <a:t>(The curse of dimensionality)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44C021A-321C-4C8E-93E6-8F9FBA7D8E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1458" y="2301111"/>
            <a:ext cx="3827942" cy="379550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E7F5BA8-9882-4352-904B-994D30C1BBE7}"/>
              </a:ext>
            </a:extLst>
          </p:cNvPr>
          <p:cNvSpPr txBox="1"/>
          <p:nvPr/>
        </p:nvSpPr>
        <p:spPr>
          <a:xfrm>
            <a:off x="416496" y="1362254"/>
            <a:ext cx="8928992" cy="7833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</a:rPr>
              <a:t>차원의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</a:rPr>
              <a:t>저주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</a:rPr>
              <a:t>데이터의 차원이 높아질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202122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</a:rPr>
              <a:t>수록 알고리즘의 실행이 아주 까다로워지는 일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202122"/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ko-KR" altLang="en-US" sz="1600" dirty="0">
                <a:solidFill>
                  <a:srgbClr val="20212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차원에 높아질수록 데이터는 턱없이 줄어들어 예측 모델의 성능이 떨어지게 된다</a:t>
            </a:r>
            <a:r>
              <a:rPr lang="en-US" altLang="ko-KR" sz="1600" dirty="0">
                <a:solidFill>
                  <a:srgbClr val="20212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9EE54D6-B975-452E-BE3F-2DED7581EAA5}"/>
              </a:ext>
            </a:extLst>
          </p:cNvPr>
          <p:cNvSpPr txBox="1"/>
          <p:nvPr/>
        </p:nvSpPr>
        <p:spPr>
          <a:xfrm>
            <a:off x="3638550" y="6135107"/>
            <a:ext cx="585095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cs typeface="+mn-cs"/>
              </a:rPr>
              <a:t>http://www.infme.com/curse-of-dimensionality-ml-big-data-ml-optimization-pca/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4307292-B454-49A8-8CEB-29A237B9642B}"/>
              </a:ext>
            </a:extLst>
          </p:cNvPr>
          <p:cNvSpPr txBox="1"/>
          <p:nvPr/>
        </p:nvSpPr>
        <p:spPr>
          <a:xfrm>
            <a:off x="6753200" y="2394100"/>
            <a:ext cx="28956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맑은 고딕" panose="020B0503020000020004" pitchFamily="50" charset="-127"/>
                <a:cs typeface="+mn-cs"/>
              </a:rPr>
              <a:t>segment, square, cube (1D to 3D cubes)</a:t>
            </a:r>
            <a:endParaRPr kumimoji="0" lang="ko-KR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25514326"/>
      </p:ext>
    </p:extLst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KNN</a:t>
            </a:r>
            <a:r>
              <a:rPr lang="ko-KR" altLang="en-US" dirty="0"/>
              <a:t>과 차원의 저주</a:t>
            </a:r>
            <a:endParaRPr lang="en-US" altLang="ko-K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461735" y="3597003"/>
                <a:ext cx="386900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20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ko-K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(1</m:t>
                        </m:r>
                        <m:r>
                          <a:rPr lang="en-US" altLang="ko-K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×0.001)</m:t>
                        </m:r>
                      </m:e>
                      <m:sup>
                        <m:r>
                          <a:rPr lang="en-US" altLang="ko-KR" sz="120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1200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ko-KR" altLang="en-US" sz="12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200" i="1">
                        <a:latin typeface="Cambria Math" panose="02040503050406030204" pitchFamily="18" charset="0"/>
                      </a:rPr>
                      <m:t>100</m:t>
                    </m:r>
                    <m:r>
                      <a:rPr lang="en-US" altLang="ko-KR" sz="1200" i="1" smtClean="0">
                        <a:latin typeface="Cambria Math" panose="02040503050406030204" pitchFamily="18" charset="0"/>
                      </a:rPr>
                      <m:t>%</m:t>
                    </m:r>
                    <m:r>
                      <a:rPr lang="en-US" altLang="ko-KR" sz="1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0.3996%</m:t>
                    </m:r>
                  </m:oMath>
                </a14:m>
                <a:r>
                  <a:rPr lang="ko-KR" altLang="en-US" sz="12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       </a:t>
                </a:r>
                <a:r>
                  <a:rPr lang="en-US" altLang="ko-KR" sz="12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: 2</a:t>
                </a:r>
                <a:r>
                  <a:rPr lang="ko-KR" altLang="en-US" sz="12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차원</a:t>
                </a: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1735" y="3597003"/>
                <a:ext cx="3869008" cy="184666"/>
              </a:xfrm>
              <a:prstGeom prst="rect">
                <a:avLst/>
              </a:prstGeom>
              <a:blipFill>
                <a:blip r:embed="rId3"/>
                <a:stretch>
                  <a:fillRect l="-2047" t="-30000" r="-1417" b="-5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5461735" y="5260558"/>
                <a:ext cx="409977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20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ko-K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(1</m:t>
                        </m:r>
                        <m:r>
                          <a:rPr lang="en-US" altLang="ko-K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×0.001)</m:t>
                        </m:r>
                        <m:r>
                          <a:rPr lang="en-US" altLang="ko-KR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  <m:sup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10,000</m:t>
                        </m:r>
                      </m:sup>
                    </m:sSup>
                    <m:r>
                      <a:rPr lang="en-US" altLang="ko-KR" sz="1200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ko-KR" altLang="en-US" sz="12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200" i="1">
                        <a:latin typeface="Cambria Math" panose="02040503050406030204" pitchFamily="18" charset="0"/>
                      </a:rPr>
                      <m:t>100</m:t>
                    </m:r>
                    <m:r>
                      <a:rPr lang="en-US" altLang="ko-KR" sz="1200" i="1" smtClean="0">
                        <a:latin typeface="Cambria Math" panose="02040503050406030204" pitchFamily="18" charset="0"/>
                      </a:rPr>
                      <m:t>%</m:t>
                    </m:r>
                    <m:r>
                      <a:rPr lang="en-US" altLang="ko-KR" sz="1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sz="12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𝟗𝟗</m:t>
                    </m:r>
                    <m:r>
                      <a:rPr lang="en-US" altLang="ko-KR" sz="12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altLang="ko-KR" sz="12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𝟗𝟗𝟗</m:t>
                    </m:r>
                    <m:r>
                      <a:rPr lang="en-US" altLang="ko-KR" sz="12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%</m:t>
                    </m:r>
                  </m:oMath>
                </a14:m>
                <a:r>
                  <a:rPr lang="ko-KR" altLang="en-US" sz="1200" b="1" dirty="0">
                    <a:solidFill>
                      <a:srgbClr val="FF0000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  </a:t>
                </a:r>
                <a:r>
                  <a:rPr lang="en-US" altLang="ko-KR" sz="1200" b="1" dirty="0">
                    <a:solidFill>
                      <a:srgbClr val="FF0000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: </a:t>
                </a:r>
                <a:r>
                  <a:rPr lang="ko-KR" altLang="en-US" sz="1200" b="1" dirty="0">
                    <a:solidFill>
                      <a:srgbClr val="FF0000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만</a:t>
                </a:r>
                <a:r>
                  <a:rPr lang="en-US" altLang="ko-KR" sz="1200" b="1" dirty="0">
                    <a:solidFill>
                      <a:srgbClr val="FF0000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</a:t>
                </a:r>
                <a:r>
                  <a:rPr lang="ko-KR" altLang="en-US" sz="1200" b="1" dirty="0">
                    <a:solidFill>
                      <a:srgbClr val="FF0000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차원</a:t>
                </a: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1735" y="5260558"/>
                <a:ext cx="4099777" cy="184666"/>
              </a:xfrm>
              <a:prstGeom prst="rect">
                <a:avLst/>
              </a:prstGeom>
              <a:blipFill>
                <a:blip r:embed="rId4"/>
                <a:stretch>
                  <a:fillRect l="-1935" t="-30000" r="-1339" b="-4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5461735" y="4063706"/>
                <a:ext cx="392351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20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ko-K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(1</m:t>
                        </m:r>
                        <m:r>
                          <a:rPr lang="en-US" altLang="ko-K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×0.001)</m:t>
                        </m:r>
                        <m:r>
                          <a:rPr lang="en-US" altLang="ko-KR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  <m:sup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ko-KR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)×</m:t>
                    </m:r>
                  </m:oMath>
                </a14:m>
                <a:r>
                  <a:rPr lang="ko-KR" altLang="en-US" sz="12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200" i="1">
                        <a:latin typeface="Cambria Math" panose="02040503050406030204" pitchFamily="18" charset="0"/>
                      </a:rPr>
                      <m:t>100</m:t>
                    </m:r>
                    <m:r>
                      <a:rPr lang="en-US" altLang="ko-KR" sz="1200" i="1" smtClean="0">
                        <a:latin typeface="Cambria Math" panose="02040503050406030204" pitchFamily="18" charset="0"/>
                      </a:rPr>
                      <m:t>%</m:t>
                    </m:r>
                    <m:r>
                      <a:rPr lang="en-US" altLang="ko-KR" sz="1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0.</m:t>
                    </m:r>
                    <m:r>
                      <a:rPr lang="en-US" altLang="ko-KR" sz="1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5988</m:t>
                    </m:r>
                    <m:r>
                      <a:rPr lang="en-US" altLang="ko-KR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%</m:t>
                    </m:r>
                  </m:oMath>
                </a14:m>
                <a:r>
                  <a:rPr lang="ko-KR" altLang="en-US" sz="12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        </a:t>
                </a:r>
                <a:r>
                  <a:rPr lang="en-US" altLang="ko-KR" sz="12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: 3</a:t>
                </a:r>
                <a:r>
                  <a:rPr lang="ko-KR" altLang="en-US" sz="12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차원</a:t>
                </a: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1735" y="4063706"/>
                <a:ext cx="3923510" cy="184666"/>
              </a:xfrm>
              <a:prstGeom prst="rect">
                <a:avLst/>
              </a:prstGeom>
              <a:blipFill>
                <a:blip r:embed="rId5"/>
                <a:stretch>
                  <a:fillRect l="-2019" t="-30000" r="-1398" b="-4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1805509" y="2670511"/>
            <a:ext cx="76200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endParaRPr lang="ko-KR" altLang="en-US" sz="14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6" name="직사각형 25"/>
          <p:cNvSpPr/>
          <p:nvPr/>
        </p:nvSpPr>
        <p:spPr bwMode="auto">
          <a:xfrm>
            <a:off x="1002161" y="3153748"/>
            <a:ext cx="2581442" cy="2581444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7" name="직사각형 26"/>
          <p:cNvSpPr/>
          <p:nvPr/>
        </p:nvSpPr>
        <p:spPr bwMode="auto">
          <a:xfrm>
            <a:off x="1205019" y="3357643"/>
            <a:ext cx="2183455" cy="2183456"/>
          </a:xfrm>
          <a:prstGeom prst="rect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858551" y="5588044"/>
            <a:ext cx="926552" cy="361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0.001</a:t>
            </a:r>
            <a:endParaRPr lang="ko-KR" altLang="en-US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28334" y="6020092"/>
            <a:ext cx="983245" cy="361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atin typeface="나눔스퀘어" panose="020B0600000101010101" pitchFamily="50" charset="-127"/>
                <a:ea typeface="나눔스퀘어" panose="020B0600000101010101" pitchFamily="50" charset="-127"/>
              </a:rPr>
              <a:t>0.001</a:t>
            </a:r>
            <a:endParaRPr lang="ko-KR" altLang="en-US" sz="14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1" name="오른쪽 중괄호 20"/>
          <p:cNvSpPr/>
          <p:nvPr/>
        </p:nvSpPr>
        <p:spPr bwMode="auto">
          <a:xfrm>
            <a:off x="3672707" y="5541099"/>
            <a:ext cx="80829" cy="190818"/>
          </a:xfrm>
          <a:prstGeom prst="rightBrace">
            <a:avLst>
              <a:gd name="adj1" fmla="val 37179"/>
              <a:gd name="adj2" fmla="val 50000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2" name="오른쪽 중괄호 21"/>
          <p:cNvSpPr/>
          <p:nvPr/>
        </p:nvSpPr>
        <p:spPr bwMode="auto">
          <a:xfrm rot="5400000">
            <a:off x="1042735" y="5783854"/>
            <a:ext cx="138252" cy="193447"/>
          </a:xfrm>
          <a:prstGeom prst="rightBrace">
            <a:avLst>
              <a:gd name="adj1" fmla="val 37179"/>
              <a:gd name="adj2" fmla="val 50000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23" name="직선 화살표 연결선 22"/>
          <p:cNvCxnSpPr/>
          <p:nvPr/>
        </p:nvCxnSpPr>
        <p:spPr bwMode="auto">
          <a:xfrm>
            <a:off x="1005908" y="2975311"/>
            <a:ext cx="256846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24" name="직선 화살표 연결선 23"/>
          <p:cNvCxnSpPr/>
          <p:nvPr/>
        </p:nvCxnSpPr>
        <p:spPr bwMode="auto">
          <a:xfrm>
            <a:off x="827136" y="3207567"/>
            <a:ext cx="5092" cy="252762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5" name="TextBox 24"/>
          <p:cNvSpPr txBox="1"/>
          <p:nvPr/>
        </p:nvSpPr>
        <p:spPr>
          <a:xfrm>
            <a:off x="488504" y="4281889"/>
            <a:ext cx="661909" cy="361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endParaRPr lang="ko-KR" altLang="en-US" sz="14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780528" y="1268760"/>
            <a:ext cx="8708976" cy="102021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차원 평면의 가로세로의 길이가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인 정사각형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단위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cube)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안의 임의의 점을 선택 시 빨강색에 있을 확률을 구하면 차원이 높아질수록 비례하게 되어 선근방에 데이터가 있을 확률이 높아지게 되면서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NN 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알고리즘은 성능이 현격히 떨어진다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29" name="직선 화살표 연결선 28"/>
          <p:cNvCxnSpPr/>
          <p:nvPr/>
        </p:nvCxnSpPr>
        <p:spPr bwMode="auto">
          <a:xfrm>
            <a:off x="7214335" y="4485402"/>
            <a:ext cx="0" cy="533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0" name="직사각형 29"/>
          <p:cNvSpPr/>
          <p:nvPr/>
        </p:nvSpPr>
        <p:spPr>
          <a:xfrm>
            <a:off x="5463727" y="2573540"/>
            <a:ext cx="4261597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전체 사각형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(1*1) – 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초록새사각형  넓이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(1-2*0.001)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</a:p>
        </p:txBody>
      </p:sp>
      <p:cxnSp>
        <p:nvCxnSpPr>
          <p:cNvPr id="31" name="구부러진 연결선 30"/>
          <p:cNvCxnSpPr>
            <a:cxnSpLocks/>
            <a:stCxn id="30" idx="2"/>
            <a:endCxn id="12" idx="0"/>
          </p:cNvCxnSpPr>
          <p:nvPr/>
        </p:nvCxnSpPr>
        <p:spPr bwMode="auto">
          <a:xfrm rot="5400000">
            <a:off x="7137540" y="3140017"/>
            <a:ext cx="715686" cy="198287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4E4F025-D57C-F9D4-DD5A-6833093E15C6}"/>
              </a:ext>
            </a:extLst>
          </p:cNvPr>
          <p:cNvSpPr txBox="1"/>
          <p:nvPr/>
        </p:nvSpPr>
        <p:spPr>
          <a:xfrm>
            <a:off x="3800873" y="3068960"/>
            <a:ext cx="926552" cy="361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0.001</a:t>
            </a:r>
            <a:endParaRPr lang="ko-KR" altLang="en-US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" name="오른쪽 중괄호 6">
            <a:extLst>
              <a:ext uri="{FF2B5EF4-FFF2-40B4-BE49-F238E27FC236}">
                <a16:creationId xmlns:a16="http://schemas.microsoft.com/office/drawing/2014/main" id="{9A7998DC-D673-1D3B-FABB-5A50933AE67F}"/>
              </a:ext>
            </a:extLst>
          </p:cNvPr>
          <p:cNvSpPr/>
          <p:nvPr/>
        </p:nvSpPr>
        <p:spPr bwMode="auto">
          <a:xfrm>
            <a:off x="3639695" y="3172927"/>
            <a:ext cx="80829" cy="190818"/>
          </a:xfrm>
          <a:prstGeom prst="rightBrace">
            <a:avLst>
              <a:gd name="adj1" fmla="val 37179"/>
              <a:gd name="adj2" fmla="val 50000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8A1EE885-F04F-BE12-27D9-27AAD118FA05}"/>
              </a:ext>
            </a:extLst>
          </p:cNvPr>
          <p:cNvCxnSpPr>
            <a:cxnSpLocks/>
          </p:cNvCxnSpPr>
          <p:nvPr/>
        </p:nvCxnSpPr>
        <p:spPr>
          <a:xfrm>
            <a:off x="4370956" y="3424249"/>
            <a:ext cx="0" cy="206965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2B68B854-148D-16EB-4E56-2A1FA946AE73}"/>
              </a:ext>
            </a:extLst>
          </p:cNvPr>
          <p:cNvCxnSpPr/>
          <p:nvPr/>
        </p:nvCxnSpPr>
        <p:spPr>
          <a:xfrm>
            <a:off x="3585162" y="3369948"/>
            <a:ext cx="101858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742D30B4-A9FB-1778-3B06-1514BC5C3D0F}"/>
              </a:ext>
            </a:extLst>
          </p:cNvPr>
          <p:cNvCxnSpPr/>
          <p:nvPr/>
        </p:nvCxnSpPr>
        <p:spPr>
          <a:xfrm>
            <a:off x="3574375" y="5528159"/>
            <a:ext cx="101858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0861EBEC-25D0-B8A3-FB51-6D1718485DAA}"/>
                  </a:ext>
                </a:extLst>
              </p:cNvPr>
              <p:cNvSpPr txBox="1"/>
              <p:nvPr/>
            </p:nvSpPr>
            <p:spPr>
              <a:xfrm>
                <a:off x="3732701" y="4362779"/>
                <a:ext cx="1395128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40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ko-KR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ko-KR" sz="1400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ko-KR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×0.001</m:t>
                    </m:r>
                  </m:oMath>
                </a14:m>
                <a:r>
                  <a:rPr lang="en-US" altLang="ko-KR" sz="1400" dirty="0"/>
                  <a:t>)</a:t>
                </a:r>
                <a:endParaRPr lang="ko-KR" altLang="en-US" sz="14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0861EBEC-25D0-B8A3-FB51-6D1718485D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2701" y="4362779"/>
                <a:ext cx="1395128" cy="307777"/>
              </a:xfrm>
              <a:prstGeom prst="rect">
                <a:avLst/>
              </a:prstGeom>
              <a:blipFill>
                <a:blip r:embed="rId6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32DC8ACA-50A4-1C70-5590-BA9B748A20B9}"/>
              </a:ext>
            </a:extLst>
          </p:cNvPr>
          <p:cNvCxnSpPr/>
          <p:nvPr/>
        </p:nvCxnSpPr>
        <p:spPr>
          <a:xfrm>
            <a:off x="406022" y="3156208"/>
            <a:ext cx="101858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AF52A0E7-BA40-BA43-4B55-BE5DCB5AFD4F}"/>
              </a:ext>
            </a:extLst>
          </p:cNvPr>
          <p:cNvCxnSpPr/>
          <p:nvPr/>
        </p:nvCxnSpPr>
        <p:spPr>
          <a:xfrm>
            <a:off x="395235" y="5733256"/>
            <a:ext cx="101858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2272327"/>
      </p:ext>
    </p:extLst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챕터 1">
  <a:themeElements>
    <a:clrScheme name="20181213 정부설명회">
      <a:dk1>
        <a:sysClr val="windowText" lastClr="000000"/>
      </a:dk1>
      <a:lt1>
        <a:sysClr val="window" lastClr="FFFFFF"/>
      </a:lt1>
      <a:dk2>
        <a:srgbClr val="4897C9"/>
      </a:dk2>
      <a:lt2>
        <a:srgbClr val="184478"/>
      </a:lt2>
      <a:accent1>
        <a:srgbClr val="FAE87E"/>
      </a:accent1>
      <a:accent2>
        <a:srgbClr val="0E69AA"/>
      </a:accent2>
      <a:accent3>
        <a:srgbClr val="7F7F7F"/>
      </a:accent3>
      <a:accent4>
        <a:srgbClr val="5F83BD"/>
      </a:accent4>
      <a:accent5>
        <a:srgbClr val="EF413D"/>
      </a:accent5>
      <a:accent6>
        <a:srgbClr val="28985B"/>
      </a:accent6>
      <a:hlink>
        <a:srgbClr val="0000FF"/>
      </a:hlink>
      <a:folHlink>
        <a:srgbClr val="800080"/>
      </a:folHlink>
    </a:clrScheme>
    <a:fontScheme name="발표장표">
      <a:majorFont>
        <a:latin typeface="Rix고딕 EB"/>
        <a:ea typeface="Rix고딕 EB"/>
        <a:cs typeface=""/>
      </a:majorFont>
      <a:minorFont>
        <a:latin typeface="Rix고딕 B"/>
        <a:ea typeface="Rix고딕 B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18492</TotalTime>
  <Words>380</Words>
  <Application>Microsoft Office PowerPoint</Application>
  <PresentationFormat>A4 용지(210x297mm)</PresentationFormat>
  <Paragraphs>43</Paragraphs>
  <Slides>9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20" baseType="lpstr">
      <vt:lpstr>D2Coding ligature</vt:lpstr>
      <vt:lpstr>나눔바른고딕 UltraLight</vt:lpstr>
      <vt:lpstr>나눔스퀘어</vt:lpstr>
      <vt:lpstr>나눔스퀘어 ExtraBold</vt:lpstr>
      <vt:lpstr>휴먼엑스포</vt:lpstr>
      <vt:lpstr>Arial</vt:lpstr>
      <vt:lpstr>Arial Narrow</vt:lpstr>
      <vt:lpstr>Cambria Math</vt:lpstr>
      <vt:lpstr>Times New Roman</vt:lpstr>
      <vt:lpstr>Wingdings</vt:lpstr>
      <vt:lpstr>챕터 1</vt:lpstr>
      <vt:lpstr>PowerPoint 프레젠테이션</vt:lpstr>
      <vt:lpstr>K-nearest neighbors 작동 방식</vt:lpstr>
      <vt:lpstr>K-nearest neighbors 손실함수</vt:lpstr>
      <vt:lpstr>K-nearest neighbors 작동 방식</vt:lpstr>
      <vt:lpstr>K-nearest neighbors 작동 방식</vt:lpstr>
      <vt:lpstr>K-nearest neighbors 작동 방식</vt:lpstr>
      <vt:lpstr>K-nearest neighbors 작동 방식</vt:lpstr>
      <vt:lpstr>차원의 저주(The curse of dimensionality)</vt:lpstr>
      <vt:lpstr>KNN과 차원의 저주</vt:lpstr>
    </vt:vector>
  </TitlesOfParts>
  <Manager/>
  <Company>Hewlett-Packard Company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ancestor9</dc:creator>
  <cp:lastModifiedBy>Sanggoo Cho</cp:lastModifiedBy>
  <cp:revision>2295</cp:revision>
  <cp:lastPrinted>2023-01-27T02:16:17Z</cp:lastPrinted>
  <dcterms:created xsi:type="dcterms:W3CDTF">2013-11-05T14:26:13Z</dcterms:created>
  <dcterms:modified xsi:type="dcterms:W3CDTF">2024-06-20T11:32:28Z</dcterms:modified>
  <cp:version/>
</cp:coreProperties>
</file>