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18"/>
  </p:notesMasterIdLst>
  <p:handoutMasterIdLst>
    <p:handoutMasterId r:id="rId19"/>
  </p:handoutMasterIdLst>
  <p:sldIdLst>
    <p:sldId id="2436" r:id="rId2"/>
    <p:sldId id="1913" r:id="rId3"/>
    <p:sldId id="2438" r:id="rId4"/>
    <p:sldId id="2254" r:id="rId5"/>
    <p:sldId id="1756" r:id="rId6"/>
    <p:sldId id="1757" r:id="rId7"/>
    <p:sldId id="1960" r:id="rId8"/>
    <p:sldId id="1961" r:id="rId9"/>
    <p:sldId id="1760" r:id="rId10"/>
    <p:sldId id="1970" r:id="rId11"/>
    <p:sldId id="1968" r:id="rId12"/>
    <p:sldId id="2251" r:id="rId13"/>
    <p:sldId id="1761" r:id="rId14"/>
    <p:sldId id="1762" r:id="rId15"/>
    <p:sldId id="2130" r:id="rId16"/>
    <p:sldId id="2437" r:id="rId17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20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1025">
          <p15:clr>
            <a:srgbClr val="A4A3A4"/>
          </p15:clr>
        </p15:guide>
        <p15:guide id="5" pos="2880">
          <p15:clr>
            <a:srgbClr val="A4A3A4"/>
          </p15:clr>
        </p15:guide>
        <p15:guide id="6" pos="3119">
          <p15:clr>
            <a:srgbClr val="A4A3A4"/>
          </p15:clr>
        </p15:guide>
        <p15:guide id="7" pos="488">
          <p15:clr>
            <a:srgbClr val="A4A3A4"/>
          </p15:clr>
        </p15:guide>
        <p15:guide id="8" pos="3211">
          <p15:clr>
            <a:srgbClr val="A4A3A4"/>
          </p15:clr>
        </p15:guide>
        <p15:guide id="9" pos="5886">
          <p15:clr>
            <a:srgbClr val="A4A3A4"/>
          </p15:clr>
        </p15:guide>
        <p15:guide id="10" pos="5751">
          <p15:clr>
            <a:srgbClr val="A4A3A4"/>
          </p15:clr>
        </p15:guide>
        <p15:guide id="11" pos="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goo Cho" initials="SC" lastIdx="1" clrIdx="0">
    <p:extLst>
      <p:ext uri="{19B8F6BF-5375-455C-9EA6-DF929625EA0E}">
        <p15:presenceInfo xmlns:p15="http://schemas.microsoft.com/office/powerpoint/2012/main" userId="17a7d6351fc7ea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172" autoAdjust="0"/>
    <p:restoredTop sz="96400" autoAdjust="0"/>
  </p:normalViewPr>
  <p:slideViewPr>
    <p:cSldViewPr>
      <p:cViewPr varScale="1">
        <p:scale>
          <a:sx n="81" d="100"/>
          <a:sy n="81" d="100"/>
        </p:scale>
        <p:origin x="1786" y="48"/>
      </p:cViewPr>
      <p:guideLst>
        <p:guide orient="horz" pos="2159"/>
        <p:guide orient="horz" pos="1206"/>
        <p:guide orient="horz" pos="4020"/>
        <p:guide orient="horz" pos="1025"/>
        <p:guide pos="2880"/>
        <p:guide pos="3119"/>
        <p:guide pos="488"/>
        <p:guide pos="3211"/>
        <p:guide pos="5886"/>
        <p:guide pos="5751"/>
        <p:guide pos="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88" y="34"/>
      </p:cViewPr>
      <p:guideLst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580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678" y="1"/>
            <a:ext cx="2918579" cy="492780"/>
          </a:xfrm>
          <a:prstGeom prst="rect">
            <a:avLst/>
          </a:prstGeom>
        </p:spPr>
        <p:txBody>
          <a:bodyPr vert="horz" lIns="87541" tIns="43771" rIns="87541" bIns="43771"/>
          <a:lstStyle>
            <a:lvl1pPr algn="r">
              <a:defRPr sz="1200"/>
            </a:lvl1pPr>
          </a:lstStyle>
          <a:p>
            <a:pPr lvl="0">
              <a:defRPr/>
            </a:pPr>
            <a:fld id="{3E81C32A-3A80-4A7D-8BDE-AAC2FB4FD2B9}" type="datetime1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2024-06-20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2003"/>
            <a:ext cx="2918580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678" y="9372003"/>
            <a:ext cx="2918579" cy="492780"/>
          </a:xfrm>
          <a:prstGeom prst="rect">
            <a:avLst/>
          </a:prstGeom>
        </p:spPr>
        <p:txBody>
          <a:bodyPr vert="horz" lIns="87541" tIns="43771" rIns="87541" bIns="43771" anchor="b"/>
          <a:lstStyle>
            <a:lvl1pPr algn="r">
              <a:defRPr sz="1200"/>
            </a:lvl1pPr>
          </a:lstStyle>
          <a:p>
            <a:pPr lvl="0">
              <a:defRPr/>
            </a:pPr>
            <a:fld id="{9DA551EA-9673-4CB8-9725-DCAE777531BB}" type="slidenum">
              <a:rPr lang="ko-KR" altLang="en-US">
                <a:latin typeface="나눔스퀘어 ExtraBold"/>
                <a:ea typeface="나눔스퀘어 ExtraBold"/>
              </a:rPr>
              <a:pPr lvl="0">
                <a:defRPr/>
              </a:pPr>
              <a:t>‹#›</a:t>
            </a:fld>
            <a:endParaRPr lang="ko-KR" altLang="en-US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3316"/>
          </a:xfrm>
          <a:prstGeom prst="rect">
            <a:avLst/>
          </a:prstGeom>
        </p:spPr>
        <p:txBody>
          <a:bodyPr vert="horz" lIns="94851" tIns="47425" rIns="94851" bIns="47425" anchor="b"/>
          <a:lstStyle>
            <a:lvl1pPr algn="r">
              <a:defRPr sz="1300">
                <a:latin typeface="나눔스퀘어 ExtraBold"/>
                <a:ea typeface="나눔스퀘어 ExtraBold"/>
              </a:defRPr>
            </a:lvl1pPr>
          </a:lstStyle>
          <a:p>
            <a:pPr lvl="0">
              <a:defRPr/>
            </a:pPr>
            <a:fld id="{EA943608-30A2-4DD3-A5E1-F7D1EE9D253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" y="98425"/>
            <a:ext cx="6689725" cy="463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32" tIns="43766" rIns="87532" bIns="4376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1987" y="5141406"/>
            <a:ext cx="6563086" cy="4294226"/>
          </a:xfrm>
          <a:prstGeom prst="rect">
            <a:avLst/>
          </a:prstGeom>
        </p:spPr>
        <p:txBody>
          <a:bodyPr vert="horz" lIns="87541" tIns="43771" rIns="87541" bIns="43771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ExtraBold"/>
        <a:ea typeface="나눔스퀘어 Extra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3513" y="219075"/>
            <a:ext cx="6411912" cy="44402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먼저 의사결정 나무를 살펴보겠습니다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A2F62-45A7-4853-8B6C-089D0366EF82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1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393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862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766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42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86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29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863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212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53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48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이미지 개체 틀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38" y="98425"/>
            <a:ext cx="6729412" cy="4660900"/>
          </a:xfrm>
        </p:spPr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82740" y="5172842"/>
            <a:ext cx="6623411" cy="4320482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</p:spPr>
        <p:txBody>
          <a:bodyPr/>
          <a:lstStyle/>
          <a:p>
            <a:pPr lvl="0">
              <a:defRPr/>
            </a:pPr>
            <a:fld id="{EA943608-30A2-4DD3-A5E1-F7D1EE9D253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01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_1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prstMaterial="softEdge">
              <a:contourClr>
                <a:schemeClr val="bg1"/>
              </a:contourClr>
            </a:sp3d>
          </a:bodyPr>
          <a:lstStyle>
            <a:lvl1pPr marL="0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buFont typeface="+mj-lt"/>
              <a:buNone/>
              <a:defRPr kumimoji="1" lang="ko-KR" altLang="en-US" sz="2600" b="0" kern="0" spc="0" baseline="0" dirty="0">
                <a:ln w="1905"/>
                <a:gradFill>
                  <a:gsLst>
                    <a:gs pos="63750">
                      <a:srgbClr val="0070C0"/>
                    </a:gs>
                    <a:gs pos="75000">
                      <a:srgbClr val="0070C0"/>
                    </a:gs>
                  </a:gsLst>
                  <a:lin ang="5400000" scaled="0"/>
                </a:gradFill>
                <a:effectLst/>
                <a:latin typeface="나눔스퀘어 ExtraBold" pitchFamily="50" charset="-127"/>
                <a:ea typeface="나눔스퀘어 ExtraBold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178"/>
          <p:cNvSpPr>
            <a:spLocks noChangeArrowheads="1"/>
          </p:cNvSpPr>
          <p:nvPr userDrawn="1"/>
        </p:nvSpPr>
        <p:spPr bwMode="auto">
          <a:xfrm>
            <a:off x="4859074" y="6548953"/>
            <a:ext cx="41158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R="0" lvl="0" indent="0"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412F0CD-6C03-4E80-9F06-157C4F806DB1}" type="slidenum">
              <a:rPr kumimoji="0" lang="en-US" altLang="ko-KR" sz="11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 UltraLight" pitchFamily="2" charset="-127"/>
                <a:ea typeface="나눔바른고딕 UltraLight" pitchFamily="2" charset="-127"/>
              </a:rPr>
              <a:pPr marR="0" lvl="0" indent="0"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58786" y="1438177"/>
            <a:ext cx="71366" cy="696392"/>
            <a:chOff x="67253" y="1474605"/>
            <a:chExt cx="71366" cy="696392"/>
          </a:xfrm>
        </p:grpSpPr>
        <p:sp>
          <p:nvSpPr>
            <p:cNvPr id="22" name="타원 21"/>
            <p:cNvSpPr/>
            <p:nvPr userDrawn="1"/>
          </p:nvSpPr>
          <p:spPr>
            <a:xfrm rot="5400000">
              <a:off x="67253" y="1474605"/>
              <a:ext cx="71366" cy="713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타원 23"/>
            <p:cNvSpPr/>
            <p:nvPr userDrawn="1"/>
          </p:nvSpPr>
          <p:spPr>
            <a:xfrm rot="5400000">
              <a:off x="67253" y="1787118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6" name="타원 25"/>
            <p:cNvSpPr/>
            <p:nvPr userDrawn="1"/>
          </p:nvSpPr>
          <p:spPr>
            <a:xfrm rot="5400000">
              <a:off x="67253" y="2099631"/>
              <a:ext cx="71366" cy="71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</a:pPr>
              <a:endParaRPr lang="ko-KR" altLang="en-US" sz="1800">
                <a:solidFill>
                  <a:prstClr val="white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61312" y="188640"/>
            <a:ext cx="2021979" cy="340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117D0C-14D3-EA73-8219-0CF4DD144EC7}"/>
              </a:ext>
            </a:extLst>
          </p:cNvPr>
          <p:cNvSpPr/>
          <p:nvPr userDrawn="1"/>
        </p:nvSpPr>
        <p:spPr>
          <a:xfrm>
            <a:off x="7581292" y="107051"/>
            <a:ext cx="212423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96A77F-1C59-B777-2F11-4201A91433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88363" y="112740"/>
            <a:ext cx="1584176" cy="5110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83C7F76-D027-9303-0F72-A17ADAF208B6}"/>
              </a:ext>
            </a:extLst>
          </p:cNvPr>
          <p:cNvSpPr/>
          <p:nvPr userDrawn="1"/>
        </p:nvSpPr>
        <p:spPr>
          <a:xfrm>
            <a:off x="7329264" y="107051"/>
            <a:ext cx="2454027" cy="51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95B43B-F7D6-DDFB-8817-6027A7C11AC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6496" y="6440406"/>
            <a:ext cx="895419" cy="322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5AE32F-0888-4339-BD4B-A0A73C93606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03133" y="6507809"/>
            <a:ext cx="946411" cy="3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581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recision_and_recal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790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player.com/slide/9562694/" TargetMode="External"/><Relationship Id="rId4" Type="http://schemas.openxmlformats.org/officeDocument/2006/relationships/image" Target="../media/image8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395"/>
            <a:ext cx="9906000" cy="18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H="1">
            <a:off x="0" y="156794"/>
            <a:ext cx="189186" cy="65952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715794"/>
            <a:ext cx="9906000" cy="188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9727324" y="4395"/>
            <a:ext cx="178676" cy="69000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704528" y="1863045"/>
            <a:ext cx="799288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8695634" y="1201998"/>
            <a:ext cx="454599" cy="66024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6536" y="1124744"/>
            <a:ext cx="77768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600" b="1" dirty="0">
                <a:latin typeface="휴먼엑스포" panose="02030504000101010101" pitchFamily="18" charset="-127"/>
                <a:ea typeface="휴먼엑스포" panose="02030504000101010101" pitchFamily="18" charset="-127"/>
                <a:cs typeface="Times New Roman" panose="02020603050405020304" pitchFamily="18" charset="0"/>
              </a:rPr>
              <a:t>모델 선택 및 평가</a:t>
            </a:r>
            <a:endParaRPr lang="en-US" altLang="ko-KR" sz="3600" b="1" dirty="0">
              <a:latin typeface="휴먼엑스포" panose="02030504000101010101" pitchFamily="18" charset="-127"/>
              <a:ea typeface="휴먼엑스포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09D04A-E143-6115-6C64-FB018274F2FF}"/>
              </a:ext>
            </a:extLst>
          </p:cNvPr>
          <p:cNvSpPr/>
          <p:nvPr/>
        </p:nvSpPr>
        <p:spPr>
          <a:xfrm>
            <a:off x="272480" y="11107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BD65D-C1FA-7AB3-8A7F-3EF2CB90B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74" y="2256210"/>
            <a:ext cx="4005064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97311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8925000" cy="584775"/>
          </a:xfrm>
        </p:spPr>
        <p:txBody>
          <a:bodyPr/>
          <a:lstStyle/>
          <a:p>
            <a:r>
              <a:rPr lang="en-US" altLang="ko-KR" sz="1800"/>
              <a:t>Model evaluation</a:t>
            </a:r>
            <a:br>
              <a:rPr lang="en-US" altLang="ko-KR" sz="1800"/>
            </a:br>
            <a:r>
              <a:rPr lang="ko-KR" altLang="en-US" sz="2000"/>
              <a:t>임계값에 따른 </a:t>
            </a:r>
            <a:r>
              <a:rPr lang="en-US" altLang="ko-KR" sz="2000"/>
              <a:t>FN, ROC curve</a:t>
            </a:r>
            <a:r>
              <a:rPr lang="ko-KR" altLang="en-US" sz="2000"/>
              <a:t> </a:t>
            </a:r>
          </a:p>
        </p:txBody>
      </p:sp>
      <p:pic>
        <p:nvPicPr>
          <p:cNvPr id="14" name="_x796516384" descr="EMB000013580b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2060848"/>
            <a:ext cx="732471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96471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8925000" cy="584775"/>
          </a:xfrm>
        </p:spPr>
        <p:txBody>
          <a:bodyPr/>
          <a:lstStyle/>
          <a:p>
            <a:r>
              <a:rPr lang="en-US" altLang="ko-KR" sz="1800"/>
              <a:t>Model evaluation</a:t>
            </a:r>
            <a:br>
              <a:rPr lang="en-US" altLang="ko-KR" sz="1800"/>
            </a:br>
            <a:r>
              <a:rPr lang="ko-KR" altLang="en-US" sz="2000"/>
              <a:t>데이터</a:t>
            </a:r>
            <a:r>
              <a:rPr lang="en-US" altLang="ko-KR" sz="2000"/>
              <a:t> </a:t>
            </a:r>
            <a:r>
              <a:rPr lang="ko-KR" altLang="en-US" sz="2000"/>
              <a:t>분포형태에 따른 </a:t>
            </a:r>
            <a:r>
              <a:rPr lang="en-US" altLang="ko-KR" sz="2000"/>
              <a:t>FN, ROC curve</a:t>
            </a:r>
            <a:r>
              <a:rPr lang="ko-KR" altLang="en-US" sz="2000"/>
              <a:t> </a:t>
            </a:r>
          </a:p>
        </p:txBody>
      </p:sp>
      <p:pic>
        <p:nvPicPr>
          <p:cNvPr id="8" name="_x663185576" descr="EMB000013580b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7" y="1916832"/>
            <a:ext cx="7340309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7108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0390F0F-E530-4260-941C-3A5B607F7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0" y="2689614"/>
            <a:ext cx="6005992" cy="34756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26129" y="2533599"/>
            <a:ext cx="5550881" cy="526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직사각형 9"/>
          <p:cNvSpPr/>
          <p:nvPr/>
        </p:nvSpPr>
        <p:spPr>
          <a:xfrm>
            <a:off x="776289" y="1340768"/>
            <a:ext cx="50430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7871884" cy="584775"/>
          </a:xfrm>
        </p:spPr>
        <p:txBody>
          <a:bodyPr/>
          <a:lstStyle/>
          <a:p>
            <a:r>
              <a:rPr lang="en-US" altLang="ko-KR" sz="1800"/>
              <a:t>Model evaluation</a:t>
            </a:r>
            <a:br>
              <a:rPr lang="en-US" altLang="ko-KR" sz="1800"/>
            </a:br>
            <a:r>
              <a:rPr lang="ko-KR" altLang="en-US" sz="2000"/>
              <a:t>의사결정임계치와 혼동표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48544" y="1325326"/>
            <a:ext cx="9057456" cy="73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indent="-184150" fontAlgn="base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부도업체 적발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불량 제품 예측 등에는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허위음성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(False Negative)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줄이는 것이 중요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4150" indent="-184150" fontAlgn="base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양성판정을 엄격하게 하기 위해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Cut-off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증가시키면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참양성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개수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(TP)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감소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624" y="3233777"/>
            <a:ext cx="3034906" cy="29315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A1CAC-D8C8-4337-841C-99BD1A917677}"/>
              </a:ext>
            </a:extLst>
          </p:cNvPr>
          <p:cNvSpPr/>
          <p:nvPr/>
        </p:nvSpPr>
        <p:spPr>
          <a:xfrm>
            <a:off x="2432720" y="4834717"/>
            <a:ext cx="3385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kern="0">
                <a:latin typeface="Arial Narrow" panose="020B0606020202030204" pitchFamily="34" charset="0"/>
                <a:ea typeface="함초롬바탕" panose="02030604000101010101" pitchFamily="18" charset="-127"/>
              </a:rPr>
              <a:t>FN</a:t>
            </a:r>
            <a:endParaRPr lang="ko-KR" altLang="en-US" sz="11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E840E3-F716-40AF-B4A7-96BD85862999}"/>
              </a:ext>
            </a:extLst>
          </p:cNvPr>
          <p:cNvSpPr/>
          <p:nvPr/>
        </p:nvSpPr>
        <p:spPr>
          <a:xfrm>
            <a:off x="4396081" y="5341911"/>
            <a:ext cx="3321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kern="0">
                <a:latin typeface="Arial Narrow" panose="020B0606020202030204" pitchFamily="34" charset="0"/>
                <a:ea typeface="함초롬바탕" panose="02030604000101010101" pitchFamily="18" charset="-127"/>
              </a:rPr>
              <a:t>FP</a:t>
            </a:r>
            <a:endParaRPr lang="ko-KR" altLang="en-US" sz="110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DEA285-A5C2-4D82-80FE-F057CA28A6B2}"/>
              </a:ext>
            </a:extLst>
          </p:cNvPr>
          <p:cNvSpPr/>
          <p:nvPr/>
        </p:nvSpPr>
        <p:spPr>
          <a:xfrm>
            <a:off x="2936776" y="3826605"/>
            <a:ext cx="3385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kern="0">
                <a:latin typeface="Arial Narrow" panose="020B0606020202030204" pitchFamily="34" charset="0"/>
                <a:ea typeface="함초롬바탕" panose="02030604000101010101" pitchFamily="18" charset="-127"/>
              </a:rPr>
              <a:t>TN</a:t>
            </a:r>
            <a:endParaRPr lang="ko-KR" altLang="en-US" sz="1100" b="1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1475B1-B2AA-41C1-ADFD-EA8E870DDBDE}"/>
              </a:ext>
            </a:extLst>
          </p:cNvPr>
          <p:cNvSpPr/>
          <p:nvPr/>
        </p:nvSpPr>
        <p:spPr>
          <a:xfrm>
            <a:off x="4718699" y="3834273"/>
            <a:ext cx="3321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kern="0">
                <a:latin typeface="Arial Narrow" panose="020B0606020202030204" pitchFamily="34" charset="0"/>
                <a:ea typeface="함초롬바탕" panose="02030604000101010101" pitchFamily="18" charset="-127"/>
              </a:rPr>
              <a:t>TP</a:t>
            </a:r>
            <a:endParaRPr lang="ko-KR" altLang="en-US" sz="11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28E9B9-6165-4A20-87FC-F5CF147F26F9}"/>
              </a:ext>
            </a:extLst>
          </p:cNvPr>
          <p:cNvCxnSpPr/>
          <p:nvPr/>
        </p:nvCxnSpPr>
        <p:spPr>
          <a:xfrm>
            <a:off x="4111877" y="3026219"/>
            <a:ext cx="769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4E543A-14C4-4AB4-8F30-BF130470DD0D}"/>
              </a:ext>
            </a:extLst>
          </p:cNvPr>
          <p:cNvCxnSpPr/>
          <p:nvPr/>
        </p:nvCxnSpPr>
        <p:spPr>
          <a:xfrm flipH="1">
            <a:off x="3062936" y="3026219"/>
            <a:ext cx="8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15C149-69E7-4F55-B5A6-F96044C781A1}"/>
              </a:ext>
            </a:extLst>
          </p:cNvPr>
          <p:cNvSpPr/>
          <p:nvPr/>
        </p:nvSpPr>
        <p:spPr>
          <a:xfrm>
            <a:off x="4238574" y="2662610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양성</a:t>
            </a:r>
            <a:r>
              <a:rPr lang="en-US" altLang="ko-KR" sz="105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(Positive) </a:t>
            </a:r>
            <a:r>
              <a:rPr lang="ko-KR" altLang="en-US" sz="105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판정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E42B84-9966-4606-A837-2C02ACE6B8C3}"/>
              </a:ext>
            </a:extLst>
          </p:cNvPr>
          <p:cNvCxnSpPr/>
          <p:nvPr/>
        </p:nvCxnSpPr>
        <p:spPr>
          <a:xfrm>
            <a:off x="4002990" y="2972461"/>
            <a:ext cx="0" cy="24703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58A9A5-D673-4543-A1E7-4F83675BE49B}"/>
              </a:ext>
            </a:extLst>
          </p:cNvPr>
          <p:cNvSpPr/>
          <p:nvPr/>
        </p:nvSpPr>
        <p:spPr>
          <a:xfrm>
            <a:off x="626129" y="2615548"/>
            <a:ext cx="8322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모형</a:t>
            </a:r>
            <a:endParaRPr lang="en-US" altLang="ko-KR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endParaRPr lang="ko-KR" altLang="en-US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DC5D61-6CF2-4F2A-8AF3-40503E0F5C79}"/>
              </a:ext>
            </a:extLst>
          </p:cNvPr>
          <p:cNvSpPr/>
          <p:nvPr/>
        </p:nvSpPr>
        <p:spPr>
          <a:xfrm>
            <a:off x="613072" y="3648389"/>
            <a:ext cx="1598515" cy="423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자료</a:t>
            </a:r>
            <a:endParaRPr lang="en-US" altLang="ko-KR" sz="11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음성</a:t>
            </a:r>
            <a:r>
              <a: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양성</a:t>
            </a:r>
            <a:r>
              <a: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빗금영역</a:t>
            </a:r>
            <a:r>
              <a:rPr lang="en-US" altLang="ko-KR" sz="10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15C149-69E7-4F55-B5A6-F96044C781A1}"/>
              </a:ext>
            </a:extLst>
          </p:cNvPr>
          <p:cNvSpPr/>
          <p:nvPr/>
        </p:nvSpPr>
        <p:spPr>
          <a:xfrm>
            <a:off x="2026729" y="2675513"/>
            <a:ext cx="18307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음성</a:t>
            </a:r>
            <a:r>
              <a:rPr lang="en-US" altLang="ko-KR" sz="105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(Negative) </a:t>
            </a:r>
            <a:r>
              <a:rPr lang="ko-KR" altLang="en-US" sz="105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판정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DC5D61-6CF2-4F2A-8AF3-40503E0F5C79}"/>
              </a:ext>
            </a:extLst>
          </p:cNvPr>
          <p:cNvSpPr/>
          <p:nvPr/>
        </p:nvSpPr>
        <p:spPr>
          <a:xfrm>
            <a:off x="3147698" y="3670914"/>
            <a:ext cx="1686680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의사결정임계치</a:t>
            </a:r>
            <a:r>
              <a:rPr lang="en-US" altLang="ko-KR" sz="9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(Cut-off value)</a:t>
            </a:r>
            <a:endParaRPr lang="ko-KR" altLang="en-US" sz="9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3041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28" y="2484677"/>
            <a:ext cx="4583460" cy="3491140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8925000" cy="584775"/>
          </a:xfrm>
        </p:spPr>
        <p:txBody>
          <a:bodyPr/>
          <a:lstStyle/>
          <a:p>
            <a:r>
              <a:rPr lang="en-US" altLang="ko-KR" sz="1800"/>
              <a:t>Model evaluation</a:t>
            </a:r>
            <a:br>
              <a:rPr lang="en-US" altLang="ko-KR" sz="1800"/>
            </a:br>
            <a:r>
              <a:rPr lang="ko-KR" altLang="en-US" sz="2000"/>
              <a:t>정밀도</a:t>
            </a:r>
            <a:r>
              <a:rPr lang="en-US" altLang="ko-KR" sz="2000"/>
              <a:t>-</a:t>
            </a:r>
            <a:r>
              <a:rPr lang="ko-KR" altLang="en-US" sz="2000"/>
              <a:t>재현율 그래프</a:t>
            </a:r>
            <a:r>
              <a:rPr lang="en-US" altLang="ko-KR" sz="1600"/>
              <a:t>(Precsion-recall curve, PR Curve)</a:t>
            </a:r>
            <a:r>
              <a:rPr lang="ko-KR" altLang="en-US" sz="1600"/>
              <a:t> </a:t>
            </a:r>
            <a:endParaRPr lang="ko-KR" altLang="en-US" sz="2000"/>
          </a:p>
        </p:txBody>
      </p:sp>
      <p:sp>
        <p:nvSpPr>
          <p:cNvPr id="22" name="직사각형 21"/>
          <p:cNvSpPr/>
          <p:nvPr/>
        </p:nvSpPr>
        <p:spPr>
          <a:xfrm>
            <a:off x="632520" y="1243561"/>
            <a:ext cx="92734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의사결정임계치에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따른 정밀도와 재현율의 반비례 관계를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도식화하여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모델의 성능 지표를 제시</a:t>
            </a:r>
            <a:endParaRPr lang="en-US" altLang="ko-KR" sz="1300" dirty="0">
              <a:solidFill>
                <a:srgbClr val="20212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불균형데이터인 경우 </a:t>
            </a:r>
            <a:r>
              <a:rPr lang="en-US" altLang="ko-KR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AUROC</a:t>
            </a:r>
            <a:r>
              <a:rPr lang="ko-KR" altLang="en-US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보다는 </a:t>
            </a:r>
            <a:r>
              <a:rPr lang="en-US" altLang="ko-KR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</a:t>
            </a:r>
            <a:r>
              <a:rPr lang="ko-KR" altLang="en-US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곡선이 더 유용한 성능 지표</a:t>
            </a:r>
            <a:endParaRPr lang="en-US" altLang="ko-KR" sz="1300" dirty="0">
              <a:solidFill>
                <a:srgbClr val="20212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AP(Average Precision)</a:t>
            </a:r>
            <a:r>
              <a:rPr lang="ko-KR" altLang="en-US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각</a:t>
            </a:r>
            <a:r>
              <a:rPr lang="en-US" altLang="ko-KR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의사결정 임계치</a:t>
            </a:r>
            <a:r>
              <a:rPr lang="en-US" altLang="ko-KR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300" dirty="0" err="1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threshhold</a:t>
            </a:r>
            <a:r>
              <a:rPr lang="en-US" altLang="ko-KR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300" dirty="0">
                <a:solidFill>
                  <a:srgbClr val="2021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정밀도의 평균값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504728" y="6101043"/>
            <a:ext cx="6172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4"/>
              </a:rPr>
              <a:t>https://en.wikipedia.org/wiki/Precision_and_recall</a:t>
            </a:r>
            <a:r>
              <a:rPr lang="ko-KR" altLang="en-US" sz="1000" dirty="0"/>
              <a:t>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516895" y="3466703"/>
            <a:ext cx="974947" cy="470638"/>
            <a:chOff x="3516895" y="3466703"/>
            <a:chExt cx="974947" cy="470638"/>
          </a:xfrm>
        </p:grpSpPr>
        <p:sp>
          <p:nvSpPr>
            <p:cNvPr id="4" name="이등변 삼각형 3"/>
            <p:cNvSpPr/>
            <p:nvPr/>
          </p:nvSpPr>
          <p:spPr>
            <a:xfrm>
              <a:off x="3944887" y="3466703"/>
              <a:ext cx="72009" cy="1567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16895" y="3691120"/>
              <a:ext cx="9749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i="1">
                  <a:latin typeface="Tw Cen MT" panose="020B0602020104020603" pitchFamily="34" charset="0"/>
                  <a:cs typeface="Arial" panose="020B0604020202020204" pitchFamily="34" charset="0"/>
                </a:rPr>
                <a:t>CUT-OFF = 0.8</a:t>
              </a:r>
              <a:endParaRPr lang="ko-KR" altLang="en-US" sz="1000" b="1" i="1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880992" y="4945799"/>
            <a:ext cx="947695" cy="470638"/>
            <a:chOff x="3516895" y="3466703"/>
            <a:chExt cx="947695" cy="470638"/>
          </a:xfrm>
        </p:grpSpPr>
        <p:sp>
          <p:nvSpPr>
            <p:cNvPr id="48" name="이등변 삼각형 47"/>
            <p:cNvSpPr/>
            <p:nvPr/>
          </p:nvSpPr>
          <p:spPr>
            <a:xfrm>
              <a:off x="3944887" y="3466703"/>
              <a:ext cx="72009" cy="1567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16895" y="3691120"/>
              <a:ext cx="9476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i="1">
                  <a:latin typeface="Tw Cen MT" panose="020B0602020104020603" pitchFamily="34" charset="0"/>
                  <a:cs typeface="Arial" panose="020B0604020202020204" pitchFamily="34" charset="0"/>
                </a:rPr>
                <a:t>CUT-OFF = 0.2</a:t>
              </a:r>
              <a:endParaRPr lang="ko-KR" altLang="en-US" sz="1000" b="1" i="1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27663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801923"/>
            <a:ext cx="8925000" cy="276999"/>
          </a:xfrm>
        </p:spPr>
        <p:txBody>
          <a:bodyPr/>
          <a:lstStyle/>
          <a:p>
            <a:r>
              <a:rPr lang="en-US" altLang="ko-KR" sz="1800" dirty="0"/>
              <a:t>Model evaluation</a:t>
            </a:r>
            <a:r>
              <a:rPr lang="ko-KR" altLang="en-US" sz="1600" dirty="0"/>
              <a:t> 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7C8C6527-6BDC-4D1A-A424-8C43097CA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053147"/>
                  </p:ext>
                </p:extLst>
              </p:nvPr>
            </p:nvGraphicFramePr>
            <p:xfrm>
              <a:off x="2372116" y="2794244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7C8C6527-6BDC-4D1A-A424-8C43097CA5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053147"/>
                  </p:ext>
                </p:extLst>
              </p:nvPr>
            </p:nvGraphicFramePr>
            <p:xfrm>
              <a:off x="2372116" y="2794244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3213" marR="73213" marT="36607" marB="36607">
                        <a:blipFill>
                          <a:blip r:embed="rId3"/>
                          <a:stretch>
                            <a:fillRect l="-1282" t="-1639" r="-256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A7B12968-C506-4D49-A23A-5817A05C6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832755"/>
                  </p:ext>
                </p:extLst>
              </p:nvPr>
            </p:nvGraphicFramePr>
            <p:xfrm>
              <a:off x="6843722" y="1967441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A7B12968-C506-4D49-A23A-5817A05C6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832755"/>
                  </p:ext>
                </p:extLst>
              </p:nvPr>
            </p:nvGraphicFramePr>
            <p:xfrm>
              <a:off x="6843722" y="1967441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3213" marR="73213" marT="36607" marB="36607">
                        <a:blipFill>
                          <a:blip r:embed="rId4"/>
                          <a:stretch>
                            <a:fillRect l="-1266" t="-1639" r="-2532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DE8BEBA7-A6EC-4FAD-A265-372E4D273F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97866"/>
                  </p:ext>
                </p:extLst>
              </p:nvPr>
            </p:nvGraphicFramePr>
            <p:xfrm>
              <a:off x="6845107" y="3806087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DE8BEBA7-A6EC-4FAD-A265-372E4D273F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97866"/>
                  </p:ext>
                </p:extLst>
              </p:nvPr>
            </p:nvGraphicFramePr>
            <p:xfrm>
              <a:off x="6845107" y="3806087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3213" marR="73213" marT="36607" marB="36607">
                        <a:blipFill>
                          <a:blip r:embed="rId5"/>
                          <a:stretch>
                            <a:fillRect l="-1266" t="-1639" r="-2532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E189E0DC-327C-4106-ADF0-440D7864C3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514679"/>
                  </p:ext>
                </p:extLst>
              </p:nvPr>
            </p:nvGraphicFramePr>
            <p:xfrm>
              <a:off x="1712640" y="2797015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sz="1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sz="1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sz="1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l" defTabSz="914400" rtl="0" eaLnBrk="1" latinLnBrk="1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ko-KR" sz="1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E189E0DC-327C-4106-ADF0-440D7864C3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514679"/>
                  </p:ext>
                </p:extLst>
              </p:nvPr>
            </p:nvGraphicFramePr>
            <p:xfrm>
              <a:off x="1712640" y="2797015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3213" marR="73213" marT="36607" marB="36607">
                        <a:blipFill>
                          <a:blip r:embed="rId6"/>
                          <a:stretch>
                            <a:fillRect l="-1266" t="-1639" r="-2532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3213" marR="73213" marT="36607" marB="36607">
                        <a:blipFill>
                          <a:blip r:embed="rId6"/>
                          <a:stretch>
                            <a:fillRect l="-1266" t="-101639" r="-253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3213" marR="73213" marT="36607" marB="36607">
                        <a:blipFill>
                          <a:blip r:embed="rId6"/>
                          <a:stretch>
                            <a:fillRect l="-1266" t="-201639" r="-253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3213" marR="73213" marT="36607" marB="36607">
                        <a:blipFill>
                          <a:blip r:embed="rId6"/>
                          <a:stretch>
                            <a:fillRect l="-1266" t="-301639" r="-253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389A0E-CDA9-4912-8148-600299E25EE8}"/>
              </a:ext>
            </a:extLst>
          </p:cNvPr>
          <p:cNvSpPr/>
          <p:nvPr/>
        </p:nvSpPr>
        <p:spPr>
          <a:xfrm>
            <a:off x="2786261" y="2875786"/>
            <a:ext cx="7108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latin typeface="Arial Narrow" panose="020B0606020202030204" pitchFamily="34" charset="0"/>
                <a:ea typeface="나눔고딕 Light" panose="020D0904000000000000"/>
              </a:rPr>
              <a:t>적합</a:t>
            </a:r>
            <a:endParaRPr lang="en-US" altLang="ko-KR" sz="1200">
              <a:latin typeface="Arial Narrow" panose="020B0606020202030204" pitchFamily="34" charset="0"/>
              <a:ea typeface="나눔고딕 Light" panose="020D0904000000000000"/>
            </a:endParaRPr>
          </a:p>
          <a:p>
            <a:endParaRPr lang="en-US" altLang="ko-KR" sz="1200">
              <a:latin typeface="Arial Narrow" panose="020B0606020202030204" pitchFamily="34" charset="0"/>
              <a:ea typeface="나눔고딕 Light" panose="020D0904000000000000"/>
            </a:endParaRPr>
          </a:p>
          <a:p>
            <a:r>
              <a:rPr lang="ko-KR" altLang="en-US" sz="1200">
                <a:latin typeface="Arial Narrow" panose="020B0606020202030204" pitchFamily="34" charset="0"/>
                <a:ea typeface="나눔고딕 Light" panose="020D0904000000000000"/>
              </a:rPr>
              <a:t>부적합</a:t>
            </a:r>
            <a:endParaRPr lang="en-US" altLang="ko-KR" sz="1200">
              <a:latin typeface="Arial Narrow" panose="020B0606020202030204" pitchFamily="34" charset="0"/>
              <a:ea typeface="나눔고딕 Light" panose="020D0904000000000000"/>
            </a:endParaRPr>
          </a:p>
          <a:p>
            <a:endParaRPr lang="en-US" altLang="ko-KR" sz="1200">
              <a:latin typeface="Arial Narrow" panose="020B0606020202030204" pitchFamily="34" charset="0"/>
              <a:ea typeface="나눔고딕 Light" panose="020D0904000000000000"/>
            </a:endParaRPr>
          </a:p>
          <a:p>
            <a:r>
              <a:rPr lang="ko-KR" altLang="en-US" sz="1200">
                <a:latin typeface="Arial Narrow" panose="020B0606020202030204" pitchFamily="34" charset="0"/>
                <a:ea typeface="나눔고딕 Light" panose="020D0904000000000000"/>
              </a:rPr>
              <a:t>적합</a:t>
            </a:r>
            <a:endParaRPr lang="en-US" altLang="ko-KR" sz="1200">
              <a:latin typeface="Arial Narrow" panose="020B0606020202030204" pitchFamily="34" charset="0"/>
              <a:ea typeface="나눔고딕 Light" panose="020D0904000000000000"/>
            </a:endParaRPr>
          </a:p>
          <a:p>
            <a:endParaRPr lang="en-US" altLang="ko-KR" sz="1200">
              <a:latin typeface="Arial Narrow" panose="020B0606020202030204" pitchFamily="34" charset="0"/>
              <a:ea typeface="나눔고딕 Light" panose="020D0904000000000000"/>
            </a:endParaRPr>
          </a:p>
          <a:p>
            <a:r>
              <a:rPr lang="ko-KR" altLang="en-US" sz="1200">
                <a:latin typeface="Arial Narrow" panose="020B0606020202030204" pitchFamily="34" charset="0"/>
                <a:ea typeface="나눔고딕 Light" panose="020D0904000000000000"/>
              </a:rPr>
              <a:t>부적합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17C8CD-657E-4AAE-88FA-543B88DC08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850887"/>
                  </p:ext>
                </p:extLst>
              </p:nvPr>
            </p:nvGraphicFramePr>
            <p:xfrm>
              <a:off x="6098276" y="1967441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14:m>
                            <m:oMath xmlns:m="http://schemas.openxmlformats.org/officeDocument/2006/math">
                              <m:r>
                                <a:rPr lang="en-US" altLang="ko-KR" sz="1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.1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0.9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0.8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0.3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17C8CD-657E-4AAE-88FA-543B88DC08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850887"/>
                  </p:ext>
                </p:extLst>
              </p:nvPr>
            </p:nvGraphicFramePr>
            <p:xfrm>
              <a:off x="6098276" y="1967441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3213" marR="73213" marT="36607" marB="36607">
                        <a:blipFill>
                          <a:blip r:embed="rId7"/>
                          <a:stretch>
                            <a:fillRect l="-1282" t="-6557" r="-256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0.9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0.8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0.3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510E4AD6-6C00-4520-A8DA-6EEBBECABB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2889475"/>
                  </p:ext>
                </p:extLst>
              </p:nvPr>
            </p:nvGraphicFramePr>
            <p:xfrm>
              <a:off x="6099661" y="3806087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14:m>
                            <m:oMath xmlns:m="http://schemas.openxmlformats.org/officeDocument/2006/math">
                              <m:r>
                                <a:rPr lang="en-US" altLang="ko-KR" sz="1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.4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0.3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0.6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0.2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510E4AD6-6C00-4520-A8DA-6EEBBECABB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2889475"/>
                  </p:ext>
                </p:extLst>
              </p:nvPr>
            </p:nvGraphicFramePr>
            <p:xfrm>
              <a:off x="6099661" y="3806087"/>
              <a:ext cx="472369" cy="14803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369">
                      <a:extLst>
                        <a:ext uri="{9D8B030D-6E8A-4147-A177-3AD203B41FA5}">
                          <a16:colId xmlns:a16="http://schemas.microsoft.com/office/drawing/2014/main" val="2150047671"/>
                        </a:ext>
                      </a:extLst>
                    </a:gridCol>
                  </a:tblGrid>
                  <a:tr h="3700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3213" marR="73213" marT="36607" marB="36607">
                        <a:blipFill>
                          <a:blip r:embed="rId8"/>
                          <a:stretch>
                            <a:fillRect l="-1266" t="-6557" r="-2532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619149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0.3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7321396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0.6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660061"/>
                      </a:ext>
                    </a:extLst>
                  </a:tr>
                  <a:tr h="370098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/>
                          <a:r>
                            <a:rPr lang="en-US" altLang="ko-KR" sz="1400" i="1" kern="120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  <a:ea typeface="+mn-ea"/>
                              <a:cs typeface="+mn-cs"/>
                            </a:rPr>
                            <a:t>0.2</a:t>
                          </a:r>
                          <a:endParaRPr lang="ko-KR" altLang="en-US" sz="1400" i="1" kern="120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73213" marR="73213" marT="36607" marB="36607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64343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8D8866-44ED-40D3-8BA5-AA345A433D14}"/>
              </a:ext>
            </a:extLst>
          </p:cNvPr>
          <p:cNvSpPr/>
          <p:nvPr/>
        </p:nvSpPr>
        <p:spPr>
          <a:xfrm>
            <a:off x="2298151" y="2367703"/>
            <a:ext cx="6976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Arial Narrow" panose="020B0606020202030204" pitchFamily="34" charset="0"/>
              </a:rPr>
              <a:t>True</a:t>
            </a:r>
            <a:r>
              <a:rPr lang="ko-KR" altLang="en-US" sz="1100">
                <a:latin typeface="Arial Narrow" panose="020B0606020202030204" pitchFamily="34" charset="0"/>
              </a:rPr>
              <a:t> </a:t>
            </a:r>
            <a:r>
              <a:rPr lang="en-US" altLang="ko-KR" sz="1100">
                <a:latin typeface="Arial Narrow" panose="020B0606020202030204" pitchFamily="34" charset="0"/>
              </a:rPr>
              <a:t>label</a:t>
            </a:r>
            <a:endParaRPr lang="ko-KR" altLang="en-US" sz="1100">
              <a:latin typeface="Arial Narrow" panose="020B060602020203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3C5BEB-DF6E-4D03-B943-3C6F31FC8AF4}"/>
              </a:ext>
            </a:extLst>
          </p:cNvPr>
          <p:cNvSpPr/>
          <p:nvPr/>
        </p:nvSpPr>
        <p:spPr>
          <a:xfrm>
            <a:off x="6608052" y="1628801"/>
            <a:ext cx="9476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Arial Narrow" panose="020B0606020202030204" pitchFamily="34" charset="0"/>
              </a:rPr>
              <a:t>Predicted label</a:t>
            </a:r>
            <a:endParaRPr lang="ko-KR" altLang="en-US" sz="1100">
              <a:latin typeface="Arial Narrow" panose="020B060602020203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FC4CDE-1A8E-4322-840A-C6234F99C356}"/>
              </a:ext>
            </a:extLst>
          </p:cNvPr>
          <p:cNvSpPr/>
          <p:nvPr/>
        </p:nvSpPr>
        <p:spPr>
          <a:xfrm>
            <a:off x="5699894" y="1628800"/>
            <a:ext cx="7232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Arial Narrow" panose="020B0606020202030204" pitchFamily="34" charset="0"/>
              </a:rPr>
              <a:t>Probability</a:t>
            </a:r>
            <a:endParaRPr lang="ko-KR" altLang="en-US" sz="1100">
              <a:latin typeface="Arial Narrow" panose="020B060602020203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CD8FC5-F6F1-48C3-9898-7B9BBCC6A63D}"/>
              </a:ext>
            </a:extLst>
          </p:cNvPr>
          <p:cNvCxnSpPr/>
          <p:nvPr/>
        </p:nvCxnSpPr>
        <p:spPr bwMode="auto">
          <a:xfrm flipV="1">
            <a:off x="3486958" y="2629313"/>
            <a:ext cx="2458918" cy="65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5AFF001-E37A-4065-AC4A-AA3EEE669467}"/>
              </a:ext>
            </a:extLst>
          </p:cNvPr>
          <p:cNvCxnSpPr/>
          <p:nvPr/>
        </p:nvCxnSpPr>
        <p:spPr bwMode="auto">
          <a:xfrm>
            <a:off x="3491336" y="3697828"/>
            <a:ext cx="2336219" cy="646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D0CFF8-6A72-44EA-9B30-E0D206931EE4}"/>
              </a:ext>
            </a:extLst>
          </p:cNvPr>
          <p:cNvSpPr/>
          <p:nvPr/>
        </p:nvSpPr>
        <p:spPr>
          <a:xfrm>
            <a:off x="3911215" y="2568009"/>
            <a:ext cx="1106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예측 모형 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A</a:t>
            </a:r>
            <a:endParaRPr lang="ko-KR" altLang="en-US" sz="1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EB9D66-AD70-474A-B5B7-D2E249C45591}"/>
              </a:ext>
            </a:extLst>
          </p:cNvPr>
          <p:cNvSpPr/>
          <p:nvPr/>
        </p:nvSpPr>
        <p:spPr>
          <a:xfrm>
            <a:off x="3943958" y="4260720"/>
            <a:ext cx="1106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예측 모형  </a:t>
            </a:r>
            <a:r>
              <a:rPr lang="en-US" altLang="ko-KR" sz="1400" spc="-10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B</a:t>
            </a:r>
            <a:endParaRPr lang="ko-KR" altLang="en-US" sz="1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429DEE-262A-46C0-9039-67B7D9DEAFA6}"/>
              </a:ext>
            </a:extLst>
          </p:cNvPr>
          <p:cNvSpPr/>
          <p:nvPr/>
        </p:nvSpPr>
        <p:spPr>
          <a:xfrm>
            <a:off x="3707079" y="2028886"/>
            <a:ext cx="1465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분류임계값</a:t>
            </a:r>
            <a:r>
              <a:rPr lang="en-US" altLang="ko-KR" sz="120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‘0.5’ </a:t>
            </a:r>
            <a:r>
              <a:rPr lang="ko-KR" altLang="en-US" sz="120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398600754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8925000" cy="584775"/>
          </a:xfrm>
        </p:spPr>
        <p:txBody>
          <a:bodyPr/>
          <a:lstStyle/>
          <a:p>
            <a:r>
              <a:rPr lang="en-US" altLang="ko-KR" sz="1800"/>
              <a:t>Model evaluation</a:t>
            </a:r>
            <a:br>
              <a:rPr lang="en-US" altLang="ko-KR" sz="1800"/>
            </a:br>
            <a:r>
              <a:rPr lang="ko-KR" altLang="en-US" sz="2000"/>
              <a:t>향상도와 누적이익곡선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8C7060-3368-9248-0A4B-85527EAF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64" y="2210866"/>
            <a:ext cx="7560840" cy="3828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DE9AF0-7766-7295-7DED-444D0A9AC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543" y="5856481"/>
            <a:ext cx="1584176" cy="572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98CF0-9A89-0950-F8A8-ADF83D171101}"/>
              </a:ext>
            </a:extLst>
          </p:cNvPr>
          <p:cNvSpPr txBox="1"/>
          <p:nvPr/>
        </p:nvSpPr>
        <p:spPr>
          <a:xfrm>
            <a:off x="758316" y="1317046"/>
            <a:ext cx="8947212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2,000</a:t>
            </a:r>
            <a:r>
              <a:rPr lang="ko-KR" altLang="en-US" sz="1600" dirty="0"/>
              <a:t>명의 고객에게 마케팅 캠페인을 수행한 결과 반응을 보인 고객을 응답률 구간별로</a:t>
            </a:r>
            <a:r>
              <a:rPr lang="en-US" altLang="ko-KR" sz="1600" dirty="0"/>
              <a:t>(10</a:t>
            </a:r>
            <a:r>
              <a:rPr lang="ko-KR" altLang="en-US" sz="1600" dirty="0"/>
              <a:t>개 구간</a:t>
            </a:r>
            <a:r>
              <a:rPr lang="en-US" altLang="ko-KR" sz="1600" dirty="0"/>
              <a:t>) </a:t>
            </a:r>
            <a:r>
              <a:rPr lang="ko-KR" altLang="en-US" sz="1600" dirty="0"/>
              <a:t>분류하여 각 구간의 응답율을 전체 응답률</a:t>
            </a:r>
            <a:r>
              <a:rPr lang="en-US" altLang="ko-KR" sz="1600" dirty="0"/>
              <a:t>(Base lift)</a:t>
            </a:r>
            <a:r>
              <a:rPr lang="ko-KR" altLang="en-US" sz="1600" dirty="0"/>
              <a:t>대비 비율로 나타낸 것이 </a:t>
            </a:r>
            <a:r>
              <a:rPr lang="en-US" altLang="ko-KR" sz="1600" dirty="0"/>
              <a:t>Lift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18911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8925000" cy="584775"/>
          </a:xfrm>
        </p:spPr>
        <p:txBody>
          <a:bodyPr/>
          <a:lstStyle/>
          <a:p>
            <a:r>
              <a:rPr lang="en-US" altLang="ko-KR" sz="1800"/>
              <a:t>Model evaluation</a:t>
            </a:r>
            <a:br>
              <a:rPr lang="en-US" altLang="ko-KR" sz="1800"/>
            </a:br>
            <a:r>
              <a:rPr lang="ko-KR" altLang="en-US" sz="2000"/>
              <a:t>향상도와 누적이익곡선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5A1010-20B3-8970-8E52-A0956B49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84" y="3730621"/>
            <a:ext cx="7722286" cy="2479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BB820B-CF85-3A32-0DA3-B22C454D28F6}"/>
              </a:ext>
            </a:extLst>
          </p:cNvPr>
          <p:cNvSpPr txBox="1"/>
          <p:nvPr/>
        </p:nvSpPr>
        <p:spPr>
          <a:xfrm>
            <a:off x="676693" y="1340768"/>
            <a:ext cx="8668795" cy="2160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i="0" dirty="0">
                <a:solidFill>
                  <a:srgbClr val="666666"/>
                </a:solidFill>
                <a:effectLst/>
                <a:latin typeface="+mn-ea"/>
              </a:rPr>
              <a:t>Lift curve(</a:t>
            </a:r>
            <a:r>
              <a:rPr lang="ko-KR" altLang="en-US" sz="1300" b="1" i="0" dirty="0">
                <a:solidFill>
                  <a:srgbClr val="666666"/>
                </a:solidFill>
                <a:effectLst/>
                <a:latin typeface="+mn-ea"/>
              </a:rPr>
              <a:t>향상도 곡선</a:t>
            </a:r>
            <a:r>
              <a:rPr lang="en-US" altLang="ko-KR" sz="1300" b="1" i="0" dirty="0">
                <a:solidFill>
                  <a:srgbClr val="666666"/>
                </a:solidFill>
                <a:effectLst/>
                <a:latin typeface="+mn-ea"/>
              </a:rPr>
              <a:t>)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은 랜덤 모델과 비교했을 때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, 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해당 모델의 성과가 얼마나 향상되었는지를 각 등급별로 파악하는 그래프이다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. 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상위 등급에서의 향상도가 매우 크고 하위 등급으로 갈 수록 향상도가 감소하게 되어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, 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일반적으로 이러한 모형의 예측력이 좋다는 것을 의미하지만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, 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등급에 관계없이 향상도가 차이가 없게 되면 모형의 예측력이 좋지 않음을 나타낸다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이익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(Gain)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은 목표 범주에 속하는 개체들이 각 등급에 얼마나 분포하고 있는지를 나타내는 값으로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 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해당 등급에 따라 계산된 </a:t>
            </a:r>
            <a:r>
              <a:rPr lang="ko-KR" altLang="en-US" sz="1300" b="0" i="0" dirty="0" err="1">
                <a:solidFill>
                  <a:srgbClr val="666666"/>
                </a:solidFill>
                <a:effectLst/>
                <a:latin typeface="+mn-ea"/>
              </a:rPr>
              <a:t>이익값을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 누적으로 연결한 도표가 바로 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Gain Chart(</a:t>
            </a:r>
            <a:r>
              <a:rPr lang="ko-KR" altLang="en-US" sz="1300" b="0" i="0" dirty="0" err="1">
                <a:solidFill>
                  <a:srgbClr val="666666"/>
                </a:solidFill>
                <a:effectLst/>
                <a:latin typeface="+mn-ea"/>
              </a:rPr>
              <a:t>이익도표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)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이다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. 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즉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, </a:t>
            </a:r>
            <a:r>
              <a:rPr lang="ko-KR" altLang="en-US" sz="1300" b="0" i="0" dirty="0">
                <a:solidFill>
                  <a:srgbClr val="666666"/>
                </a:solidFill>
                <a:effectLst/>
                <a:latin typeface="+mn-ea"/>
              </a:rPr>
              <a:t>분류 모형을 사용하여 분류된 관측치가 각 등급별로 얼마나 포함되는지를 나타내는 도표이다</a:t>
            </a:r>
            <a:r>
              <a:rPr lang="en-US" altLang="ko-KR" sz="1300" b="0" i="0" dirty="0">
                <a:solidFill>
                  <a:srgbClr val="666666"/>
                </a:solidFill>
                <a:effectLst/>
                <a:latin typeface="+mn-ea"/>
              </a:rPr>
              <a:t>.</a:t>
            </a:r>
            <a:endParaRPr lang="ko-KR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318833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83974-44EE-00B1-B514-D71E0BB68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28" y="1689266"/>
            <a:ext cx="8132912" cy="325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분류 모형(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Classification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Model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)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 평가하고 선택하는 정량적 기준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 (performance</a:t>
            </a:r>
            <a:r>
              <a:rPr kumimoji="0" lang="en-US" altLang="ko-KR" b="0" i="0" u="none" strike="noStrike" cap="none" normalizeH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 metrics)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에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대한 이해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495057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>
                <a:solidFill>
                  <a:srgbClr val="495057"/>
                </a:solidFill>
                <a:latin typeface="+mn-ea"/>
              </a:rPr>
              <a:t>A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ccuracy</a:t>
            </a:r>
            <a:endParaRPr lang="en-US" altLang="ko-KR" sz="1700" dirty="0">
              <a:solidFill>
                <a:srgbClr val="495057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700" dirty="0">
                <a:solidFill>
                  <a:srgbClr val="495057"/>
                </a:solidFill>
                <a:latin typeface="+mn-ea"/>
              </a:rPr>
              <a:t>R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ecall</a:t>
            </a:r>
            <a:r>
              <a:rPr kumimoji="0" lang="en-US" altLang="ko-KR" sz="1700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, </a:t>
            </a:r>
            <a:r>
              <a:rPr lang="en-US" altLang="ko-KR" sz="1700" dirty="0">
                <a:solidFill>
                  <a:srgbClr val="495057"/>
                </a:solidFill>
                <a:latin typeface="+mn-ea"/>
              </a:rPr>
              <a:t>P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recision</a:t>
            </a:r>
            <a:endParaRPr lang="en-US" altLang="ko-KR" sz="1700" dirty="0">
              <a:solidFill>
                <a:srgbClr val="495057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AUROC, PR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curve</a:t>
            </a:r>
            <a:endParaRPr lang="en-US" altLang="ko-KR" sz="1700" dirty="0">
              <a:solidFill>
                <a:srgbClr val="495057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Lift</a:t>
            </a:r>
            <a:r>
              <a:rPr kumimoji="0" lang="en-US" altLang="ko-KR" sz="1700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, Gain</a:t>
            </a:r>
            <a:r>
              <a:rPr kumimoji="0" lang="en-US" altLang="ko-KR" sz="1700" b="0" i="0" u="none" strike="noStrike" cap="none" normalizeH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 Graph</a:t>
            </a:r>
            <a:endParaRPr lang="en-US" altLang="ko-KR" sz="1700" dirty="0">
              <a:solidFill>
                <a:srgbClr val="495057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rgbClr val="495057"/>
                </a:solidFill>
                <a:effectLst/>
                <a:latin typeface="+mn-ea"/>
              </a:rPr>
              <a:t>MCC, 등등 예측 모형의 정량적 기준 </a:t>
            </a:r>
            <a:endParaRPr kumimoji="0" lang="ko-KR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002528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>
            <a:stCxn id="76" idx="3"/>
            <a:endCxn id="84" idx="1"/>
          </p:cNvCxnSpPr>
          <p:nvPr/>
        </p:nvCxnSpPr>
        <p:spPr>
          <a:xfrm flipV="1">
            <a:off x="2440592" y="2478469"/>
            <a:ext cx="5248712" cy="2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>
            <p:ph type="title"/>
          </p:nvPr>
        </p:nvSpPr>
        <p:spPr>
          <a:xfrm>
            <a:off x="780528" y="740369"/>
            <a:ext cx="7871884" cy="400110"/>
          </a:xfrm>
        </p:spPr>
        <p:txBody>
          <a:bodyPr/>
          <a:lstStyle/>
          <a:p>
            <a:r>
              <a:rPr lang="ko-KR" altLang="en-US"/>
              <a:t>머신러닝 연구절차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AAD0EB-2D2D-4F0C-ADF1-DB9F1D6E08D1}"/>
              </a:ext>
            </a:extLst>
          </p:cNvPr>
          <p:cNvSpPr/>
          <p:nvPr/>
        </p:nvSpPr>
        <p:spPr>
          <a:xfrm>
            <a:off x="856416" y="2164250"/>
            <a:ext cx="1584176" cy="676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Problems, 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Needs,…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8A69262-715E-4A97-8EB1-FA989555F608}"/>
              </a:ext>
            </a:extLst>
          </p:cNvPr>
          <p:cNvGrpSpPr/>
          <p:nvPr/>
        </p:nvGrpSpPr>
        <p:grpSpPr>
          <a:xfrm>
            <a:off x="2072680" y="4830023"/>
            <a:ext cx="1224136" cy="1137728"/>
            <a:chOff x="3270696" y="4197350"/>
            <a:chExt cx="978586" cy="793762"/>
          </a:xfrm>
        </p:grpSpPr>
        <p:sp>
          <p:nvSpPr>
            <p:cNvPr id="79" name="순서도: 자기 디스크 78">
              <a:extLst>
                <a:ext uri="{FF2B5EF4-FFF2-40B4-BE49-F238E27FC236}">
                  <a16:creationId xmlns:a16="http://schemas.microsoft.com/office/drawing/2014/main" id="{C04733D5-29C6-4E00-9AF5-A11FEB5F9F04}"/>
                </a:ext>
              </a:extLst>
            </p:cNvPr>
            <p:cNvSpPr/>
            <p:nvPr/>
          </p:nvSpPr>
          <p:spPr>
            <a:xfrm>
              <a:off x="3270696" y="4692662"/>
              <a:ext cx="978586" cy="29845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0" name="순서도: 자기 디스크 79">
              <a:extLst>
                <a:ext uri="{FF2B5EF4-FFF2-40B4-BE49-F238E27FC236}">
                  <a16:creationId xmlns:a16="http://schemas.microsoft.com/office/drawing/2014/main" id="{43A4AF81-763A-45F7-9E72-8EEC755ED974}"/>
                </a:ext>
              </a:extLst>
            </p:cNvPr>
            <p:cNvSpPr/>
            <p:nvPr/>
          </p:nvSpPr>
          <p:spPr>
            <a:xfrm>
              <a:off x="3270696" y="4445006"/>
              <a:ext cx="978586" cy="29845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1" name="순서도: 자기 디스크 80">
              <a:extLst>
                <a:ext uri="{FF2B5EF4-FFF2-40B4-BE49-F238E27FC236}">
                  <a16:creationId xmlns:a16="http://schemas.microsoft.com/office/drawing/2014/main" id="{C1BF1E65-AB50-4854-9801-D0235DD67D15}"/>
                </a:ext>
              </a:extLst>
            </p:cNvPr>
            <p:cNvSpPr/>
            <p:nvPr/>
          </p:nvSpPr>
          <p:spPr>
            <a:xfrm>
              <a:off x="3270696" y="4197350"/>
              <a:ext cx="978586" cy="29845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0069976-8A12-464D-AA55-DDB8424F8407}"/>
              </a:ext>
            </a:extLst>
          </p:cNvPr>
          <p:cNvSpPr/>
          <p:nvPr/>
        </p:nvSpPr>
        <p:spPr>
          <a:xfrm>
            <a:off x="523155" y="4806178"/>
            <a:ext cx="1441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Dataset</a:t>
            </a:r>
          </a:p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스프레드시트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577FF04-228A-486B-B08C-C2E70BD7CDE9}"/>
              </a:ext>
            </a:extLst>
          </p:cNvPr>
          <p:cNvSpPr/>
          <p:nvPr/>
        </p:nvSpPr>
        <p:spPr>
          <a:xfrm>
            <a:off x="7689304" y="2140405"/>
            <a:ext cx="1584176" cy="67612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6A4BFE3-8FE0-4E30-9BC9-E6B664103771}"/>
              </a:ext>
            </a:extLst>
          </p:cNvPr>
          <p:cNvSpPr/>
          <p:nvPr/>
        </p:nvSpPr>
        <p:spPr>
          <a:xfrm>
            <a:off x="5411674" y="2132856"/>
            <a:ext cx="1584176" cy="67612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Engineering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CE5E121-D1EC-45CF-9FEE-1B8660DB6C01}"/>
              </a:ext>
            </a:extLst>
          </p:cNvPr>
          <p:cNvSpPr/>
          <p:nvPr/>
        </p:nvSpPr>
        <p:spPr>
          <a:xfrm>
            <a:off x="3134045" y="2154014"/>
            <a:ext cx="1584176" cy="67612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preprocessing</a:t>
            </a:r>
            <a:endParaRPr lang="ko-KR" altLang="en-US" sz="1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9" name="꺾인 연결선 50">
            <a:extLst>
              <a:ext uri="{FF2B5EF4-FFF2-40B4-BE49-F238E27FC236}">
                <a16:creationId xmlns:a16="http://schemas.microsoft.com/office/drawing/2014/main" id="{8672DF43-20B0-443C-9481-C70426B675CE}"/>
              </a:ext>
            </a:extLst>
          </p:cNvPr>
          <p:cNvCxnSpPr>
            <a:cxnSpLocks/>
            <a:stCxn id="84" idx="2"/>
            <a:endCxn id="80" idx="4"/>
          </p:cNvCxnSpPr>
          <p:nvPr/>
        </p:nvCxnSpPr>
        <p:spPr bwMode="auto">
          <a:xfrm rot="5400000">
            <a:off x="4597927" y="1515421"/>
            <a:ext cx="2582355" cy="518457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F41DA5C-45B8-4360-BEC2-0573A8A9D543}"/>
              </a:ext>
            </a:extLst>
          </p:cNvPr>
          <p:cNvSpPr/>
          <p:nvPr/>
        </p:nvSpPr>
        <p:spPr>
          <a:xfrm>
            <a:off x="1188149" y="2895888"/>
            <a:ext cx="1152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 목적 정의</a:t>
            </a:r>
            <a:endParaRPr lang="en-US" altLang="ko-KR" sz="1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FE71E98-F38F-44AD-B33E-18A24A68D9D0}"/>
              </a:ext>
            </a:extLst>
          </p:cNvPr>
          <p:cNvSpPr/>
          <p:nvPr/>
        </p:nvSpPr>
        <p:spPr>
          <a:xfrm>
            <a:off x="3116369" y="2883837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전처리</a:t>
            </a:r>
            <a:endParaRPr lang="en-US" altLang="ko-KR" sz="1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이상치 처리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1323401-F3FA-4B08-AD5E-88F3C8D85488}"/>
              </a:ext>
            </a:extLst>
          </p:cNvPr>
          <p:cNvSpPr/>
          <p:nvPr/>
        </p:nvSpPr>
        <p:spPr>
          <a:xfrm>
            <a:off x="5513654" y="2856665"/>
            <a:ext cx="1454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종속변수에 영향을 </a:t>
            </a:r>
            <a:endParaRPr lang="en-US" altLang="ko-KR" sz="1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미치는 변수 선정</a:t>
            </a:r>
            <a:endParaRPr lang="en-US" altLang="ko-KR" sz="1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DB40D4-AF88-4184-801B-A46579A311AD}"/>
              </a:ext>
            </a:extLst>
          </p:cNvPr>
          <p:cNvSpPr/>
          <p:nvPr/>
        </p:nvSpPr>
        <p:spPr>
          <a:xfrm>
            <a:off x="7646868" y="2948997"/>
            <a:ext cx="166904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모형 평가 및 선정</a:t>
            </a:r>
            <a:endParaRPr lang="en-US" altLang="ko-KR" sz="1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0AD64C6-691E-4DF7-9F3C-44040DB0CA60}"/>
              </a:ext>
            </a:extLst>
          </p:cNvPr>
          <p:cNvSpPr/>
          <p:nvPr/>
        </p:nvSpPr>
        <p:spPr>
          <a:xfrm>
            <a:off x="5411674" y="5718336"/>
            <a:ext cx="1518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 재 수집 및 검증</a:t>
            </a:r>
            <a:endParaRPr lang="en-US" altLang="ko-KR" sz="1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6" name="꺾인 연결선 50">
            <a:extLst>
              <a:ext uri="{FF2B5EF4-FFF2-40B4-BE49-F238E27FC236}">
                <a16:creationId xmlns:a16="http://schemas.microsoft.com/office/drawing/2014/main" id="{8672DF43-20B0-443C-9481-C70426B675CE}"/>
              </a:ext>
            </a:extLst>
          </p:cNvPr>
          <p:cNvCxnSpPr>
            <a:cxnSpLocks/>
            <a:stCxn id="81" idx="1"/>
            <a:endCxn id="91" idx="2"/>
          </p:cNvCxnSpPr>
          <p:nvPr/>
        </p:nvCxnSpPr>
        <p:spPr bwMode="auto">
          <a:xfrm rot="5400000" flipH="1" flipV="1">
            <a:off x="2581891" y="3509914"/>
            <a:ext cx="1422966" cy="121725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그래픽 2" descr="원 화살표">
            <a:extLst>
              <a:ext uri="{FF2B5EF4-FFF2-40B4-BE49-F238E27FC236}">
                <a16:creationId xmlns:a16="http://schemas.microsoft.com/office/drawing/2014/main" id="{09E0FE93-D0BA-3754-A1C4-6DBA95880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2162" y="3997367"/>
            <a:ext cx="1617622" cy="161762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865496" y="3716828"/>
            <a:ext cx="178581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반복과정</a:t>
            </a:r>
            <a:endParaRPr lang="en-US" altLang="ko-KR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</a:t>
            </a:r>
            <a:r>
              <a:rPr lang="ko-KR" altLang="en-US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terative</a:t>
            </a:r>
            <a:r>
              <a:rPr lang="ko-KR" altLang="en-US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process)</a:t>
            </a:r>
            <a:endParaRPr lang="ko-KR" altLang="en-US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71172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2C3157-186D-90F3-26DA-366BB0D646C2}"/>
              </a:ext>
            </a:extLst>
          </p:cNvPr>
          <p:cNvSpPr/>
          <p:nvPr/>
        </p:nvSpPr>
        <p:spPr>
          <a:xfrm>
            <a:off x="776536" y="2337184"/>
            <a:ext cx="7988896" cy="29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A0AF6F-6C84-21B7-D79E-26EF0CE8CEA1}"/>
              </a:ext>
            </a:extLst>
          </p:cNvPr>
          <p:cNvSpPr/>
          <p:nvPr/>
        </p:nvSpPr>
        <p:spPr>
          <a:xfrm>
            <a:off x="780528" y="1712341"/>
            <a:ext cx="7988896" cy="29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7871884" cy="584775"/>
          </a:xfrm>
        </p:spPr>
        <p:txBody>
          <a:bodyPr/>
          <a:lstStyle/>
          <a:p>
            <a:r>
              <a:rPr lang="en-US" altLang="ko-KR" sz="1800"/>
              <a:t>Model evaluation</a:t>
            </a:r>
            <a:br>
              <a:rPr lang="en-US" altLang="ko-KR" sz="1800"/>
            </a:br>
            <a:r>
              <a:rPr lang="en-US" altLang="ko-KR" sz="2000"/>
              <a:t>Recall/Precision</a:t>
            </a:r>
            <a:endParaRPr lang="ko-KR" altLang="en-US" sz="200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AE8F34C-0958-40E0-8AF9-8BCAE6268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38" y="1340768"/>
            <a:ext cx="8566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정확도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(accuracy) : 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예측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모형의 전체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spc="-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정답율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= (88+7)/100</a:t>
            </a:r>
          </a:p>
          <a:p>
            <a:pPr marL="742950" lvl="1" indent="-285750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정밀도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spc="-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precesion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) : 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예측 모형 분류 결과의 </a:t>
            </a:r>
            <a:r>
              <a:rPr lang="ko-KR" altLang="en-US" sz="1400" spc="-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정답율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= (7/9),                                        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양성 </a:t>
            </a:r>
            <a:endParaRPr lang="en-US" altLang="ko-KR" sz="1400" spc="-100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 panose="020B0604020202020204" pitchFamily="50" charset="-127"/>
            </a:endParaRPr>
          </a:p>
          <a:p>
            <a:pPr marL="742950" lvl="1" indent="-285750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정밀도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:  88/91                                                                                                      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음성</a:t>
            </a:r>
            <a:endParaRPr lang="en-US" altLang="ko-KR" sz="1400" spc="-100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 panose="020B0604020202020204" pitchFamily="50" charset="-127"/>
            </a:endParaRPr>
          </a:p>
          <a:p>
            <a:pPr marL="742950" lvl="1" indent="-285750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재현율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(recall) : 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실제 </a:t>
            </a:r>
            <a:r>
              <a:rPr lang="ko-KR" altLang="en-US" sz="1400" spc="-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그룹값에서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 올바로 골라낸 확률 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= (7/10)                                   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양성 </a:t>
            </a:r>
            <a:endParaRPr lang="en-US" altLang="ko-KR" sz="1400" spc="-100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 panose="020B0604020202020204" pitchFamily="50" charset="-127"/>
            </a:endParaRPr>
          </a:p>
          <a:p>
            <a:pPr marL="742950" lvl="1" indent="-285750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재현율</a:t>
            </a:r>
            <a:r>
              <a:rPr lang="en-US" altLang="ko-KR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: 88/90                                                                                                       </a:t>
            </a:r>
            <a:r>
              <a:rPr lang="ko-KR" altLang="en-US" sz="1400" spc="-1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음성</a:t>
            </a:r>
            <a:endParaRPr lang="en-US" altLang="ko-KR" sz="1400" spc="-100" dirty="0">
              <a:latin typeface="나눔스퀘어" panose="020B0600000101010101" pitchFamily="50" charset="-127"/>
              <a:ea typeface="나눔스퀘어" panose="020B0600000101010101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7822196-09CA-EC57-51D9-1D53D5C4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22" y="3354882"/>
            <a:ext cx="5578323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2258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7871884" cy="584775"/>
          </a:xfrm>
        </p:spPr>
        <p:txBody>
          <a:bodyPr/>
          <a:lstStyle/>
          <a:p>
            <a:r>
              <a:rPr lang="en-US" altLang="ko-KR" sz="1800"/>
              <a:t>Model evaluation</a:t>
            </a:r>
            <a:br>
              <a:rPr lang="en-US" altLang="ko-KR" sz="1800"/>
            </a:br>
            <a:r>
              <a:rPr lang="en-US" altLang="ko-KR" sz="2000"/>
              <a:t>Confusion matrix</a:t>
            </a:r>
            <a:endParaRPr lang="ko-KR" altLang="en-US" sz="2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2142565"/>
            <a:ext cx="3265727" cy="2828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916" y="2142565"/>
            <a:ext cx="2940117" cy="28399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00038" y="2579275"/>
            <a:ext cx="1545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N = TN + FP = 67</a:t>
            </a:r>
            <a:endParaRPr lang="ko-KR" altLang="en-US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14465" y="3702349"/>
            <a:ext cx="153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P = FN + TP = 47</a:t>
            </a:r>
            <a:endParaRPr lang="ko-KR" altLang="en-US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2520" y="5318918"/>
            <a:ext cx="223584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</a:t>
            </a:r>
            <a:endParaRPr lang="en-US" altLang="ko-KR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(Accuracy) 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(TN + TP) / (N + P)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53000" y="5318918"/>
            <a:ext cx="302433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재현율</a:t>
            </a: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참양성율</a:t>
            </a:r>
            <a:endParaRPr lang="en-US" altLang="ko-KR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Sensitivity, Recall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TP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 / P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402289" y="5318918"/>
            <a:ext cx="244827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정밀도</a:t>
            </a:r>
            <a:endParaRPr lang="en-US" altLang="ko-KR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Precision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TP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 /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(FP + TP)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12740" y="5318918"/>
            <a:ext cx="25202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허위양성율</a:t>
            </a:r>
            <a:endParaRPr lang="en-US" altLang="ko-KR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False Positive Rate, FPR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algn="ctr">
              <a:lnSpc>
                <a:spcPct val="150000"/>
              </a:lnSpc>
            </a:pP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F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N /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8544" y="1332745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indent="-184150" fontAlgn="base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분류모델의 경우 일반적으로 소수범주 유형인 양성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(Positive)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분별하여 예측하는 것이 관심 대상 </a:t>
            </a:r>
          </a:p>
        </p:txBody>
      </p:sp>
    </p:spTree>
    <p:extLst>
      <p:ext uri="{BB962C8B-B14F-4D97-AF65-F5344CB8AC3E}">
        <p14:creationId xmlns:p14="http://schemas.microsoft.com/office/powerpoint/2010/main" val="221471625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76289" y="1340768"/>
            <a:ext cx="50430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7871884" cy="584775"/>
          </a:xfrm>
        </p:spPr>
        <p:txBody>
          <a:bodyPr/>
          <a:lstStyle/>
          <a:p>
            <a:r>
              <a:rPr lang="en-US" altLang="ko-KR" sz="1800"/>
              <a:t>Model evaluation</a:t>
            </a:r>
            <a:br>
              <a:rPr lang="en-US" altLang="ko-KR" sz="1800"/>
            </a:br>
            <a:r>
              <a:rPr lang="en-US" altLang="ko-KR" sz="2000"/>
              <a:t>Classification report</a:t>
            </a:r>
            <a:endParaRPr lang="ko-KR" altLang="en-US" sz="20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35" y="2600853"/>
            <a:ext cx="5373596" cy="1824065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6647744" y="3005237"/>
            <a:ext cx="1545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N = TN + FP = 67</a:t>
            </a:r>
            <a:endParaRPr lang="ko-KR" altLang="en-US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61029" y="3279805"/>
            <a:ext cx="153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P = FN + TP = 47</a:t>
            </a:r>
            <a:endParaRPr lang="ko-KR" altLang="en-US" sz="14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776289" y="4869160"/>
                <a:ext cx="2448272" cy="1100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𝑭</m:t>
                        </m:r>
                      </m:e>
                      <m:sub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𝜷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Score</m:t>
                        </m:r>
                      </m:sub>
                    </m:sSub>
                  </m:oMath>
                </a14:m>
                <a:r>
                  <a:rPr lang="ko-KR" altLang="en-US" b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정밀도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x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재현율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정밀도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재현율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89" y="4869160"/>
                <a:ext cx="2448272" cy="110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3914304" y="4869160"/>
                <a:ext cx="2448272" cy="1136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macro avg recall</a:t>
                </a:r>
              </a:p>
              <a:p>
                <a:pPr algn="ctr"/>
                <a:r>
                  <a:rPr lang="en-US" altLang="ko-KR" sz="1400" b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1400" b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단순평균</a:t>
                </a:r>
                <a:r>
                  <a:rPr lang="en-US" altLang="ko-KR" sz="1400" b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1400" b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0.99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0.85)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304" y="4869160"/>
                <a:ext cx="2448272" cy="1136658"/>
              </a:xfrm>
              <a:prstGeom prst="rect">
                <a:avLst/>
              </a:prstGeom>
              <a:blipFill>
                <a:blip r:embed="rId5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7041232" y="4832611"/>
                <a:ext cx="2448272" cy="1136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weighted avg recall</a:t>
                </a:r>
              </a:p>
              <a:p>
                <a:pPr algn="ctr"/>
                <a:r>
                  <a:rPr lang="en-US" altLang="ko-KR" sz="1400" b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1400" b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가중 평균</a:t>
                </a:r>
                <a:r>
                  <a:rPr lang="en-US" altLang="ko-KR" sz="1400" b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1400" b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(</m:t>
                          </m:r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0.99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∗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67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+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0.85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∗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47)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114</m:t>
                          </m:r>
                        </m:den>
                      </m:f>
                    </m:oMath>
                  </m:oMathPara>
                </a14:m>
                <a:endPara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232" y="4832611"/>
                <a:ext cx="2448272" cy="1136658"/>
              </a:xfrm>
              <a:prstGeom prst="rect">
                <a:avLst/>
              </a:prstGeom>
              <a:blipFill>
                <a:blip r:embed="rId6"/>
                <a:stretch>
                  <a:fillRect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1064568" y="2420888"/>
            <a:ext cx="5472608" cy="22322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32520" y="1296112"/>
            <a:ext cx="7085012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0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조화평균 </a:t>
            </a:r>
            <a:r>
              <a:rPr lang="en-US" altLang="ko-KR" sz="1600" spc="-10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(f1-score) : </a:t>
            </a:r>
            <a:r>
              <a:rPr lang="ko-KR" altLang="en-US" sz="1600" spc="-10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조화평균</a:t>
            </a:r>
            <a:r>
              <a:rPr lang="en-US" altLang="ko-KR" sz="1600" spc="-10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spc="-10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단순평균</a:t>
            </a:r>
            <a:r>
              <a:rPr lang="en-US" altLang="ko-KR" sz="1600" spc="-10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(macro avg) : </a:t>
            </a:r>
            <a:r>
              <a:rPr lang="ko-KR" altLang="en-US" sz="1600" spc="-10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단순평균 </a:t>
            </a:r>
            <a:endParaRPr lang="en-US" altLang="ko-KR" sz="1600" spc="-100">
              <a:latin typeface="나눔스퀘어" panose="020B0600000101010101" pitchFamily="50" charset="-127"/>
              <a:ea typeface="나눔스퀘어" panose="020B0600000101010101" pitchFamily="50" charset="-127"/>
              <a:cs typeface="Arial Unicode MS" panose="020B06040202020202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0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가중평균</a:t>
            </a:r>
            <a:r>
              <a:rPr lang="en-US" altLang="ko-KR" sz="1600" spc="-10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(weighted avg) : </a:t>
            </a:r>
            <a:r>
              <a:rPr lang="ko-KR" altLang="en-US" sz="1600" spc="-10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실제 범주의 유형 비중을 고려한 가중평균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10911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63425"/>
            <a:ext cx="8925000" cy="553998"/>
          </a:xfrm>
        </p:spPr>
        <p:txBody>
          <a:bodyPr/>
          <a:lstStyle/>
          <a:p>
            <a:r>
              <a:rPr lang="ko-KR" altLang="en-US" sz="2000"/>
              <a:t>수신자운영특성곡선</a:t>
            </a:r>
            <a:r>
              <a:rPr lang="en-US" altLang="ko-KR" sz="1600"/>
              <a:t>(Receiver Operating Characteristics Curve, ROC)</a:t>
            </a:r>
            <a:br>
              <a:rPr lang="en-US" altLang="ko-KR" sz="1600"/>
            </a:br>
            <a:r>
              <a:rPr lang="en-US" altLang="ko-KR" sz="1600"/>
              <a:t>TPR</a:t>
            </a:r>
            <a:r>
              <a:rPr lang="ko-KR" altLang="en-US" sz="1600"/>
              <a:t>과 </a:t>
            </a:r>
            <a:r>
              <a:rPr lang="en-US" altLang="ko-KR" sz="1600"/>
              <a:t>FPR</a:t>
            </a:r>
            <a:r>
              <a:rPr lang="ko-KR" altLang="en-US" sz="1600"/>
              <a:t> 롂 </a:t>
            </a:r>
            <a:endParaRPr lang="ko-KR" altLang="en-US" sz="200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298" y="4537065"/>
            <a:ext cx="5977497" cy="1250522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 bwMode="auto">
          <a:xfrm>
            <a:off x="818215" y="3588664"/>
            <a:ext cx="8642350" cy="4670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13" y="1506367"/>
            <a:ext cx="7723597" cy="1717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D402419-300F-4A4B-B312-0A365E3F5882}"/>
                  </a:ext>
                </a:extLst>
              </p:cNvPr>
              <p:cNvSpPr/>
              <p:nvPr/>
            </p:nvSpPr>
            <p:spPr>
              <a:xfrm>
                <a:off x="7195460" y="2027207"/>
                <a:ext cx="251006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1400" spc="-100">
                    <a:latin typeface="맑은 고딕" panose="020B0503020000020004" pitchFamily="50" charset="-127"/>
                    <a:ea typeface="맑은 고딕" panose="020B0503020000020004" pitchFamily="50" charset="-127"/>
                    <a:cs typeface="Arial Unicode MS" panose="020B0604020202020204" pitchFamily="50" charset="-127"/>
                  </a:rPr>
                  <a:t>Binary Classification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D402419-300F-4A4B-B312-0A365E3F5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460" y="2027207"/>
                <a:ext cx="2510068" cy="307777"/>
              </a:xfrm>
              <a:prstGeom prst="rect">
                <a:avLst/>
              </a:prstGeom>
              <a:blipFill>
                <a:blip r:embed="rId5"/>
                <a:stretch>
                  <a:fillRect t="-6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34BFF22-30ED-440F-9E91-D1D1F6AD194A}"/>
                  </a:ext>
                </a:extLst>
              </p:cNvPr>
              <p:cNvSpPr/>
              <p:nvPr/>
            </p:nvSpPr>
            <p:spPr>
              <a:xfrm>
                <a:off x="3989149" y="2182351"/>
                <a:ext cx="23476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,………</m:t>
                      </m:r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,………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altLang="ko-KR" sz="1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/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34BFF22-30ED-440F-9E91-D1D1F6AD1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149" y="2182351"/>
                <a:ext cx="2347604" cy="461665"/>
              </a:xfrm>
              <a:prstGeom prst="rect">
                <a:avLst/>
              </a:prstGeom>
              <a:blipFill>
                <a:blip r:embed="rId6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곱하기 기호 16">
            <a:extLst>
              <a:ext uri="{FF2B5EF4-FFF2-40B4-BE49-F238E27FC236}">
                <a16:creationId xmlns:a16="http://schemas.microsoft.com/office/drawing/2014/main" id="{29F9F8FE-F34E-43B4-AEAA-5F19C29EEBB5}"/>
              </a:ext>
            </a:extLst>
          </p:cNvPr>
          <p:cNvSpPr/>
          <p:nvPr/>
        </p:nvSpPr>
        <p:spPr>
          <a:xfrm>
            <a:off x="7206572" y="3065135"/>
            <a:ext cx="295018" cy="295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F963722-44BA-4D64-9A55-AF7A619DBA39}"/>
              </a:ext>
            </a:extLst>
          </p:cNvPr>
          <p:cNvSpPr/>
          <p:nvPr/>
        </p:nvSpPr>
        <p:spPr>
          <a:xfrm>
            <a:off x="3596560" y="3065135"/>
            <a:ext cx="167803" cy="1678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곱하기 기호 16">
            <a:extLst>
              <a:ext uri="{FF2B5EF4-FFF2-40B4-BE49-F238E27FC236}">
                <a16:creationId xmlns:a16="http://schemas.microsoft.com/office/drawing/2014/main" id="{29F9F8FE-F34E-43B4-AEAA-5F19C29EEBB5}"/>
              </a:ext>
            </a:extLst>
          </p:cNvPr>
          <p:cNvSpPr/>
          <p:nvPr/>
        </p:nvSpPr>
        <p:spPr>
          <a:xfrm>
            <a:off x="6759154" y="3065135"/>
            <a:ext cx="295018" cy="295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하기 기호 16">
            <a:extLst>
              <a:ext uri="{FF2B5EF4-FFF2-40B4-BE49-F238E27FC236}">
                <a16:creationId xmlns:a16="http://schemas.microsoft.com/office/drawing/2014/main" id="{29F9F8FE-F34E-43B4-AEAA-5F19C29EEBB5}"/>
              </a:ext>
            </a:extLst>
          </p:cNvPr>
          <p:cNvSpPr/>
          <p:nvPr/>
        </p:nvSpPr>
        <p:spPr>
          <a:xfrm>
            <a:off x="5596590" y="3065135"/>
            <a:ext cx="295018" cy="295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곱하기 기호 16">
            <a:extLst>
              <a:ext uri="{FF2B5EF4-FFF2-40B4-BE49-F238E27FC236}">
                <a16:creationId xmlns:a16="http://schemas.microsoft.com/office/drawing/2014/main" id="{29F9F8FE-F34E-43B4-AEAA-5F19C29EEBB5}"/>
              </a:ext>
            </a:extLst>
          </p:cNvPr>
          <p:cNvSpPr/>
          <p:nvPr/>
        </p:nvSpPr>
        <p:spPr>
          <a:xfrm>
            <a:off x="4581535" y="3065135"/>
            <a:ext cx="295018" cy="295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F963722-44BA-4D64-9A55-AF7A619DBA39}"/>
              </a:ext>
            </a:extLst>
          </p:cNvPr>
          <p:cNvSpPr/>
          <p:nvPr/>
        </p:nvSpPr>
        <p:spPr>
          <a:xfrm>
            <a:off x="4269770" y="3065135"/>
            <a:ext cx="167803" cy="1678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F963722-44BA-4D64-9A55-AF7A619DBA39}"/>
              </a:ext>
            </a:extLst>
          </p:cNvPr>
          <p:cNvSpPr/>
          <p:nvPr/>
        </p:nvSpPr>
        <p:spPr>
          <a:xfrm>
            <a:off x="3283862" y="3065135"/>
            <a:ext cx="167803" cy="1678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F963722-44BA-4D64-9A55-AF7A619DBA39}"/>
              </a:ext>
            </a:extLst>
          </p:cNvPr>
          <p:cNvSpPr/>
          <p:nvPr/>
        </p:nvSpPr>
        <p:spPr>
          <a:xfrm>
            <a:off x="5003720" y="3065135"/>
            <a:ext cx="167803" cy="1678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F963722-44BA-4D64-9A55-AF7A619DBA39}"/>
              </a:ext>
            </a:extLst>
          </p:cNvPr>
          <p:cNvSpPr/>
          <p:nvPr/>
        </p:nvSpPr>
        <p:spPr>
          <a:xfrm>
            <a:off x="5980331" y="3065135"/>
            <a:ext cx="167803" cy="1678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F963722-44BA-4D64-9A55-AF7A619DBA39}"/>
              </a:ext>
            </a:extLst>
          </p:cNvPr>
          <p:cNvSpPr/>
          <p:nvPr/>
        </p:nvSpPr>
        <p:spPr>
          <a:xfrm>
            <a:off x="6351807" y="3065135"/>
            <a:ext cx="167803" cy="1678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371371" y="4098222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검사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834590" y="4098222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배심원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6403641" y="4098222"/>
            <a:ext cx="6591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판사 </a:t>
            </a:r>
          </a:p>
        </p:txBody>
      </p:sp>
      <p:cxnSp>
        <p:nvCxnSpPr>
          <p:cNvPr id="73" name="직선 화살표 연결선 72"/>
          <p:cNvCxnSpPr/>
          <p:nvPr/>
        </p:nvCxnSpPr>
        <p:spPr bwMode="auto">
          <a:xfrm>
            <a:off x="7609540" y="3903335"/>
            <a:ext cx="14922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/>
          <p:cNvCxnSpPr/>
          <p:nvPr/>
        </p:nvCxnSpPr>
        <p:spPr bwMode="auto">
          <a:xfrm flipH="1">
            <a:off x="1104813" y="3891612"/>
            <a:ext cx="14531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직사각형 74"/>
          <p:cNvSpPr/>
          <p:nvPr/>
        </p:nvSpPr>
        <p:spPr>
          <a:xfrm>
            <a:off x="1591122" y="4970861"/>
            <a:ext cx="5693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0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실제</a:t>
            </a:r>
            <a:endParaRPr lang="ko-KR" altLang="en-US" sz="1600"/>
          </a:p>
        </p:txBody>
      </p:sp>
      <p:sp>
        <p:nvSpPr>
          <p:cNvPr id="76" name="직사각형 75"/>
          <p:cNvSpPr/>
          <p:nvPr/>
        </p:nvSpPr>
        <p:spPr>
          <a:xfrm>
            <a:off x="2028781" y="4420985"/>
            <a:ext cx="5950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600"/>
              <a:t>예측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818215" y="2143519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pc="-10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Actual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31807" y="3258698"/>
            <a:ext cx="734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pc="-10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Predict</a:t>
            </a:r>
            <a:endParaRPr lang="ko-KR" altLang="en-US" sz="1600"/>
          </a:p>
        </p:txBody>
      </p:sp>
      <p:sp>
        <p:nvSpPr>
          <p:cNvPr id="80" name="곱하기 기호 16">
            <a:extLst>
              <a:ext uri="{FF2B5EF4-FFF2-40B4-BE49-F238E27FC236}">
                <a16:creationId xmlns:a16="http://schemas.microsoft.com/office/drawing/2014/main" id="{29F9F8FE-F34E-43B4-AEAA-5F19C29EEBB5}"/>
              </a:ext>
            </a:extLst>
          </p:cNvPr>
          <p:cNvSpPr/>
          <p:nvPr/>
        </p:nvSpPr>
        <p:spPr>
          <a:xfrm>
            <a:off x="8629995" y="3758081"/>
            <a:ext cx="295018" cy="2950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F963722-44BA-4D64-9A55-AF7A619DBA39}"/>
              </a:ext>
            </a:extLst>
          </p:cNvPr>
          <p:cNvSpPr/>
          <p:nvPr/>
        </p:nvSpPr>
        <p:spPr>
          <a:xfrm>
            <a:off x="1280061" y="3807923"/>
            <a:ext cx="167803" cy="1678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3475227" y="3641577"/>
            <a:ext cx="1027845" cy="486027"/>
            <a:chOff x="3516895" y="3466703"/>
            <a:chExt cx="1027845" cy="486027"/>
          </a:xfrm>
        </p:grpSpPr>
        <p:sp>
          <p:nvSpPr>
            <p:cNvPr id="86" name="이등변 삼각형 85"/>
            <p:cNvSpPr/>
            <p:nvPr/>
          </p:nvSpPr>
          <p:spPr>
            <a:xfrm>
              <a:off x="3944887" y="3466703"/>
              <a:ext cx="72009" cy="1567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516895" y="3691120"/>
              <a:ext cx="10278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i="1">
                  <a:latin typeface="Tw Cen MT" panose="020B0602020104020603" pitchFamily="34" charset="0"/>
                  <a:cs typeface="Arial" panose="020B0604020202020204" pitchFamily="34" charset="0"/>
                </a:rPr>
                <a:t>CUT-OFF = 0.2</a:t>
              </a:r>
              <a:endParaRPr lang="ko-KR" altLang="en-US" sz="1100" b="1" i="1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159647" y="3641577"/>
            <a:ext cx="1027845" cy="486027"/>
            <a:chOff x="3516895" y="3466703"/>
            <a:chExt cx="1027845" cy="486027"/>
          </a:xfrm>
        </p:grpSpPr>
        <p:sp>
          <p:nvSpPr>
            <p:cNvPr id="89" name="이등변 삼각형 88"/>
            <p:cNvSpPr/>
            <p:nvPr/>
          </p:nvSpPr>
          <p:spPr>
            <a:xfrm>
              <a:off x="3944887" y="3466703"/>
              <a:ext cx="72009" cy="1567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516895" y="3691120"/>
              <a:ext cx="10278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i="1">
                  <a:latin typeface="Tw Cen MT" panose="020B0602020104020603" pitchFamily="34" charset="0"/>
                  <a:cs typeface="Arial" panose="020B0604020202020204" pitchFamily="34" charset="0"/>
                </a:rPr>
                <a:t>CUT-OFF = 0.8</a:t>
              </a:r>
              <a:endParaRPr lang="ko-KR" altLang="en-US" sz="1100" b="1" i="1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736976" y="3641577"/>
            <a:ext cx="1027845" cy="486027"/>
            <a:chOff x="3516895" y="3466703"/>
            <a:chExt cx="1027845" cy="486027"/>
          </a:xfrm>
        </p:grpSpPr>
        <p:sp>
          <p:nvSpPr>
            <p:cNvPr id="92" name="이등변 삼각형 91"/>
            <p:cNvSpPr/>
            <p:nvPr/>
          </p:nvSpPr>
          <p:spPr>
            <a:xfrm>
              <a:off x="3944887" y="3466703"/>
              <a:ext cx="72009" cy="1567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516895" y="3691120"/>
              <a:ext cx="10278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i="1">
                  <a:latin typeface="Tw Cen MT" panose="020B0602020104020603" pitchFamily="34" charset="0"/>
                  <a:cs typeface="Arial" panose="020B0604020202020204" pitchFamily="34" charset="0"/>
                </a:rPr>
                <a:t>CUT-OFF = 0.5</a:t>
              </a:r>
              <a:endParaRPr lang="ko-KR" altLang="en-US" sz="1100" b="1" i="1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90773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8925000" cy="584775"/>
          </a:xfrm>
        </p:spPr>
        <p:txBody>
          <a:bodyPr/>
          <a:lstStyle/>
          <a:p>
            <a:r>
              <a:rPr lang="en-US" altLang="ko-KR" sz="1800"/>
              <a:t>Model evaluation</a:t>
            </a:r>
            <a:br>
              <a:rPr lang="en-US" altLang="ko-KR" sz="1800"/>
            </a:br>
            <a:r>
              <a:rPr lang="ko-KR" altLang="en-US" sz="2000"/>
              <a:t>수신자운영특성곡선</a:t>
            </a:r>
            <a:r>
              <a:rPr lang="en-US" altLang="ko-KR" sz="1600"/>
              <a:t>(Receiver Operating Characteristics Curve, ROC)</a:t>
            </a:r>
            <a:r>
              <a:rPr lang="ko-KR" altLang="en-US" sz="1600"/>
              <a:t> </a:t>
            </a:r>
            <a:endParaRPr lang="ko-KR" altLang="en-US" sz="2000"/>
          </a:p>
        </p:txBody>
      </p:sp>
      <p:sp>
        <p:nvSpPr>
          <p:cNvPr id="22" name="직사각형 21"/>
          <p:cNvSpPr/>
          <p:nvPr/>
        </p:nvSpPr>
        <p:spPr>
          <a:xfrm>
            <a:off x="632520" y="1243561"/>
            <a:ext cx="9073008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의사결정임계값에 따른 모델의 성능 지표를 보여주는 그래프 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1863" y="2132856"/>
            <a:ext cx="5892278" cy="1528025"/>
            <a:chOff x="1037480" y="2116999"/>
            <a:chExt cx="6541376" cy="168198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4381" y="2551188"/>
              <a:ext cx="5964475" cy="124779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652124" y="2116999"/>
              <a:ext cx="603050" cy="338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검사 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115343" y="2116999"/>
              <a:ext cx="749564" cy="338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배심원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84394" y="2116999"/>
              <a:ext cx="617874" cy="338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판사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37480" y="3000496"/>
              <a:ext cx="5180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spc="-100">
                  <a:latin typeface="맑은 고딕" panose="020B0503020000020004" pitchFamily="50" charset="-127"/>
                  <a:ea typeface="맑은 고딕" panose="020B0503020000020004" pitchFamily="50" charset="-127"/>
                  <a:cs typeface="Arial Unicode MS" panose="020B0604020202020204" pitchFamily="50" charset="-127"/>
                </a:rPr>
                <a:t>실제</a:t>
              </a:r>
              <a:endParaRPr lang="ko-KR" altLang="en-US" sz="140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309534" y="2439762"/>
              <a:ext cx="568046" cy="3387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예측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00472" y="3852421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TPR                 4/4=1               3/4=0.75            2/2=0.5</a:t>
            </a:r>
          </a:p>
          <a:p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FPR                 4/6=0.67           2/6=0.33            0/6=0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048" y="2492896"/>
            <a:ext cx="4197032" cy="3391202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850261" y="4581128"/>
            <a:ext cx="974947" cy="470638"/>
            <a:chOff x="3516895" y="3466703"/>
            <a:chExt cx="974947" cy="470638"/>
          </a:xfrm>
        </p:grpSpPr>
        <p:sp>
          <p:nvSpPr>
            <p:cNvPr id="9" name="이등변 삼각형 8"/>
            <p:cNvSpPr/>
            <p:nvPr/>
          </p:nvSpPr>
          <p:spPr>
            <a:xfrm>
              <a:off x="3944887" y="3466703"/>
              <a:ext cx="72009" cy="1567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16895" y="3691120"/>
              <a:ext cx="9749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i="1">
                  <a:latin typeface="Tw Cen MT" panose="020B0602020104020603" pitchFamily="34" charset="0"/>
                  <a:cs typeface="Arial" panose="020B0604020202020204" pitchFamily="34" charset="0"/>
                </a:rPr>
                <a:t>CUT-OFF = 0.8</a:t>
              </a:r>
              <a:endParaRPr lang="ko-KR" altLang="en-US" sz="1000" b="1" i="1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761312" y="3356992"/>
            <a:ext cx="947695" cy="470638"/>
            <a:chOff x="3516895" y="3466703"/>
            <a:chExt cx="947695" cy="470638"/>
          </a:xfrm>
        </p:grpSpPr>
        <p:sp>
          <p:nvSpPr>
            <p:cNvPr id="12" name="이등변 삼각형 11"/>
            <p:cNvSpPr/>
            <p:nvPr/>
          </p:nvSpPr>
          <p:spPr>
            <a:xfrm>
              <a:off x="3944887" y="3466703"/>
              <a:ext cx="72009" cy="1567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16895" y="3691120"/>
              <a:ext cx="9476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i="1">
                  <a:latin typeface="Tw Cen MT" panose="020B0602020104020603" pitchFamily="34" charset="0"/>
                  <a:cs typeface="Arial" panose="020B0604020202020204" pitchFamily="34" charset="0"/>
                </a:rPr>
                <a:t>CUT-OFF = 0.2</a:t>
              </a:r>
              <a:endParaRPr lang="ko-KR" altLang="en-US" sz="1000" b="1" i="1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681192" y="4005064"/>
            <a:ext cx="947695" cy="470638"/>
            <a:chOff x="3516895" y="3466703"/>
            <a:chExt cx="947695" cy="470638"/>
          </a:xfrm>
        </p:grpSpPr>
        <p:sp>
          <p:nvSpPr>
            <p:cNvPr id="23" name="이등변 삼각형 22"/>
            <p:cNvSpPr/>
            <p:nvPr/>
          </p:nvSpPr>
          <p:spPr>
            <a:xfrm>
              <a:off x="3944887" y="3466703"/>
              <a:ext cx="72009" cy="15670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16895" y="3691120"/>
              <a:ext cx="9476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b="1" i="1">
                  <a:latin typeface="Tw Cen MT" panose="020B0602020104020603" pitchFamily="34" charset="0"/>
                  <a:cs typeface="Arial" panose="020B0604020202020204" pitchFamily="34" charset="0"/>
                </a:rPr>
                <a:t>CUT-OFF = 0.5</a:t>
              </a:r>
              <a:endParaRPr lang="ko-KR" altLang="en-US" sz="1000" b="1" i="1">
                <a:latin typeface="Tw Cen MT" panose="020B06020201040206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51802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80528" y="648036"/>
            <a:ext cx="8925000" cy="584775"/>
          </a:xfrm>
        </p:spPr>
        <p:txBody>
          <a:bodyPr/>
          <a:lstStyle/>
          <a:p>
            <a:r>
              <a:rPr lang="en-US" altLang="ko-KR" sz="1800"/>
              <a:t>Model evaluation</a:t>
            </a:r>
            <a:br>
              <a:rPr lang="en-US" altLang="ko-KR" sz="1800"/>
            </a:br>
            <a:r>
              <a:rPr lang="ko-KR" altLang="en-US" sz="2000"/>
              <a:t>수신자운영특성곡선</a:t>
            </a:r>
            <a:r>
              <a:rPr lang="en-US" altLang="ko-KR" sz="1600"/>
              <a:t>(Receiver Operating Characteristics Curve, ROC)</a:t>
            </a:r>
            <a:r>
              <a:rPr lang="ko-KR" altLang="en-US" sz="1600"/>
              <a:t> </a:t>
            </a:r>
            <a:endParaRPr lang="ko-KR" altLang="en-US" sz="20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2060848"/>
            <a:ext cx="5328592" cy="405119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877579" y="6253697"/>
            <a:ext cx="40520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https://en.wikipedia.org/wiki/Receiver_operating_characteristic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01788" y="3645024"/>
                <a:ext cx="2743700" cy="553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𝑈𝑅𝑂𝐶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𝑑𝐹𝑃𝑅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788" y="3645024"/>
                <a:ext cx="2743700" cy="55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6535218" y="4259835"/>
            <a:ext cx="224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>
                <a:latin typeface="Agency FB" panose="020B0503020202020204" pitchFamily="34" charset="0"/>
                <a:hlinkClick r:id="rId5"/>
              </a:rPr>
              <a:t>https://slideplayer.com/slide/9562694/</a:t>
            </a:r>
            <a:r>
              <a:rPr lang="ko-KR" altLang="en-US" sz="1200"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2520" y="1243561"/>
            <a:ext cx="907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confusion matrix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생성되며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ROC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곡선의 아래 면적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(AUROC, Area Under ROC)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클수록 성능 우수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83371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챕터 1">
  <a:themeElements>
    <a:clrScheme name="20181213 정부설명회">
      <a:dk1>
        <a:sysClr val="windowText" lastClr="000000"/>
      </a:dk1>
      <a:lt1>
        <a:sysClr val="window" lastClr="FFFFFF"/>
      </a:lt1>
      <a:dk2>
        <a:srgbClr val="4897C9"/>
      </a:dk2>
      <a:lt2>
        <a:srgbClr val="184478"/>
      </a:lt2>
      <a:accent1>
        <a:srgbClr val="FAE87E"/>
      </a:accent1>
      <a:accent2>
        <a:srgbClr val="0E69AA"/>
      </a:accent2>
      <a:accent3>
        <a:srgbClr val="7F7F7F"/>
      </a:accent3>
      <a:accent4>
        <a:srgbClr val="5F83BD"/>
      </a:accent4>
      <a:accent5>
        <a:srgbClr val="EF413D"/>
      </a:accent5>
      <a:accent6>
        <a:srgbClr val="28985B"/>
      </a:accent6>
      <a:hlink>
        <a:srgbClr val="0000FF"/>
      </a:hlink>
      <a:folHlink>
        <a:srgbClr val="800080"/>
      </a:folHlink>
    </a:clrScheme>
    <a:fontScheme name="발표장표">
      <a:majorFont>
        <a:latin typeface="Rix고딕 EB"/>
        <a:ea typeface="Rix고딕 EB"/>
        <a:cs typeface=""/>
      </a:majorFont>
      <a:minorFont>
        <a:latin typeface="Rix고딕 B"/>
        <a:ea typeface="Rix고딕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18535</TotalTime>
  <Words>818</Words>
  <Application>Microsoft Office PowerPoint</Application>
  <PresentationFormat>A4 용지(210x297mm)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나눔바른고딕 UltraLight</vt:lpstr>
      <vt:lpstr>나눔스퀘어</vt:lpstr>
      <vt:lpstr>나눔스퀘어 ExtraBold</vt:lpstr>
      <vt:lpstr>맑은 고딕</vt:lpstr>
      <vt:lpstr>휴먼엑스포</vt:lpstr>
      <vt:lpstr>Agency FB</vt:lpstr>
      <vt:lpstr>Arial</vt:lpstr>
      <vt:lpstr>Arial Narrow</vt:lpstr>
      <vt:lpstr>Cambria Math</vt:lpstr>
      <vt:lpstr>Tahoma</vt:lpstr>
      <vt:lpstr>Tw Cen MT</vt:lpstr>
      <vt:lpstr>Wingdings</vt:lpstr>
      <vt:lpstr>챕터 1</vt:lpstr>
      <vt:lpstr>PowerPoint 프레젠테이션</vt:lpstr>
      <vt:lpstr>학습 목표</vt:lpstr>
      <vt:lpstr>머신러닝 연구절차</vt:lpstr>
      <vt:lpstr>Model evaluation Recall/Precision</vt:lpstr>
      <vt:lpstr>Model evaluation Confusion matrix</vt:lpstr>
      <vt:lpstr>Model evaluation Classification report</vt:lpstr>
      <vt:lpstr>수신자운영특성곡선(Receiver Operating Characteristics Curve, ROC) TPR과 FPR 롂 </vt:lpstr>
      <vt:lpstr>Model evaluation 수신자운영특성곡선(Receiver Operating Characteristics Curve, ROC) </vt:lpstr>
      <vt:lpstr>Model evaluation 수신자운영특성곡선(Receiver Operating Characteristics Curve, ROC) </vt:lpstr>
      <vt:lpstr>Model evaluation 임계값에 따른 FN, ROC curve </vt:lpstr>
      <vt:lpstr>Model evaluation 데이터 분포형태에 따른 FN, ROC curve </vt:lpstr>
      <vt:lpstr>Model evaluation 의사결정임계치와 혼동표</vt:lpstr>
      <vt:lpstr>Model evaluation 정밀도-재현율 그래프(Precsion-recall curve, PR Curve) </vt:lpstr>
      <vt:lpstr>Model evaluation </vt:lpstr>
      <vt:lpstr>Model evaluation 향상도와 누적이익곡선</vt:lpstr>
      <vt:lpstr>Model evaluation 향상도와 누적이익곡선</vt:lpstr>
    </vt:vector>
  </TitlesOfParts>
  <Manager/>
  <Company>Hewlett-Packard Company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ancestor9</dc:creator>
  <cp:lastModifiedBy>Sanggoo Cho</cp:lastModifiedBy>
  <cp:revision>2295</cp:revision>
  <cp:lastPrinted>2023-01-27T02:16:17Z</cp:lastPrinted>
  <dcterms:created xsi:type="dcterms:W3CDTF">2013-11-05T14:26:13Z</dcterms:created>
  <dcterms:modified xsi:type="dcterms:W3CDTF">2024-06-20T11:39:16Z</dcterms:modified>
  <cp:version/>
</cp:coreProperties>
</file>