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1"/>
  </p:sldMasterIdLst>
  <p:notesMasterIdLst>
    <p:notesMasterId r:id="rId22"/>
  </p:notesMasterIdLst>
  <p:handoutMasterIdLst>
    <p:handoutMasterId r:id="rId23"/>
  </p:handoutMasterIdLst>
  <p:sldIdLst>
    <p:sldId id="1160" r:id="rId2"/>
    <p:sldId id="2326" r:id="rId3"/>
    <p:sldId id="1552" r:id="rId4"/>
    <p:sldId id="2324" r:id="rId5"/>
    <p:sldId id="2304" r:id="rId6"/>
    <p:sldId id="2318" r:id="rId7"/>
    <p:sldId id="2312" r:id="rId8"/>
    <p:sldId id="2296" r:id="rId9"/>
    <p:sldId id="2305" r:id="rId10"/>
    <p:sldId id="2306" r:id="rId11"/>
    <p:sldId id="1572" r:id="rId12"/>
    <p:sldId id="2319" r:id="rId13"/>
    <p:sldId id="1583" r:id="rId14"/>
    <p:sldId id="2330" r:id="rId15"/>
    <p:sldId id="2307" r:id="rId16"/>
    <p:sldId id="1584" r:id="rId17"/>
    <p:sldId id="2308" r:id="rId18"/>
    <p:sldId id="2315" r:id="rId19"/>
    <p:sldId id="2309" r:id="rId20"/>
    <p:sldId id="2323" r:id="rId21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206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 orient="horz" pos="1025">
          <p15:clr>
            <a:srgbClr val="A4A3A4"/>
          </p15:clr>
        </p15:guide>
        <p15:guide id="5" pos="2880">
          <p15:clr>
            <a:srgbClr val="A4A3A4"/>
          </p15:clr>
        </p15:guide>
        <p15:guide id="6" pos="3119">
          <p15:clr>
            <a:srgbClr val="A4A3A4"/>
          </p15:clr>
        </p15:guide>
        <p15:guide id="7" pos="488">
          <p15:clr>
            <a:srgbClr val="A4A3A4"/>
          </p15:clr>
        </p15:guide>
        <p15:guide id="8" pos="3211">
          <p15:clr>
            <a:srgbClr val="A4A3A4"/>
          </p15:clr>
        </p15:guide>
        <p15:guide id="9" pos="5886">
          <p15:clr>
            <a:srgbClr val="A4A3A4"/>
          </p15:clr>
        </p15:guide>
        <p15:guide id="10" pos="5751">
          <p15:clr>
            <a:srgbClr val="A4A3A4"/>
          </p15:clr>
        </p15:guide>
        <p15:guide id="11" pos="3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6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72" autoAdjust="0"/>
    <p:restoredTop sz="95244" autoAdjust="0"/>
  </p:normalViewPr>
  <p:slideViewPr>
    <p:cSldViewPr>
      <p:cViewPr>
        <p:scale>
          <a:sx n="100" d="100"/>
          <a:sy n="100" d="100"/>
        </p:scale>
        <p:origin x="1186" y="-317"/>
      </p:cViewPr>
      <p:guideLst>
        <p:guide orient="horz" pos="2159"/>
        <p:guide orient="horz" pos="1206"/>
        <p:guide orient="horz" pos="4020"/>
        <p:guide orient="horz" pos="1025"/>
        <p:guide pos="2880"/>
        <p:guide pos="3119"/>
        <p:guide pos="488"/>
        <p:guide pos="3211"/>
        <p:guide pos="5886"/>
        <p:guide pos="5751"/>
        <p:guide pos="352"/>
      </p:guideLst>
    </p:cSldViewPr>
  </p:slideViewPr>
  <p:outlineViewPr>
    <p:cViewPr>
      <p:scale>
        <a:sx n="33" d="100"/>
        <a:sy n="33" d="100"/>
      </p:scale>
      <p:origin x="0" y="-14277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4008" y="108"/>
      </p:cViewPr>
      <p:guideLst>
        <p:guide orient="horz" pos="3106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580" cy="492780"/>
          </a:xfrm>
          <a:prstGeom prst="rect">
            <a:avLst/>
          </a:prstGeom>
        </p:spPr>
        <p:txBody>
          <a:bodyPr vert="horz" lIns="87541" tIns="43771" rIns="87541" bIns="43771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678" y="1"/>
            <a:ext cx="2918579" cy="492780"/>
          </a:xfrm>
          <a:prstGeom prst="rect">
            <a:avLst/>
          </a:prstGeom>
        </p:spPr>
        <p:txBody>
          <a:bodyPr vert="horz" lIns="87541" tIns="43771" rIns="87541" bIns="43771"/>
          <a:lstStyle>
            <a:lvl1pPr algn="r">
              <a:defRPr sz="1200"/>
            </a:lvl1pPr>
          </a:lstStyle>
          <a:p>
            <a:pPr lvl="0">
              <a:defRPr/>
            </a:pPr>
            <a:fld id="{3E81C32A-3A80-4A7D-8BDE-AAC2FB4FD2B9}" type="datetime1">
              <a:rPr lang="ko-KR" altLang="en-US">
                <a:latin typeface="나눔스퀘어 ExtraBold"/>
                <a:ea typeface="나눔스퀘어 ExtraBold"/>
              </a:rPr>
              <a:pPr lvl="0">
                <a:defRPr/>
              </a:pPr>
              <a:t>2023-01-28</a:t>
            </a:fld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2003"/>
            <a:ext cx="2918580" cy="492780"/>
          </a:xfrm>
          <a:prstGeom prst="rect">
            <a:avLst/>
          </a:prstGeom>
        </p:spPr>
        <p:txBody>
          <a:bodyPr vert="horz" lIns="87541" tIns="43771" rIns="87541" bIns="43771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678" y="9372003"/>
            <a:ext cx="2918579" cy="492780"/>
          </a:xfrm>
          <a:prstGeom prst="rect">
            <a:avLst/>
          </a:prstGeom>
        </p:spPr>
        <p:txBody>
          <a:bodyPr vert="horz" lIns="87541" tIns="43771" rIns="87541" bIns="43771" anchor="b"/>
          <a:lstStyle>
            <a:lvl1pPr algn="r">
              <a:defRPr sz="1200"/>
            </a:lvl1pPr>
          </a:lstStyle>
          <a:p>
            <a:pPr lvl="0">
              <a:defRPr/>
            </a:pPr>
            <a:fld id="{9DA551EA-9673-4CB8-9725-DCAE777531BB}" type="slidenum">
              <a:rPr lang="ko-KR" altLang="en-US">
                <a:latin typeface="나눔스퀘어 ExtraBold"/>
                <a:ea typeface="나눔스퀘어 ExtraBold"/>
              </a:rPr>
              <a:pPr lvl="0">
                <a:defRPr/>
              </a:pPr>
              <a:t>‹#›</a:t>
            </a:fld>
            <a:endParaRPr lang="ko-KR" altLang="en-US">
              <a:latin typeface="나눔스퀘어 ExtraBold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3316"/>
          </a:xfrm>
          <a:prstGeom prst="rect">
            <a:avLst/>
          </a:prstGeom>
        </p:spPr>
        <p:txBody>
          <a:bodyPr vert="horz" lIns="94851" tIns="47425" rIns="94851" bIns="47425" anchor="b"/>
          <a:lstStyle>
            <a:lvl1pPr algn="r">
              <a:defRPr sz="1300"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fld id="{EA943608-30A2-4DD3-A5E1-F7D1EE9D253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" y="98425"/>
            <a:ext cx="6689725" cy="4632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32" tIns="43766" rIns="87532" bIns="43766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81987" y="5141406"/>
            <a:ext cx="6563086" cy="4294226"/>
          </a:xfrm>
          <a:prstGeom prst="rect">
            <a:avLst/>
          </a:prstGeom>
        </p:spPr>
        <p:txBody>
          <a:bodyPr vert="horz" lIns="87541" tIns="43771" rIns="87541" bIns="43771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63513" y="219075"/>
            <a:ext cx="6411912" cy="44402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 dirty="0">
                <a:latin typeface="Arial"/>
                <a:cs typeface="Arial"/>
              </a:rPr>
              <a:t>http://spss.datasolution.kr/data/data.htm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A1A2F62-45A7-4853-8B6C-089D0366EF82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1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258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A943608-30A2-4DD3-A5E1-F7D1EE9D253F}" type="slidenum">
              <a:rPr lang="ko-KR" altLang="en-US" smtClean="0"/>
              <a:pPr lvl="0"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92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8016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2AC7F96-4B9B-4741-BFCC-2B69DFF14624}"/>
              </a:ext>
            </a:extLst>
          </p:cNvPr>
          <p:cNvSpPr/>
          <p:nvPr userDrawn="1"/>
        </p:nvSpPr>
        <p:spPr>
          <a:xfrm>
            <a:off x="671108" y="6605368"/>
            <a:ext cx="277992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© 2019 </a:t>
            </a:r>
            <a:r>
              <a:rPr lang="en-US" altLang="ko-KR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DataSolution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Inc. | </a:t>
            </a:r>
            <a:r>
              <a:rPr lang="en-US" altLang="ko-KR" sz="60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BigData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Learning Center by  Ph.D. Jae-Suk Choi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933351-9B54-4426-B017-A76C70E046CA}"/>
              </a:ext>
            </a:extLst>
          </p:cNvPr>
          <p:cNvSpPr/>
          <p:nvPr userDrawn="1"/>
        </p:nvSpPr>
        <p:spPr>
          <a:xfrm>
            <a:off x="6303806" y="6605368"/>
            <a:ext cx="317586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NOTICE: Proprietary and Confidential Copyright © </a:t>
            </a:r>
            <a:r>
              <a:rPr lang="en-US" altLang="ko-KR" sz="60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DataSolution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6905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_1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 prstMaterial="softEdge">
              <a:contourClr>
                <a:schemeClr val="bg1"/>
              </a:contourClr>
            </a:sp3d>
          </a:bodyPr>
          <a:lstStyle>
            <a:lvl1pPr marL="0" indent="0" algn="l" rtl="0" eaLnBrk="0" fontAlgn="base" latinLnBrk="1" hangingPunct="0">
              <a:spcBef>
                <a:spcPct val="0"/>
              </a:spcBef>
              <a:spcAft>
                <a:spcPct val="0"/>
              </a:spcAft>
              <a:buFont typeface="+mj-lt"/>
              <a:buNone/>
              <a:defRPr kumimoji="1" lang="ko-KR" altLang="en-US" sz="2600" b="0" kern="0" spc="0" baseline="0" dirty="0">
                <a:ln w="1905"/>
                <a:gradFill>
                  <a:gsLst>
                    <a:gs pos="63750">
                      <a:srgbClr val="0070C0"/>
                    </a:gs>
                    <a:gs pos="75000">
                      <a:srgbClr val="0070C0"/>
                    </a:gs>
                  </a:gsLst>
                  <a:lin ang="5400000" scaled="0"/>
                </a:gradFill>
                <a:effectLst/>
                <a:latin typeface="나눔스퀘어 ExtraBold" pitchFamily="50" charset="-127"/>
                <a:ea typeface="나눔스퀘어 ExtraBold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Rectangle 178"/>
          <p:cNvSpPr>
            <a:spLocks noChangeArrowheads="1"/>
          </p:cNvSpPr>
          <p:nvPr userDrawn="1"/>
        </p:nvSpPr>
        <p:spPr bwMode="auto">
          <a:xfrm>
            <a:off x="4859074" y="6548953"/>
            <a:ext cx="41158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R="0" lvl="0" indent="0" algn="ctr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412F0CD-6C03-4E80-9F06-157C4F806DB1}" type="slidenum">
              <a:rPr kumimoji="0" lang="en-US" altLang="ko-KR" sz="11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 UltraLight" pitchFamily="2" charset="-127"/>
                <a:ea typeface="나눔바른고딕 UltraLight" pitchFamily="2" charset="-127"/>
              </a:rPr>
              <a: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altLang="ko-KR" sz="1100" b="1" i="0" u="none" strike="noStrike" kern="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58786" y="1438177"/>
            <a:ext cx="71366" cy="696392"/>
            <a:chOff x="67253" y="1474605"/>
            <a:chExt cx="71366" cy="696392"/>
          </a:xfrm>
        </p:grpSpPr>
        <p:sp>
          <p:nvSpPr>
            <p:cNvPr id="22" name="타원 21"/>
            <p:cNvSpPr/>
            <p:nvPr userDrawn="1"/>
          </p:nvSpPr>
          <p:spPr>
            <a:xfrm rot="5400000">
              <a:off x="67253" y="1474605"/>
              <a:ext cx="71366" cy="713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endParaRPr lang="ko-KR" altLang="en-US" sz="1800">
                <a:solidFill>
                  <a:prstClr val="white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4" name="타원 23"/>
            <p:cNvSpPr/>
            <p:nvPr userDrawn="1"/>
          </p:nvSpPr>
          <p:spPr>
            <a:xfrm rot="5400000">
              <a:off x="67253" y="1787118"/>
              <a:ext cx="71366" cy="713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endParaRPr lang="ko-KR" altLang="en-US" sz="1800">
                <a:solidFill>
                  <a:prstClr val="white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6" name="타원 25"/>
            <p:cNvSpPr/>
            <p:nvPr userDrawn="1"/>
          </p:nvSpPr>
          <p:spPr>
            <a:xfrm rot="5400000">
              <a:off x="67253" y="2099631"/>
              <a:ext cx="71366" cy="713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endParaRPr lang="ko-KR" altLang="en-US" sz="1800">
                <a:solidFill>
                  <a:prstClr val="white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61312" y="188640"/>
            <a:ext cx="2021979" cy="3403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117D0C-14D3-EA73-8219-0CF4DD144EC7}"/>
              </a:ext>
            </a:extLst>
          </p:cNvPr>
          <p:cNvSpPr/>
          <p:nvPr userDrawn="1"/>
        </p:nvSpPr>
        <p:spPr>
          <a:xfrm>
            <a:off x="7581292" y="107051"/>
            <a:ext cx="212423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96A77F-1C59-B777-2F11-4201A91433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88363" y="112740"/>
            <a:ext cx="1584176" cy="5110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83C7F76-D027-9303-0F72-A17ADAF208B6}"/>
              </a:ext>
            </a:extLst>
          </p:cNvPr>
          <p:cNvSpPr/>
          <p:nvPr userDrawn="1"/>
        </p:nvSpPr>
        <p:spPr>
          <a:xfrm>
            <a:off x="7329264" y="107051"/>
            <a:ext cx="2454027" cy="51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00581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08" r:id="rId2"/>
    <p:sldLayoutId id="2147483697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-15552" y="1196752"/>
            <a:ext cx="72008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Tree based classification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40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585358" y="4365103"/>
            <a:ext cx="5200650" cy="136815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b="1"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rPr>
              <a:t>2023.2.8</a:t>
            </a:r>
            <a:endParaRPr lang="en-US" altLang="ko-KR" sz="1800" b="1" dirty="0">
              <a:latin typeface="휴먼엑스포" panose="02030504000101010101" pitchFamily="18" charset="-127"/>
              <a:ea typeface="휴먼엑스포" panose="02030504000101010101" pitchFamily="18" charset="-127"/>
              <a:cs typeface="+mj-cs"/>
            </a:endParaRPr>
          </a:p>
          <a:p>
            <a:pPr marL="0" indent="0" algn="ctr"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marL="0" indent="0" algn="ctr"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ko-KR" altLang="en-US" sz="18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rPr>
              <a:t>조 상 구</a:t>
            </a:r>
            <a:endParaRPr lang="en-US" altLang="ko-KR" sz="1800" b="1" dirty="0">
              <a:latin typeface="휴먼엑스포" panose="02030504000101010101" pitchFamily="18" charset="-127"/>
              <a:ea typeface="휴먼엑스포" panose="02030504000101010101" pitchFamily="18" charset="-127"/>
              <a:cs typeface="+mj-cs"/>
            </a:endParaRPr>
          </a:p>
        </p:txBody>
      </p:sp>
      <p:pic>
        <p:nvPicPr>
          <p:cNvPr id="5" name="Picture 6" descr="two girl illustrati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318" y="2420888"/>
            <a:ext cx="2803055" cy="421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845486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4690B5F-04BE-20A2-BA4A-334447B8027F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8871145" y="3743240"/>
            <a:ext cx="770" cy="215468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ko-KR" altLang="en-US" dirty="0"/>
              <a:t>의사결정 나무 모형의 오차행렬과 정확도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59295" y="6174927"/>
            <a:ext cx="3883249" cy="599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정확도(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ccuracy)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(77+133)/(85+143) = 92.11%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22B00F-8642-5630-060E-3A86718D7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82" y="2889845"/>
            <a:ext cx="4057650" cy="34194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F3CAA0-D2F0-4FBF-C267-86E16FAA8BF8}"/>
              </a:ext>
            </a:extLst>
          </p:cNvPr>
          <p:cNvSpPr/>
          <p:nvPr/>
        </p:nvSpPr>
        <p:spPr>
          <a:xfrm>
            <a:off x="5460274" y="2998270"/>
            <a:ext cx="4017418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from sklearn.datasets import load_breast_cancer</a:t>
            </a:r>
          </a:p>
          <a:p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X, y = load_breast_cancer(return_X_y=True)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EB9DD9-F922-93EE-5AC3-9CD01F2061A2}"/>
              </a:ext>
            </a:extLst>
          </p:cNvPr>
          <p:cNvSpPr/>
          <p:nvPr/>
        </p:nvSpPr>
        <p:spPr>
          <a:xfrm>
            <a:off x="5469753" y="3924923"/>
            <a:ext cx="4017418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from sklearn.tree import DecisionTreeClassifier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9CA6FD-572D-4EAF-037B-04F485CEB7AE}"/>
              </a:ext>
            </a:extLst>
          </p:cNvPr>
          <p:cNvSpPr/>
          <p:nvPr/>
        </p:nvSpPr>
        <p:spPr>
          <a:xfrm>
            <a:off x="5469753" y="4728044"/>
            <a:ext cx="2508353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ko-KR" altLang="en-US" sz="1200">
                <a:latin typeface="Arial" panose="020B0604020202020204" pitchFamily="34" charset="0"/>
                <a:cs typeface="Arial" panose="020B0604020202020204" pitchFamily="34" charset="0"/>
              </a:rPr>
              <a:t>DecisionTreeClassifier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F2747C-797A-2A05-1360-924E9F41248E}"/>
              </a:ext>
            </a:extLst>
          </p:cNvPr>
          <p:cNvSpPr/>
          <p:nvPr/>
        </p:nvSpPr>
        <p:spPr>
          <a:xfrm>
            <a:off x="5469753" y="5304108"/>
            <a:ext cx="2220321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.fit(X, y)</a:t>
            </a: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F5DAC3-AE78-C4FE-E1DF-600CBD972793}"/>
              </a:ext>
            </a:extLst>
          </p:cNvPr>
          <p:cNvSpPr/>
          <p:nvPr/>
        </p:nvSpPr>
        <p:spPr>
          <a:xfrm>
            <a:off x="5469753" y="5897928"/>
            <a:ext cx="2220321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(X, y)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19F6466-F6E4-89FD-6912-72C93EB1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4598" y="4212955"/>
            <a:ext cx="121309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100000"/>
              </a:lnSpc>
              <a:buFontTx/>
              <a:buNone/>
            </a:pPr>
            <a:r>
              <a:rPr lang="en-US" altLang="ko-KR" sz="1100" dirty="0">
                <a:latin typeface="나눔고딕" pitchFamily="2" charset="-127"/>
                <a:ea typeface="나눔고딕" pitchFamily="2" charset="-127"/>
                <a:cs typeface="Arial Unicode MS" panose="020B0604020202020204" pitchFamily="50" charset="-127"/>
              </a:rPr>
              <a:t>2. 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  <a:cs typeface="Arial Unicode MS" panose="020B0604020202020204" pitchFamily="50" charset="-127"/>
              </a:rPr>
              <a:t>알고리즘 선택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  <a:cs typeface="Arial Unicode MS" panose="020B0604020202020204" pitchFamily="50" charset="-127"/>
              </a:rPr>
              <a:t> </a:t>
            </a:r>
            <a:endParaRPr lang="ko-KR" altLang="en-US" sz="1100" dirty="0">
              <a:latin typeface="나눔고딕" pitchFamily="2" charset="-127"/>
              <a:ea typeface="나눔고딕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76E76BB7-ED87-B0BB-9850-4EF4A96D4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077" y="5304108"/>
            <a:ext cx="121309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100000"/>
              </a:lnSpc>
              <a:buFontTx/>
              <a:buNone/>
            </a:pPr>
            <a:r>
              <a:rPr lang="en-US" altLang="ko-KR" sz="1100" dirty="0">
                <a:latin typeface="나눔고딕" pitchFamily="2" charset="-127"/>
                <a:ea typeface="나눔고딕" pitchFamily="2" charset="-127"/>
                <a:cs typeface="Arial Unicode MS" panose="020B0604020202020204" pitchFamily="50" charset="-127"/>
              </a:rPr>
              <a:t>4</a:t>
            </a:r>
            <a:r>
              <a:rPr lang="en-US" altLang="ko-KR" sz="1100">
                <a:latin typeface="나눔고딕" pitchFamily="2" charset="-127"/>
                <a:ea typeface="나눔고딕" pitchFamily="2" charset="-127"/>
                <a:cs typeface="Arial Unicode MS" panose="020B0604020202020204" pitchFamily="50" charset="-127"/>
              </a:rPr>
              <a:t>. </a:t>
            </a:r>
            <a:r>
              <a:rPr lang="ko-KR" altLang="en-US" sz="1100">
                <a:latin typeface="나눔고딕" pitchFamily="2" charset="-127"/>
                <a:ea typeface="나눔고딕" pitchFamily="2" charset="-127"/>
                <a:cs typeface="Arial Unicode MS" panose="020B0604020202020204" pitchFamily="50" charset="-127"/>
              </a:rPr>
              <a:t>학습</a:t>
            </a:r>
            <a:r>
              <a:rPr lang="en-US" altLang="ko-KR" sz="1100">
                <a:latin typeface="나눔고딕" pitchFamily="2" charset="-127"/>
                <a:ea typeface="나눔고딕" pitchFamily="2" charset="-127"/>
                <a:cs typeface="Arial Unicode MS" panose="020B0604020202020204" pitchFamily="50" charset="-127"/>
              </a:rPr>
              <a:t>(</a:t>
            </a:r>
            <a:r>
              <a:rPr lang="ko-KR" altLang="en-US" sz="1100">
                <a:latin typeface="나눔고딕" pitchFamily="2" charset="-127"/>
                <a:ea typeface="나눔고딕" pitchFamily="2" charset="-127"/>
                <a:cs typeface="Arial Unicode MS" panose="020B0604020202020204" pitchFamily="50" charset="-127"/>
              </a:rPr>
              <a:t>모형</a:t>
            </a:r>
            <a:r>
              <a:rPr lang="en-US" altLang="ko-KR" sz="1100">
                <a:latin typeface="나눔고딕" pitchFamily="2" charset="-127"/>
                <a:ea typeface="나눔고딕" pitchFamily="2" charset="-127"/>
                <a:cs typeface="Arial Unicode MS" panose="020B0604020202020204" pitchFamily="50" charset="-127"/>
              </a:rPr>
              <a:t>)</a:t>
            </a:r>
            <a:endParaRPr lang="ko-KR" altLang="en-US" sz="1100" dirty="0">
              <a:latin typeface="나눔고딕" pitchFamily="2" charset="-127"/>
              <a:ea typeface="나눔고딕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A8EA5AD-2177-D46C-61F7-3A6BFD5A3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368" y="5897928"/>
            <a:ext cx="1213093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100000"/>
              </a:lnSpc>
              <a:buFontTx/>
              <a:buNone/>
            </a:pPr>
            <a:r>
              <a:rPr lang="en-US" altLang="ko-KR" sz="1100" dirty="0">
                <a:latin typeface="나눔고딕" pitchFamily="2" charset="-127"/>
                <a:ea typeface="나눔고딕" pitchFamily="2" charset="-127"/>
                <a:cs typeface="Arial Unicode MS" panose="020B0604020202020204" pitchFamily="50" charset="-127"/>
              </a:rPr>
              <a:t>5. 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  <a:cs typeface="Arial Unicode MS" panose="020B0604020202020204" pitchFamily="50" charset="-127"/>
              </a:rPr>
              <a:t>예측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FE1901A7-2A44-6846-EEA1-A5EB13ED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4598" y="3466241"/>
            <a:ext cx="121309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100000"/>
              </a:lnSpc>
              <a:buFontTx/>
              <a:buNone/>
            </a:pPr>
            <a:r>
              <a:rPr lang="en-US" altLang="ko-KR" sz="1100" dirty="0">
                <a:latin typeface="나눔고딕" pitchFamily="2" charset="-127"/>
                <a:ea typeface="나눔고딕" pitchFamily="2" charset="-127"/>
                <a:cs typeface="Arial Unicode MS" panose="020B0604020202020204" pitchFamily="50" charset="-127"/>
              </a:rPr>
              <a:t>1. 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  <a:cs typeface="Arial Unicode MS" panose="020B0604020202020204" pitchFamily="50" charset="-127"/>
              </a:rPr>
              <a:t>데이터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  <a:cs typeface="Arial Unicode MS" panose="020B0604020202020204" pitchFamily="50" charset="-127"/>
              </a:rPr>
              <a:t> 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  <a:cs typeface="Arial Unicode MS" panose="020B0604020202020204" pitchFamily="50" charset="-127"/>
              </a:rPr>
              <a:t>준비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9680DBBA-5CCA-60B8-C6CA-6FB343700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4598" y="4728044"/>
            <a:ext cx="121309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100000"/>
              </a:lnSpc>
              <a:buFontTx/>
              <a:buNone/>
            </a:pPr>
            <a:r>
              <a:rPr lang="en-US" altLang="ko-KR" sz="1100" dirty="0">
                <a:latin typeface="나눔고딕" pitchFamily="2" charset="-127"/>
                <a:ea typeface="나눔고딕" pitchFamily="2" charset="-127"/>
                <a:cs typeface="Arial Unicode MS" panose="020B0604020202020204" pitchFamily="50" charset="-127"/>
              </a:rPr>
              <a:t>3. 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  <a:cs typeface="Arial Unicode MS" panose="020B0604020202020204" pitchFamily="50" charset="-127"/>
              </a:rPr>
              <a:t>알고리즘 객체화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  <a:cs typeface="Arial Unicode MS" panose="020B0604020202020204" pitchFamily="50" charset="-127"/>
              </a:rPr>
              <a:t> </a:t>
            </a:r>
            <a:endParaRPr lang="ko-KR" altLang="en-US" sz="1100" dirty="0">
              <a:latin typeface="나눔고딕" pitchFamily="2" charset="-127"/>
              <a:ea typeface="나눔고딕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24608" y="2513313"/>
            <a:ext cx="2664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오차 행렬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(Confusion Matrix)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186E7A-DBA3-2B59-F320-61D87B7A3697}"/>
              </a:ext>
            </a:extLst>
          </p:cNvPr>
          <p:cNvSpPr/>
          <p:nvPr/>
        </p:nvSpPr>
        <p:spPr>
          <a:xfrm>
            <a:off x="744279" y="1268760"/>
            <a:ext cx="8385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/>
            </a:pPr>
            <a:r>
              <a:rPr lang="en-US" altLang="ko-KR" sz="1600" spc="-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228</a:t>
            </a:r>
            <a:r>
              <a:rPr lang="ko-KR" altLang="en-US" sz="1600" spc="-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개</a:t>
            </a:r>
            <a:r>
              <a:rPr lang="en-US" altLang="ko-KR" sz="1600" spc="-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600" spc="-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시험데이터</a:t>
            </a:r>
            <a:r>
              <a:rPr lang="en-US" altLang="ko-KR" sz="1600" spc="-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(</a:t>
            </a:r>
            <a:r>
              <a:rPr lang="ko-KR" altLang="en-US" sz="1600" spc="-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정상 비정상 </a:t>
            </a:r>
            <a:r>
              <a:rPr lang="en-US" altLang="ko-KR" sz="1600" spc="-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??) </a:t>
            </a:r>
          </a:p>
        </p:txBody>
      </p:sp>
    </p:spTree>
    <p:extLst>
      <p:ext uri="{BB962C8B-B14F-4D97-AF65-F5344CB8AC3E}">
        <p14:creationId xmlns:p14="http://schemas.microsoft.com/office/powerpoint/2010/main" val="1746990750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F6BB280-69A2-43BF-8C51-FF52F30785BD}"/>
              </a:ext>
            </a:extLst>
          </p:cNvPr>
          <p:cNvSpPr/>
          <p:nvPr/>
        </p:nvSpPr>
        <p:spPr>
          <a:xfrm>
            <a:off x="731308" y="1250346"/>
            <a:ext cx="8470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모델의 특성상 자료의 레이블이 완전히 분류될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때까지 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splitting(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가지치기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하여 훈련하게 되어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과적합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(Overfitting)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발생하기 쉬움 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pruning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필요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ko-KR" altLang="en-US" dirty="0"/>
              <a:t>의사결정 나무 모형의 과적합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668" y="2143569"/>
            <a:ext cx="637270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8764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63" y="2824376"/>
            <a:ext cx="7175497" cy="3484944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ko-KR" altLang="en-US" dirty="0"/>
              <a:t>배심원 정리</a:t>
            </a:r>
            <a:endParaRPr lang="ko-KR" altLang="en-US" sz="1800" dirty="0"/>
          </a:p>
        </p:txBody>
      </p:sp>
      <p:sp>
        <p:nvSpPr>
          <p:cNvPr id="3" name="직사각형 2"/>
          <p:cNvSpPr/>
          <p:nvPr/>
        </p:nvSpPr>
        <p:spPr>
          <a:xfrm>
            <a:off x="686324" y="1268760"/>
            <a:ext cx="89471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근소하게 올바른 판단력을 가진 배심원이 모여서 독립적으로 판결하게 되면 항상 올바른 판단을 내린다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집단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지성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the wisdom of crowds)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개의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의사결정 나무를 만들어 다수의 결과로 예측</a:t>
            </a:r>
          </a:p>
        </p:txBody>
      </p:sp>
      <p:pic>
        <p:nvPicPr>
          <p:cNvPr id="2050" name="Picture 2" descr="Nicolas de Condorc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081" y="2204390"/>
            <a:ext cx="1366331" cy="168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304928" y="2715057"/>
            <a:ext cx="2860503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Nicolas de Condorcet’s Jury Theorem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 Sep 1792 – 8 Jul 1794)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5FFA86-8733-ADD6-0D4C-914B8446E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409" y="4084744"/>
            <a:ext cx="1988027" cy="203350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96A0A62-BB21-CDEC-C4D7-639DEB92076B}"/>
              </a:ext>
            </a:extLst>
          </p:cNvPr>
          <p:cNvSpPr/>
          <p:nvPr/>
        </p:nvSpPr>
        <p:spPr>
          <a:xfrm>
            <a:off x="5758544" y="5445224"/>
            <a:ext cx="147348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1 and One 0</a:t>
            </a:r>
          </a:p>
          <a:p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: 1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583933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ko-KR" altLang="en-US"/>
              <a:t>부트스트래핑 샘플링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48A514-4C42-FC2E-4CBE-87786D12B977}"/>
              </a:ext>
            </a:extLst>
          </p:cNvPr>
          <p:cNvSpPr/>
          <p:nvPr/>
        </p:nvSpPr>
        <p:spPr>
          <a:xfrm>
            <a:off x="731308" y="1250346"/>
            <a:ext cx="88302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부트스트래핑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(Bootstrapping)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은 표본의 수가 적거나 추가 자료를 얻기 어려워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통계가설을 적용하기  힘든 경우 확보된 샘플에서 반복적으로 다시 샘플링하는 방법 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재표본 추출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(Resampling) =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 부트스트래핑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(Boostrapping)</a:t>
            </a:r>
            <a:endParaRPr lang="ko-KR" altLang="en-US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표본 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개에서 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개를 복원 추출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중복 선택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하여 모수 추정치의 표준오차를 줄임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928" y="3293577"/>
            <a:ext cx="5040560" cy="285559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31308" y="3293577"/>
            <a:ext cx="33123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fontAlgn="base">
              <a:lnSpc>
                <a:spcPct val="150000"/>
              </a:lnSpc>
            </a:pP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예시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오른쪽 그림의 경우 부트스트래핑 방법</a:t>
            </a:r>
            <a:endParaRPr lang="en-US" altLang="ko-KR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1" algn="just" fontAlgn="base">
              <a:lnSpc>
                <a:spcPct val="150000"/>
              </a:lnSpc>
            </a:pPr>
            <a:endParaRPr lang="en-US" altLang="ko-KR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N=10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 표본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(Observed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Sample)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재표본 수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 10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개를 복원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추출</a:t>
            </a:r>
            <a:endParaRPr lang="en-US" altLang="ko-KR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M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회 반복</a:t>
            </a:r>
            <a:endParaRPr lang="en-US" altLang="ko-KR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M*10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재표본 생성</a:t>
            </a:r>
            <a:endParaRPr lang="en-US" altLang="ko-KR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모수의 평균신장에 대한 표준오차를 줄임</a:t>
            </a:r>
          </a:p>
        </p:txBody>
      </p:sp>
    </p:spTree>
    <p:extLst>
      <p:ext uri="{BB962C8B-B14F-4D97-AF65-F5344CB8AC3E}">
        <p14:creationId xmlns:p14="http://schemas.microsoft.com/office/powerpoint/2010/main" val="2413990887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en-US" altLang="ko-KR" dirty="0"/>
              <a:t>Bagging </a:t>
            </a:r>
            <a:r>
              <a:rPr lang="ko-KR" altLang="en-US" dirty="0"/>
              <a:t>모델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48A514-4C42-FC2E-4CBE-87786D12B977}"/>
              </a:ext>
            </a:extLst>
          </p:cNvPr>
          <p:cNvSpPr/>
          <p:nvPr/>
        </p:nvSpPr>
        <p:spPr>
          <a:xfrm>
            <a:off x="731308" y="1250346"/>
            <a:ext cx="88302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Bagging(Bootstrapping aggregation)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bootstrap((Resampling) tree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들의 총합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(aggregation)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Bootstrap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표본을 쓰므로 예측 오류의 추정에서 예상외의 효과가 있음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Bootstrap aggregating - Wikipedia">
            <a:extLst>
              <a:ext uri="{FF2B5EF4-FFF2-40B4-BE49-F238E27FC236}">
                <a16:creationId xmlns:a16="http://schemas.microsoft.com/office/drawing/2014/main" id="{C7AA4C64-07C1-0FC8-78FC-2D9908755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72" y="2407356"/>
            <a:ext cx="6582746" cy="371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522636-0B5E-584E-01CF-3E5FCD004E13}"/>
              </a:ext>
            </a:extLst>
          </p:cNvPr>
          <p:cNvSpPr txBox="1"/>
          <p:nvPr/>
        </p:nvSpPr>
        <p:spPr>
          <a:xfrm>
            <a:off x="7288099" y="3593430"/>
            <a:ext cx="18002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Random sampling</a:t>
            </a:r>
          </a:p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(with replacement)</a:t>
            </a:r>
            <a:endParaRPr lang="ko-KR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16168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Bagging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오차행렬과 정확도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EE4810-DD8B-1C9D-17C3-BF5C47359050}"/>
              </a:ext>
            </a:extLst>
          </p:cNvPr>
          <p:cNvSpPr/>
          <p:nvPr/>
        </p:nvSpPr>
        <p:spPr>
          <a:xfrm>
            <a:off x="5601072" y="2589698"/>
            <a:ext cx="3051340" cy="3351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from sklearn import ensemble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4E5443-D5D6-173E-FBE0-359853C1866B}"/>
              </a:ext>
            </a:extLst>
          </p:cNvPr>
          <p:cNvSpPr/>
          <p:nvPr/>
        </p:nvSpPr>
        <p:spPr>
          <a:xfrm>
            <a:off x="5601072" y="3430741"/>
            <a:ext cx="305134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Bag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= ensemble.BaggingClassifier(dt, </a:t>
            </a:r>
          </a:p>
          <a:p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n_estimators = 30, </a:t>
            </a:r>
          </a:p>
          <a:p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max_samples =0.8)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FC093C-9C3D-BE61-D355-2A34645B4B50}"/>
              </a:ext>
            </a:extLst>
          </p:cNvPr>
          <p:cNvSpPr/>
          <p:nvPr/>
        </p:nvSpPr>
        <p:spPr>
          <a:xfrm>
            <a:off x="5616352" y="4173964"/>
            <a:ext cx="3051340" cy="3351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.fit(X, y)</a:t>
            </a:r>
            <a:endParaRPr lang="en-US" altLang="ko-K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9D34A9-7CF2-A083-B789-E298D03AE2FE}"/>
              </a:ext>
            </a:extLst>
          </p:cNvPr>
          <p:cNvSpPr/>
          <p:nvPr/>
        </p:nvSpPr>
        <p:spPr>
          <a:xfrm>
            <a:off x="5616352" y="4606012"/>
            <a:ext cx="3051340" cy="3351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(X, y)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A1AD76-B858-45E5-9DE1-9CFB50832BB1}"/>
              </a:ext>
            </a:extLst>
          </p:cNvPr>
          <p:cNvSpPr/>
          <p:nvPr/>
        </p:nvSpPr>
        <p:spPr>
          <a:xfrm>
            <a:off x="5597863" y="3005291"/>
            <a:ext cx="3051340" cy="3351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= DecisionTreeClassifier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CA91F0-91F1-0046-3E8D-E6CC2AACF676}"/>
              </a:ext>
            </a:extLst>
          </p:cNvPr>
          <p:cNvSpPr/>
          <p:nvPr/>
        </p:nvSpPr>
        <p:spPr>
          <a:xfrm>
            <a:off x="560512" y="1264952"/>
            <a:ext cx="8712968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의사결정 나무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 표본 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원표본의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80%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만을 붓스트래핑하여 예측을 하면 성능이 높아짐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13D6A8-CB96-4A2C-70E6-DFF72688A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36" y="2525888"/>
            <a:ext cx="4067175" cy="33432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2978EB2-1CF2-F712-699A-F7B61F5E506C}"/>
              </a:ext>
            </a:extLst>
          </p:cNvPr>
          <p:cNvSpPr/>
          <p:nvPr/>
        </p:nvSpPr>
        <p:spPr>
          <a:xfrm>
            <a:off x="992560" y="5930116"/>
            <a:ext cx="4489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정확도(Accuracy) </a:t>
            </a:r>
          </a:p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(78+139)/(85+143) = 95.18%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4608" y="2185119"/>
            <a:ext cx="2376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오차 행렬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(Confusion Matrix)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107122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en-US" altLang="ko-KR" dirty="0"/>
              <a:t>Random Forest </a:t>
            </a:r>
            <a:r>
              <a:rPr lang="ko-KR" altLang="en-US" dirty="0"/>
              <a:t>모델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09491E-7109-995B-16F9-18B2E235FED1}"/>
              </a:ext>
            </a:extLst>
          </p:cNvPr>
          <p:cNvSpPr/>
          <p:nvPr/>
        </p:nvSpPr>
        <p:spPr>
          <a:xfrm>
            <a:off x="560512" y="1264952"/>
            <a:ext cx="90730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Bagging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다수의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tree model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들의 총합으로 부분적인 중복성이 모형의 성능을 저하시키는데 이런 문제를 개선한 것이 랜덤 포레스트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1)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표본에서 중복을 허용하여 같은 크기의 부표본을 추출하여 훈련자료로 사용하고 뽑히지 않은 개체들로 테스트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2)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노드 분리에서 전체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변수 중에서 임의로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(random)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변수를 비복원 임의 추출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215611-9952-430A-2FEB-C033E30CF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48" y="3212976"/>
            <a:ext cx="7098366" cy="282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28445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en-US" altLang="ko-KR" dirty="0"/>
              <a:t>Random Forest </a:t>
            </a:r>
            <a:r>
              <a:rPr lang="ko-KR" altLang="en-US"/>
              <a:t>모델의</a:t>
            </a:r>
            <a:r>
              <a:rPr lang="en-US" altLang="ko-KR"/>
              <a:t> </a:t>
            </a:r>
            <a:r>
              <a:rPr lang="ko-KR" altLang="en-US"/>
              <a:t>오차 행렬과 </a:t>
            </a:r>
            <a:r>
              <a:rPr lang="ko-KR" altLang="en-US" dirty="0"/>
              <a:t>정확도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EE788E-47B1-6986-1229-0CDD2211D391}"/>
              </a:ext>
            </a:extLst>
          </p:cNvPr>
          <p:cNvSpPr/>
          <p:nvPr/>
        </p:nvSpPr>
        <p:spPr>
          <a:xfrm>
            <a:off x="5576410" y="3903881"/>
            <a:ext cx="3625062" cy="339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.fit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_predict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(X, y)</a:t>
            </a:r>
            <a:endParaRPr lang="en-US" altLang="ko-K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1A2D-CA42-B2F5-DB69-FD84BD116C90}"/>
              </a:ext>
            </a:extLst>
          </p:cNvPr>
          <p:cNvSpPr txBox="1"/>
          <p:nvPr/>
        </p:nvSpPr>
        <p:spPr>
          <a:xfrm>
            <a:off x="5576410" y="2541932"/>
            <a:ext cx="362506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RandomForestClassifier(n_estimators=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0, </a:t>
            </a:r>
            <a:endParaRPr lang="en-US" altLang="ko-K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max_features=4,</a:t>
            </a:r>
            <a:endParaRPr lang="en-US" altLang="ko-K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oob_score=True)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2E37C1-3C51-E7F4-7FD4-63AA530C6461}"/>
              </a:ext>
            </a:extLst>
          </p:cNvPr>
          <p:cNvSpPr/>
          <p:nvPr/>
        </p:nvSpPr>
        <p:spPr>
          <a:xfrm>
            <a:off x="992560" y="5858108"/>
            <a:ext cx="4226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정확도(Accuracy)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(78+141)/(85+143) = 96.05%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2A6C5D-8390-EF85-F8A5-8F0D8864B234}"/>
              </a:ext>
            </a:extLst>
          </p:cNvPr>
          <p:cNvSpPr/>
          <p:nvPr/>
        </p:nvSpPr>
        <p:spPr>
          <a:xfrm>
            <a:off x="560512" y="1264952"/>
            <a:ext cx="914501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의사결정 나무와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변수만 추출하여 붓스트래핑하여 예측을 하면 성능이 높아짐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E899E1B-03E3-113E-5AB7-6FC66A59A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59" y="2373905"/>
            <a:ext cx="4067175" cy="3429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24608" y="2090139"/>
            <a:ext cx="2376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오차 행렬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(Confusion Matrix)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942064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ko-KR" altLang="en-US" dirty="0"/>
              <a:t>모델 비교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5AC7F8-71BA-1E25-A4A8-20CE37D9F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2836388"/>
            <a:ext cx="2971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10BA97A-8E15-B1CC-B25C-1DF21E9E6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64" y="2836388"/>
            <a:ext cx="2971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884CEE9-2F44-6CB9-8A5C-7016C10C1BF3}"/>
              </a:ext>
            </a:extLst>
          </p:cNvPr>
          <p:cNvSpPr/>
          <p:nvPr/>
        </p:nvSpPr>
        <p:spPr>
          <a:xfrm>
            <a:off x="1280592" y="2456603"/>
            <a:ext cx="1351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Decision Tree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D8F9B-5C50-AE66-EBB3-B2C922C79421}"/>
              </a:ext>
            </a:extLst>
          </p:cNvPr>
          <p:cNvSpPr txBox="1"/>
          <p:nvPr/>
        </p:nvSpPr>
        <p:spPr>
          <a:xfrm>
            <a:off x="848544" y="5435932"/>
            <a:ext cx="2448272" cy="342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(77+133)/(85+143) =92.11%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E6F6A7-4D2C-7466-9FBE-0013A9334D77}"/>
              </a:ext>
            </a:extLst>
          </p:cNvPr>
          <p:cNvSpPr txBox="1"/>
          <p:nvPr/>
        </p:nvSpPr>
        <p:spPr>
          <a:xfrm>
            <a:off x="3990628" y="5435932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(78+139)/(85+143) =95.18%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50A0A4-C957-4A46-1429-839BCA94F7F8}"/>
              </a:ext>
            </a:extLst>
          </p:cNvPr>
          <p:cNvSpPr txBox="1"/>
          <p:nvPr/>
        </p:nvSpPr>
        <p:spPr>
          <a:xfrm>
            <a:off x="7158980" y="5435932"/>
            <a:ext cx="2448272" cy="342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(78+141)/(85+143) =96.05%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4E56BD-ABD8-3E8C-0DDC-5E7A72F69BDB}"/>
              </a:ext>
            </a:extLst>
          </p:cNvPr>
          <p:cNvSpPr/>
          <p:nvPr/>
        </p:nvSpPr>
        <p:spPr>
          <a:xfrm>
            <a:off x="4539072" y="2456603"/>
            <a:ext cx="1351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Bagging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539187-BEE1-8453-34B0-BFACC51EA219}"/>
              </a:ext>
            </a:extLst>
          </p:cNvPr>
          <p:cNvSpPr/>
          <p:nvPr/>
        </p:nvSpPr>
        <p:spPr>
          <a:xfrm>
            <a:off x="7549727" y="2456603"/>
            <a:ext cx="14865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Random Forest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CA91F0-91F1-0046-3E8D-E6CC2AACF676}"/>
              </a:ext>
            </a:extLst>
          </p:cNvPr>
          <p:cNvSpPr/>
          <p:nvPr/>
        </p:nvSpPr>
        <p:spPr>
          <a:xfrm>
            <a:off x="560512" y="1264952"/>
            <a:ext cx="9145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모형의 정확도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(Accuracy)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오차행렬을 기준으로 평가하면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Random Forest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가장 좋음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F3E01A-FB38-BF4C-6928-A9CE79582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066" y="2825794"/>
            <a:ext cx="2971800" cy="250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0556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9125472" cy="400110"/>
          </a:xfrm>
        </p:spPr>
        <p:txBody>
          <a:bodyPr/>
          <a:lstStyle/>
          <a:p>
            <a:r>
              <a:rPr lang="en-US" altLang="ko-KR" dirty="0"/>
              <a:t>Lab</a:t>
            </a:r>
            <a:r>
              <a:rPr lang="ko-KR" altLang="en-US" dirty="0"/>
              <a:t> </a:t>
            </a:r>
            <a:r>
              <a:rPr lang="en-US" altLang="ko-KR" dirty="0"/>
              <a:t>13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Breast</a:t>
            </a:r>
            <a:r>
              <a:rPr lang="ko-KR" altLang="en-US" dirty="0"/>
              <a:t> </a:t>
            </a:r>
            <a:r>
              <a:rPr lang="en-US" altLang="ko-KR" dirty="0"/>
              <a:t>cancer</a:t>
            </a:r>
            <a:r>
              <a:rPr lang="ko-KR" altLang="en-US" dirty="0"/>
              <a:t> </a:t>
            </a:r>
            <a:r>
              <a:rPr lang="en-US" altLang="ko-KR" dirty="0"/>
              <a:t>data,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en-US" altLang="ko-KR" dirty="0"/>
              <a:t>based classification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712" y="1266668"/>
            <a:ext cx="7468668" cy="50152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2" y="2492896"/>
            <a:ext cx="4609560" cy="400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4402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55364"/>
              </p:ext>
            </p:extLst>
          </p:nvPr>
        </p:nvGraphicFramePr>
        <p:xfrm>
          <a:off x="1496616" y="2449652"/>
          <a:ext cx="7272808" cy="3888431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15555913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303357643"/>
                    </a:ext>
                  </a:extLst>
                </a:gridCol>
              </a:tblGrid>
              <a:tr h="35073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9590" marR="29590" marT="8123" marB="8123" anchor="ctr"/>
                </a:tc>
                <a:tc>
                  <a:txBody>
                    <a:bodyPr/>
                    <a:lstStyle/>
                    <a:p>
                      <a:pPr marL="0" lvl="0" indent="0"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휴먼명조"/>
                        <a:buNone/>
                      </a:pPr>
                      <a:r>
                        <a:rPr lang="ko-KR" altLang="en-US" sz="1400" kern="100" dirty="0">
                          <a:effectLst/>
                        </a:rPr>
                        <a:t>강의 내용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9590" marR="29590" marT="8123" marB="8123" anchor="ctr"/>
                </a:tc>
                <a:extLst>
                  <a:ext uri="{0D108BD9-81ED-4DB2-BD59-A6C34878D82A}">
                    <a16:rowId xmlns:a16="http://schemas.microsoft.com/office/drawing/2014/main" val="4157732597"/>
                  </a:ext>
                </a:extLst>
              </a:tr>
              <a:tr h="129259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en-US" sz="1300" b="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인공지능의 이해</a:t>
                      </a:r>
                      <a:endParaRPr lang="ko-KR" altLang="ko-KR" sz="13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9590" marR="29590" marT="8123" marB="8123" anchor="ctr"/>
                </a:tc>
                <a:tc>
                  <a:txBody>
                    <a:bodyPr/>
                    <a:lstStyle/>
                    <a:p>
                      <a:pPr marL="800100" lvl="1" indent="-342900"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3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</a:t>
                      </a:r>
                      <a:r>
                        <a:rPr lang="en-US" altLang="ko-KR" sz="13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알고리즘</a:t>
                      </a:r>
                      <a:r>
                        <a:rPr lang="en-US" altLang="ko-KR" sz="13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모형의 이해</a:t>
                      </a:r>
                      <a:endParaRPr lang="ko-KR" altLang="ko-KR" sz="13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800100" lvl="1" indent="-342900"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3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Scikit learn API</a:t>
                      </a:r>
                      <a:r>
                        <a:rPr lang="ko-KR" altLang="en-US" sz="13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</a:t>
                      </a:r>
                      <a:r>
                        <a:rPr lang="en-US" altLang="ko-KR" sz="13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3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메커니즘 이해 및 실습</a:t>
                      </a:r>
                      <a:endParaRPr lang="en-US" altLang="ko-KR" sz="13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800100" lvl="1" indent="-342900"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3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분산과 편향</a:t>
                      </a:r>
                      <a:r>
                        <a:rPr lang="en-US" altLang="ko-KR" sz="13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손실함수와 최적화</a:t>
                      </a:r>
                      <a:endParaRPr lang="en-US" altLang="ko-KR" sz="13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800100" lvl="1" indent="-342900"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3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모델의 평가 및 선택</a:t>
                      </a:r>
                      <a:endParaRPr lang="ko-KR" altLang="ko-KR" sz="13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9590" marR="29590" marT="8123" marB="8123" anchor="ctr"/>
                </a:tc>
                <a:extLst>
                  <a:ext uri="{0D108BD9-81ED-4DB2-BD59-A6C34878D82A}">
                    <a16:rowId xmlns:a16="http://schemas.microsoft.com/office/drawing/2014/main" val="3665734239"/>
                  </a:ext>
                </a:extLst>
              </a:tr>
              <a:tr h="639523">
                <a:tc row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en-US" sz="1300" b="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b="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  <a:r>
                        <a:rPr lang="en-US" altLang="ko-KR" sz="1300" b="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300" b="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회귀생성</a:t>
                      </a:r>
                      <a:r>
                        <a:rPr lang="en-US" altLang="ko-KR" sz="1300" b="0" kern="100" baseline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300" b="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</a:t>
                      </a:r>
                      <a:endParaRPr lang="ko-KR" sz="1300" b="0" kern="100" dirty="0">
                        <a:solidFill>
                          <a:schemeClr val="lt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9590" marR="29590" marT="8123" marB="812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0100" lvl="1" indent="-342900"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3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K-Nearest</a:t>
                      </a:r>
                      <a:r>
                        <a:rPr lang="en-US" altLang="ko-KR" sz="1300" kern="100" baseline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300" kern="100" baseline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Neighbors </a:t>
                      </a:r>
                      <a:endParaRPr lang="en-US" altLang="ko-KR" sz="13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800100" lvl="1" indent="-342900"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3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Logistic Regression </a:t>
                      </a:r>
                      <a:r>
                        <a:rPr lang="en-US" altLang="ko-KR" sz="13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&amp; regression</a:t>
                      </a:r>
                      <a:endParaRPr lang="ko-KR" altLang="ko-KR" sz="1300" b="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9590" marR="29590" marT="8123" marB="8123" anchor="ctr"/>
                </a:tc>
                <a:extLst>
                  <a:ext uri="{0D108BD9-81ED-4DB2-BD59-A6C34878D82A}">
                    <a16:rowId xmlns:a16="http://schemas.microsoft.com/office/drawing/2014/main" val="189655695"/>
                  </a:ext>
                </a:extLst>
              </a:tr>
              <a:tr h="966058"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0" kern="1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panose="020B0604020202020204" pitchFamily="34" charset="0"/>
                      </a:endParaRPr>
                    </a:p>
                  </a:txBody>
                  <a:tcPr marL="29590" marR="29590" marT="8123" marB="8123" anchor="ctr"/>
                </a:tc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3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Deep </a:t>
                      </a:r>
                      <a:r>
                        <a:rPr lang="en-US" altLang="ko-KR" sz="13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learning with </a:t>
                      </a:r>
                      <a:r>
                        <a:rPr lang="en-US" altLang="ko-KR" sz="13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Keras 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3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Gaussian Naïve </a:t>
                      </a:r>
                      <a:r>
                        <a:rPr lang="en-US" altLang="ko-KR" sz="13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Bayes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3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Support vector machine</a:t>
                      </a:r>
                      <a:endParaRPr lang="ko-KR" altLang="ko-KR" sz="13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9590" marR="29590" marT="8123" marB="8123" anchor="ctr"/>
                </a:tc>
                <a:extLst>
                  <a:ext uri="{0D108BD9-81ED-4DB2-BD59-A6C34878D82A}">
                    <a16:rowId xmlns:a16="http://schemas.microsoft.com/office/drawing/2014/main" val="320128544"/>
                  </a:ext>
                </a:extLst>
              </a:tr>
              <a:tr h="639523">
                <a:tc vMerge="1">
                  <a:txBody>
                    <a:bodyPr/>
                    <a:lstStyle/>
                    <a:p>
                      <a:pPr algn="l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endParaRPr lang="ko-KR" sz="1400" b="0" kern="100" dirty="0">
                        <a:solidFill>
                          <a:schemeClr val="lt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9590" marR="29590" marT="8123" marB="812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800100" lvl="1" indent="-342900"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300" b="1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의사결정나무 </a:t>
                      </a:r>
                      <a:r>
                        <a:rPr lang="en-US" sz="1300" b="1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en-US" altLang="ko-KR" sz="1300" b="1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Decision tree)</a:t>
                      </a:r>
                      <a:endParaRPr lang="en-US" sz="1300" b="1" kern="100" baseline="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800100" lvl="1" indent="-342900"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300" b="1" kern="100" baseline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앙상블 </a:t>
                      </a:r>
                      <a:r>
                        <a:rPr lang="en-US" altLang="ko-KR" sz="1300" b="1" kern="100" baseline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en-US" sz="1300" b="1" kern="100" baseline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Ensemble: B</a:t>
                      </a:r>
                      <a:r>
                        <a:rPr lang="en-US" altLang="ko-KR" sz="1300" b="1" kern="100" baseline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agging</a:t>
                      </a:r>
                      <a:r>
                        <a:rPr lang="en-US" sz="1300" b="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Boosting, Stacking</a:t>
                      </a:r>
                      <a:r>
                        <a:rPr lang="en-US" sz="1300" b="1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en-US" sz="1300" b="1" kern="100" baseline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endParaRPr lang="ko-KR" sz="1300" b="1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9590" marR="29590" marT="8123" marB="812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4825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D7A58444-A18D-436A-B719-58106B7D55F4}"/>
              </a:ext>
            </a:extLst>
          </p:cNvPr>
          <p:cNvSpPr/>
          <p:nvPr/>
        </p:nvSpPr>
        <p:spPr>
          <a:xfrm>
            <a:off x="780528" y="1556792"/>
            <a:ext cx="8852992" cy="476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분류문제의 해결을 위해 의사결정나무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배깅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랜덤 포레스트 모델을 이해하고 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파이썬으로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실습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*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자료와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실습 코드는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github.com/ancestor9/KB/</a:t>
            </a: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kb.ipynb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목표</a:t>
            </a:r>
          </a:p>
        </p:txBody>
      </p:sp>
    </p:spTree>
    <p:extLst>
      <p:ext uri="{BB962C8B-B14F-4D97-AF65-F5344CB8AC3E}">
        <p14:creationId xmlns:p14="http://schemas.microsoft.com/office/powerpoint/2010/main" val="1478920139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3576E5BD-B3B5-4A9D-9B02-8DF5B2B36026}"/>
              </a:ext>
            </a:extLst>
          </p:cNvPr>
          <p:cNvSpPr/>
          <p:nvPr/>
        </p:nvSpPr>
        <p:spPr>
          <a:xfrm>
            <a:off x="560512" y="1264952"/>
            <a:ext cx="9129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병렬 결합 방법은 병렬적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(parallel)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형태의 여러 모델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(A, B)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다수결 예측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부스팅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(Boosting)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방법은 선행 모델의 예측 결과를 후행 모델이 학습하는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순차적 직렬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(Serial)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형태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</a:t>
            </a:r>
          </a:p>
        </p:txBody>
      </p:sp>
      <p:sp>
        <p:nvSpPr>
          <p:cNvPr id="57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ko-KR" altLang="en-US" dirty="0"/>
              <a:t>앙상블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346" y="2492896"/>
            <a:ext cx="7155796" cy="39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4084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437A179-CEC9-4ADD-974B-8BBF615BB1E1}"/>
              </a:ext>
            </a:extLst>
          </p:cNvPr>
          <p:cNvSpPr/>
          <p:nvPr/>
        </p:nvSpPr>
        <p:spPr>
          <a:xfrm>
            <a:off x="776536" y="1268760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적은 질문으로 가장 빠르게 정답에 이르는 스무고개 방식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처음 질문의 응답에 따라 다음 질문을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순차적으로 분류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확률이 최대화 될 때까지 질문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회귀와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분류 모델에 모두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적용 가능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ko-KR" altLang="en-US" dirty="0"/>
              <a:t>의사결정 나무 알고리즘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2360712" y="3398380"/>
            <a:ext cx="5976664" cy="3199704"/>
            <a:chOff x="1338115" y="2269716"/>
            <a:chExt cx="7661817" cy="4101878"/>
          </a:xfrm>
        </p:grpSpPr>
        <p:pic>
          <p:nvPicPr>
            <p:cNvPr id="27" name="_x763627232" descr="EMB0000793412ed">
              <a:extLst>
                <a:ext uri="{FF2B5EF4-FFF2-40B4-BE49-F238E27FC236}">
                  <a16:creationId xmlns:a16="http://schemas.microsoft.com/office/drawing/2014/main" id="{571AFEF5-78C8-4DD7-A674-000D23F116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115" y="2269716"/>
              <a:ext cx="7661817" cy="3847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직사각형 27"/>
            <p:cNvSpPr/>
            <p:nvPr/>
          </p:nvSpPr>
          <p:spPr>
            <a:xfrm>
              <a:off x="3152800" y="5301208"/>
              <a:ext cx="576064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726204" y="5363482"/>
              <a:ext cx="2540786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9068" y="5391053"/>
              <a:ext cx="543892" cy="763204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4126" y="5445224"/>
              <a:ext cx="587754" cy="745659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13078" y="5374427"/>
              <a:ext cx="391219" cy="707524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72376" y="5404085"/>
              <a:ext cx="391219" cy="707524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0734" y="5417938"/>
              <a:ext cx="587754" cy="745659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1706181" y="2574954"/>
            <a:ext cx="69462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성별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거주지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직업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연령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주말 모방일 이용시간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드라마장르 선호 등의 정보를 이용하여 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상품을 구매할 것인지 아닌지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791743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제목 1">
            <a:extLst>
              <a:ext uri="{FF2B5EF4-FFF2-40B4-BE49-F238E27FC236}">
                <a16:creationId xmlns:a16="http://schemas.microsoft.com/office/drawing/2014/main" id="{8A7828BF-473E-40A0-E596-BDF21FF4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28" y="775157"/>
            <a:ext cx="7871884" cy="400110"/>
          </a:xfrm>
        </p:spPr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알고리즘</a:t>
            </a:r>
            <a:r>
              <a:rPr lang="en-US" altLang="ko-KR" dirty="0"/>
              <a:t>, </a:t>
            </a:r>
            <a:r>
              <a:rPr lang="ko-KR" altLang="en-US" dirty="0"/>
              <a:t>모형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62E213-3933-23DD-A937-12C1B1B3657F}"/>
              </a:ext>
            </a:extLst>
          </p:cNvPr>
          <p:cNvSpPr txBox="1"/>
          <p:nvPr/>
        </p:nvSpPr>
        <p:spPr>
          <a:xfrm>
            <a:off x="5286624" y="4521827"/>
            <a:ext cx="124953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Bahnschrift SemiBold SemiConden" panose="020B0502040204020203" pitchFamily="34" charset="0"/>
              </a:rPr>
              <a:t>Decision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68875A1-2023-F240-BEB1-42EC018AA866}"/>
                  </a:ext>
                </a:extLst>
              </p:cNvPr>
              <p:cNvSpPr txBox="1"/>
              <p:nvPr/>
            </p:nvSpPr>
            <p:spPr>
              <a:xfrm>
                <a:off x="5287646" y="3994075"/>
                <a:ext cx="1249530" cy="5232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ko-KR" sz="1400" dirty="0">
                    <a:solidFill>
                      <a:schemeClr val="bg1"/>
                    </a:solidFill>
                    <a:latin typeface="Bahnschrift SemiBold SemiConden" panose="020B0502040204020203" pitchFamily="34" charset="0"/>
                  </a:rPr>
                  <a:t> </a:t>
                </a:r>
              </a:p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  <a:latin typeface="Bahnschrift SemiBold SemiConden" panose="020B0502040204020203" pitchFamily="34" charset="0"/>
                  </a:rPr>
                  <a:t>algorithm</a:t>
                </a:r>
                <a:endParaRPr lang="en-US" altLang="ko-KR" sz="800" dirty="0">
                  <a:solidFill>
                    <a:schemeClr val="bg1"/>
                  </a:solidFill>
                  <a:latin typeface="Bahnschrift SemiBold SemiConden" panose="020B0502040204020203" pitchFamily="34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68875A1-2023-F240-BEB1-42EC018AA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646" y="3994075"/>
                <a:ext cx="1249530" cy="523220"/>
              </a:xfrm>
              <a:prstGeom prst="rect">
                <a:avLst/>
              </a:prstGeom>
              <a:blipFill>
                <a:blip r:embed="rId2"/>
                <a:stretch>
                  <a:fillRect b="-102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2D2F43E-DAD7-306F-7CE9-C64157A1CCE7}"/>
              </a:ext>
            </a:extLst>
          </p:cNvPr>
          <p:cNvCxnSpPr/>
          <p:nvPr/>
        </p:nvCxnSpPr>
        <p:spPr bwMode="auto">
          <a:xfrm>
            <a:off x="4301938" y="4365104"/>
            <a:ext cx="6510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직사각형 1"/>
          <p:cNvSpPr/>
          <p:nvPr/>
        </p:nvSpPr>
        <p:spPr>
          <a:xfrm>
            <a:off x="744279" y="1268760"/>
            <a:ext cx="8385185" cy="1241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/>
            </a:pPr>
            <a:r>
              <a:rPr lang="en-US" altLang="ko-KR" sz="16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2</a:t>
            </a:r>
            <a:r>
              <a:rPr lang="ko-KR" altLang="en-US" sz="16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개의 특성변수로 적합과 부적합</a:t>
            </a:r>
            <a:r>
              <a:rPr lang="en-US" altLang="ko-KR" sz="16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6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이항</a:t>
            </a:r>
            <a:r>
              <a:rPr lang="en-US" altLang="ko-KR" sz="16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6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분류</a:t>
            </a:r>
            <a:r>
              <a:rPr lang="en-US" altLang="ko-KR" sz="16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(Binary Classification) </a:t>
            </a:r>
            <a:r>
              <a:rPr lang="ko-KR" altLang="en-US" sz="16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예측하는데 정확도</a:t>
            </a:r>
            <a:r>
              <a:rPr lang="en-US" altLang="ko-KR" sz="16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(Accuracy)</a:t>
            </a:r>
            <a:r>
              <a:rPr lang="ko-KR" altLang="en-US" sz="16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를 최대화하는 것을 목적으로 다양한 알고리즘을 적용하여 최적 모형을 개발</a:t>
            </a:r>
            <a:endParaRPr lang="en-US" altLang="ko-KR" sz="1600" spc="-100" dirty="0">
              <a:latin typeface="나눔스퀘어" panose="020B0600000101010101" pitchFamily="50" charset="-127"/>
              <a:ea typeface="나눔스퀘어" panose="020B0600000101010101" pitchFamily="50" charset="-127"/>
              <a:cs typeface="Arial Unicode MS" panose="020B0604020202020204" pitchFamily="50" charset="-127"/>
            </a:endParaRPr>
          </a:p>
          <a:p>
            <a:pPr marL="285750" lvl="1" indent="-285750" algn="just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/>
            </a:pPr>
            <a:r>
              <a:rPr lang="en-US" altLang="ko-KR" sz="16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UCI </a:t>
            </a:r>
            <a:r>
              <a:rPr lang="ko-KR" altLang="en-US" sz="1600" spc="-1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흉부암</a:t>
            </a:r>
            <a:r>
              <a:rPr lang="en-US" altLang="ko-KR" sz="16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(Breast cancer) </a:t>
            </a:r>
            <a:r>
              <a:rPr lang="ko-KR" altLang="en-US" sz="16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세포핵 이미지</a:t>
            </a:r>
            <a:r>
              <a:rPr lang="en-US" altLang="ko-KR" sz="16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6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자료에서 </a:t>
            </a:r>
            <a:r>
              <a:rPr lang="en-US" altLang="ko-KR" sz="16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50</a:t>
            </a:r>
            <a:r>
              <a:rPr lang="ko-KR" altLang="en-US" sz="16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개를 예측용 데이터로 사용</a:t>
            </a:r>
            <a:endParaRPr lang="en-US" altLang="ko-KR" sz="1600" spc="-100" dirty="0">
              <a:latin typeface="나눔스퀘어" panose="020B0600000101010101" pitchFamily="50" charset="-127"/>
              <a:ea typeface="나눔스퀘어" panose="020B0600000101010101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97379" y="4474568"/>
            <a:ext cx="2052165" cy="6106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모형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평가지표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</a:t>
            </a:r>
          </a:p>
        </p:txBody>
      </p:sp>
      <p:pic>
        <p:nvPicPr>
          <p:cNvPr id="10" name="그래픽 10" descr="컴퓨터 단색으로 채워진">
            <a:extLst>
              <a:ext uri="{FF2B5EF4-FFF2-40B4-BE49-F238E27FC236}">
                <a16:creationId xmlns:a16="http://schemas.microsoft.com/office/drawing/2014/main" id="{E3F33753-0F8F-CD9A-D4CF-91F3E1340D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3706" y="4009958"/>
            <a:ext cx="431988" cy="48754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3D75D1-D738-27AB-3845-95C2C0732D08}"/>
              </a:ext>
            </a:extLst>
          </p:cNvPr>
          <p:cNvSpPr/>
          <p:nvPr/>
        </p:nvSpPr>
        <p:spPr>
          <a:xfrm>
            <a:off x="1640632" y="2832075"/>
            <a:ext cx="870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Input (X)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E71A6A-E77A-24E4-C7DE-3E8223AD1339}"/>
              </a:ext>
            </a:extLst>
          </p:cNvPr>
          <p:cNvSpPr/>
          <p:nvPr/>
        </p:nvSpPr>
        <p:spPr>
          <a:xfrm>
            <a:off x="3368824" y="2832075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Output (y)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472" y="3228820"/>
            <a:ext cx="3219450" cy="3028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5249406" y="3568943"/>
                <a:ext cx="10700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en-US" altLang="ko-KR" sz="1600" dirty="0">
                    <a:latin typeface="Arial Narrow" panose="020B0606020202030204" pitchFamily="34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406" y="3568943"/>
                <a:ext cx="1070037" cy="338554"/>
              </a:xfrm>
              <a:prstGeom prst="rect">
                <a:avLst/>
              </a:prstGeom>
              <a:blipFill>
                <a:blip r:embed="rId6"/>
                <a:stretch>
                  <a:fillRect t="-5357" b="-23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2D2F43E-DAD7-306F-7CE9-C64157A1CCE7}"/>
              </a:ext>
            </a:extLst>
          </p:cNvPr>
          <p:cNvCxnSpPr/>
          <p:nvPr/>
        </p:nvCxnSpPr>
        <p:spPr bwMode="auto">
          <a:xfrm>
            <a:off x="6969224" y="4365104"/>
            <a:ext cx="6510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28" name="Picture 4" descr="Cells cram DNA into the nucleus in two distinct ways">
            <a:extLst>
              <a:ext uri="{FF2B5EF4-FFF2-40B4-BE49-F238E27FC236}">
                <a16:creationId xmlns:a16="http://schemas.microsoft.com/office/drawing/2014/main" id="{ACDCFA51-551F-659D-196F-5A9E7E172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9" y="5157192"/>
            <a:ext cx="2219067" cy="12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00297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412776"/>
            <a:ext cx="5143500" cy="4981575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388196DE-1CD5-C1BA-6AC5-5D110E0D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ko-KR" altLang="en-US" dirty="0"/>
              <a:t>분류를</a:t>
            </a:r>
            <a:r>
              <a:rPr lang="en-US" altLang="ko-KR" dirty="0"/>
              <a:t> </a:t>
            </a:r>
            <a:r>
              <a:rPr lang="ko-KR" altLang="en-US" dirty="0"/>
              <a:t>가장 잘할 수 있는 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8B9226-97A6-84EF-0A81-A36962778EDF}"/>
              </a:ext>
            </a:extLst>
          </p:cNvPr>
          <p:cNvSpPr/>
          <p:nvPr/>
        </p:nvSpPr>
        <p:spPr>
          <a:xfrm>
            <a:off x="6033120" y="1700808"/>
            <a:ext cx="3600400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어떤 첫번째 질문을 하여야 데이터의 분류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빨강과 파란색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가장 잘 할 수 있는가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530631"/>
              </p:ext>
            </p:extLst>
          </p:nvPr>
        </p:nvGraphicFramePr>
        <p:xfrm>
          <a:off x="6465168" y="3417340"/>
          <a:ext cx="2952329" cy="10027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37438283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675397408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3940565561"/>
                    </a:ext>
                  </a:extLst>
                </a:gridCol>
              </a:tblGrid>
              <a:tr h="334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Target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건수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비율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697385"/>
                  </a:ext>
                </a:extLst>
              </a:tr>
              <a:tr h="334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34(68%)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Negative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정상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003633"/>
                  </a:ext>
                </a:extLst>
              </a:tr>
              <a:tr h="334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비정상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16(32%)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877975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871288" y="3082673"/>
            <a:ext cx="1258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[Level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비중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5240582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412776"/>
            <a:ext cx="5143500" cy="498157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341360B-3D15-7711-072A-E06F9D903F29}"/>
              </a:ext>
            </a:extLst>
          </p:cNvPr>
          <p:cNvCxnSpPr>
            <a:cxnSpLocks/>
          </p:cNvCxnSpPr>
          <p:nvPr/>
        </p:nvCxnSpPr>
        <p:spPr>
          <a:xfrm flipV="1">
            <a:off x="2399468" y="2099604"/>
            <a:ext cx="0" cy="38884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DC7F58-7752-61C6-BC5F-A48F2A957BB1}"/>
              </a:ext>
            </a:extLst>
          </p:cNvPr>
          <p:cNvSpPr/>
          <p:nvPr/>
        </p:nvSpPr>
        <p:spPr>
          <a:xfrm>
            <a:off x="4953000" y="1398886"/>
            <a:ext cx="47151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의사결정 나무의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Depth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‘1’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 경우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(Stump)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핵심아이디어는 노드 분리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(Node splitting)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88196DE-1CD5-C1BA-6AC5-5D110E0D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28" y="640342"/>
            <a:ext cx="7871884" cy="60016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Split Variable and Value</a:t>
            </a:r>
            <a:r>
              <a:rPr lang="en-US" altLang="ko-KR" sz="1800" dirty="0"/>
              <a:t>_</a:t>
            </a:r>
            <a:r>
              <a:rPr lang="ko-KR" altLang="en-US" sz="1800" dirty="0"/>
              <a:t>분리 변수와 분리 값의 결정</a:t>
            </a:r>
            <a:endParaRPr lang="en-US" altLang="ko-KR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318B8D4-1979-0154-AC20-F63E8A39C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103" y="2423499"/>
            <a:ext cx="2455819" cy="158156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D6DBA86-65A3-E7DD-D273-B567DAC96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567" y="2276872"/>
            <a:ext cx="1277056" cy="63620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CD69808-828C-BDD3-7E64-B43E3BDDE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0867" y="4503201"/>
            <a:ext cx="1226819" cy="597447"/>
          </a:xfrm>
          <a:prstGeom prst="rect">
            <a:avLst/>
          </a:prstGeom>
        </p:spPr>
      </p:pic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900978"/>
              </p:ext>
            </p:extLst>
          </p:nvPr>
        </p:nvGraphicFramePr>
        <p:xfrm>
          <a:off x="5889104" y="4503201"/>
          <a:ext cx="3672408" cy="1463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90452">
                  <a:extLst>
                    <a:ext uri="{9D8B030D-6E8A-4147-A177-3AD203B41FA5}">
                      <a16:colId xmlns:a16="http://schemas.microsoft.com/office/drawing/2014/main" val="3374382831"/>
                    </a:ext>
                  </a:extLst>
                </a:gridCol>
                <a:gridCol w="681756">
                  <a:extLst>
                    <a:ext uri="{9D8B030D-6E8A-4147-A177-3AD203B41FA5}">
                      <a16:colId xmlns:a16="http://schemas.microsoft.com/office/drawing/2014/main" val="675397408"/>
                    </a:ext>
                  </a:extLst>
                </a:gridCol>
                <a:gridCol w="974428">
                  <a:extLst>
                    <a:ext uri="{9D8B030D-6E8A-4147-A177-3AD203B41FA5}">
                      <a16:colId xmlns:a16="http://schemas.microsoft.com/office/drawing/2014/main" val="1832966472"/>
                    </a:ext>
                  </a:extLst>
                </a:gridCol>
                <a:gridCol w="825772">
                  <a:extLst>
                    <a:ext uri="{9D8B030D-6E8A-4147-A177-3AD203B41FA5}">
                      <a16:colId xmlns:a16="http://schemas.microsoft.com/office/drawing/2014/main" val="222461410"/>
                    </a:ext>
                  </a:extLst>
                </a:gridCol>
              </a:tblGrid>
              <a:tr h="28913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Worst perimeter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Target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건수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비율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69738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&lt;= 114.6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비정상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1/33(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3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%)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363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algn="r"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정상</a:t>
                      </a:r>
                    </a:p>
                  </a:txBody>
                  <a:tcPr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32/33(97%) 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정상</a:t>
                      </a:r>
                    </a:p>
                  </a:txBody>
                  <a:tcPr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16615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&gt; 114.6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비정상</a:t>
                      </a:r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15/17(88%)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비정상</a:t>
                      </a:r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87797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algn="r"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정상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2/17(12%)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982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5745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6A4544-4770-5E0D-03A7-FB3FA03A5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45" y="4007675"/>
            <a:ext cx="2455819" cy="1581565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en-US" altLang="ko-KR" dirty="0"/>
              <a:t>Gini Index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DC7F58-7752-61C6-BC5F-A48F2A957BB1}"/>
              </a:ext>
            </a:extLst>
          </p:cNvPr>
          <p:cNvSpPr/>
          <p:nvPr/>
        </p:nvSpPr>
        <p:spPr>
          <a:xfrm>
            <a:off x="848400" y="1309383"/>
            <a:ext cx="8459573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변수를 대상으로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Gini Index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기준으로 가장 낮은 순으로 가지치기를 단계적 수행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이진분류의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Gini Index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수식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(Cross - Entropy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수치적으로 유사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6FF668-68C2-4132-714A-3F5BBBD799FE}"/>
                  </a:ext>
                </a:extLst>
              </p:cNvPr>
              <p:cNvSpPr txBox="1"/>
              <p:nvPr/>
            </p:nvSpPr>
            <p:spPr>
              <a:xfrm>
                <a:off x="2144688" y="2592487"/>
                <a:ext cx="6014275" cy="6924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지니지수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ko-KR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t-BR" altLang="ko-KR" sz="16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pt-BR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6FF668-68C2-4132-714A-3F5BBBD79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688" y="2592487"/>
                <a:ext cx="6014275" cy="692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6972608" y="5103798"/>
            <a:ext cx="27991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 각 노드의 지니 지수는 불순도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(Impurity)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848" y="3748363"/>
            <a:ext cx="6148452" cy="1282944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90215" y="3943074"/>
            <a:ext cx="901021" cy="1393435"/>
            <a:chOff x="5776637" y="4284465"/>
            <a:chExt cx="1201967" cy="1628448"/>
          </a:xfrm>
        </p:grpSpPr>
        <p:sp>
          <p:nvSpPr>
            <p:cNvPr id="10" name="직사각형 9"/>
            <p:cNvSpPr/>
            <p:nvPr/>
          </p:nvSpPr>
          <p:spPr>
            <a:xfrm>
              <a:off x="6256932" y="4284465"/>
              <a:ext cx="7216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Depth 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776637" y="5635914"/>
              <a:ext cx="7216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Depth 1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772885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412776"/>
            <a:ext cx="5143500" cy="498157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341360B-3D15-7711-072A-E06F9D903F29}"/>
              </a:ext>
            </a:extLst>
          </p:cNvPr>
          <p:cNvCxnSpPr>
            <a:cxnSpLocks/>
          </p:cNvCxnSpPr>
          <p:nvPr/>
        </p:nvCxnSpPr>
        <p:spPr>
          <a:xfrm flipV="1">
            <a:off x="2394217" y="2093358"/>
            <a:ext cx="0" cy="38884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B8D7C3A-F9FF-9CA7-8977-97305F8E7081}"/>
              </a:ext>
            </a:extLst>
          </p:cNvPr>
          <p:cNvCxnSpPr>
            <a:cxnSpLocks/>
          </p:cNvCxnSpPr>
          <p:nvPr/>
        </p:nvCxnSpPr>
        <p:spPr>
          <a:xfrm>
            <a:off x="954969" y="3558116"/>
            <a:ext cx="14308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C922964-6AD7-9554-6A81-D391B49BA79D}"/>
              </a:ext>
            </a:extLst>
          </p:cNvPr>
          <p:cNvCxnSpPr>
            <a:cxnSpLocks/>
          </p:cNvCxnSpPr>
          <p:nvPr/>
        </p:nvCxnSpPr>
        <p:spPr>
          <a:xfrm flipV="1">
            <a:off x="2419080" y="4682326"/>
            <a:ext cx="2389904" cy="21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388B77AD-4865-1359-2423-C679EA9B6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457" y="2901872"/>
            <a:ext cx="3730527" cy="24713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E8C4BA-6A59-20CB-99E3-EA9C9A5B7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174" y="5259343"/>
            <a:ext cx="1022117" cy="5081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3F2D55-BC62-160B-9E3E-618F45899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603" y="2693470"/>
            <a:ext cx="993727" cy="5150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41B6743-83E0-01CB-DC8B-E7850D4C86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0236" y="5088495"/>
            <a:ext cx="957778" cy="51120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02804C-D682-48B2-4F9D-DD8597D409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9730" y="4149927"/>
            <a:ext cx="989943" cy="48638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31203F8-1D9A-2792-C769-F8FECF15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en-US" altLang="ko-KR"/>
              <a:t>Splitting - </a:t>
            </a:r>
            <a:r>
              <a:rPr lang="ko-KR" altLang="en-US"/>
              <a:t>가지치기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B47F18-C19C-30EE-F7DF-0291D85ABB9D}"/>
              </a:ext>
            </a:extLst>
          </p:cNvPr>
          <p:cNvSpPr/>
          <p:nvPr/>
        </p:nvSpPr>
        <p:spPr>
          <a:xfrm>
            <a:off x="4953000" y="1398886"/>
            <a:ext cx="471515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Tree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depth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‘2’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의사결정 나무 알고리즘은 데이터 분할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 분리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, splitting(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가지치기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Gini Index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낮춘다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904039"/>
              </p:ext>
            </p:extLst>
          </p:nvPr>
        </p:nvGraphicFramePr>
        <p:xfrm>
          <a:off x="5838531" y="5445224"/>
          <a:ext cx="3578964" cy="57826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12285">
                  <a:extLst>
                    <a:ext uri="{9D8B030D-6E8A-4147-A177-3AD203B41FA5}">
                      <a16:colId xmlns:a16="http://schemas.microsoft.com/office/drawing/2014/main" val="4019020525"/>
                    </a:ext>
                  </a:extLst>
                </a:gridCol>
                <a:gridCol w="912285">
                  <a:extLst>
                    <a:ext uri="{9D8B030D-6E8A-4147-A177-3AD203B41FA5}">
                      <a16:colId xmlns:a16="http://schemas.microsoft.com/office/drawing/2014/main" val="2678227353"/>
                    </a:ext>
                  </a:extLst>
                </a:gridCol>
                <a:gridCol w="830958">
                  <a:extLst>
                    <a:ext uri="{9D8B030D-6E8A-4147-A177-3AD203B41FA5}">
                      <a16:colId xmlns:a16="http://schemas.microsoft.com/office/drawing/2014/main" val="812546209"/>
                    </a:ext>
                  </a:extLst>
                </a:gridCol>
                <a:gridCol w="923436">
                  <a:extLst>
                    <a:ext uri="{9D8B030D-6E8A-4147-A177-3AD203B41FA5}">
                      <a16:colId xmlns:a16="http://schemas.microsoft.com/office/drawing/2014/main" val="3304784270"/>
                    </a:ext>
                  </a:extLst>
                </a:gridCol>
              </a:tblGrid>
              <a:tr h="289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비정상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725442"/>
                  </a:ext>
                </a:extLst>
              </a:tr>
              <a:tr h="289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50%</a:t>
                      </a:r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88%</a:t>
                      </a:r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4775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94886" y="5445224"/>
            <a:ext cx="314982" cy="572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ea typeface="나눔스퀘어" panose="020B0600000101010101" pitchFamily="50" charset="-127"/>
              </a:rPr>
              <a:t>예측</a:t>
            </a:r>
          </a:p>
        </p:txBody>
      </p:sp>
    </p:spTree>
    <p:extLst>
      <p:ext uri="{BB962C8B-B14F-4D97-AF65-F5344CB8AC3E}">
        <p14:creationId xmlns:p14="http://schemas.microsoft.com/office/powerpoint/2010/main" val="256710343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6B5E8ADE-52C2-ABE5-4E93-87A9234AAFC8}"/>
              </a:ext>
            </a:extLst>
          </p:cNvPr>
          <p:cNvGrpSpPr/>
          <p:nvPr/>
        </p:nvGrpSpPr>
        <p:grpSpPr>
          <a:xfrm>
            <a:off x="718704" y="2348274"/>
            <a:ext cx="8856370" cy="3961046"/>
            <a:chOff x="200472" y="2197498"/>
            <a:chExt cx="8856370" cy="396104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D381C18-A070-EF56-7787-73F257F4E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472" y="2317785"/>
              <a:ext cx="7955858" cy="384075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2B79025-4D12-EBA2-A800-2F745CE6E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4687" y="2197498"/>
              <a:ext cx="6912155" cy="3961045"/>
            </a:xfrm>
            <a:prstGeom prst="rect">
              <a:avLst/>
            </a:prstGeom>
          </p:spPr>
        </p:pic>
      </p:grp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2E35A1-5537-F4D1-2BFE-7A7B65C2422D}"/>
              </a:ext>
            </a:extLst>
          </p:cNvPr>
          <p:cNvSpPr/>
          <p:nvPr/>
        </p:nvSpPr>
        <p:spPr>
          <a:xfrm>
            <a:off x="560512" y="1265361"/>
            <a:ext cx="9129464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수치형 변수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개와 총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568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Instance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구성된 입력행렬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(X)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예측 변수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(target)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의사결정나무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Bagging  Random Forest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모델의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정확도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030822" y="2348274"/>
            <a:ext cx="544252" cy="36986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36415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챕터 1">
  <a:themeElements>
    <a:clrScheme name="20181213 정부설명회">
      <a:dk1>
        <a:sysClr val="windowText" lastClr="000000"/>
      </a:dk1>
      <a:lt1>
        <a:sysClr val="window" lastClr="FFFFFF"/>
      </a:lt1>
      <a:dk2>
        <a:srgbClr val="4897C9"/>
      </a:dk2>
      <a:lt2>
        <a:srgbClr val="184478"/>
      </a:lt2>
      <a:accent1>
        <a:srgbClr val="FAE87E"/>
      </a:accent1>
      <a:accent2>
        <a:srgbClr val="0E69AA"/>
      </a:accent2>
      <a:accent3>
        <a:srgbClr val="7F7F7F"/>
      </a:accent3>
      <a:accent4>
        <a:srgbClr val="5F83BD"/>
      </a:accent4>
      <a:accent5>
        <a:srgbClr val="EF413D"/>
      </a:accent5>
      <a:accent6>
        <a:srgbClr val="28985B"/>
      </a:accent6>
      <a:hlink>
        <a:srgbClr val="0000FF"/>
      </a:hlink>
      <a:folHlink>
        <a:srgbClr val="800080"/>
      </a:folHlink>
    </a:clrScheme>
    <a:fontScheme name="발표장표">
      <a:majorFont>
        <a:latin typeface="Rix고딕 EB"/>
        <a:ea typeface="Rix고딕 EB"/>
        <a:cs typeface=""/>
      </a:majorFont>
      <a:minorFont>
        <a:latin typeface="Rix고딕 B"/>
        <a:ea typeface="Rix고딕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11716</TotalTime>
  <Words>1099</Words>
  <Application>Microsoft Office PowerPoint</Application>
  <PresentationFormat>A4 용지(210x297mm)</PresentationFormat>
  <Paragraphs>173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4" baseType="lpstr">
      <vt:lpstr>Rix고딕 B</vt:lpstr>
      <vt:lpstr>Rix고딕 EB</vt:lpstr>
      <vt:lpstr>나눔고딕</vt:lpstr>
      <vt:lpstr>나눔바른고딕 UltraLight</vt:lpstr>
      <vt:lpstr>나눔스퀘어</vt:lpstr>
      <vt:lpstr>나눔스퀘어 ExtraBold</vt:lpstr>
      <vt:lpstr>휴먼명조</vt:lpstr>
      <vt:lpstr>휴먼엑스포</vt:lpstr>
      <vt:lpstr>Arial</vt:lpstr>
      <vt:lpstr>Arial Narrow</vt:lpstr>
      <vt:lpstr>Bahnschrift SemiBold SemiConden</vt:lpstr>
      <vt:lpstr>Cambria Math</vt:lpstr>
      <vt:lpstr>Wingdings</vt:lpstr>
      <vt:lpstr>챕터 1</vt:lpstr>
      <vt:lpstr>PowerPoint 프레젠테이션</vt:lpstr>
      <vt:lpstr>강의 목표</vt:lpstr>
      <vt:lpstr>의사결정 나무 알고리즘</vt:lpstr>
      <vt:lpstr>데이터, 알고리즘, 모형</vt:lpstr>
      <vt:lpstr>분류를 가장 잘할 수 있는 방법</vt:lpstr>
      <vt:lpstr>Split Variable and Value_분리 변수와 분리 값의 결정</vt:lpstr>
      <vt:lpstr>Gini Index </vt:lpstr>
      <vt:lpstr>Splitting - 가지치기</vt:lpstr>
      <vt:lpstr>데이터</vt:lpstr>
      <vt:lpstr>의사결정 나무 모형의 오차행렬과 정확도</vt:lpstr>
      <vt:lpstr>의사결정 나무 모형의 과적합</vt:lpstr>
      <vt:lpstr>배심원 정리</vt:lpstr>
      <vt:lpstr>부트스트래핑 샘플링</vt:lpstr>
      <vt:lpstr>Bagging 모델</vt:lpstr>
      <vt:lpstr>Bagging 모델의 오차행렬과 정확도</vt:lpstr>
      <vt:lpstr>Random Forest 모델</vt:lpstr>
      <vt:lpstr>Random Forest 모델의 오차 행렬과 정확도</vt:lpstr>
      <vt:lpstr>모델 비교</vt:lpstr>
      <vt:lpstr>Lab 13 for Breast cancer data, tree based classification </vt:lpstr>
      <vt:lpstr>앙상블 모델</vt:lpstr>
    </vt:vector>
  </TitlesOfParts>
  <Manager/>
  <Company>Hewlett-Packard Company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jaes</dc:creator>
  <cp:lastModifiedBy>Cho Sanggoo</cp:lastModifiedBy>
  <cp:revision>2140</cp:revision>
  <cp:lastPrinted>2023-01-27T02:16:17Z</cp:lastPrinted>
  <dcterms:created xsi:type="dcterms:W3CDTF">2013-11-05T14:26:13Z</dcterms:created>
  <dcterms:modified xsi:type="dcterms:W3CDTF">2023-01-28T15:01:10Z</dcterms:modified>
  <cp:version/>
</cp:coreProperties>
</file>