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0" r:id="rId6"/>
    <p:sldId id="271" r:id="rId7"/>
    <p:sldId id="273" r:id="rId8"/>
    <p:sldId id="275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  <p:sldId id="289" r:id="rId24"/>
    <p:sldId id="290" r:id="rId25"/>
    <p:sldId id="291" r:id="rId26"/>
    <p:sldId id="292" r:id="rId27"/>
    <p:sldId id="293" r:id="rId2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>
      <p:cViewPr varScale="1">
        <p:scale>
          <a:sx n="114" d="100"/>
          <a:sy n="114" d="100"/>
        </p:scale>
        <p:origin x="834" y="10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62"/>
    </p:cViewPr>
  </p:sorter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85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2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15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76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66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98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92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75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1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58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1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35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80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798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291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53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02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5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3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172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99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28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99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29CEB-779D-4AB3-81CB-8FCEEAE03F61}" type="datetime1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7A883-0BF0-4B4B-84D5-D747A0111A56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7EA29-F2BB-4FB1-BB4B-C55A7FA3FC5C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306AB-75A0-421C-B431-0E4E30A5C28E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69EE-F1EB-462E-B70D-5B36B3806A4E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B1B7-E0A1-46A3-B5B5-C69931095FF6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C0E65-06AB-44D7-AAEE-8F4C7ED84A0C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189E66-D439-4767-B911-EB49CB20E313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4FFC0-DB28-4291-80A0-63DBF8428320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5804B-C38E-4214-93DF-3E6DA00134E8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EE384-F18F-4153-AC21-608599869F84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7A4C69-65FB-481C-AC2A-84D254D33675}" type="datetime1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6qxA9JDLSpw?feature=sha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29592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err="1" smtClean="0"/>
              <a:t>ADsP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b="1" dirty="0" smtClean="0"/>
              <a:t>- 3. </a:t>
            </a:r>
            <a:r>
              <a:rPr lang="ko-KR" altLang="en-US" sz="3200" b="1" dirty="0" smtClean="0"/>
              <a:t>확률론 </a:t>
            </a:r>
            <a:r>
              <a:rPr lang="en-US" altLang="ko-KR" sz="3200" b="1" dirty="0" smtClean="0"/>
              <a:t>-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89537" y="4293096"/>
            <a:ext cx="3962400" cy="2016224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2024_Summer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smtClean="0"/>
              <a:t>조상구</a:t>
            </a: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err="1" smtClean="0"/>
              <a:t>빅데이터과</a:t>
            </a:r>
            <a:r>
              <a:rPr lang="ko-KR" altLang="en-US" dirty="0" smtClean="0"/>
              <a:t> 경복대학교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10</a:t>
            </a:fld>
            <a:endParaRPr lang="en-US" altLang="ko-KR" noProof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1099103"/>
            <a:ext cx="6542088" cy="543981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65820" y="764704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확률분포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12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11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887028"/>
            <a:ext cx="8922255" cy="54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12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8" y="2685197"/>
            <a:ext cx="4969093" cy="31100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041" y="2685197"/>
            <a:ext cx="5112568" cy="32096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57053" y="1683061"/>
            <a:ext cx="601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Arial Narrow" panose="020B0606020202030204" pitchFamily="34" charset="0"/>
              </a:rPr>
              <a:t>동전을 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100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번을 앞 면이 나올 회수는 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? 55, 45, 50 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등 글쎄 </a:t>
            </a:r>
            <a:r>
              <a:rPr lang="ko-KR" altLang="en-US" sz="1600" dirty="0" err="1" smtClean="0">
                <a:latin typeface="Arial Narrow" panose="020B0606020202030204" pitchFamily="34" charset="0"/>
              </a:rPr>
              <a:t>케박</a:t>
            </a:r>
            <a:endParaRPr lang="en-US" altLang="ko-KR" sz="16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Arial Narrow" panose="020B0606020202030204" pitchFamily="34" charset="0"/>
              </a:rPr>
              <a:t>동전을 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100</a:t>
            </a:r>
            <a:r>
              <a:rPr lang="ko-KR" altLang="en-US" sz="1600" dirty="0">
                <a:latin typeface="Arial Narrow" panose="020B0606020202030204" pitchFamily="34" charset="0"/>
              </a:rPr>
              <a:t>번을 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던져서 앞면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(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성공확률</a:t>
            </a:r>
            <a:r>
              <a:rPr lang="en-US" altLang="ko-KR" sz="1600" dirty="0">
                <a:latin typeface="Arial Narrow" panose="020B0606020202030204" pitchFamily="34" charset="0"/>
              </a:rPr>
              <a:t>(0.5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))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이 나올 횟수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, 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이 시행을 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10000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번 수행 해서 빈도를 보면 되겠네</a:t>
            </a:r>
            <a:r>
              <a:rPr lang="en-US" altLang="ko-KR" sz="1600" dirty="0" smtClean="0">
                <a:latin typeface="Arial Narrow" panose="020B0606020202030204" pitchFamily="34" charset="0"/>
              </a:rPr>
              <a:t>.</a:t>
            </a:r>
            <a:endParaRPr lang="ko-KR" altLang="en-US" sz="1600" b="0" dirty="0"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764" y="1760006"/>
            <a:ext cx="4974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 Narrow" panose="020B0606020202030204" pitchFamily="34" charset="0"/>
              </a:rPr>
              <a:t>동전을 </a:t>
            </a:r>
            <a:r>
              <a:rPr lang="en-US" altLang="ko-KR" sz="1600" dirty="0">
                <a:latin typeface="Arial Narrow" panose="020B0606020202030204" pitchFamily="34" charset="0"/>
              </a:rPr>
              <a:t>1000</a:t>
            </a:r>
            <a:r>
              <a:rPr lang="ko-KR" altLang="en-US" sz="1600" dirty="0">
                <a:latin typeface="Arial Narrow" panose="020B0606020202030204" pitchFamily="34" charset="0"/>
              </a:rPr>
              <a:t>번 던져 앞면과 뒷면이 나온 회수</a:t>
            </a:r>
            <a:r>
              <a:rPr lang="en-US" altLang="ko-KR" sz="1600" dirty="0">
                <a:latin typeface="Arial Narrow" panose="020B0606020202030204" pitchFamily="34" charset="0"/>
              </a:rPr>
              <a:t>(</a:t>
            </a:r>
            <a:r>
              <a:rPr lang="ko-KR" altLang="en-US" sz="1600" dirty="0">
                <a:latin typeface="Arial Narrow" panose="020B0606020202030204" pitchFamily="34" charset="0"/>
              </a:rPr>
              <a:t>도수</a:t>
            </a:r>
            <a:r>
              <a:rPr lang="en-US" altLang="ko-KR" sz="16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57053" y="692317"/>
            <a:ext cx="2576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212121"/>
                </a:solidFill>
                <a:latin typeface="Roboto"/>
              </a:rPr>
              <a:t>이항 분포</a:t>
            </a:r>
            <a:endParaRPr lang="en-US" altLang="ko-KR" sz="2000" b="1" dirty="0" smtClean="0">
              <a:solidFill>
                <a:srgbClr val="212121"/>
              </a:solidFill>
              <a:latin typeface="Roboto"/>
            </a:endParaRPr>
          </a:p>
          <a:p>
            <a:r>
              <a:rPr lang="en-US" altLang="ko-KR" sz="2000" b="1" dirty="0" smtClean="0">
                <a:solidFill>
                  <a:srgbClr val="212121"/>
                </a:solidFill>
                <a:latin typeface="Roboto"/>
              </a:rPr>
              <a:t>Binomial </a:t>
            </a:r>
            <a:r>
              <a:rPr lang="en-US" altLang="ko-KR" sz="2000" b="1" dirty="0">
                <a:solidFill>
                  <a:srgbClr val="212121"/>
                </a:solidFill>
                <a:latin typeface="Roboto"/>
              </a:rPr>
              <a:t>distribution</a:t>
            </a:r>
            <a:endParaRPr lang="en-US" altLang="ko-KR" sz="2000" b="1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780" y="692696"/>
            <a:ext cx="2585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212121"/>
                </a:solidFill>
                <a:latin typeface="Roboto"/>
              </a:rPr>
              <a:t>베르누이</a:t>
            </a:r>
            <a:r>
              <a:rPr lang="en-US" altLang="ko-KR" sz="2000" b="1" dirty="0" smtClean="0">
                <a:solidFill>
                  <a:srgbClr val="212121"/>
                </a:solidFill>
                <a:latin typeface="Roboto"/>
              </a:rPr>
              <a:t> </a:t>
            </a:r>
            <a:r>
              <a:rPr lang="ko-KR" altLang="en-US" sz="2000" b="1" dirty="0" smtClean="0">
                <a:solidFill>
                  <a:srgbClr val="212121"/>
                </a:solidFill>
                <a:latin typeface="Roboto"/>
              </a:rPr>
              <a:t>시행</a:t>
            </a:r>
            <a:endParaRPr lang="en-US" altLang="ko-KR" sz="2000" b="1" dirty="0" smtClean="0">
              <a:solidFill>
                <a:srgbClr val="212121"/>
              </a:solidFill>
              <a:latin typeface="Roboto"/>
            </a:endParaRPr>
          </a:p>
          <a:p>
            <a:r>
              <a:rPr lang="en-US" altLang="ko-KR" sz="2000" b="1" dirty="0" smtClean="0">
                <a:solidFill>
                  <a:srgbClr val="212121"/>
                </a:solidFill>
                <a:latin typeface="Roboto"/>
              </a:rPr>
              <a:t>Bernoulli </a:t>
            </a:r>
            <a:r>
              <a:rPr lang="en-US" altLang="ko-KR" sz="2000" b="1" dirty="0">
                <a:solidFill>
                  <a:srgbClr val="212121"/>
                </a:solidFill>
                <a:latin typeface="Roboto"/>
              </a:rPr>
              <a:t>distribution</a:t>
            </a:r>
            <a:endParaRPr lang="en-US" altLang="ko-KR" sz="2000" b="1" i="0" dirty="0">
              <a:solidFill>
                <a:srgbClr val="21212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07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13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628800"/>
            <a:ext cx="7776864" cy="3435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69" y="1552313"/>
            <a:ext cx="849748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14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60235"/>
            <a:ext cx="8660268" cy="59961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772" y="2492896"/>
            <a:ext cx="2049193" cy="25502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262764" y="5094885"/>
            <a:ext cx="25939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i="1" dirty="0">
                <a:solidFill>
                  <a:srgbClr val="333333"/>
                </a:solidFill>
                <a:latin typeface="-apple-system"/>
              </a:rPr>
              <a:t>Gaussian distribution(</a:t>
            </a:r>
            <a:r>
              <a:rPr lang="ko-KR" altLang="en-US" sz="1100" b="1" i="1" dirty="0" err="1">
                <a:solidFill>
                  <a:srgbClr val="333333"/>
                </a:solidFill>
                <a:latin typeface="-apple-system"/>
              </a:rPr>
              <a:t>가우시안</a:t>
            </a:r>
            <a:r>
              <a:rPr lang="ko-KR" altLang="en-US" sz="1100" b="1" i="1" dirty="0">
                <a:solidFill>
                  <a:srgbClr val="333333"/>
                </a:solidFill>
                <a:latin typeface="-apple-system"/>
              </a:rPr>
              <a:t> 분포</a:t>
            </a:r>
            <a:r>
              <a:rPr lang="en-US" altLang="ko-KR" sz="1100" b="1" i="1" dirty="0">
                <a:solidFill>
                  <a:srgbClr val="333333"/>
                </a:solidFill>
                <a:latin typeface="-apple-system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16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15</a:t>
            </a:fld>
            <a:endParaRPr lang="en-US" altLang="ko-KR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2494012" y="764704"/>
            <a:ext cx="7006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www.youtube.com/shorts/6qxA9JDLSpw?feature=share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164" y="1480432"/>
            <a:ext cx="382005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16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672064"/>
            <a:ext cx="8150502" cy="57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17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340768"/>
            <a:ext cx="10224283" cy="43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18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529702"/>
            <a:ext cx="10929188" cy="4608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5980" y="645665"/>
            <a:ext cx="158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원자료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en-US" altLang="ko-KR" b="1" dirty="0" err="1" smtClean="0"/>
              <a:t>Orignal</a:t>
            </a:r>
            <a:r>
              <a:rPr lang="en-US" altLang="ko-KR" b="1" dirty="0" smtClean="0"/>
              <a:t> Data)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46340" y="645665"/>
            <a:ext cx="190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평균중심화</a:t>
            </a:r>
            <a:endParaRPr lang="en-US" altLang="ko-KR" b="1" dirty="0" smtClean="0"/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smtClean="0"/>
              <a:t>Mean Centering)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02724" y="645665"/>
            <a:ext cx="192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표준화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(Standardization)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006180" y="978525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678588" y="96883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19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1916832"/>
            <a:ext cx="4777171" cy="3275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1916832"/>
            <a:ext cx="4799254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9996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정규분포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8608559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표준정규분포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69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</a:t>
            </a:fld>
            <a:endParaRPr lang="en-US" altLang="ko-KR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765820" y="764704"/>
            <a:ext cx="7877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313131"/>
                </a:solidFill>
                <a:latin typeface="PT Sans"/>
              </a:rPr>
              <a:t>확률론</a:t>
            </a:r>
            <a:r>
              <a:rPr lang="en-US" altLang="ko-KR" sz="2800" b="1" dirty="0">
                <a:solidFill>
                  <a:srgbClr val="313131"/>
                </a:solidFill>
                <a:latin typeface="PT Sans"/>
              </a:rPr>
              <a:t>(probability theory)</a:t>
            </a:r>
            <a:r>
              <a:rPr lang="ko-KR" altLang="en-US" sz="2800" b="1" dirty="0">
                <a:solidFill>
                  <a:srgbClr val="313131"/>
                </a:solidFill>
                <a:latin typeface="PT Sans"/>
              </a:rPr>
              <a:t>은 사건의 빈도를 분석</a:t>
            </a:r>
            <a:endParaRPr lang="ko-KR" altLang="en-US" sz="28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4891"/>
              </p:ext>
            </p:extLst>
          </p:nvPr>
        </p:nvGraphicFramePr>
        <p:xfrm>
          <a:off x="3502124" y="1916832"/>
          <a:ext cx="763284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1">
                  <a:extLst>
                    <a:ext uri="{9D8B030D-6E8A-4147-A177-3AD203B41FA5}">
                      <a16:colId xmlns:a16="http://schemas.microsoft.com/office/drawing/2014/main" val="2871442239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1460948932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817877067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153491109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594679281"/>
                    </a:ext>
                  </a:extLst>
                </a:gridCol>
              </a:tblGrid>
              <a:tr h="34336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24275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표본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공간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HH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HT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152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사건의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err="1" smtClean="0"/>
                        <a:t>출현빈도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27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3264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259678"/>
            <a:ext cx="2431702" cy="1602229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69412"/>
              </p:ext>
            </p:extLst>
          </p:nvPr>
        </p:nvGraphicFramePr>
        <p:xfrm>
          <a:off x="3502124" y="3251034"/>
          <a:ext cx="7632845" cy="14713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4281">
                  <a:extLst>
                    <a:ext uri="{9D8B030D-6E8A-4147-A177-3AD203B41FA5}">
                      <a16:colId xmlns:a16="http://schemas.microsoft.com/office/drawing/2014/main" val="2871442239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1460948932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817877067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153491109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594679281"/>
                    </a:ext>
                  </a:extLst>
                </a:gridCol>
              </a:tblGrid>
              <a:tr h="1471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확률변수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(Random Variable)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 P(X=24)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 24/100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 P(X=24)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 21/100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 P(X=24)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 28/100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=P(X=27)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= 27/100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3264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09973" y="1844824"/>
            <a:ext cx="2731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두 개의 동전을 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100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회 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Toss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 </a:t>
            </a:r>
            <a:endParaRPr lang="ko-KR" altLang="en-US" sz="16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720"/>
              </p:ext>
            </p:extLst>
          </p:nvPr>
        </p:nvGraphicFramePr>
        <p:xfrm>
          <a:off x="3502124" y="4867906"/>
          <a:ext cx="7632845" cy="5796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4281">
                  <a:extLst>
                    <a:ext uri="{9D8B030D-6E8A-4147-A177-3AD203B41FA5}">
                      <a16:colId xmlns:a16="http://schemas.microsoft.com/office/drawing/2014/main" val="2871442239"/>
                    </a:ext>
                  </a:extLst>
                </a:gridCol>
                <a:gridCol w="5088564">
                  <a:extLst>
                    <a:ext uri="{9D8B030D-6E8A-4147-A177-3AD203B41FA5}">
                      <a16:colId xmlns:a16="http://schemas.microsoft.com/office/drawing/2014/main" val="1460948932"/>
                    </a:ext>
                  </a:extLst>
                </a:gridCol>
              </a:tblGrid>
              <a:tr h="579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 smtClean="0"/>
                        <a:t>확률의 총합은 </a:t>
                      </a:r>
                      <a:r>
                        <a:rPr lang="en-US" altLang="ko-KR" sz="2000" kern="1200" dirty="0" smtClean="0"/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P(X=24)</a:t>
                      </a:r>
                      <a:r>
                        <a:rPr lang="en-US" altLang="ko-KR" sz="2000" baseline="0" dirty="0" smtClean="0"/>
                        <a:t> + </a:t>
                      </a:r>
                      <a:r>
                        <a:rPr lang="en-US" altLang="ko-KR" sz="2000" dirty="0" smtClean="0"/>
                        <a:t>P(X=24) + P(X=24) + P(X=27) =1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3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20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404664"/>
            <a:ext cx="8611871" cy="60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21</a:t>
            </a:fld>
            <a:endParaRPr lang="en-US" altLang="ko-KR" noProof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196752"/>
            <a:ext cx="9939333" cy="39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9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22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476672"/>
            <a:ext cx="9782709" cy="56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23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484784"/>
            <a:ext cx="9232796" cy="47934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3772" y="692696"/>
            <a:ext cx="11089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주사위 개수가 증가함에 따라 합의 </a:t>
            </a:r>
            <a:r>
              <a:rPr lang="ko-KR" altLang="en-US" b="1" dirty="0" smtClean="0"/>
              <a:t>분포</a:t>
            </a:r>
            <a:r>
              <a:rPr lang="en-US" altLang="ko-KR" b="1" dirty="0" smtClean="0"/>
              <a:t>(1000 trials/dice)</a:t>
            </a:r>
            <a:r>
              <a:rPr lang="ko-KR" altLang="en-US" b="1" dirty="0" smtClean="0"/>
              <a:t>가 </a:t>
            </a:r>
            <a:r>
              <a:rPr lang="ko-KR" altLang="en-US" b="1" dirty="0"/>
              <a:t>점점 정규분포에 가까워지는 </a:t>
            </a:r>
            <a:r>
              <a:rPr lang="ko-KR" altLang="en-US" b="1" dirty="0" smtClean="0"/>
              <a:t>것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중심극한정리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628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24</a:t>
            </a:fld>
            <a:endParaRPr lang="en-US" altLang="ko-KR" noProof="0" dirty="0"/>
          </a:p>
        </p:txBody>
      </p:sp>
      <p:sp>
        <p:nvSpPr>
          <p:cNvPr id="4" name="직사각형 3"/>
          <p:cNvSpPr/>
          <p:nvPr/>
        </p:nvSpPr>
        <p:spPr>
          <a:xfrm>
            <a:off x="333772" y="692696"/>
            <a:ext cx="11737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rgbClr val="202124"/>
                </a:solidFill>
                <a:latin typeface="Arial" panose="020B0604020202020204" pitchFamily="34" charset="0"/>
              </a:rPr>
              <a:t>조건부 </a:t>
            </a:r>
            <a:r>
              <a:rPr lang="ko-KR" alt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확률</a:t>
            </a:r>
            <a:r>
              <a:rPr lang="en-US" altLang="ko-KR" sz="2000" dirty="0">
                <a:solidFill>
                  <a:srgbClr val="202124"/>
                </a:solidFill>
                <a:latin typeface="Arial" panose="020B0604020202020204" pitchFamily="34" charset="0"/>
              </a:rPr>
              <a:t>(Conditional probability)</a:t>
            </a:r>
            <a:r>
              <a:rPr lang="ko-KR" alt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이란 </a:t>
            </a:r>
            <a:r>
              <a:rPr lang="ko-KR" altLang="en-US" sz="2000" dirty="0">
                <a:solidFill>
                  <a:srgbClr val="040C28"/>
                </a:solidFill>
                <a:latin typeface="Arial" panose="020B0604020202020204" pitchFamily="34" charset="0"/>
              </a:rPr>
              <a:t>어떤 사건이 일어났다는 </a:t>
            </a:r>
            <a:r>
              <a:rPr lang="ko-KR" altLang="en-US" sz="2000" dirty="0" smtClean="0">
                <a:solidFill>
                  <a:srgbClr val="040C28"/>
                </a:solidFill>
                <a:latin typeface="Arial" panose="020B0604020202020204" pitchFamily="34" charset="0"/>
              </a:rPr>
              <a:t>전제하에 </a:t>
            </a:r>
            <a:r>
              <a:rPr lang="ko-KR" altLang="en-US" sz="2000" dirty="0">
                <a:solidFill>
                  <a:srgbClr val="040C28"/>
                </a:solidFill>
                <a:latin typeface="Arial" panose="020B0604020202020204" pitchFamily="34" charset="0"/>
              </a:rPr>
              <a:t>다른 사건이 일어날 </a:t>
            </a:r>
            <a:r>
              <a:rPr lang="ko-KR" altLang="en-US" sz="2000" dirty="0" smtClean="0">
                <a:solidFill>
                  <a:srgbClr val="040C28"/>
                </a:solidFill>
                <a:latin typeface="Arial" panose="020B0604020202020204" pitchFamily="34" charset="0"/>
              </a:rPr>
              <a:t>확률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844824"/>
            <a:ext cx="5613632" cy="424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716" y="1844824"/>
            <a:ext cx="2319519" cy="134087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797075" y="3284984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40C28"/>
                </a:solidFill>
                <a:latin typeface="Arial" panose="020B0604020202020204" pitchFamily="34" charset="0"/>
              </a:rPr>
              <a:t>독립인</a:t>
            </a:r>
            <a:r>
              <a:rPr lang="en-US" altLang="ko-KR" sz="2000" dirty="0">
                <a:solidFill>
                  <a:srgbClr val="040C28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40C28"/>
                </a:solidFill>
                <a:latin typeface="Arial" panose="020B0604020202020204" pitchFamily="34" charset="0"/>
              </a:rPr>
              <a:t>경우</a:t>
            </a:r>
            <a:r>
              <a:rPr lang="en-US" altLang="ko-KR" sz="2000" dirty="0">
                <a:solidFill>
                  <a:srgbClr val="040C28"/>
                </a:solidFill>
                <a:latin typeface="Arial" panose="020B0604020202020204" pitchFamily="34" charset="0"/>
              </a:rPr>
              <a:t> </a:t>
            </a:r>
            <a:endParaRPr lang="ko-KR" altLang="en-US" sz="2000" dirty="0">
              <a:solidFill>
                <a:srgbClr val="040C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3</a:t>
            </a:fld>
            <a:endParaRPr lang="en-US" altLang="ko-KR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765820" y="764704"/>
            <a:ext cx="4742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확률변수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(Random variable)</a:t>
            </a:r>
            <a:endParaRPr lang="en-US" altLang="ko-KR" sz="2800" b="1" dirty="0">
              <a:solidFill>
                <a:srgbClr val="313131"/>
              </a:solidFill>
              <a:latin typeface="PT San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90465"/>
              </p:ext>
            </p:extLst>
          </p:nvPr>
        </p:nvGraphicFramePr>
        <p:xfrm>
          <a:off x="2854049" y="2636912"/>
          <a:ext cx="907300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7">
                  <a:extLst>
                    <a:ext uri="{9D8B030D-6E8A-4147-A177-3AD203B41FA5}">
                      <a16:colId xmlns:a16="http://schemas.microsoft.com/office/drawing/2014/main" val="287144223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6094893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534911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619233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44697576"/>
                    </a:ext>
                  </a:extLst>
                </a:gridCol>
                <a:gridCol w="1224133">
                  <a:extLst>
                    <a:ext uri="{9D8B030D-6E8A-4147-A177-3AD203B41FA5}">
                      <a16:colId xmlns:a16="http://schemas.microsoft.com/office/drawing/2014/main" val="132265970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61868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242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확률변수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=2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=3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=4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=</a:t>
                      </a:r>
                      <a:r>
                        <a:rPr lang="en-US" altLang="ko-KR" baseline="0" dirty="0" smtClean="0"/>
                        <a:t>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= 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1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확률</a:t>
                      </a:r>
                      <a:r>
                        <a:rPr lang="en-US" altLang="ko-KR" dirty="0" smtClean="0"/>
                        <a:t>(Probability)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P(X 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P(X =2)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P(X =3)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Corbel"/>
                          <a:ea typeface="HY중고딕" panose="02030600000101010101" pitchFamily="18" charset="-127"/>
                          <a:cs typeface="+mn-cs"/>
                        </a:rPr>
                        <a:t>P(X =4)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orbel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Corbel"/>
                          <a:ea typeface="HY중고딕" panose="02030600000101010101" pitchFamily="18" charset="-127"/>
                          <a:cs typeface="+mn-cs"/>
                        </a:rPr>
                        <a:t>P(X =5)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orbel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Corbel"/>
                          <a:ea typeface="HY중고딕" panose="02030600000101010101" pitchFamily="18" charset="-127"/>
                          <a:cs typeface="+mn-cs"/>
                        </a:rPr>
                        <a:t>P(X =6)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orbel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3957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2618753"/>
            <a:ext cx="1495634" cy="15813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9973" y="1844824"/>
            <a:ext cx="2028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주사위를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 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무한 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Toss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 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720807" y="4635499"/>
            <a:ext cx="11062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확률 변수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(Random variable)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란 표본공간에서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 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일정한 확률을 가지고 발생하는 사건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(Event)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에 수치를 일대일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(1:1) </a:t>
            </a:r>
            <a:r>
              <a:rPr lang="ko-KR" altLang="en-US" sz="1600" b="1" dirty="0" smtClean="0">
                <a:solidFill>
                  <a:srgbClr val="313131"/>
                </a:solidFill>
                <a:latin typeface="PT Sans"/>
              </a:rPr>
              <a:t>대응시킨 함수</a:t>
            </a:r>
            <a:r>
              <a:rPr lang="en-US" altLang="ko-KR" sz="1600" b="1" dirty="0" smtClean="0">
                <a:solidFill>
                  <a:srgbClr val="313131"/>
                </a:solidFill>
                <a:latin typeface="PT Sans"/>
              </a:rPr>
              <a:t>(Function)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9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4</a:t>
            </a:fld>
            <a:endParaRPr lang="en-US" altLang="ko-KR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765820" y="1340768"/>
            <a:ext cx="110172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확률변수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(Random variable)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의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분포를 알 수 있다면 모든 것을 알 수 있다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우리는 모집단의 확률변수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(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키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나이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소득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등등의 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parameter)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의 분포를 전수조사를 하지 않으면 알 수가 없기 때문에 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Sampling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을 통해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Sample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의 확률변수의 분포를 알고 모집단의 확률변수를 추정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(Inference)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할 뿐이다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따라서 확률 분포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(Probability Distribution of random variable)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의 종류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67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5</a:t>
            </a:fld>
            <a:endParaRPr lang="en-US" altLang="ko-KR" noProof="0" dirty="0"/>
          </a:p>
        </p:txBody>
      </p:sp>
      <p:pic>
        <p:nvPicPr>
          <p:cNvPr id="1026" name="Picture 2" descr="Statistics in Marketing - Discrete Probability Distributions |  Bernard-ML&lt;a/b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516959"/>
            <a:ext cx="6949367" cy="48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65820" y="764704"/>
            <a:ext cx="5981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확률분포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(Probability Distribution))</a:t>
            </a:r>
            <a:endParaRPr lang="en-US" altLang="ko-KR" sz="2800" b="1" dirty="0">
              <a:solidFill>
                <a:srgbClr val="313131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0055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6</a:t>
            </a:fld>
            <a:endParaRPr lang="en-US" altLang="ko-KR" noProof="0" dirty="0"/>
          </a:p>
        </p:txBody>
      </p:sp>
      <p:sp>
        <p:nvSpPr>
          <p:cNvPr id="10" name="직사각형 9"/>
          <p:cNvSpPr/>
          <p:nvPr/>
        </p:nvSpPr>
        <p:spPr>
          <a:xfrm>
            <a:off x="765820" y="76470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이산</a:t>
            </a:r>
            <a:r>
              <a:rPr lang="en-US" altLang="ko-KR" sz="2800" b="1" dirty="0">
                <a:solidFill>
                  <a:srgbClr val="313131"/>
                </a:solidFill>
                <a:latin typeface="PT Sans"/>
              </a:rPr>
              <a:t> 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vs </a:t>
            </a:r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연속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(Discrete </a:t>
            </a:r>
            <a:r>
              <a:rPr lang="en-US" altLang="ko-KR" sz="2800" b="1" dirty="0">
                <a:solidFill>
                  <a:srgbClr val="313131"/>
                </a:solidFill>
                <a:latin typeface="PT Sans"/>
              </a:rPr>
              <a:t>vs Continuous 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Variables)</a:t>
            </a:r>
            <a:endParaRPr lang="en-US" altLang="ko-KR" sz="2800" b="1" dirty="0">
              <a:solidFill>
                <a:srgbClr val="313131"/>
              </a:solidFill>
              <a:latin typeface="PT San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5820" y="1772816"/>
            <a:ext cx="11017224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동전의 앞과 뒤면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주사위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카드의 종류 등은 수자가 양의 정수로 연속되지 않고 이산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(</a:t>
            </a:r>
            <a:r>
              <a:rPr lang="ko-KR" altLang="en-US" sz="2000" b="1" dirty="0">
                <a:solidFill>
                  <a:srgbClr val="313131"/>
                </a:solidFill>
                <a:latin typeface="PT Sans"/>
              </a:rPr>
              <a:t>離散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키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몸무게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시간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2000" b="1" dirty="0" smtClean="0">
                <a:solidFill>
                  <a:srgbClr val="313131"/>
                </a:solidFill>
                <a:latin typeface="PT Sans"/>
              </a:rPr>
              <a:t>나이 등은 연속된 관측하지 못하는 연속</a:t>
            </a:r>
            <a:r>
              <a:rPr lang="en-US" altLang="ko-KR" sz="2000" b="1" dirty="0" smtClean="0">
                <a:solidFill>
                  <a:srgbClr val="313131"/>
                </a:solidFill>
                <a:latin typeface="PT Sans"/>
              </a:rPr>
              <a:t>(</a:t>
            </a:r>
            <a:r>
              <a:rPr lang="ko-KR" altLang="en-US" sz="2000" b="1" dirty="0">
                <a:solidFill>
                  <a:srgbClr val="313131"/>
                </a:solidFill>
                <a:latin typeface="PT Sans"/>
              </a:rPr>
              <a:t>連續</a:t>
            </a:r>
            <a:r>
              <a:rPr lang="en-US" altLang="ko-KR" sz="2000" b="1" dirty="0">
                <a:solidFill>
                  <a:srgbClr val="313131"/>
                </a:solidFill>
                <a:latin typeface="PT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78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7</a:t>
            </a:fld>
            <a:endParaRPr lang="en-US" altLang="ko-KR" noProof="0" dirty="0"/>
          </a:p>
        </p:txBody>
      </p:sp>
      <p:sp>
        <p:nvSpPr>
          <p:cNvPr id="10" name="직사각형 9"/>
          <p:cNvSpPr/>
          <p:nvPr/>
        </p:nvSpPr>
        <p:spPr>
          <a:xfrm>
            <a:off x="765820" y="76470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이산</a:t>
            </a:r>
            <a:r>
              <a:rPr lang="en-US" altLang="ko-KR" sz="2800" b="1" dirty="0">
                <a:solidFill>
                  <a:srgbClr val="313131"/>
                </a:solidFill>
                <a:latin typeface="PT Sans"/>
              </a:rPr>
              <a:t> 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vs </a:t>
            </a:r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연속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(Discrete </a:t>
            </a:r>
            <a:r>
              <a:rPr lang="en-US" altLang="ko-KR" sz="2800" b="1" dirty="0">
                <a:solidFill>
                  <a:srgbClr val="313131"/>
                </a:solidFill>
                <a:latin typeface="PT Sans"/>
              </a:rPr>
              <a:t>vs Continuous 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Variables)</a:t>
            </a:r>
            <a:endParaRPr lang="en-US" altLang="ko-KR" sz="2800" b="1" dirty="0">
              <a:solidFill>
                <a:srgbClr val="313131"/>
              </a:solidFill>
              <a:latin typeface="PT San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2996952"/>
            <a:ext cx="4128993" cy="3024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275" y="2980913"/>
            <a:ext cx="4438836" cy="302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1988840"/>
            <a:ext cx="817247" cy="864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29275" y="212850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실제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시간과 나이</a:t>
            </a:r>
            <a:r>
              <a:rPr lang="en-US" altLang="ko-KR" sz="1600" dirty="0" smtClean="0"/>
              <a:t>(age)</a:t>
            </a:r>
            <a:r>
              <a:rPr lang="ko-KR" altLang="en-US" sz="1600" dirty="0" smtClean="0"/>
              <a:t>는 존재하고 관측할 수 있는가</a:t>
            </a:r>
            <a:r>
              <a:rPr lang="en-US" altLang="ko-KR" sz="1600" dirty="0" smtClean="0"/>
              <a:t>?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 버스를 탈 확률은</a:t>
            </a:r>
            <a:r>
              <a:rPr lang="en-US" altLang="ko-KR" sz="1600" dirty="0" smtClean="0"/>
              <a:t>?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35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8</a:t>
            </a:fld>
            <a:endParaRPr lang="en-US" altLang="ko-KR" noProof="0" dirty="0"/>
          </a:p>
        </p:txBody>
      </p:sp>
      <p:sp>
        <p:nvSpPr>
          <p:cNvPr id="10" name="직사각형 9"/>
          <p:cNvSpPr/>
          <p:nvPr/>
        </p:nvSpPr>
        <p:spPr>
          <a:xfrm>
            <a:off x="765820" y="76470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 smtClean="0">
                <a:solidFill>
                  <a:srgbClr val="313131"/>
                </a:solidFill>
                <a:latin typeface="PT Sans"/>
              </a:rPr>
              <a:t>이산형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 </a:t>
            </a:r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확률변수의 평균과 분산</a:t>
            </a:r>
            <a:endParaRPr lang="en-US" altLang="ko-KR" sz="2800" b="1" dirty="0">
              <a:solidFill>
                <a:srgbClr val="313131"/>
              </a:solidFill>
              <a:latin typeface="PT San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80407"/>
              </p:ext>
            </p:extLst>
          </p:nvPr>
        </p:nvGraphicFramePr>
        <p:xfrm>
          <a:off x="1557908" y="1916832"/>
          <a:ext cx="9073008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7">
                  <a:extLst>
                    <a:ext uri="{9D8B030D-6E8A-4147-A177-3AD203B41FA5}">
                      <a16:colId xmlns:a16="http://schemas.microsoft.com/office/drawing/2014/main" val="287144223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6094893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534911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61923300"/>
                    </a:ext>
                  </a:extLst>
                </a:gridCol>
                <a:gridCol w="1224133">
                  <a:extLst>
                    <a:ext uri="{9D8B030D-6E8A-4147-A177-3AD203B41FA5}">
                      <a16:colId xmlns:a16="http://schemas.microsoft.com/office/drawing/2014/main" val="74469757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2265970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61868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242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확률변수 </a:t>
                      </a:r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 =2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 =3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 =4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 =</a:t>
                      </a:r>
                      <a:r>
                        <a:rPr lang="en-US" altLang="ko-KR" sz="1600" baseline="0" dirty="0" smtClean="0"/>
                        <a:t> 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 = 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1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확률</a:t>
                      </a:r>
                      <a:r>
                        <a:rPr lang="en-US" altLang="ko-KR" sz="1600" dirty="0" smtClean="0"/>
                        <a:t>(Probability)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P(X =1) =1/6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P(X =2) =1/6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P(X =3) =1/6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Corbel"/>
                          <a:ea typeface="HY중고딕" panose="02030600000101010101" pitchFamily="18" charset="-127"/>
                          <a:cs typeface="+mn-cs"/>
                        </a:rPr>
                        <a:t>P(X =4)</a:t>
                      </a:r>
                      <a:r>
                        <a:rPr lang="en-US" altLang="ko-KR" sz="1600" dirty="0" smtClean="0"/>
                        <a:t> =1/6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orbel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Corbel"/>
                          <a:ea typeface="HY중고딕" panose="02030600000101010101" pitchFamily="18" charset="-127"/>
                          <a:cs typeface="+mn-cs"/>
                        </a:rPr>
                        <a:t>P(X =5)</a:t>
                      </a:r>
                      <a:r>
                        <a:rPr lang="en-US" altLang="ko-KR" sz="1600" dirty="0" smtClean="0"/>
                        <a:t> =1/6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orbel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Corbel"/>
                          <a:ea typeface="HY중고딕" panose="02030600000101010101" pitchFamily="18" charset="-127"/>
                          <a:cs typeface="+mn-cs"/>
                        </a:rPr>
                        <a:t>P(X =6)</a:t>
                      </a:r>
                      <a:r>
                        <a:rPr lang="en-US" altLang="ko-KR" sz="1600" dirty="0" smtClean="0"/>
                        <a:t> =1/6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orbel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3957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98" y="3356992"/>
            <a:ext cx="3067478" cy="23720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3356992"/>
            <a:ext cx="707806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9</a:t>
            </a:fld>
            <a:endParaRPr lang="en-US" altLang="ko-KR" noProof="0" dirty="0"/>
          </a:p>
        </p:txBody>
      </p:sp>
      <p:sp>
        <p:nvSpPr>
          <p:cNvPr id="10" name="직사각형 9"/>
          <p:cNvSpPr/>
          <p:nvPr/>
        </p:nvSpPr>
        <p:spPr>
          <a:xfrm>
            <a:off x="765820" y="76470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 smtClean="0">
                <a:solidFill>
                  <a:srgbClr val="313131"/>
                </a:solidFill>
                <a:latin typeface="PT Sans"/>
              </a:rPr>
              <a:t>연속형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 </a:t>
            </a:r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확률변수의 평균과 분산</a:t>
            </a:r>
            <a:endParaRPr lang="en-US" altLang="ko-KR" sz="2800" b="1" dirty="0">
              <a:solidFill>
                <a:srgbClr val="313131"/>
              </a:solidFill>
              <a:latin typeface="PT San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52" y="2204864"/>
            <a:ext cx="4438836" cy="3024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37" y="2204864"/>
            <a:ext cx="2562583" cy="771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02" y="4005064"/>
            <a:ext cx="5020376" cy="7049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710428" y="1916832"/>
            <a:ext cx="0" cy="3816424"/>
          </a:xfrm>
          <a:prstGeom prst="line">
            <a:avLst/>
          </a:prstGeom>
          <a:ln w="127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90156" y="1916832"/>
            <a:ext cx="0" cy="3816424"/>
          </a:xfrm>
          <a:prstGeom prst="line">
            <a:avLst/>
          </a:prstGeom>
          <a:ln w="127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735595" y="551723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71151" y="5836622"/>
            <a:ext cx="563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1">
              <a:defRPr/>
            </a:pPr>
            <a:r>
              <a:rPr lang="en-US" altLang="ko-KR" dirty="0">
                <a:solidFill>
                  <a:srgbClr val="404040"/>
                </a:solidFill>
                <a:latin typeface="Arial Narrow" panose="020B0606020202030204" pitchFamily="34" charset="0"/>
              </a:rPr>
              <a:t>P(X </a:t>
            </a:r>
            <a:r>
              <a:rPr lang="en-US" altLang="ko-KR" dirty="0" smtClean="0">
                <a:solidFill>
                  <a:srgbClr val="404040"/>
                </a:solidFill>
                <a:latin typeface="Arial Narrow" panose="020B0606020202030204" pitchFamily="34" charset="0"/>
              </a:rPr>
              <a:t>&lt;= 185)</a:t>
            </a:r>
            <a:r>
              <a:rPr lang="en-US" altLang="ko-KR" dirty="0" smtClean="0">
                <a:latin typeface="Arial Narrow" panose="020B0606020202030204" pitchFamily="34" charset="0"/>
              </a:rPr>
              <a:t> - </a:t>
            </a:r>
            <a:r>
              <a:rPr lang="en-US" altLang="ko-KR" dirty="0">
                <a:solidFill>
                  <a:srgbClr val="404040"/>
                </a:solidFill>
                <a:latin typeface="Arial Narrow" panose="020B0606020202030204" pitchFamily="34" charset="0"/>
              </a:rPr>
              <a:t>P(X </a:t>
            </a:r>
            <a:r>
              <a:rPr lang="en-US" altLang="ko-KR" dirty="0" smtClean="0">
                <a:solidFill>
                  <a:srgbClr val="404040"/>
                </a:solidFill>
                <a:latin typeface="Arial Narrow" panose="020B0606020202030204" pitchFamily="34" charset="0"/>
              </a:rPr>
              <a:t>&lt;= 135) = </a:t>
            </a:r>
            <a:r>
              <a:rPr lang="ko-KR" altLang="en-US" dirty="0" smtClean="0">
                <a:solidFill>
                  <a:srgbClr val="404040"/>
                </a:solidFill>
                <a:latin typeface="Arial Narrow" panose="020B0606020202030204" pitchFamily="34" charset="0"/>
              </a:rPr>
              <a:t>키가 </a:t>
            </a:r>
            <a:r>
              <a:rPr lang="en-US" altLang="ko-KR" dirty="0">
                <a:solidFill>
                  <a:srgbClr val="40404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smtClean="0">
                <a:solidFill>
                  <a:srgbClr val="404040"/>
                </a:solidFill>
                <a:latin typeface="Arial Narrow" panose="020B0606020202030204" pitchFamily="34" charset="0"/>
              </a:rPr>
              <a:t>135</a:t>
            </a:r>
            <a:r>
              <a:rPr lang="ko-KR" altLang="en-US" dirty="0" smtClean="0">
                <a:solidFill>
                  <a:srgbClr val="404040"/>
                </a:solidFill>
                <a:latin typeface="Arial Narrow" panose="020B0606020202030204" pitchFamily="34" charset="0"/>
              </a:rPr>
              <a:t>이상 </a:t>
            </a:r>
            <a:r>
              <a:rPr lang="en-US" altLang="ko-KR" dirty="0" smtClean="0">
                <a:solidFill>
                  <a:srgbClr val="404040"/>
                </a:solidFill>
                <a:latin typeface="Arial Narrow" panose="020B0606020202030204" pitchFamily="34" charset="0"/>
              </a:rPr>
              <a:t>185</a:t>
            </a:r>
            <a:r>
              <a:rPr lang="ko-KR" altLang="en-US" dirty="0" smtClean="0">
                <a:solidFill>
                  <a:srgbClr val="404040"/>
                </a:solidFill>
                <a:latin typeface="Arial Narrow" panose="020B0606020202030204" pitchFamily="34" charset="0"/>
              </a:rPr>
              <a:t>이하인 확률</a:t>
            </a:r>
            <a:r>
              <a:rPr lang="en-US" altLang="ko-KR" dirty="0" smtClean="0">
                <a:latin typeface="Arial Narrow" panose="020B0606020202030204" pitchFamily="34" charset="0"/>
              </a:rPr>
              <a:t> </a:t>
            </a:r>
            <a:endParaRPr lang="ko-KR" altLang="en-US" dirty="0">
              <a:solidFill>
                <a:srgbClr val="404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2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a4f35948-e619-41b3-aa29-22878b09cfd2"/>
    <ds:schemaRef ds:uri="http://purl.org/dc/elements/1.1/"/>
    <ds:schemaRef ds:uri="http://schemas.microsoft.com/office/infopath/2007/PartnerControls"/>
    <ds:schemaRef ds:uri="40262f94-9f35-4ac3-9a90-690165a166b7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356</TotalTime>
  <Words>560</Words>
  <Application>Microsoft Office PowerPoint</Application>
  <PresentationFormat>사용자 지정</PresentationFormat>
  <Paragraphs>159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-apple-system</vt:lpstr>
      <vt:lpstr>HY중고딕</vt:lpstr>
      <vt:lpstr>PT Sans</vt:lpstr>
      <vt:lpstr>Roboto</vt:lpstr>
      <vt:lpstr>맑은 고딕</vt:lpstr>
      <vt:lpstr>Arial</vt:lpstr>
      <vt:lpstr>Arial Narrow</vt:lpstr>
      <vt:lpstr>Corbel</vt:lpstr>
      <vt:lpstr>Wingdings</vt:lpstr>
      <vt:lpstr>마케팅 16x9</vt:lpstr>
      <vt:lpstr>ADsP 특강  - 3. 확률론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ADsP 특강   2024_Summer</dc:title>
  <dc:creator>조상구</dc:creator>
  <cp:lastModifiedBy>조상구</cp:lastModifiedBy>
  <cp:revision>33</cp:revision>
  <dcterms:created xsi:type="dcterms:W3CDTF">2024-06-03T06:10:16Z</dcterms:created>
  <dcterms:modified xsi:type="dcterms:W3CDTF">2024-07-15T00:45:45Z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