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0" r:id="rId6"/>
    <p:sldId id="271" r:id="rId7"/>
    <p:sldId id="272" r:id="rId8"/>
    <p:sldId id="273" r:id="rId9"/>
    <p:sldId id="274" r:id="rId10"/>
    <p:sldId id="275" r:id="rId11"/>
    <p:sldId id="277" r:id="rId12"/>
    <p:sldId id="276" r:id="rId13"/>
    <p:sldId id="278" r:id="rId14"/>
    <p:sldId id="279" r:id="rId15"/>
    <p:sldId id="280" r:id="rId16"/>
    <p:sldId id="281" r:id="rId17"/>
  </p:sldIdLst>
  <p:sldSz cx="12188825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4660"/>
  </p:normalViewPr>
  <p:slideViewPr>
    <p:cSldViewPr>
      <p:cViewPr varScale="1">
        <p:scale>
          <a:sx n="114" d="100"/>
          <a:sy n="114" d="100"/>
        </p:scale>
        <p:origin x="834" y="132"/>
      </p:cViewPr>
      <p:guideLst>
        <p:guide pos="3839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0" d="100"/>
          <a:sy n="90" d="100"/>
        </p:scale>
        <p:origin x="2814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0A85425-0F1F-4C65-805F-C7280B9ECE9F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2024-07-15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8ED8CD-4E4C-49AC-BDC6-2963BA49E54F}" type="slidenum"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9DBE7D5-AA2D-4B26-8C69-8B60D39FD5EE}" type="datetime1">
              <a:rPr lang="ko-KR" altLang="en-US" smtClean="0"/>
              <a:pPr/>
              <a:t>2024-07-15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 rtl="0"/>
            <a:r>
              <a:rPr lang="ko-KR" altLang="en-US" noProof="0" dirty="0" smtClean="0"/>
              <a:t>둘째 </a:t>
            </a:r>
            <a:r>
              <a:rPr lang="ko-KR" altLang="en-US" noProof="0" dirty="0"/>
              <a:t>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FB91549-43BF-425A-AF25-75262019208C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11453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n-US" altLang="ko-KR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3997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n-US" altLang="ko-KR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58689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n-US" altLang="ko-KR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3678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n-US" altLang="ko-KR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1553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n-US" altLang="ko-KR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1418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n-US" altLang="ko-KR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4128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n-US" altLang="ko-KR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2635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n-US" altLang="ko-KR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2811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n-US" altLang="ko-KR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9237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n-US" altLang="ko-KR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8120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n-US" altLang="ko-KR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9391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n-US" altLang="ko-KR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4961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유리 벽으로 된 건물로 둘러싸인 파란 하늘과 구름을 아래에서 올려다본 사진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3625" y="0"/>
            <a:ext cx="7315200" cy="685800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08013" y="685801"/>
            <a:ext cx="3962400" cy="4724399"/>
          </a:xfrm>
        </p:spPr>
        <p:txBody>
          <a:bodyPr rtlCol="0">
            <a:normAutofit/>
          </a:bodyPr>
          <a:lstStyle>
            <a:lvl1pPr>
              <a:defRPr sz="4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29CEB-779D-4AB3-81CB-8FCEEAE03F61}" type="datetime1">
              <a:rPr lang="ko-KR" altLang="en-US" smtClean="0"/>
              <a:t>2024-07-15</a:t>
            </a:fld>
            <a:endParaRPr lang="ko-KR" altLang="en-US" dirty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3F31473-23EB-4724-8B59-FE6D21D89FA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4839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None/>
              <a:tabLst/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B7A883-0BF0-4B4B-84D5-D747A0111A56}" type="datetime1">
              <a:rPr lang="ko-KR" altLang="en-US" noProof="0" smtClean="0"/>
              <a:t>2024-07-15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1762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8012" y="685800"/>
            <a:ext cx="9474253" cy="5486400"/>
          </a:xfrm>
        </p:spPr>
        <p:txBody>
          <a:bodyPr vert="eaVert" rtlCol="0"/>
          <a:lstStyle>
            <a:lvl1pPr rtl="0"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A7EA29-F2BB-4FB1-BB4B-C55A7FA3FC5C}" type="datetime1">
              <a:rPr lang="ko-KR" altLang="en-US" noProof="0" smtClean="0"/>
              <a:t>2024-07-15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85005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6306AB-75A0-421C-B431-0E4E30A5C28E}" type="datetime1">
              <a:rPr lang="ko-KR" altLang="en-US" noProof="0" smtClean="0"/>
              <a:t>2024-07-15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13786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8013" y="2590800"/>
            <a:ext cx="8229599" cy="2819400"/>
          </a:xfrm>
        </p:spPr>
        <p:txBody>
          <a:bodyPr rtlCol="0" anchor="b">
            <a:normAutofit/>
          </a:bodyPr>
          <a:lstStyle>
            <a:lvl1pPr algn="l">
              <a:defRPr sz="4800" b="0" cap="none" baseline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rtlCol="0" anchor="t">
            <a:normAutofit/>
          </a:bodyPr>
          <a:lstStyle>
            <a:lvl1pPr marL="0" indent="0" rtl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D969EE-F1EB-462E-B70D-5B36B3806A4E}" type="datetime1">
              <a:rPr lang="ko-KR" altLang="en-US" noProof="0" smtClean="0"/>
              <a:t>2024-07-15</a:t>
            </a:fld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ko-KR" noProof="0" smtClean="0"/>
              <a:pPr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2251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3813" y="685800"/>
            <a:ext cx="5029200" cy="4191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51614" y="685800"/>
            <a:ext cx="5029199" cy="4191000"/>
          </a:xfrm>
        </p:spPr>
        <p:txBody>
          <a:bodyPr rtlCol="0"/>
          <a:lstStyle>
            <a:lvl1pPr rtl="0"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CBB1B7-E0A1-46A3-B5B5-C69931095FF6}" type="datetime1">
              <a:rPr lang="ko-KR" altLang="en-US" noProof="0" smtClean="0"/>
              <a:t>2024-07-15</a:t>
            </a:fld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89701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3664" y="1676400"/>
            <a:ext cx="5029200" cy="3200400"/>
          </a:xfrm>
        </p:spPr>
        <p:txBody>
          <a:bodyPr rtlCol="0"/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50025" y="1676400"/>
            <a:ext cx="5029200" cy="3200400"/>
          </a:xfrm>
        </p:spPr>
        <p:txBody>
          <a:bodyPr rtlCol="0"/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FC0E65-06AB-44D7-AAEE-8F4C7ED84A0C}" type="datetime1">
              <a:rPr lang="ko-KR" altLang="en-US" noProof="0" smtClean="0"/>
              <a:t>2024-07-15</a:t>
            </a:fld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51309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189E66-D439-4767-B911-EB49CB20E313}" type="datetime1">
              <a:rPr lang="ko-KR" altLang="en-US" noProof="0" smtClean="0"/>
              <a:t>2024-07-15</a:t>
            </a:fld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1344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E4FFC0-DB28-4291-80A0-63DBF8428320}" type="datetime1">
              <a:rPr lang="ko-KR" altLang="en-US" noProof="0" smtClean="0"/>
              <a:t>2024-07-15</a:t>
            </a:fld>
            <a:endParaRPr lang="ko-KR" altLang="en-US" noProof="0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91031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rtlCol="0" anchor="b">
            <a:noAutofit/>
          </a:bodyPr>
          <a:lstStyle>
            <a:lvl1pPr algn="l">
              <a:defRPr sz="3600" b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75212" y="685800"/>
            <a:ext cx="6704171" cy="5486400"/>
          </a:xfrm>
        </p:spPr>
        <p:txBody>
          <a:bodyPr rtlCol="0">
            <a:normAutofit/>
          </a:bodyPr>
          <a:lstStyle>
            <a:lvl1pPr rtl="0"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 rtl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B5804B-C38E-4214-93DF-3E6DA00134E8}" type="datetime1">
              <a:rPr lang="ko-KR" altLang="en-US" noProof="0" smtClean="0"/>
              <a:t>2024-07-15</a:t>
            </a:fld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23472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 rtlCol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 rtl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BEE384-F18F-4153-AC21-608599869F84}" type="datetime1">
              <a:rPr lang="ko-KR" altLang="en-US" noProof="0" smtClean="0"/>
              <a:t>2024-07-15</a:t>
            </a:fld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35204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 rtl="0"/>
            <a:r>
              <a:rPr lang="ko-KR" altLang="en-US" noProof="0" dirty="0" smtClean="0"/>
              <a:t>둘째 </a:t>
            </a:r>
            <a:r>
              <a:rPr lang="ko-KR" altLang="en-US" noProof="0" dirty="0"/>
              <a:t>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67A4C69-65FB-481C-AC2A-84D254D33675}" type="datetime1">
              <a:rPr lang="ko-KR" altLang="en-US" smtClean="0"/>
              <a:t>2024-07-15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3F31473-23EB-4724-8B59-FE6D21D89FA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92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3600" kern="1200">
          <a:solidFill>
            <a:schemeClr val="accent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15950" indent="-285750" algn="l" defTabSz="914400" rtl="0" eaLnBrk="1" latinLnBrk="1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996696" indent="-228600" algn="l" defTabSz="914400" rtl="0" eaLnBrk="1" latinLnBrk="1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380744" indent="-283464" algn="l" defTabSz="914400" rtl="0" eaLnBrk="1" latinLnBrk="1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764792" indent="-228600" algn="l" defTabSz="914400" rtl="0" eaLnBrk="1" latinLnBrk="1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148840" indent="-283464" algn="l" defTabSz="914400" rtl="0" eaLnBrk="1" latinLnBrk="1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1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1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1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ikidocs.net/163985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naver.com/angryking/222425038366" TargetMode="Externa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eamstime.com/illustration/ringer-horseshoe-game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08013" y="685801"/>
            <a:ext cx="3962400" cy="2959223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b="1" dirty="0" err="1" smtClean="0"/>
              <a:t>ADsP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특강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3200" b="1" dirty="0" smtClean="0"/>
              <a:t>- 4. </a:t>
            </a:r>
            <a:r>
              <a:rPr lang="ko-KR" altLang="en-US" sz="3200" b="1" dirty="0" smtClean="0"/>
              <a:t>추정 </a:t>
            </a:r>
            <a:r>
              <a:rPr lang="en-US" altLang="ko-KR" sz="3200" b="1" dirty="0" smtClean="0"/>
              <a:t>- 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sz="2400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589537" y="4293096"/>
            <a:ext cx="3962400" cy="2016224"/>
          </a:xfrm>
        </p:spPr>
        <p:txBody>
          <a:bodyPr rtlCol="0"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2024_Summer</a:t>
            </a:r>
          </a:p>
          <a:p>
            <a:pPr>
              <a:lnSpc>
                <a:spcPct val="120000"/>
              </a:lnSpc>
            </a:pPr>
            <a:endParaRPr lang="en-US" altLang="ko-KR" dirty="0" smtClean="0"/>
          </a:p>
          <a:p>
            <a:pPr rtl="0">
              <a:lnSpc>
                <a:spcPct val="120000"/>
              </a:lnSpc>
            </a:pPr>
            <a:r>
              <a:rPr lang="ko-KR" altLang="en-US" dirty="0" smtClean="0"/>
              <a:t>조상구</a:t>
            </a:r>
            <a:endParaRPr lang="en-US" altLang="ko-KR" dirty="0" smtClean="0"/>
          </a:p>
          <a:p>
            <a:pPr rtl="0">
              <a:lnSpc>
                <a:spcPct val="120000"/>
              </a:lnSpc>
            </a:pPr>
            <a:r>
              <a:rPr lang="ko-KR" altLang="en-US" dirty="0" err="1" smtClean="0"/>
              <a:t>빅데이터과</a:t>
            </a:r>
            <a:r>
              <a:rPr lang="ko-KR" altLang="en-US" dirty="0" smtClean="0"/>
              <a:t> 경복대학교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US" altLang="ko-KR" noProof="0" smtClean="0"/>
              <a:t>10</a:t>
            </a:fld>
            <a:endParaRPr lang="en-US" altLang="ko-KR" noProof="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916" y="456767"/>
            <a:ext cx="8928992" cy="586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721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US" altLang="ko-KR" noProof="0" smtClean="0"/>
              <a:t>11</a:t>
            </a:fld>
            <a:endParaRPr lang="en-US" altLang="ko-KR" noProof="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932" y="323658"/>
            <a:ext cx="8971126" cy="603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37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US" altLang="ko-KR" noProof="0" smtClean="0"/>
              <a:t>12</a:t>
            </a:fld>
            <a:endParaRPr lang="en-US" altLang="ko-KR" noProof="0" dirty="0"/>
          </a:p>
        </p:txBody>
      </p:sp>
      <p:pic>
        <p:nvPicPr>
          <p:cNvPr id="2050" name="Picture 2" descr="https://wikidocs.net/images/page/163985/ci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204" y="1484784"/>
            <a:ext cx="8439150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629916" y="5661248"/>
            <a:ext cx="2866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4"/>
              </a:rPr>
              <a:t>https://</a:t>
            </a:r>
            <a:r>
              <a:rPr lang="ko-KR" altLang="en-US" dirty="0" smtClean="0">
                <a:hlinkClick r:id="rId4"/>
              </a:rPr>
              <a:t>wikidocs.net/163985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723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US" altLang="ko-KR" noProof="0" smtClean="0"/>
              <a:t>13</a:t>
            </a:fld>
            <a:endParaRPr lang="en-US" altLang="ko-KR" noProof="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195" y="1268760"/>
            <a:ext cx="7638434" cy="132152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195" y="2451675"/>
            <a:ext cx="7638434" cy="395809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974732" y="2801878"/>
            <a:ext cx="2952328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b="1" dirty="0"/>
              <a:t>p-value</a:t>
            </a:r>
            <a:r>
              <a:rPr lang="ko-KR" altLang="en-US" sz="1400" b="1" dirty="0"/>
              <a:t>는 실험 </a:t>
            </a:r>
            <a:r>
              <a:rPr lang="ko-KR" altLang="en-US" sz="1400" b="1" dirty="0" smtClean="0"/>
              <a:t>수행 결과의 극단성</a:t>
            </a:r>
            <a:endParaRPr lang="en-US" altLang="ko-KR" sz="1400" b="1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b="1" dirty="0" err="1" smtClean="0"/>
              <a:t>유의수준은</a:t>
            </a:r>
            <a:r>
              <a:rPr lang="ko-KR" altLang="en-US" sz="1400" b="1" dirty="0" smtClean="0"/>
              <a:t> </a:t>
            </a:r>
            <a:r>
              <a:rPr lang="ko-KR" altLang="en-US" sz="1400" b="1" dirty="0"/>
              <a:t>이를 평가할 </a:t>
            </a:r>
            <a:r>
              <a:rPr lang="ko-KR" altLang="en-US" sz="1400" b="1" dirty="0" smtClean="0"/>
              <a:t>기준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연구자가 설정</a:t>
            </a:r>
            <a:r>
              <a:rPr lang="en-US" altLang="ko-KR" sz="1400" b="1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b="1" dirty="0" smtClean="0"/>
              <a:t>두 </a:t>
            </a:r>
            <a:r>
              <a:rPr lang="ko-KR" altLang="en-US" sz="1400" b="1" dirty="0"/>
              <a:t>값이 어떻게 </a:t>
            </a:r>
            <a:r>
              <a:rPr lang="ko-KR" altLang="en-US" sz="1400" b="1" dirty="0" smtClean="0"/>
              <a:t>비교되는 지에 </a:t>
            </a:r>
            <a:r>
              <a:rPr lang="ko-KR" altLang="en-US" sz="1400" b="1" dirty="0"/>
              <a:t>따라 </a:t>
            </a:r>
            <a:r>
              <a:rPr lang="ko-KR" altLang="en-US" sz="1400" b="1" dirty="0" err="1"/>
              <a:t>귀무가설을</a:t>
            </a:r>
            <a:r>
              <a:rPr lang="ko-KR" altLang="en-US" sz="1400" b="1" dirty="0"/>
              <a:t> 기각할지 여부를 </a:t>
            </a:r>
            <a:r>
              <a:rPr lang="ko-KR" altLang="en-US" sz="1400" b="1" dirty="0" smtClean="0"/>
              <a:t>결정</a:t>
            </a:r>
            <a:endParaRPr lang="ko-KR" altLang="en-US" sz="1400" b="1" dirty="0"/>
          </a:p>
        </p:txBody>
      </p:sp>
      <p:sp>
        <p:nvSpPr>
          <p:cNvPr id="6" name="이등변 삼각형 5"/>
          <p:cNvSpPr/>
          <p:nvPr/>
        </p:nvSpPr>
        <p:spPr>
          <a:xfrm>
            <a:off x="5662364" y="5248574"/>
            <a:ext cx="216024" cy="216078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6939311" y="5229200"/>
            <a:ext cx="216024" cy="216078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939311" y="5415530"/>
            <a:ext cx="13163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err="1" smtClean="0">
                <a:solidFill>
                  <a:srgbClr val="FF0000"/>
                </a:solidFill>
              </a:rPr>
              <a:t>귀무가설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기각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220195" y="5415530"/>
            <a:ext cx="13163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err="1" smtClean="0">
                <a:solidFill>
                  <a:srgbClr val="00B0F0"/>
                </a:solidFill>
              </a:rPr>
              <a:t>귀무가설</a:t>
            </a:r>
            <a:r>
              <a:rPr lang="ko-KR" altLang="en-US" sz="1400" b="1" dirty="0" smtClean="0">
                <a:solidFill>
                  <a:srgbClr val="00B0F0"/>
                </a:solidFill>
              </a:rPr>
              <a:t> 채택 </a:t>
            </a:r>
            <a:endParaRPr lang="ko-KR" altLang="en-US" sz="1400" dirty="0">
              <a:solidFill>
                <a:srgbClr val="00B0F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1764" y="6430589"/>
            <a:ext cx="43805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hlinkClick r:id="rId5"/>
              </a:rPr>
              <a:t>https://</a:t>
            </a:r>
            <a:r>
              <a:rPr lang="ko-KR" altLang="en-US" sz="1400" dirty="0" smtClean="0">
                <a:hlinkClick r:id="rId5"/>
              </a:rPr>
              <a:t>blog.naver.com/angryking/222425038366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3790156" y="209243"/>
            <a:ext cx="36166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err="1" smtClean="0"/>
              <a:t>유의수준과</a:t>
            </a:r>
            <a:r>
              <a:rPr lang="ko-KR" altLang="en-US" sz="3200" b="1" dirty="0" smtClean="0"/>
              <a:t> </a:t>
            </a:r>
            <a:r>
              <a:rPr lang="en-US" altLang="ko-KR" sz="3200" b="1" dirty="0" smtClean="0"/>
              <a:t>P-value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1012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7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US" altLang="ko-KR" noProof="0" smtClean="0"/>
              <a:t>2</a:t>
            </a:fld>
            <a:endParaRPr lang="en-US" altLang="ko-KR" noProof="0" dirty="0"/>
          </a:p>
        </p:txBody>
      </p:sp>
      <p:pic>
        <p:nvPicPr>
          <p:cNvPr id="11" name="Picture 2" descr="빅데이터 시대 표본 추출이 필요할까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051" y="1610634"/>
            <a:ext cx="7704856" cy="4481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981844" y="4626133"/>
            <a:ext cx="1872629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 smtClean="0"/>
              <a:t>모수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(parameter)</a:t>
            </a:r>
          </a:p>
          <a:p>
            <a:pPr marL="285750" indent="-285750">
              <a:buFontTx/>
              <a:buChar char="-"/>
            </a:pPr>
            <a:r>
              <a:rPr lang="ko-KR" altLang="en-US" sz="1600" b="1" dirty="0" smtClean="0"/>
              <a:t>모집단 평균</a:t>
            </a:r>
            <a:endParaRPr lang="en-US" altLang="ko-KR" sz="1600" b="1" dirty="0" smtClean="0"/>
          </a:p>
          <a:p>
            <a:pPr marL="285750" indent="-285750">
              <a:buFontTx/>
              <a:buChar char="-"/>
            </a:pPr>
            <a:r>
              <a:rPr lang="ko-KR" altLang="en-US" sz="1600" b="1" dirty="0" smtClean="0"/>
              <a:t>모집단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분산</a:t>
            </a:r>
            <a:endParaRPr lang="ko-KR" altLang="en-US" sz="1600" dirty="0"/>
          </a:p>
        </p:txBody>
      </p:sp>
      <p:sp>
        <p:nvSpPr>
          <p:cNvPr id="15" name="직사각형 14"/>
          <p:cNvSpPr/>
          <p:nvPr/>
        </p:nvSpPr>
        <p:spPr>
          <a:xfrm>
            <a:off x="9766820" y="4070813"/>
            <a:ext cx="156645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/>
              <a:t>표본 통계량</a:t>
            </a:r>
            <a:endParaRPr lang="en-US" altLang="ko-KR" sz="1600" b="1" dirty="0" smtClean="0"/>
          </a:p>
          <a:p>
            <a:pPr marL="285750" indent="-285750">
              <a:buFontTx/>
              <a:buChar char="-"/>
            </a:pPr>
            <a:r>
              <a:rPr lang="ko-KR" altLang="en-US" sz="1600" b="1" dirty="0" smtClean="0"/>
              <a:t>표본 평균</a:t>
            </a:r>
            <a:endParaRPr lang="en-US" altLang="ko-KR" sz="1600" b="1" dirty="0" smtClean="0"/>
          </a:p>
          <a:p>
            <a:pPr marL="285750" indent="-285750">
              <a:buFontTx/>
              <a:buChar char="-"/>
            </a:pPr>
            <a:r>
              <a:rPr lang="ko-KR" altLang="en-US" sz="1600" b="1" dirty="0" smtClean="0"/>
              <a:t>표본 분산 등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4881" y="143802"/>
            <a:ext cx="8954657" cy="73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2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US" altLang="ko-KR" noProof="0" smtClean="0"/>
              <a:t>3</a:t>
            </a:fld>
            <a:endParaRPr lang="en-US" altLang="ko-KR" noProof="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940" y="548680"/>
            <a:ext cx="8640960" cy="566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51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US" altLang="ko-KR" noProof="0" smtClean="0"/>
              <a:t>4</a:t>
            </a:fld>
            <a:endParaRPr lang="en-US" altLang="ko-KR" noProof="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964" y="462445"/>
            <a:ext cx="8744729" cy="585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40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US" altLang="ko-KR" noProof="0" smtClean="0"/>
              <a:t>5</a:t>
            </a:fld>
            <a:endParaRPr lang="en-US" altLang="ko-KR" noProof="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956" y="908720"/>
            <a:ext cx="8466391" cy="518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00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US" altLang="ko-KR" noProof="0" smtClean="0"/>
              <a:t>6</a:t>
            </a:fld>
            <a:endParaRPr lang="en-US" altLang="ko-KR" noProof="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44" y="980728"/>
            <a:ext cx="9513061" cy="158417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252" y="4293096"/>
            <a:ext cx="3352667" cy="10915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9836" y="3573016"/>
            <a:ext cx="11161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b="1" dirty="0" smtClean="0"/>
              <a:t>모집단 평균에 대한 </a:t>
            </a:r>
            <a:r>
              <a:rPr lang="ko-KR" altLang="en-US" sz="2400" b="1" dirty="0" err="1" smtClean="0"/>
              <a:t>불편추정량</a:t>
            </a:r>
            <a:r>
              <a:rPr lang="en-US" altLang="ko-KR" sz="2400" b="1" dirty="0" smtClean="0"/>
              <a:t>(Unbiased Estimator of</a:t>
            </a:r>
            <a:r>
              <a:rPr lang="ko-KR" altLang="en-US" sz="2400" b="1" dirty="0" smtClean="0"/>
              <a:t> </a:t>
            </a:r>
            <a:r>
              <a:rPr lang="az-Cyrl-AZ" altLang="ko-KR" sz="2400" b="1" dirty="0" smtClean="0"/>
              <a:t>Ѳ</a:t>
            </a:r>
            <a:r>
              <a:rPr lang="en-US" altLang="ko-KR" sz="2400" b="1" dirty="0" smtClean="0"/>
              <a:t>)</a:t>
            </a:r>
            <a:r>
              <a:rPr lang="ko-KR" altLang="en-US" sz="2400" b="1" dirty="0" smtClean="0"/>
              <a:t>은 </a:t>
            </a:r>
            <a:r>
              <a:rPr lang="ko-KR" altLang="en-US" sz="2400" b="1" dirty="0" err="1" smtClean="0"/>
              <a:t>표본평균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4851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US" altLang="ko-KR" noProof="0" smtClean="0"/>
              <a:t>7</a:t>
            </a:fld>
            <a:endParaRPr lang="en-US" altLang="ko-KR" noProof="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996" y="836712"/>
            <a:ext cx="8159176" cy="551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80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US" altLang="ko-KR" noProof="0" smtClean="0"/>
              <a:t>8</a:t>
            </a:fld>
            <a:endParaRPr lang="en-US" altLang="ko-KR" noProof="0" dirty="0"/>
          </a:p>
        </p:txBody>
      </p:sp>
      <p:sp>
        <p:nvSpPr>
          <p:cNvPr id="2" name="직사각형 1"/>
          <p:cNvSpPr/>
          <p:nvPr/>
        </p:nvSpPr>
        <p:spPr>
          <a:xfrm>
            <a:off x="1341883" y="4941168"/>
            <a:ext cx="80825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</a:t>
            </a:r>
            <a:r>
              <a:rPr lang="ko-KR" altLang="en-US" dirty="0" smtClean="0">
                <a:hlinkClick r:id="rId3"/>
              </a:rPr>
              <a:t>www.dreamstime.com/illustration/ringer-horseshoe-game.html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883" y="1772816"/>
            <a:ext cx="9739289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45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US" altLang="ko-KR" noProof="0" smtClean="0"/>
              <a:t>9</a:t>
            </a:fld>
            <a:endParaRPr lang="en-US" altLang="ko-KR" noProof="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521" y="735980"/>
            <a:ext cx="8594436" cy="562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97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마케팅 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666154_TF02801084.potx" id="{B893C259-098E-47F8-8877-587E0721A18C}" vid="{F842517E-B3F6-4577-896B-5E1D47976B3A}"/>
    </a:ext>
  </a:extLst>
</a:theme>
</file>

<file path=ppt/theme/theme2.xml><?xml version="1.0" encoding="utf-8"?>
<a:theme xmlns:a="http://schemas.openxmlformats.org/drawingml/2006/main" name="Office 테마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F9B8BCC-BF24-4800-92E1-9F891BBB27E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AACE6D-8EB6-447A-8DFD-C2C0C52916AC}">
  <ds:schemaRefs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terms/"/>
    <ds:schemaRef ds:uri="40262f94-9f35-4ac3-9a90-690165a166b7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a4f35948-e619-41b3-aa29-22878b09cfd2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CCB2C71-1ED8-4540-B003-293B5E75C7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유리 건물 배경의 비즈니스 마케팅 프레젠테이션(와이드스크린)</Template>
  <TotalTime>389</TotalTime>
  <Words>93</Words>
  <Application>Microsoft Office PowerPoint</Application>
  <PresentationFormat>사용자 지정</PresentationFormat>
  <Paragraphs>46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HY중고딕</vt:lpstr>
      <vt:lpstr>맑은 고딕</vt:lpstr>
      <vt:lpstr>Arial</vt:lpstr>
      <vt:lpstr>Corbel</vt:lpstr>
      <vt:lpstr>Wingdings</vt:lpstr>
      <vt:lpstr>마케팅 16x9</vt:lpstr>
      <vt:lpstr>ADsP 특강  - 4. 추정 -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ADsP 특강   2024_Summer</dc:title>
  <dc:creator>조상구</dc:creator>
  <cp:lastModifiedBy>조상구</cp:lastModifiedBy>
  <cp:revision>41</cp:revision>
  <dcterms:created xsi:type="dcterms:W3CDTF">2024-06-03T06:10:16Z</dcterms:created>
  <dcterms:modified xsi:type="dcterms:W3CDTF">2024-07-15T01:15:28Z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