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94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45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6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53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9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90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40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34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5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- 4. </a:t>
            </a:r>
            <a:r>
              <a:rPr lang="ko-KR" altLang="en-US" sz="3200" b="1" dirty="0" smtClean="0"/>
              <a:t>검정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412055"/>
            <a:ext cx="8685765" cy="60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332656"/>
            <a:ext cx="8756864" cy="60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7" y="332656"/>
            <a:ext cx="8588028" cy="60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1714861"/>
            <a:ext cx="4569229" cy="411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952" y="1714861"/>
            <a:ext cx="4257040" cy="4068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0305" y="1071617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천동설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귀무가설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44056" y="107161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지</a:t>
            </a:r>
            <a:r>
              <a:rPr lang="ko-KR" altLang="en-US" sz="2400" b="1" dirty="0" smtClean="0"/>
              <a:t>동설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대립가설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18348" y="3645024"/>
            <a:ext cx="13681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04664"/>
            <a:ext cx="8760663" cy="60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60648"/>
            <a:ext cx="8925044" cy="61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65038"/>
            <a:ext cx="8632810" cy="60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909836" y="1412776"/>
            <a:ext cx="10801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latin typeface="Arial Narrow" panose="020B0606020202030204" pitchFamily="34" charset="0"/>
              </a:rPr>
              <a:t>1</a:t>
            </a:r>
            <a:r>
              <a:rPr lang="ko-KR" altLang="en-US" b="1" dirty="0">
                <a:latin typeface="Arial Narrow" panose="020B0606020202030204" pitchFamily="34" charset="0"/>
              </a:rPr>
              <a:t>단계</a:t>
            </a:r>
            <a:r>
              <a:rPr lang="en-US" altLang="ko-KR" b="1" dirty="0">
                <a:latin typeface="Arial Narrow" panose="020B0606020202030204" pitchFamily="34" charset="0"/>
              </a:rPr>
              <a:t>: </a:t>
            </a:r>
            <a:r>
              <a:rPr lang="ko-KR" altLang="en-US" b="1" dirty="0">
                <a:latin typeface="Arial Narrow" panose="020B0606020202030204" pitchFamily="34" charset="0"/>
              </a:rPr>
              <a:t>데이터 생성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Arial Narrow" panose="020B0606020202030204" pitchFamily="34" charset="0"/>
              </a:rPr>
              <a:t>신약 투여 전과 투여 후의 데이터를 각각 </a:t>
            </a:r>
            <a:r>
              <a:rPr lang="en-US" altLang="ko-KR" dirty="0">
                <a:latin typeface="Arial Narrow" panose="020B0606020202030204" pitchFamily="34" charset="0"/>
              </a:rPr>
              <a:t>100</a:t>
            </a:r>
            <a:r>
              <a:rPr lang="ko-KR" altLang="en-US" dirty="0">
                <a:latin typeface="Arial Narrow" panose="020B0606020202030204" pitchFamily="34" charset="0"/>
              </a:rPr>
              <a:t>명 분량으로 생성합니다</a:t>
            </a:r>
            <a:r>
              <a:rPr lang="en-US" altLang="ko-KR" dirty="0">
                <a:latin typeface="Arial Narrow" panose="020B0606020202030204" pitchFamily="34" charset="0"/>
              </a:rPr>
              <a:t>. </a:t>
            </a:r>
            <a:r>
              <a:rPr lang="ko-KR" altLang="en-US" dirty="0">
                <a:latin typeface="Arial Narrow" panose="020B0606020202030204" pitchFamily="34" charset="0"/>
              </a:rPr>
              <a:t>이 예에서는 투여 전 데이터를 정규 분포 </a:t>
            </a:r>
            <a:r>
              <a:rPr lang="en-US" altLang="ko-KR" dirty="0" smtClean="0">
                <a:latin typeface="Arial Narrow" panose="020B0606020202030204" pitchFamily="34" charset="0"/>
              </a:rPr>
              <a:t>N(0, 1</a:t>
            </a:r>
            <a:r>
              <a:rPr lang="en-US" altLang="ko-KR" dirty="0">
                <a:latin typeface="Arial Narrow" panose="020B0606020202030204" pitchFamily="34" charset="0"/>
              </a:rPr>
              <a:t>)</a:t>
            </a:r>
            <a:r>
              <a:rPr lang="ko-KR" altLang="en-US" dirty="0">
                <a:latin typeface="Arial Narrow" panose="020B0606020202030204" pitchFamily="34" charset="0"/>
              </a:rPr>
              <a:t>을 따르게 하고</a:t>
            </a:r>
            <a:r>
              <a:rPr lang="en-US" altLang="ko-KR" dirty="0">
                <a:latin typeface="Arial Narrow" panose="020B0606020202030204" pitchFamily="34" charset="0"/>
              </a:rPr>
              <a:t>, </a:t>
            </a:r>
            <a:r>
              <a:rPr lang="ko-KR" altLang="en-US" dirty="0">
                <a:latin typeface="Arial Narrow" panose="020B0606020202030204" pitchFamily="34" charset="0"/>
              </a:rPr>
              <a:t>투여 후 데이터는 투여의 효과를 모사하기 위해 평균이 약간 증가한 정규 분포 </a:t>
            </a:r>
            <a:r>
              <a:rPr lang="en-US" altLang="ko-KR" dirty="0" smtClean="0">
                <a:latin typeface="Arial Narrow" panose="020B0606020202030204" pitchFamily="34" charset="0"/>
              </a:rPr>
              <a:t>N(0.3, </a:t>
            </a:r>
            <a:r>
              <a:rPr lang="en-US" altLang="ko-KR" dirty="0">
                <a:latin typeface="Arial Narrow" panose="020B0606020202030204" pitchFamily="34" charset="0"/>
              </a:rPr>
              <a:t>2</a:t>
            </a:r>
            <a:r>
              <a:rPr lang="en-US" altLang="ko-KR" dirty="0" smtClean="0">
                <a:latin typeface="Arial Narrow" panose="020B0606020202030204" pitchFamily="34" charset="0"/>
              </a:rPr>
              <a:t>)</a:t>
            </a:r>
            <a:r>
              <a:rPr lang="ko-KR" altLang="en-US" dirty="0" smtClean="0">
                <a:latin typeface="Arial Narrow" panose="020B0606020202030204" pitchFamily="34" charset="0"/>
              </a:rPr>
              <a:t>를 </a:t>
            </a:r>
            <a:r>
              <a:rPr lang="ko-KR" altLang="en-US" dirty="0">
                <a:latin typeface="Arial Narrow" panose="020B0606020202030204" pitchFamily="34" charset="0"/>
              </a:rPr>
              <a:t>사용합니다</a:t>
            </a:r>
            <a:r>
              <a:rPr lang="en-US" altLang="ko-KR" dirty="0"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b="1" dirty="0" smtClean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latin typeface="Arial Narrow" panose="020B0606020202030204" pitchFamily="34" charset="0"/>
              </a:rPr>
              <a:t>2</a:t>
            </a:r>
            <a:r>
              <a:rPr lang="ko-KR" altLang="en-US" b="1" dirty="0">
                <a:latin typeface="Arial Narrow" panose="020B0606020202030204" pitchFamily="34" charset="0"/>
              </a:rPr>
              <a:t>단계</a:t>
            </a:r>
            <a:r>
              <a:rPr lang="en-US" altLang="ko-KR" b="1" dirty="0">
                <a:latin typeface="Arial Narrow" panose="020B0606020202030204" pitchFamily="34" charset="0"/>
              </a:rPr>
              <a:t>: t-test </a:t>
            </a:r>
            <a:r>
              <a:rPr lang="ko-KR" altLang="en-US" b="1" dirty="0">
                <a:latin typeface="Arial Narrow" panose="020B0606020202030204" pitchFamily="34" charset="0"/>
              </a:rPr>
              <a:t>수행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Arial Narrow" panose="020B0606020202030204" pitchFamily="34" charset="0"/>
              </a:rPr>
              <a:t>생성된 데이터에 대해 독립 표본 </a:t>
            </a:r>
            <a:r>
              <a:rPr lang="en-US" altLang="ko-KR" dirty="0">
                <a:latin typeface="Arial Narrow" panose="020B0606020202030204" pitchFamily="34" charset="0"/>
              </a:rPr>
              <a:t>t-test</a:t>
            </a:r>
            <a:r>
              <a:rPr lang="ko-KR" altLang="en-US" dirty="0">
                <a:latin typeface="Arial Narrow" panose="020B0606020202030204" pitchFamily="34" charset="0"/>
              </a:rPr>
              <a:t>를 수행하여 투여 전과 투여 후의 평균 차이가 통계적으로 </a:t>
            </a:r>
            <a:r>
              <a:rPr lang="ko-KR" altLang="en-US" dirty="0" err="1">
                <a:latin typeface="Arial Narrow" panose="020B0606020202030204" pitchFamily="34" charset="0"/>
              </a:rPr>
              <a:t>유의미한지</a:t>
            </a:r>
            <a:r>
              <a:rPr lang="ko-KR" altLang="en-US" dirty="0">
                <a:latin typeface="Arial Narrow" panose="020B0606020202030204" pitchFamily="34" charset="0"/>
              </a:rPr>
              <a:t> 검정합니다</a:t>
            </a:r>
            <a:r>
              <a:rPr lang="en-US" altLang="ko-KR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3772" y="370028"/>
            <a:ext cx="7229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새로운 </a:t>
            </a:r>
            <a:r>
              <a:rPr lang="ko-KR" altLang="en-US" sz="2800" b="1" dirty="0" smtClean="0"/>
              <a:t>신약의 효과 검정을 위한 통계분석</a:t>
            </a:r>
            <a:r>
              <a:rPr lang="en-US" altLang="ko-KR" sz="2800" b="1" dirty="0" smtClean="0"/>
              <a:t>(1/3)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83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sp>
        <p:nvSpPr>
          <p:cNvPr id="4" name="직사각형 3"/>
          <p:cNvSpPr/>
          <p:nvPr/>
        </p:nvSpPr>
        <p:spPr>
          <a:xfrm>
            <a:off x="333772" y="370028"/>
            <a:ext cx="7231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새로운 </a:t>
            </a:r>
            <a:r>
              <a:rPr lang="ko-KR" altLang="en-US" sz="2800" b="1" dirty="0" smtClean="0"/>
              <a:t>신약의 효과 검정을 위한 통계분석</a:t>
            </a:r>
            <a:r>
              <a:rPr lang="en-US" altLang="ko-KR" sz="2800" b="1" dirty="0" smtClean="0"/>
              <a:t>(2/3)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45" y="1168519"/>
            <a:ext cx="6796724" cy="819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45" y="2263038"/>
            <a:ext cx="9652701" cy="3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sp>
        <p:nvSpPr>
          <p:cNvPr id="4" name="직사각형 3"/>
          <p:cNvSpPr/>
          <p:nvPr/>
        </p:nvSpPr>
        <p:spPr>
          <a:xfrm>
            <a:off x="333772" y="370028"/>
            <a:ext cx="7231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새로운 </a:t>
            </a:r>
            <a:r>
              <a:rPr lang="ko-KR" altLang="en-US" sz="2800" b="1" dirty="0" smtClean="0"/>
              <a:t>신약의 효과 검정을 위한 통계분석</a:t>
            </a:r>
            <a:r>
              <a:rPr lang="en-US" altLang="ko-KR" sz="2800" b="1" dirty="0" smtClean="0"/>
              <a:t>(3/3)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5313788" cy="43204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8231" y="3356992"/>
            <a:ext cx="5757427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차이가 없다는 가정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귀무가설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이 옳다면 실험자료상으로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귀무가설을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기각할 확률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(p-value = 8.21%)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인데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8.21%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는 극단적인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case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인가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 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너무 크지 않은가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일반적으로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5%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나 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2% 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미만은 되어야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‘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귀무가설이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틀리지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않고서여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어찌 이런 데이터가 나온단 말인가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?’ 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라고 믿고 </a:t>
            </a:r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귀무가설을</a:t>
            </a:r>
            <a:r>
              <a:rPr lang="ko-KR" altLang="en-US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기각하고 신약의 효과가 있다라고 결정할 수 있을 텐데</a:t>
            </a:r>
            <a:r>
              <a:rPr lang="en-US" altLang="ko-KR" sz="1400" dirty="0" smtClean="0"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……..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231" y="1628800"/>
            <a:ext cx="5757427" cy="12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37621"/>
            <a:ext cx="8600939" cy="59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40262f94-9f35-4ac3-9a90-690165a166b7"/>
    <ds:schemaRef ds:uri="a4f35948-e619-41b3-aa29-22878b09cf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444</TotalTime>
  <Words>192</Words>
  <Application>Microsoft Office PowerPoint</Application>
  <PresentationFormat>사용자 지정</PresentationFormat>
  <Paragraphs>43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HY중고딕</vt:lpstr>
      <vt:lpstr>맑은 고딕</vt:lpstr>
      <vt:lpstr>함초롬돋움</vt:lpstr>
      <vt:lpstr>휴먼모음T</vt:lpstr>
      <vt:lpstr>Arial</vt:lpstr>
      <vt:lpstr>Arial Narrow</vt:lpstr>
      <vt:lpstr>Corbel</vt:lpstr>
      <vt:lpstr>Wingdings</vt:lpstr>
      <vt:lpstr>마케팅 16x9</vt:lpstr>
      <vt:lpstr>ADsP 특강  - 4. 검정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45</cp:revision>
  <dcterms:created xsi:type="dcterms:W3CDTF">2024-06-03T06:10:16Z</dcterms:created>
  <dcterms:modified xsi:type="dcterms:W3CDTF">2024-06-04T07:20:07Z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