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72" r:id="rId7"/>
    <p:sldId id="271" r:id="rId8"/>
    <p:sldId id="273" r:id="rId9"/>
    <p:sldId id="274" r:id="rId10"/>
    <p:sldId id="280" r:id="rId11"/>
    <p:sldId id="275" r:id="rId12"/>
    <p:sldId id="276" r:id="rId13"/>
    <p:sldId id="277" r:id="rId14"/>
    <p:sldId id="278" r:id="rId15"/>
    <p:sldId id="279" r:id="rId16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673" autoAdjust="0"/>
    <p:restoredTop sz="94660"/>
  </p:normalViewPr>
  <p:slideViewPr>
    <p:cSldViewPr>
      <p:cViewPr varScale="1">
        <p:scale>
          <a:sx n="114" d="100"/>
          <a:sy n="114" d="100"/>
        </p:scale>
        <p:origin x="834" y="108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281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2024-06-04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2024-06-04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43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35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41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141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0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42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48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64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495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57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23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유리 벽으로 된 건물로 둘러싸인 파란 하늘과 구름을 아래에서 올려다본 사진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29CEB-779D-4AB3-81CB-8FCEEAE03F61}" type="datetime1">
              <a:rPr lang="ko-KR" altLang="en-US" smtClean="0"/>
              <a:t>2024-06-04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7A883-0BF0-4B4B-84D5-D747A0111A56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7EA29-F2BB-4FB1-BB4B-C55A7FA3FC5C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306AB-75A0-421C-B431-0E4E30A5C28E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D969EE-F1EB-462E-B70D-5B36B3806A4E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BB1B7-E0A1-46A3-B5B5-C69931095FF6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FC0E65-06AB-44D7-AAEE-8F4C7ED84A0C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189E66-D439-4767-B911-EB49CB20E313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E4FFC0-DB28-4291-80A0-63DBF8428320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B5804B-C38E-4214-93DF-3E6DA00134E8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EE384-F18F-4153-AC21-608599869F84}" type="datetime1">
              <a:rPr lang="ko-KR" altLang="en-US" noProof="0" smtClean="0"/>
              <a:t>2024-06-04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 rtl="0"/>
            <a:r>
              <a:rPr lang="ko-KR" altLang="en-US" noProof="0" dirty="0" smtClean="0"/>
              <a:t>둘째 </a:t>
            </a:r>
            <a:r>
              <a:rPr lang="ko-KR" altLang="en-US" noProof="0" dirty="0"/>
              <a:t>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7A4C69-65FB-481C-AC2A-84D254D33675}" type="datetime1">
              <a:rPr lang="ko-KR" altLang="en-US" smtClean="0"/>
              <a:t>2024-06-04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.autodesk.com/publications/same-stats-different-graph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295922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err="1" smtClean="0"/>
              <a:t>ADsP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특강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b="1" dirty="0" smtClean="0"/>
              <a:t>- </a:t>
            </a:r>
            <a:r>
              <a:rPr lang="en-US" altLang="ko-KR" sz="3200" b="1" dirty="0" smtClean="0"/>
              <a:t>6. </a:t>
            </a:r>
            <a:r>
              <a:rPr lang="ko-KR" altLang="en-US" sz="3200" b="1" dirty="0" smtClean="0"/>
              <a:t>기초 통계분석 </a:t>
            </a:r>
            <a:r>
              <a:rPr lang="en-US" altLang="ko-KR" sz="3200" b="1" dirty="0" smtClean="0"/>
              <a:t>-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sz="24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589537" y="4293096"/>
            <a:ext cx="3962400" cy="2016224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2024_Summer</a:t>
            </a:r>
          </a:p>
          <a:p>
            <a:pPr>
              <a:lnSpc>
                <a:spcPct val="120000"/>
              </a:lnSpc>
            </a:pP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smtClean="0"/>
              <a:t>조상구</a:t>
            </a:r>
            <a:endParaRPr lang="en-US" altLang="ko-KR" dirty="0" smtClean="0"/>
          </a:p>
          <a:p>
            <a:pPr rtl="0">
              <a:lnSpc>
                <a:spcPct val="120000"/>
              </a:lnSpc>
            </a:pPr>
            <a:r>
              <a:rPr lang="ko-KR" altLang="en-US" dirty="0" err="1" smtClean="0"/>
              <a:t>빅데이터과</a:t>
            </a:r>
            <a:r>
              <a:rPr lang="ko-KR" altLang="en-US" dirty="0" smtClean="0"/>
              <a:t> 경복대학교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10</a:t>
            </a:fld>
            <a:endParaRPr lang="en-US" altLang="ko-KR" noProof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71014"/>
            <a:ext cx="8751898" cy="60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2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11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293380"/>
            <a:ext cx="8737599" cy="60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8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12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795" y="2276872"/>
            <a:ext cx="9305875" cy="351100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66947" y="764704"/>
            <a:ext cx="108855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  <a:hlinkClick r:id="rId4"/>
              </a:rPr>
              <a:t>autodesk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- </a:t>
            </a:r>
            <a:r>
              <a:rPr lang="ko-KR" altLang="en-US" dirty="0">
                <a:hlinkClick r:id="rId4"/>
              </a:rPr>
              <a:t>https://www.research.autodesk.com/publications/same-stats-different-graphs</a:t>
            </a:r>
            <a:r>
              <a:rPr lang="ko-KR" altLang="en-US" dirty="0" smtClean="0">
                <a:hlinkClick r:id="rId4"/>
              </a:rPr>
              <a:t>/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6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2</a:t>
            </a:fld>
            <a:endParaRPr lang="en-US" altLang="ko-KR" noProof="0" dirty="0"/>
          </a:p>
        </p:txBody>
      </p:sp>
      <p:sp>
        <p:nvSpPr>
          <p:cNvPr id="2" name="직사각형 1"/>
          <p:cNvSpPr/>
          <p:nvPr/>
        </p:nvSpPr>
        <p:spPr>
          <a:xfrm>
            <a:off x="765820" y="764704"/>
            <a:ext cx="788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>
                <a:solidFill>
                  <a:srgbClr val="313131"/>
                </a:solidFill>
                <a:latin typeface="PT Sans"/>
              </a:rPr>
              <a:t>기술 통계분석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(Descriptive Statistics </a:t>
            </a:r>
            <a:r>
              <a:rPr lang="en-US" altLang="ko-KR" sz="2800" b="1" dirty="0" err="1" smtClean="0">
                <a:solidFill>
                  <a:srgbClr val="313131"/>
                </a:solidFill>
                <a:latin typeface="PT Sans"/>
              </a:rPr>
              <a:t>Analyssis</a:t>
            </a:r>
            <a:r>
              <a:rPr lang="en-US" altLang="ko-KR" sz="2800" b="1" dirty="0" smtClean="0">
                <a:solidFill>
                  <a:srgbClr val="313131"/>
                </a:solidFill>
                <a:latin typeface="PT Sans"/>
              </a:rPr>
              <a:t>)</a:t>
            </a:r>
            <a:endParaRPr lang="ko-KR" alt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1053852" y="1988840"/>
            <a:ext cx="109452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40C28"/>
                </a:solidFill>
                <a:latin typeface="Apple SD Gothic Neo"/>
              </a:rPr>
              <a:t>모집단으로부터 수집된 데이터를 잘 요약하여 모집단에 대하여 유용한 정보를 생산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한다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. </a:t>
            </a:r>
            <a:endParaRPr lang="en-US" altLang="ko-KR" sz="2000" dirty="0" smtClean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err="1" smtClean="0">
                <a:solidFill>
                  <a:srgbClr val="202124"/>
                </a:solidFill>
                <a:latin typeface="Apple SD Gothic Neo"/>
              </a:rPr>
              <a:t>기술통계</a:t>
            </a:r>
            <a:r>
              <a:rPr lang="ko-KR" altLang="en-US" sz="2000" dirty="0" smtClean="0">
                <a:solidFill>
                  <a:srgbClr val="202124"/>
                </a:solidFill>
                <a:latin typeface="Apple SD Gothic Neo"/>
              </a:rPr>
              <a:t>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분석에서는 데이터를 그래프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표 또는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대표값을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나타내는 숫자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통계량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)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로 요약한다</a:t>
            </a:r>
            <a:r>
              <a:rPr lang="en-US" altLang="ko-KR" sz="2000" dirty="0">
                <a:solidFill>
                  <a:srgbClr val="202124"/>
                </a:solidFill>
                <a:latin typeface="Apple SD Gothic Neo"/>
              </a:rPr>
              <a:t>. </a:t>
            </a:r>
            <a:endParaRPr lang="en-US" altLang="ko-KR" sz="2000" dirty="0" smtClean="0">
              <a:solidFill>
                <a:srgbClr val="202124"/>
              </a:solidFill>
              <a:latin typeface="Apple SD Gothic Neo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 smtClean="0">
                <a:solidFill>
                  <a:srgbClr val="202124"/>
                </a:solidFill>
                <a:latin typeface="Apple SD Gothic Neo"/>
              </a:rPr>
              <a:t>우리는 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실생활에서 많은 </a:t>
            </a:r>
            <a:r>
              <a:rPr lang="ko-KR" altLang="en-US" sz="2000" dirty="0" err="1">
                <a:solidFill>
                  <a:srgbClr val="202124"/>
                </a:solidFill>
                <a:latin typeface="Apple SD Gothic Neo"/>
              </a:rPr>
              <a:t>기술통계</a:t>
            </a:r>
            <a:r>
              <a:rPr lang="ko-KR" altLang="en-US" sz="2000" dirty="0">
                <a:solidFill>
                  <a:srgbClr val="202124"/>
                </a:solidFill>
                <a:latin typeface="Apple SD Gothic Neo"/>
              </a:rPr>
              <a:t> 분석 자료를 접할 수 </a:t>
            </a:r>
            <a:r>
              <a:rPr lang="ko-KR" altLang="en-US" sz="2000" dirty="0" smtClean="0">
                <a:solidFill>
                  <a:srgbClr val="202124"/>
                </a:solidFill>
                <a:latin typeface="Apple SD Gothic Neo"/>
              </a:rPr>
              <a:t>있다</a:t>
            </a:r>
            <a:r>
              <a:rPr lang="en-US" altLang="ko-KR" sz="2000" dirty="0" smtClean="0">
                <a:solidFill>
                  <a:srgbClr val="202124"/>
                </a:solidFill>
                <a:latin typeface="Apple SD Gothic Neo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3</a:t>
            </a:fld>
            <a:endParaRPr lang="en-US" altLang="ko-KR" noProof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548680"/>
            <a:ext cx="8628091" cy="591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4</a:t>
            </a:fld>
            <a:endParaRPr lang="en-US" altLang="ko-KR" noProof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620688"/>
            <a:ext cx="8719541" cy="60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5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969" y="486232"/>
            <a:ext cx="8387629" cy="58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6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52" y="1732891"/>
            <a:ext cx="7323814" cy="191516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72323"/>
              </p:ext>
            </p:extLst>
          </p:nvPr>
        </p:nvGraphicFramePr>
        <p:xfrm>
          <a:off x="1465388" y="3861048"/>
          <a:ext cx="8691966" cy="194421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56911">
                  <a:extLst>
                    <a:ext uri="{9D8B030D-6E8A-4147-A177-3AD203B41FA5}">
                      <a16:colId xmlns:a16="http://schemas.microsoft.com/office/drawing/2014/main" val="1244400802"/>
                    </a:ext>
                  </a:extLst>
                </a:gridCol>
                <a:gridCol w="3856484">
                  <a:extLst>
                    <a:ext uri="{9D8B030D-6E8A-4147-A177-3AD203B41FA5}">
                      <a16:colId xmlns:a16="http://schemas.microsoft.com/office/drawing/2014/main" val="1653387009"/>
                    </a:ext>
                  </a:extLst>
                </a:gridCol>
                <a:gridCol w="3478571">
                  <a:extLst>
                    <a:ext uri="{9D8B030D-6E8A-4147-A177-3AD203B41FA5}">
                      <a16:colId xmlns:a16="http://schemas.microsoft.com/office/drawing/2014/main" val="1356363407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27816" marR="27816" marT="18544" marB="18544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막대그래프</a:t>
                      </a:r>
                    </a:p>
                  </a:txBody>
                  <a:tcPr marL="27816" marR="27816" marT="18544" marB="18544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히스토그램</a:t>
                      </a:r>
                    </a:p>
                  </a:txBody>
                  <a:tcPr marL="27816" marR="27816" marT="18544" marB="18544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8273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데이터 유형</a:t>
                      </a:r>
                    </a:p>
                  </a:txBody>
                  <a:tcPr marL="27816" marR="27816" marT="18544" marB="18544" anchor="b"/>
                </a:tc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범주적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종교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직업 등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27816" marR="27816" marT="18544" marB="18544" anchor="b"/>
                </a:tc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>
                          <a:solidFill>
                            <a:schemeClr val="tx1"/>
                          </a:solidFill>
                          <a:effectLst/>
                        </a:rPr>
                        <a:t>연속적 </a:t>
                      </a:r>
                      <a:r>
                        <a:rPr lang="en-US" altLang="ko-KR" sz="16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>
                          <a:solidFill>
                            <a:schemeClr val="tx1"/>
                          </a:solidFill>
                          <a:effectLst/>
                        </a:rPr>
                        <a:t>몸무게</a:t>
                      </a:r>
                      <a:r>
                        <a:rPr lang="en-US" altLang="ko-KR" sz="1600" b="1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>
                          <a:solidFill>
                            <a:schemeClr val="tx1"/>
                          </a:solidFill>
                          <a:effectLst/>
                        </a:rPr>
                        <a:t>성적 등</a:t>
                      </a:r>
                      <a:r>
                        <a:rPr lang="en-US" altLang="ko-KR" sz="16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0" marR="0" marT="18544" marB="18544" anchor="b"/>
                </a:tc>
                <a:extLst>
                  <a:ext uri="{0D108BD9-81ED-4DB2-BD59-A6C34878D82A}">
                    <a16:rowId xmlns:a16="http://schemas.microsoft.com/office/drawing/2014/main" val="3062187749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막대 순서</a:t>
                      </a:r>
                    </a:p>
                  </a:txBody>
                  <a:tcPr marL="27816" marR="27816" marT="18544" marB="18544" anchor="b"/>
                </a:tc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임의적으로 변경 가능</a:t>
                      </a:r>
                    </a:p>
                  </a:txBody>
                  <a:tcPr marL="27816" marR="27816" marT="18544" marB="18544" anchor="b"/>
                </a:tc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변경 불가능</a:t>
                      </a:r>
                    </a:p>
                  </a:txBody>
                  <a:tcPr marL="27816" marR="27816" marT="18544" marB="18544" anchor="b"/>
                </a:tc>
                <a:extLst>
                  <a:ext uri="{0D108BD9-81ED-4DB2-BD59-A6C34878D82A}">
                    <a16:rowId xmlns:a16="http://schemas.microsoft.com/office/drawing/2014/main" val="298485708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b="1">
                          <a:solidFill>
                            <a:schemeClr val="tx1"/>
                          </a:solidFill>
                          <a:effectLst/>
                        </a:rPr>
                        <a:t>막대 간격</a:t>
                      </a:r>
                    </a:p>
                  </a:txBody>
                  <a:tcPr marL="27816" marR="27816" marT="18544" marB="18544" anchor="b"/>
                </a:tc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일정한 간격 유지</a:t>
                      </a:r>
                    </a:p>
                  </a:txBody>
                  <a:tcPr marL="27816" marR="27816" marT="18544" marB="18544" anchor="b"/>
                </a:tc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간격 없이 표현</a:t>
                      </a:r>
                    </a:p>
                  </a:txBody>
                  <a:tcPr marL="27816" marR="27816" marT="18544" marB="18544" anchor="b"/>
                </a:tc>
                <a:extLst>
                  <a:ext uri="{0D108BD9-81ED-4DB2-BD59-A6C34878D82A}">
                    <a16:rowId xmlns:a16="http://schemas.microsoft.com/office/drawing/2014/main" val="121655219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600" b="1">
                          <a:solidFill>
                            <a:schemeClr val="tx1"/>
                          </a:solidFill>
                          <a:effectLst/>
                        </a:rPr>
                        <a:t>용도</a:t>
                      </a:r>
                    </a:p>
                  </a:txBody>
                  <a:tcPr marL="27816" marR="27816" marT="18544" marB="18544" anchor="b"/>
                </a:tc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범주의 비교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순위 표시 등</a:t>
                      </a:r>
                    </a:p>
                  </a:txBody>
                  <a:tcPr marL="27816" marR="27816" marT="18544" marB="18544" anchor="b"/>
                </a:tc>
                <a:tc>
                  <a:txBody>
                    <a:bodyPr/>
                    <a:lstStyle/>
                    <a:p>
                      <a:pPr marL="285750" indent="-285750" rtl="0" fontAlgn="b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데이터 분포 표현</a:t>
                      </a:r>
                    </a:p>
                  </a:txBody>
                  <a:tcPr marL="0" marR="0" marT="18544" marB="18544" anchor="b"/>
                </a:tc>
                <a:extLst>
                  <a:ext uri="{0D108BD9-81ED-4DB2-BD59-A6C34878D82A}">
                    <a16:rowId xmlns:a16="http://schemas.microsoft.com/office/drawing/2014/main" val="39854538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780" y="561597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막대그래프 </a:t>
            </a:r>
            <a:r>
              <a:rPr lang="en-US" altLang="ko-KR" sz="2800" b="1" dirty="0" smtClean="0"/>
              <a:t>vs. </a:t>
            </a:r>
            <a:r>
              <a:rPr lang="ko-KR" altLang="en-US" sz="2800" b="1" dirty="0" smtClean="0"/>
              <a:t>히스토그램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975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7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1052736"/>
            <a:ext cx="7484337" cy="18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8</a:t>
            </a:fld>
            <a:endParaRPr lang="en-US" altLang="ko-KR" noProof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476672"/>
            <a:ext cx="8932152" cy="57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2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3F31473-23EB-4724-8B59-FE6D21D89FA4}" type="slidenum">
              <a:rPr lang="en-US" altLang="ko-KR" noProof="0" smtClean="0"/>
              <a:t>9</a:t>
            </a:fld>
            <a:endParaRPr lang="en-US" altLang="ko-KR" noProof="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620688"/>
            <a:ext cx="8992459" cy="56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3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purl.org/dc/dcmitype/"/>
    <ds:schemaRef ds:uri="http://schemas.microsoft.com/office/2006/documentManagement/types"/>
    <ds:schemaRef ds:uri="40262f94-9f35-4ac3-9a90-690165a166b7"/>
    <ds:schemaRef ds:uri="http://purl.org/dc/elements/1.1/"/>
    <ds:schemaRef ds:uri="http://www.w3.org/XML/1998/namespace"/>
    <ds:schemaRef ds:uri="http://purl.org/dc/terms/"/>
    <ds:schemaRef ds:uri="a4f35948-e619-41b3-aa29-22878b09cfd2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유리 건물 배경의 비즈니스 마케팅 프레젠테이션(와이드스크린)</Template>
  <TotalTime>409</TotalTime>
  <Words>123</Words>
  <Application>Microsoft Office PowerPoint</Application>
  <PresentationFormat>사용자 지정</PresentationFormat>
  <Paragraphs>50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Apple SD Gothic Neo</vt:lpstr>
      <vt:lpstr>HY중고딕</vt:lpstr>
      <vt:lpstr>PT Sans</vt:lpstr>
      <vt:lpstr>맑은 고딕</vt:lpstr>
      <vt:lpstr>Arial</vt:lpstr>
      <vt:lpstr>Corbel</vt:lpstr>
      <vt:lpstr>Wingdings</vt:lpstr>
      <vt:lpstr>마케팅 16x9</vt:lpstr>
      <vt:lpstr>ADsP 특강  - 6. 기초 통계분석 -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ADsP 특강   2024_Summer</dc:title>
  <dc:creator>조상구</dc:creator>
  <cp:lastModifiedBy>조상구</cp:lastModifiedBy>
  <cp:revision>41</cp:revision>
  <dcterms:created xsi:type="dcterms:W3CDTF">2024-06-03T06:10:16Z</dcterms:created>
  <dcterms:modified xsi:type="dcterms:W3CDTF">2024-06-04T07:53:27Z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