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5.svg" ContentType="image/sv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40.svg" ContentType="image/sv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31"/>
  </p:notesMasterIdLst>
  <p:handoutMasterIdLst>
    <p:handoutMasterId r:id="rId32"/>
  </p:handoutMasterIdLst>
  <p:sldIdLst>
    <p:sldId id="1160" r:id="rId2"/>
    <p:sldId id="2332" r:id="rId3"/>
    <p:sldId id="2326" r:id="rId4"/>
    <p:sldId id="2333" r:id="rId5"/>
    <p:sldId id="2301" r:id="rId6"/>
    <p:sldId id="2334" r:id="rId7"/>
    <p:sldId id="2177" r:id="rId8"/>
    <p:sldId id="2336" r:id="rId9"/>
    <p:sldId id="2337" r:id="rId10"/>
    <p:sldId id="2338" r:id="rId11"/>
    <p:sldId id="2339" r:id="rId12"/>
    <p:sldId id="2335" r:id="rId13"/>
    <p:sldId id="2340" r:id="rId14"/>
    <p:sldId id="2341" r:id="rId15"/>
    <p:sldId id="2342" r:id="rId16"/>
    <p:sldId id="2347" r:id="rId17"/>
    <p:sldId id="2348" r:id="rId18"/>
    <p:sldId id="2343" r:id="rId19"/>
    <p:sldId id="2350" r:id="rId20"/>
    <p:sldId id="2353" r:id="rId21"/>
    <p:sldId id="2354" r:id="rId22"/>
    <p:sldId id="2355" r:id="rId23"/>
    <p:sldId id="2356" r:id="rId24"/>
    <p:sldId id="2357" r:id="rId25"/>
    <p:sldId id="1963" r:id="rId26"/>
    <p:sldId id="2360" r:id="rId27"/>
    <p:sldId id="2359" r:id="rId28"/>
    <p:sldId id="2351" r:id="rId29"/>
    <p:sldId id="2358" r:id="rId30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20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1025">
          <p15:clr>
            <a:srgbClr val="A4A3A4"/>
          </p15:clr>
        </p15:guide>
        <p15:guide id="5" pos="2880">
          <p15:clr>
            <a:srgbClr val="A4A3A4"/>
          </p15:clr>
        </p15:guide>
        <p15:guide id="6" pos="3119">
          <p15:clr>
            <a:srgbClr val="A4A3A4"/>
          </p15:clr>
        </p15:guide>
        <p15:guide id="7" pos="488">
          <p15:clr>
            <a:srgbClr val="A4A3A4"/>
          </p15:clr>
        </p15:guide>
        <p15:guide id="8" pos="3211">
          <p15:clr>
            <a:srgbClr val="A4A3A4"/>
          </p15:clr>
        </p15:guide>
        <p15:guide id="9" pos="5886">
          <p15:clr>
            <a:srgbClr val="A4A3A4"/>
          </p15:clr>
        </p15:guide>
        <p15:guide id="10" pos="5751">
          <p15:clr>
            <a:srgbClr val="A4A3A4"/>
          </p15:clr>
        </p15:guide>
        <p15:guide id="11" pos="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5244" autoAdjust="0"/>
  </p:normalViewPr>
  <p:slideViewPr>
    <p:cSldViewPr>
      <p:cViewPr varScale="1">
        <p:scale>
          <a:sx n="85" d="100"/>
          <a:sy n="85" d="100"/>
        </p:scale>
        <p:origin x="1637" y="58"/>
      </p:cViewPr>
      <p:guideLst>
        <p:guide orient="horz" pos="2159"/>
        <p:guide orient="horz" pos="1206"/>
        <p:guide orient="horz" pos="4020"/>
        <p:guide orient="horz" pos="1025"/>
        <p:guide pos="2880"/>
        <p:guide pos="3119"/>
        <p:guide pos="488"/>
        <p:guide pos="3211"/>
        <p:guide pos="5886"/>
        <p:guide pos="5751"/>
        <p:guide pos="352"/>
      </p:guideLst>
    </p:cSldViewPr>
  </p:slideViewPr>
  <p:outlineViewPr>
    <p:cViewPr>
      <p:scale>
        <a:sx n="33" d="100"/>
        <a:sy n="33" d="100"/>
      </p:scale>
      <p:origin x="0" y="-14277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4709"/>
    </p:cViewPr>
  </p:sorterViewPr>
  <p:notesViewPr>
    <p:cSldViewPr>
      <p:cViewPr varScale="1">
        <p:scale>
          <a:sx n="60" d="100"/>
          <a:sy n="60" d="100"/>
        </p:scale>
        <p:origin x="3288" y="34"/>
      </p:cViewPr>
      <p:guideLst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580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678" y="1"/>
            <a:ext cx="2918579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r">
              <a:defRPr sz="1200"/>
            </a:lvl1pPr>
          </a:lstStyle>
          <a:p>
            <a:pPr lvl="0">
              <a:defRPr/>
            </a:pPr>
            <a:fld id="{3E81C32A-3A80-4A7D-8BDE-AAC2FB4FD2B9}" type="datetime1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2023-03-06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2003"/>
            <a:ext cx="2918580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678" y="9372003"/>
            <a:ext cx="2918579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r">
              <a:defRPr sz="1200"/>
            </a:lvl1pPr>
          </a:lstStyle>
          <a:p>
            <a:pPr lvl="0">
              <a:defRPr/>
            </a:pPr>
            <a:fld id="{9DA551EA-9673-4CB8-9725-DCAE777531BB}" type="slidenum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‹#›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6"/>
          </a:xfrm>
          <a:prstGeom prst="rect">
            <a:avLst/>
          </a:prstGeom>
        </p:spPr>
        <p:txBody>
          <a:bodyPr vert="horz" lIns="94851" tIns="47425" rIns="94851" bIns="47425" anchor="b"/>
          <a:lstStyle>
            <a:lvl1pPr algn="r">
              <a:defRPr sz="1300"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fld id="{EA943608-30A2-4DD3-A5E1-F7D1EE9D25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" y="98425"/>
            <a:ext cx="6689725" cy="463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32" tIns="43766" rIns="87532" bIns="4376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1987" y="5141406"/>
            <a:ext cx="6563086" cy="4294226"/>
          </a:xfrm>
          <a:prstGeom prst="rect">
            <a:avLst/>
          </a:prstGeom>
        </p:spPr>
        <p:txBody>
          <a:bodyPr vert="horz" lIns="87541" tIns="43771" rIns="87541" bIns="43771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 dirty="0">
                <a:latin typeface="Arial"/>
                <a:cs typeface="Arial"/>
              </a:rPr>
              <a:t>http://spss.datasolution.kr/data/data.htm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656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456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206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62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044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232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37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255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356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19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0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2226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621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8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610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902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34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163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00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354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241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4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258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44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5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8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68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43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99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87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01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_1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prstMaterial="softEdge">
              <a:contourClr>
                <a:schemeClr val="bg1"/>
              </a:contourClr>
            </a:sp3d>
          </a:bodyPr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+mj-lt"/>
              <a:buNone/>
              <a:defRPr kumimoji="1" lang="ko-KR" altLang="en-US" sz="2600" b="0" kern="0" spc="0" baseline="0" dirty="0">
                <a:ln w="1905"/>
                <a:gradFill>
                  <a:gsLst>
                    <a:gs pos="63750">
                      <a:srgbClr val="0070C0"/>
                    </a:gs>
                    <a:gs pos="75000">
                      <a:srgbClr val="0070C0"/>
                    </a:gs>
                  </a:gsLst>
                  <a:lin ang="5400000" scaled="0"/>
                </a:gradFill>
                <a:effectLst/>
                <a:latin typeface="나눔스퀘어 ExtraBold" pitchFamily="50" charset="-127"/>
                <a:ea typeface="나눔스퀘어 ExtraBold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178"/>
          <p:cNvSpPr>
            <a:spLocks noChangeArrowheads="1"/>
          </p:cNvSpPr>
          <p:nvPr userDrawn="1"/>
        </p:nvSpPr>
        <p:spPr bwMode="auto">
          <a:xfrm>
            <a:off x="4859074" y="6548953"/>
            <a:ext cx="41158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412F0CD-6C03-4E80-9F06-157C4F806DB1}" type="slidenum"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 UltraLight" pitchFamily="2" charset="-127"/>
                <a:ea typeface="나눔바른고딕 UltraLight" pitchFamily="2" charset="-127"/>
              </a:rPr>
              <a: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58786" y="1438177"/>
            <a:ext cx="71366" cy="696392"/>
            <a:chOff x="67253" y="1474605"/>
            <a:chExt cx="71366" cy="696392"/>
          </a:xfrm>
        </p:grpSpPr>
        <p:sp>
          <p:nvSpPr>
            <p:cNvPr id="22" name="타원 21"/>
            <p:cNvSpPr/>
            <p:nvPr userDrawn="1"/>
          </p:nvSpPr>
          <p:spPr>
            <a:xfrm rot="5400000">
              <a:off x="67253" y="1474605"/>
              <a:ext cx="71366" cy="71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타원 23"/>
            <p:cNvSpPr/>
            <p:nvPr userDrawn="1"/>
          </p:nvSpPr>
          <p:spPr>
            <a:xfrm rot="5400000">
              <a:off x="67253" y="1787118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6" name="타원 25"/>
            <p:cNvSpPr/>
            <p:nvPr userDrawn="1"/>
          </p:nvSpPr>
          <p:spPr>
            <a:xfrm rot="5400000">
              <a:off x="67253" y="2099631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312" y="188640"/>
            <a:ext cx="2021979" cy="340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117D0C-14D3-EA73-8219-0CF4DD144EC7}"/>
              </a:ext>
            </a:extLst>
          </p:cNvPr>
          <p:cNvSpPr/>
          <p:nvPr userDrawn="1"/>
        </p:nvSpPr>
        <p:spPr>
          <a:xfrm>
            <a:off x="7581292" y="107051"/>
            <a:ext cx="212423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6A77F-1C59-B777-2F11-4201A91433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88363" y="112740"/>
            <a:ext cx="1584176" cy="511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3C7F76-D027-9303-0F72-A17ADAF208B6}"/>
              </a:ext>
            </a:extLst>
          </p:cNvPr>
          <p:cNvSpPr/>
          <p:nvPr userDrawn="1"/>
        </p:nvSpPr>
        <p:spPr>
          <a:xfrm>
            <a:off x="7329264" y="107051"/>
            <a:ext cx="2454027" cy="51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95B43B-F7D6-DDFB-8817-6027A7C11AC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6496" y="6440406"/>
            <a:ext cx="895419" cy="322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5AE32F-0888-4339-BD4B-A0A73C93606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03133" y="6507809"/>
            <a:ext cx="946411" cy="3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581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dhe.ibm.com/software/data/sw-library/analytics/trust-your-data-with-ibm-business-analytic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insight.net/four-types-of-business-analytics-to-know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headsortails/what-we-do-in-the-kernels-a-kaggle-survey-story" TargetMode="Externa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mparison-of-data-analysis-tools-excel-r-python-and-bi-tools-6c4685a8ea6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excel-video-training-9bc05390-e94c-46af-a5b3-d7c22f6990b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f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en.wikipedia.org/wiki/Cross-industry_standard_process_for_data_min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-15552" y="1196752"/>
            <a:ext cx="72008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엑셀을 활용한 데이터분석 </a:t>
            </a:r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-Ⅰ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MSW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코딩기초</a:t>
            </a:r>
            <a:endParaRPr lang="en-US" altLang="ko-KR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585358" y="4365103"/>
            <a:ext cx="5200650" cy="136815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rPr>
              <a:t>2023</a:t>
            </a:r>
            <a:r>
              <a:rPr lang="ko-KR" altLang="en-US" sz="18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rPr>
              <a:t>년도 </a:t>
            </a:r>
            <a:r>
              <a:rPr lang="en-US" altLang="ko-KR" sz="18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rPr>
              <a:t>1</a:t>
            </a:r>
            <a:r>
              <a:rPr lang="ko-KR" altLang="en-US" sz="18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rPr>
              <a:t>학기</a:t>
            </a:r>
            <a:endParaRPr lang="en-US" altLang="ko-KR" sz="1800" b="1" dirty="0">
              <a:latin typeface="휴먼엑스포" panose="02030504000101010101" pitchFamily="18" charset="-127"/>
              <a:ea typeface="휴먼엑스포" panose="02030504000101010101" pitchFamily="18" charset="-127"/>
              <a:cs typeface="+mj-cs"/>
            </a:endParaRPr>
          </a:p>
          <a:p>
            <a:pPr marL="0" indent="0" algn="ctr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1800" b="1" dirty="0" err="1"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rPr>
              <a:t>조상구</a:t>
            </a:r>
            <a:endParaRPr lang="en-US" altLang="ko-KR" sz="1800" b="1" dirty="0">
              <a:latin typeface="휴먼엑스포" panose="02030504000101010101" pitchFamily="18" charset="-127"/>
              <a:ea typeface="휴먼엑스포" panose="02030504000101010101" pitchFamily="18" charset="-127"/>
              <a:cs typeface="+mj-cs"/>
            </a:endParaRPr>
          </a:p>
        </p:txBody>
      </p:sp>
      <p:pic>
        <p:nvPicPr>
          <p:cNvPr id="5" name="Picture 6" descr="two girl illustra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18" y="2420888"/>
            <a:ext cx="2803055" cy="421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4548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물리적 관점의 데이터분석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61891C-DF42-163D-F9BF-B57D192F763E}"/>
              </a:ext>
            </a:extLst>
          </p:cNvPr>
          <p:cNvGrpSpPr/>
          <p:nvPr/>
        </p:nvGrpSpPr>
        <p:grpSpPr>
          <a:xfrm>
            <a:off x="776536" y="1844824"/>
            <a:ext cx="8352928" cy="1368152"/>
            <a:chOff x="632520" y="1700808"/>
            <a:chExt cx="6881908" cy="1368152"/>
          </a:xfrm>
          <a:solidFill>
            <a:schemeClr val="accent1">
              <a:lumMod val="75000"/>
            </a:schemeClr>
          </a:solidFill>
        </p:grpSpPr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566401E9-08CE-E32D-7E73-758B33C1BD4B}"/>
                </a:ext>
              </a:extLst>
            </p:cNvPr>
            <p:cNvSpPr/>
            <p:nvPr/>
          </p:nvSpPr>
          <p:spPr bwMode="auto">
            <a:xfrm>
              <a:off x="632520" y="1700808"/>
              <a:ext cx="1604750" cy="1368152"/>
            </a:xfrm>
            <a:prstGeom prst="homePlate">
              <a:avLst>
                <a:gd name="adj" fmla="val 7986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데이터</a:t>
              </a:r>
              <a:endParaRPr kumimoji="1" lang="en-US" altLang="ko-KR" b="1" dirty="0">
                <a:solidFill>
                  <a:schemeClr val="tx1"/>
                </a:solidFill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수집</a:t>
              </a:r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43193708-03A8-9FD1-8091-A15E25995A4F}"/>
                </a:ext>
              </a:extLst>
            </p:cNvPr>
            <p:cNvSpPr/>
            <p:nvPr/>
          </p:nvSpPr>
          <p:spPr bwMode="auto">
            <a:xfrm>
              <a:off x="2391573" y="1700808"/>
              <a:ext cx="1604750" cy="1368152"/>
            </a:xfrm>
            <a:prstGeom prst="homePlate">
              <a:avLst>
                <a:gd name="adj" fmla="val 7986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데이터</a:t>
              </a:r>
              <a:endParaRPr kumimoji="1" lang="en-US" altLang="ko-KR" b="1" dirty="0">
                <a:solidFill>
                  <a:schemeClr val="tx1"/>
                </a:solidFill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589E3BD5-BA4E-1745-EE51-E88067E94F39}"/>
                </a:ext>
              </a:extLst>
            </p:cNvPr>
            <p:cNvSpPr/>
            <p:nvPr/>
          </p:nvSpPr>
          <p:spPr bwMode="auto">
            <a:xfrm>
              <a:off x="4150625" y="1700808"/>
              <a:ext cx="1604750" cy="1368152"/>
            </a:xfrm>
            <a:prstGeom prst="homePlate">
              <a:avLst>
                <a:gd name="adj" fmla="val 7986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데이터</a:t>
              </a:r>
              <a:endParaRPr kumimoji="1" lang="en-US" altLang="ko-KR" b="1" dirty="0">
                <a:solidFill>
                  <a:schemeClr val="tx1"/>
                </a:solidFill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분석</a:t>
              </a:r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A7814CA2-66CD-E3BC-B636-E2474EAC762F}"/>
                </a:ext>
              </a:extLst>
            </p:cNvPr>
            <p:cNvSpPr/>
            <p:nvPr/>
          </p:nvSpPr>
          <p:spPr bwMode="auto">
            <a:xfrm>
              <a:off x="5909678" y="1700808"/>
              <a:ext cx="1604750" cy="1368152"/>
            </a:xfrm>
            <a:prstGeom prst="homePlate">
              <a:avLst>
                <a:gd name="adj" fmla="val 7986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실행</a:t>
              </a:r>
            </a:p>
          </p:txBody>
        </p:sp>
      </p:grp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BCCE5338-0537-3EE8-B184-F21EC360829E}"/>
              </a:ext>
            </a:extLst>
          </p:cNvPr>
          <p:cNvSpPr/>
          <p:nvPr/>
        </p:nvSpPr>
        <p:spPr bwMode="auto">
          <a:xfrm>
            <a:off x="2724304" y="3487488"/>
            <a:ext cx="1080120" cy="647958"/>
          </a:xfrm>
          <a:prstGeom prst="flowChartMagneticDisk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A351AD-A681-7A91-26AB-8390C01C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16" y="3316753"/>
            <a:ext cx="1080119" cy="1048352"/>
          </a:xfrm>
          <a:prstGeom prst="rect">
            <a:avLst/>
          </a:prstGeom>
        </p:spPr>
      </p:pic>
      <p:pic>
        <p:nvPicPr>
          <p:cNvPr id="9" name="Picture 2" descr="python™">
            <a:extLst>
              <a:ext uri="{FF2B5EF4-FFF2-40B4-BE49-F238E27FC236}">
                <a16:creationId xmlns:a16="http://schemas.microsoft.com/office/drawing/2014/main" id="{C707F063-D301-0B11-3852-9738C6846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8"/>
          <a:stretch/>
        </p:blipFill>
        <p:spPr bwMode="auto">
          <a:xfrm>
            <a:off x="5970862" y="3316753"/>
            <a:ext cx="792088" cy="9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">
            <a:extLst>
              <a:ext uri="{FF2B5EF4-FFF2-40B4-BE49-F238E27FC236}">
                <a16:creationId xmlns:a16="http://schemas.microsoft.com/office/drawing/2014/main" id="{12D9F655-4195-60FD-7620-DB3612FF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02" y="4135446"/>
            <a:ext cx="713618" cy="55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E71A2AA-B4F3-FD7B-F2A9-70D947E02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72" y="484277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creenshot of a dashboard">
            <a:extLst>
              <a:ext uri="{FF2B5EF4-FFF2-40B4-BE49-F238E27FC236}">
                <a16:creationId xmlns:a16="http://schemas.microsoft.com/office/drawing/2014/main" id="{525DDAAD-4931-D220-339C-3DB3073D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98" y="3367250"/>
            <a:ext cx="1687041" cy="13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A3351B69-70FF-7DEA-4A7E-8F72A4127BD5}"/>
              </a:ext>
            </a:extLst>
          </p:cNvPr>
          <p:cNvSpPr/>
          <p:nvPr/>
        </p:nvSpPr>
        <p:spPr bwMode="auto">
          <a:xfrm>
            <a:off x="2876704" y="3639888"/>
            <a:ext cx="1080120" cy="64795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6E01D1C7-C2C3-6D0F-4ADF-05725F945CDA}"/>
              </a:ext>
            </a:extLst>
          </p:cNvPr>
          <p:cNvSpPr/>
          <p:nvPr/>
        </p:nvSpPr>
        <p:spPr bwMode="auto">
          <a:xfrm>
            <a:off x="3029104" y="3792288"/>
            <a:ext cx="1080120" cy="647958"/>
          </a:xfrm>
          <a:prstGeom prst="flowChartMagneticDisk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87344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물리적 관점의 데이터분석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9FA892-196D-8E83-55A3-B6AA441F7266}"/>
              </a:ext>
            </a:extLst>
          </p:cNvPr>
          <p:cNvGrpSpPr/>
          <p:nvPr/>
        </p:nvGrpSpPr>
        <p:grpSpPr>
          <a:xfrm>
            <a:off x="776536" y="1844824"/>
            <a:ext cx="8352928" cy="4090521"/>
            <a:chOff x="776536" y="1844824"/>
            <a:chExt cx="8352928" cy="4090521"/>
          </a:xfrm>
        </p:grpSpPr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7FD48CBD-98A2-118C-5EC2-4A61792E9C0C}"/>
                </a:ext>
              </a:extLst>
            </p:cNvPr>
            <p:cNvSpPr/>
            <p:nvPr/>
          </p:nvSpPr>
          <p:spPr bwMode="auto">
            <a:xfrm>
              <a:off x="776536" y="1844824"/>
              <a:ext cx="1947768" cy="1368152"/>
            </a:xfrm>
            <a:prstGeom prst="homePlate">
              <a:avLst>
                <a:gd name="adj" fmla="val 7986"/>
              </a:avLst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데이터</a:t>
              </a:r>
              <a:endParaRPr kumimoji="1" lang="en-US" altLang="ko-KR" b="1" dirty="0">
                <a:solidFill>
                  <a:schemeClr val="tx1"/>
                </a:solidFill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수집</a:t>
              </a:r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A8E1D2A-E23B-6880-1CE1-89DBFA21C788}"/>
                </a:ext>
              </a:extLst>
            </p:cNvPr>
            <p:cNvSpPr/>
            <p:nvPr/>
          </p:nvSpPr>
          <p:spPr bwMode="auto">
            <a:xfrm>
              <a:off x="2911590" y="1844824"/>
              <a:ext cx="1947768" cy="1368152"/>
            </a:xfrm>
            <a:prstGeom prst="homePlate">
              <a:avLst>
                <a:gd name="adj" fmla="val 7986"/>
              </a:avLst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데이터</a:t>
              </a:r>
              <a:endParaRPr kumimoji="1" lang="en-US" altLang="ko-KR" b="1" dirty="0">
                <a:solidFill>
                  <a:schemeClr val="tx1"/>
                </a:solidFill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2C266256-8C27-7FDB-0303-8FB03B0DADCC}"/>
                </a:ext>
              </a:extLst>
            </p:cNvPr>
            <p:cNvSpPr/>
            <p:nvPr/>
          </p:nvSpPr>
          <p:spPr bwMode="auto">
            <a:xfrm>
              <a:off x="5046642" y="1844824"/>
              <a:ext cx="1947768" cy="1368152"/>
            </a:xfrm>
            <a:prstGeom prst="homePlate">
              <a:avLst>
                <a:gd name="adj" fmla="val 7986"/>
              </a:avLst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데이터</a:t>
              </a:r>
              <a:endParaRPr kumimoji="1" lang="en-US" altLang="ko-KR" b="1" dirty="0">
                <a:solidFill>
                  <a:schemeClr val="tx1"/>
                </a:solidFill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분석</a:t>
              </a:r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BADD3081-0BEA-6F1F-61E6-BBCC89554F47}"/>
                </a:ext>
              </a:extLst>
            </p:cNvPr>
            <p:cNvSpPr/>
            <p:nvPr/>
          </p:nvSpPr>
          <p:spPr bwMode="auto">
            <a:xfrm>
              <a:off x="7181696" y="1844824"/>
              <a:ext cx="1947768" cy="1368152"/>
            </a:xfrm>
            <a:prstGeom prst="homePlate">
              <a:avLst>
                <a:gd name="adj" fmla="val 7986"/>
              </a:avLst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b="1" dirty="0">
                  <a:solidFill>
                    <a:schemeClr val="tx1"/>
                  </a:solidFill>
                  <a:latin typeface="+mn-ea"/>
                </a:rPr>
                <a:t>실행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A89F8C-BFD0-9FEE-40B4-400D792F1ED3}"/>
                </a:ext>
              </a:extLst>
            </p:cNvPr>
            <p:cNvSpPr/>
            <p:nvPr/>
          </p:nvSpPr>
          <p:spPr bwMode="auto">
            <a:xfrm>
              <a:off x="3368824" y="3807894"/>
              <a:ext cx="266429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>
                  <a:solidFill>
                    <a:schemeClr val="tx1"/>
                  </a:solidFill>
                  <a:latin typeface="+mn-ea"/>
                </a:rPr>
                <a:t>Descriptive Analysis</a:t>
              </a:r>
              <a:endParaRPr kumimoji="1" lang="ko-KR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DFF8B2-4FEF-4952-ED65-452E6FB1F889}"/>
                </a:ext>
              </a:extLst>
            </p:cNvPr>
            <p:cNvSpPr/>
            <p:nvPr/>
          </p:nvSpPr>
          <p:spPr bwMode="auto">
            <a:xfrm>
              <a:off x="3368824" y="4391265"/>
              <a:ext cx="266429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>
                  <a:solidFill>
                    <a:schemeClr val="tx1"/>
                  </a:solidFill>
                  <a:latin typeface="+mn-ea"/>
                </a:rPr>
                <a:t>Diagnostic Analysis</a:t>
              </a:r>
              <a:endParaRPr kumimoji="1" lang="ko-KR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47FD62-98E3-7428-9EA1-00A2E4A481DF}"/>
                </a:ext>
              </a:extLst>
            </p:cNvPr>
            <p:cNvSpPr/>
            <p:nvPr/>
          </p:nvSpPr>
          <p:spPr bwMode="auto">
            <a:xfrm>
              <a:off x="3368824" y="4954691"/>
              <a:ext cx="266429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>
                  <a:solidFill>
                    <a:schemeClr val="tx1"/>
                  </a:solidFill>
                  <a:latin typeface="+mn-ea"/>
                </a:rPr>
                <a:t>Predictive Analysis</a:t>
              </a:r>
              <a:endParaRPr kumimoji="1" lang="ko-KR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F927FA-D3E5-6912-FA40-A3E01F64A7E1}"/>
                </a:ext>
              </a:extLst>
            </p:cNvPr>
            <p:cNvSpPr/>
            <p:nvPr/>
          </p:nvSpPr>
          <p:spPr bwMode="auto">
            <a:xfrm>
              <a:off x="3368824" y="5503297"/>
              <a:ext cx="266429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>
                  <a:solidFill>
                    <a:schemeClr val="tx1"/>
                  </a:solidFill>
                  <a:latin typeface="+mn-ea"/>
                </a:rPr>
                <a:t>Prescriptive Analysis</a:t>
              </a:r>
              <a:endParaRPr kumimoji="1" lang="ko-KR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3D055D-04BF-8CE6-8AB3-ECDCA6EBA584}"/>
                </a:ext>
              </a:extLst>
            </p:cNvPr>
            <p:cNvSpPr/>
            <p:nvPr/>
          </p:nvSpPr>
          <p:spPr bwMode="auto">
            <a:xfrm>
              <a:off x="6609184" y="3807894"/>
              <a:ext cx="194776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>
                  <a:solidFill>
                    <a:schemeClr val="bg1"/>
                  </a:solidFill>
                  <a:latin typeface="+mn-ea"/>
                </a:rPr>
                <a:t>what happened</a:t>
              </a:r>
              <a:endParaRPr kumimoji="1"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C67FD9-1561-5CD4-2A85-CC15E6545D6E}"/>
                </a:ext>
              </a:extLst>
            </p:cNvPr>
            <p:cNvSpPr/>
            <p:nvPr/>
          </p:nvSpPr>
          <p:spPr bwMode="auto">
            <a:xfrm>
              <a:off x="6609184" y="4391265"/>
              <a:ext cx="194776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>
                  <a:solidFill>
                    <a:schemeClr val="bg1"/>
                  </a:solidFill>
                  <a:latin typeface="+mn-ea"/>
                </a:rPr>
                <a:t>why</a:t>
              </a:r>
              <a:endParaRPr kumimoji="1"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8F3A6E-7FB2-5B12-BE17-0E7D91D70062}"/>
                </a:ext>
              </a:extLst>
            </p:cNvPr>
            <p:cNvSpPr/>
            <p:nvPr/>
          </p:nvSpPr>
          <p:spPr bwMode="auto">
            <a:xfrm>
              <a:off x="6609184" y="4954691"/>
              <a:ext cx="194776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>
                  <a:solidFill>
                    <a:schemeClr val="bg1"/>
                  </a:solidFill>
                  <a:latin typeface="+mn-ea"/>
                </a:rPr>
                <a:t>what will happen</a:t>
              </a:r>
              <a:endParaRPr kumimoji="1"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E0E886-73E5-BA86-BD18-757B7874F993}"/>
                </a:ext>
              </a:extLst>
            </p:cNvPr>
            <p:cNvSpPr/>
            <p:nvPr/>
          </p:nvSpPr>
          <p:spPr bwMode="auto">
            <a:xfrm>
              <a:off x="6609184" y="5503297"/>
              <a:ext cx="194776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>
                  <a:solidFill>
                    <a:schemeClr val="bg1"/>
                  </a:solidFill>
                  <a:latin typeface="+mn-ea"/>
                </a:rPr>
                <a:t>how</a:t>
              </a:r>
              <a:endParaRPr kumimoji="1"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사다리꼴 14">
              <a:extLst>
                <a:ext uri="{FF2B5EF4-FFF2-40B4-BE49-F238E27FC236}">
                  <a16:creationId xmlns:a16="http://schemas.microsoft.com/office/drawing/2014/main" id="{D3C61A84-3837-93E3-F613-E52820C31838}"/>
                </a:ext>
              </a:extLst>
            </p:cNvPr>
            <p:cNvSpPr/>
            <p:nvPr/>
          </p:nvSpPr>
          <p:spPr bwMode="auto">
            <a:xfrm>
              <a:off x="3368824" y="3212976"/>
              <a:ext cx="5188128" cy="576064"/>
            </a:xfrm>
            <a:prstGeom prst="trapezoid">
              <a:avLst>
                <a:gd name="adj" fmla="val 29009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5567E92-844B-8CB3-3AD2-280E225DC6F2}"/>
              </a:ext>
            </a:extLst>
          </p:cNvPr>
          <p:cNvSpPr txBox="1"/>
          <p:nvPr/>
        </p:nvSpPr>
        <p:spPr>
          <a:xfrm>
            <a:off x="1640632" y="6186791"/>
            <a:ext cx="8208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hlinkClick r:id="rId3"/>
              </a:rPr>
              <a:t>https://public.dhe.ibm.com/software/data/sw-library/analytics/trust-your-data-with-ibm-business-analytics/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569869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driven </a:t>
            </a:r>
            <a:r>
              <a:rPr lang="ko-KR" altLang="en-US" dirty="0"/>
              <a:t>의사결정 유형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1C04657-D106-4FD7-BD3D-8E956B95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40" y="2528050"/>
            <a:ext cx="6840760" cy="31828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FE4E3A-693C-4E5F-B6BB-084E6D332032}"/>
              </a:ext>
            </a:extLst>
          </p:cNvPr>
          <p:cNvSpPr txBox="1"/>
          <p:nvPr/>
        </p:nvSpPr>
        <p:spPr>
          <a:xfrm>
            <a:off x="848544" y="5930907"/>
            <a:ext cx="4997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https://www.analyticsinsight.net/four-types-of-business-analytics-to-know/</a:t>
            </a:r>
            <a:r>
              <a:rPr lang="ko-KR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9B0D7-97BC-4654-9758-65DE8540CCD7}"/>
              </a:ext>
            </a:extLst>
          </p:cNvPr>
          <p:cNvSpPr/>
          <p:nvPr/>
        </p:nvSpPr>
        <p:spPr>
          <a:xfrm>
            <a:off x="780528" y="1268760"/>
            <a:ext cx="848995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600" kern="0" spc="-40" dirty="0">
                <a:latin typeface="나눔고딕" pitchFamily="2" charset="-127"/>
                <a:ea typeface="나눔고딕" pitchFamily="2" charset="-127"/>
              </a:rPr>
              <a:t>데이터에 존재하는 규칙성</a:t>
            </a:r>
            <a:r>
              <a:rPr lang="en-US" altLang="ko-KR" sz="1600" kern="0" spc="-40" dirty="0">
                <a:latin typeface="나눔고딕" pitchFamily="2" charset="-127"/>
                <a:ea typeface="나눔고딕" pitchFamily="2" charset="-127"/>
              </a:rPr>
              <a:t>(regularities)</a:t>
            </a:r>
            <a:r>
              <a:rPr lang="ko-KR" altLang="en-US" sz="1600" kern="0" spc="-40" dirty="0">
                <a:latin typeface="나눔고딕" pitchFamily="2" charset="-127"/>
                <a:ea typeface="나눔고딕" pitchFamily="2" charset="-127"/>
              </a:rPr>
              <a:t>을 발견하기 위한 데이터분석</a:t>
            </a:r>
            <a:r>
              <a:rPr lang="en-US" altLang="ko-KR" sz="1600" kern="0" spc="-40" dirty="0">
                <a:latin typeface="나눔고딕" pitchFamily="2" charset="-127"/>
                <a:ea typeface="나눔고딕" pitchFamily="2" charset="-127"/>
              </a:rPr>
              <a:t>(Data analytic)</a:t>
            </a:r>
            <a:r>
              <a:rPr lang="ko-KR" altLang="en-US" sz="1600" kern="0" spc="-40" dirty="0">
                <a:latin typeface="나눔고딕" pitchFamily="2" charset="-127"/>
                <a:ea typeface="나눔고딕" pitchFamily="2" charset="-127"/>
              </a:rPr>
              <a:t>의 유형은  </a:t>
            </a:r>
            <a:r>
              <a:rPr lang="en-US" altLang="ko-KR" sz="1600" kern="0" spc="-40" dirty="0">
                <a:latin typeface="나눔고딕" pitchFamily="2" charset="-127"/>
                <a:ea typeface="나눔고딕" pitchFamily="2" charset="-127"/>
              </a:rPr>
              <a:t>Descriptive,</a:t>
            </a:r>
            <a:r>
              <a:rPr lang="ko-KR" altLang="en-US" sz="1600" kern="0" spc="-4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kern="0" spc="-40" dirty="0">
                <a:latin typeface="나눔고딕" pitchFamily="2" charset="-127"/>
                <a:ea typeface="나눔고딕" pitchFamily="2" charset="-127"/>
              </a:rPr>
              <a:t>Diagnostic,</a:t>
            </a:r>
            <a:r>
              <a:rPr lang="ko-KR" altLang="en-US" sz="1600" kern="0" spc="-4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kern="0" spc="-40" dirty="0">
                <a:latin typeface="나눔고딕" pitchFamily="2" charset="-127"/>
                <a:ea typeface="나눔고딕" pitchFamily="2" charset="-127"/>
              </a:rPr>
              <a:t>Predictive,</a:t>
            </a:r>
            <a:r>
              <a:rPr lang="ko-KR" altLang="en-US" sz="1600" kern="0" spc="-4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kern="0" spc="-40" dirty="0">
                <a:latin typeface="나눔고딕" pitchFamily="2" charset="-127"/>
                <a:ea typeface="나눔고딕" pitchFamily="2" charset="-127"/>
              </a:rPr>
              <a:t>Prescriptive </a:t>
            </a:r>
            <a:r>
              <a:rPr lang="ko-KR" altLang="en-US" sz="1600" kern="0" spc="-40" dirty="0">
                <a:latin typeface="나눔고딕" pitchFamily="2" charset="-127"/>
                <a:ea typeface="나눔고딕" pitchFamily="2" charset="-127"/>
              </a:rPr>
              <a:t>등 </a:t>
            </a:r>
            <a:r>
              <a:rPr lang="en-US" altLang="ko-KR" sz="1600" kern="0" spc="-40" dirty="0">
                <a:latin typeface="나눔고딕" pitchFamily="2" charset="-127"/>
                <a:ea typeface="나눔고딕" pitchFamily="2" charset="-127"/>
              </a:rPr>
              <a:t>4</a:t>
            </a:r>
            <a:r>
              <a:rPr lang="ko-KR" altLang="en-US" sz="1600" kern="0" spc="-40" dirty="0">
                <a:latin typeface="나눔고딕" pitchFamily="2" charset="-127"/>
                <a:ea typeface="나눔고딕" pitchFamily="2" charset="-127"/>
              </a:rPr>
              <a:t>가지 </a:t>
            </a:r>
          </a:p>
        </p:txBody>
      </p:sp>
    </p:spTree>
    <p:extLst>
      <p:ext uri="{BB962C8B-B14F-4D97-AF65-F5344CB8AC3E}">
        <p14:creationId xmlns:p14="http://schemas.microsoft.com/office/powerpoint/2010/main" val="155592834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어떤 도구가 좋은 것일까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688D36-8AB9-8E53-FAAF-2597A9FED674}"/>
              </a:ext>
            </a:extLst>
          </p:cNvPr>
          <p:cNvSpPr/>
          <p:nvPr/>
        </p:nvSpPr>
        <p:spPr>
          <a:xfrm>
            <a:off x="745958" y="1580997"/>
            <a:ext cx="4953000" cy="4619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b="1" dirty="0" err="1">
                <a:latin typeface="나눔고딕" pitchFamily="2" charset="-127"/>
                <a:ea typeface="나눔고딕" pitchFamily="2" charset="-127"/>
              </a:rPr>
              <a:t>다양한</a:t>
            </a: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b="1" dirty="0" err="1">
                <a:latin typeface="나눔고딕" pitchFamily="2" charset="-127"/>
                <a:ea typeface="나눔고딕" pitchFamily="2" charset="-127"/>
              </a:rPr>
              <a:t>기능</a:t>
            </a: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목적을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달성하는데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필요한</a:t>
            </a:r>
            <a:endParaRPr lang="en-GB" sz="14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b="1" dirty="0" err="1">
                <a:latin typeface="나눔고딕" pitchFamily="2" charset="-127"/>
                <a:ea typeface="나눔고딕" pitchFamily="2" charset="-127"/>
              </a:rPr>
              <a:t>사용이</a:t>
            </a: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b="1" dirty="0" err="1">
                <a:latin typeface="나눔고딕" pitchFamily="2" charset="-127"/>
                <a:ea typeface="나눔고딕" pitchFamily="2" charset="-127"/>
              </a:rPr>
              <a:t>편리한</a:t>
            </a: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내가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익숙한</a:t>
            </a:r>
            <a:endParaRPr lang="en-GB" sz="1400" dirty="0">
              <a:latin typeface="나눔고딕" pitchFamily="2" charset="-127"/>
              <a:ea typeface="나눔고딕" pitchFamily="2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내가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쓸 줄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아는</a:t>
            </a:r>
            <a:endParaRPr lang="en-GB" sz="14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b="1" dirty="0" err="1">
                <a:latin typeface="나눔고딕" pitchFamily="2" charset="-127"/>
                <a:ea typeface="나눔고딕" pitchFamily="2" charset="-127"/>
              </a:rPr>
              <a:t>쉽게</a:t>
            </a: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b="1" dirty="0" err="1">
                <a:latin typeface="나눔고딕" pitchFamily="2" charset="-127"/>
                <a:ea typeface="나눔고딕" pitchFamily="2" charset="-127"/>
              </a:rPr>
              <a:t>구할</a:t>
            </a: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 수 </a:t>
            </a:r>
            <a:r>
              <a:rPr lang="en-GB" sz="1400" b="1" dirty="0" err="1">
                <a:latin typeface="나눔고딕" pitchFamily="2" charset="-127"/>
                <a:ea typeface="나눔고딕" pitchFamily="2" charset="-127"/>
              </a:rPr>
              <a:t>있는</a:t>
            </a: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dirty="0">
                <a:latin typeface="나눔고딕" pitchFamily="2" charset="-127"/>
                <a:ea typeface="나눔고딕" pitchFamily="2" charset="-127"/>
              </a:rPr>
              <a:t>내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컴퓨터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다른사람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컴퓨터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나의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다른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기기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스마트폰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) 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클라우드에서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실행되는</a:t>
            </a:r>
            <a:endParaRPr lang="en-GB" sz="14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b="1" dirty="0" err="1">
                <a:latin typeface="나눔고딕" pitchFamily="2" charset="-127"/>
                <a:ea typeface="나눔고딕" pitchFamily="2" charset="-127"/>
              </a:rPr>
              <a:t>커뮤니티</a:t>
            </a: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b="1" dirty="0" err="1">
                <a:latin typeface="나눔고딕" pitchFamily="2" charset="-127"/>
                <a:ea typeface="나눔고딕" pitchFamily="2" charset="-127"/>
              </a:rPr>
              <a:t>활용</a:t>
            </a: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b="1" dirty="0" err="1">
                <a:latin typeface="나눔고딕" pitchFamily="2" charset="-127"/>
                <a:ea typeface="나눔고딕" pitchFamily="2" charset="-127"/>
              </a:rPr>
              <a:t>가능성</a:t>
            </a:r>
            <a:endParaRPr lang="en-GB" sz="1400" b="1" dirty="0">
              <a:latin typeface="나눔고딕" pitchFamily="2" charset="-127"/>
              <a:ea typeface="나눔고딕" pitchFamily="2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나의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문제를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같이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풀어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줄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많은</a:t>
            </a:r>
            <a:r>
              <a:rPr lang="en-GB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GB" sz="1400" dirty="0" err="1">
                <a:latin typeface="나눔고딕" pitchFamily="2" charset="-127"/>
                <a:ea typeface="나눔고딕" pitchFamily="2" charset="-127"/>
              </a:rPr>
              <a:t>사람</a:t>
            </a:r>
            <a:endParaRPr lang="en-GB" sz="14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3CD2D6-D5B8-A401-9D0C-72B0B669D810}"/>
              </a:ext>
            </a:extLst>
          </p:cNvPr>
          <p:cNvGrpSpPr/>
          <p:nvPr/>
        </p:nvGrpSpPr>
        <p:grpSpPr>
          <a:xfrm>
            <a:off x="4448944" y="2282948"/>
            <a:ext cx="5184576" cy="3018260"/>
            <a:chOff x="5745088" y="1484784"/>
            <a:chExt cx="3744416" cy="1833682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58687756-62B7-AC0B-841A-99C5BE8B3B23}"/>
                </a:ext>
              </a:extLst>
            </p:cNvPr>
            <p:cNvSpPr/>
            <p:nvPr/>
          </p:nvSpPr>
          <p:spPr bwMode="auto">
            <a:xfrm>
              <a:off x="5745088" y="1484784"/>
              <a:ext cx="873137" cy="613310"/>
            </a:xfrm>
            <a:prstGeom prst="homePlate">
              <a:avLst>
                <a:gd name="adj" fmla="val 798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dirty="0">
                  <a:solidFill>
                    <a:schemeClr val="tx1"/>
                  </a:solidFill>
                  <a:latin typeface="+mn-ea"/>
                </a:rPr>
                <a:t>데이터</a:t>
              </a:r>
              <a:endParaRPr kumimoji="1"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수집</a:t>
              </a:r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48C7C6CB-3988-34EA-90DC-8ADB89B4734F}"/>
                </a:ext>
              </a:extLst>
            </p:cNvPr>
            <p:cNvSpPr/>
            <p:nvPr/>
          </p:nvSpPr>
          <p:spPr bwMode="auto">
            <a:xfrm>
              <a:off x="6702181" y="1484784"/>
              <a:ext cx="873137" cy="613310"/>
            </a:xfrm>
            <a:prstGeom prst="homePlate">
              <a:avLst>
                <a:gd name="adj" fmla="val 798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>
                  <a:solidFill>
                    <a:schemeClr val="tx1"/>
                  </a:solidFill>
                  <a:latin typeface="+mn-ea"/>
                </a:rPr>
                <a:t>데이터</a:t>
              </a:r>
              <a:endParaRPr kumimoji="1"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>
                  <a:solidFill>
                    <a:schemeClr val="tx1"/>
                  </a:solidFill>
                  <a:latin typeface="+mn-ea"/>
                </a:rPr>
                <a:t>저장</a:t>
              </a:r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3FE743AC-A2C4-7C8F-E063-CA90AC0D3EC3}"/>
                </a:ext>
              </a:extLst>
            </p:cNvPr>
            <p:cNvSpPr/>
            <p:nvPr/>
          </p:nvSpPr>
          <p:spPr bwMode="auto">
            <a:xfrm>
              <a:off x="7659273" y="1484784"/>
              <a:ext cx="873137" cy="613310"/>
            </a:xfrm>
            <a:prstGeom prst="homePlate">
              <a:avLst>
                <a:gd name="adj" fmla="val 798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b="1" dirty="0">
                  <a:solidFill>
                    <a:schemeClr val="tx1"/>
                  </a:solidFill>
                  <a:latin typeface="+mn-ea"/>
                </a:rPr>
                <a:t>데이터</a:t>
              </a:r>
              <a:endParaRPr kumimoji="1" lang="en-US" altLang="ko-KR" sz="2000" b="1" dirty="0">
                <a:solidFill>
                  <a:schemeClr val="tx1"/>
                </a:solidFill>
                <a:latin typeface="+mn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b="1" dirty="0">
                  <a:solidFill>
                    <a:schemeClr val="tx1"/>
                  </a:solidFill>
                  <a:latin typeface="+mn-ea"/>
                </a:rPr>
                <a:t>분석</a:t>
              </a: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A61AA610-D73D-B552-E53C-D6D3E67E7449}"/>
                </a:ext>
              </a:extLst>
            </p:cNvPr>
            <p:cNvSpPr/>
            <p:nvPr/>
          </p:nvSpPr>
          <p:spPr bwMode="auto">
            <a:xfrm>
              <a:off x="8616367" y="1484784"/>
              <a:ext cx="873137" cy="613310"/>
            </a:xfrm>
            <a:prstGeom prst="homePlate">
              <a:avLst>
                <a:gd name="adj" fmla="val 798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>
                  <a:solidFill>
                    <a:schemeClr val="tx1"/>
                  </a:solidFill>
                  <a:latin typeface="+mn-ea"/>
                </a:rPr>
                <a:t>실행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046BFD-EF15-80D5-B710-EE6D2C2C3A18}"/>
                </a:ext>
              </a:extLst>
            </p:cNvPr>
            <p:cNvSpPr/>
            <p:nvPr/>
          </p:nvSpPr>
          <p:spPr bwMode="auto">
            <a:xfrm>
              <a:off x="6907148" y="2364781"/>
              <a:ext cx="1194340" cy="1936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solidFill>
                    <a:schemeClr val="tx1"/>
                  </a:solidFill>
                  <a:latin typeface="+mn-ea"/>
                </a:rPr>
                <a:t>Descriptive Analysis</a:t>
              </a:r>
              <a:endParaRPr kumimoji="1"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254618-6197-206E-4B5D-8E77A363FF49}"/>
                </a:ext>
              </a:extLst>
            </p:cNvPr>
            <p:cNvSpPr/>
            <p:nvPr/>
          </p:nvSpPr>
          <p:spPr bwMode="auto">
            <a:xfrm>
              <a:off x="6907148" y="2626292"/>
              <a:ext cx="1194340" cy="1936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solidFill>
                    <a:schemeClr val="tx1"/>
                  </a:solidFill>
                  <a:latin typeface="+mn-ea"/>
                </a:rPr>
                <a:t>Diagnostic Analysis</a:t>
              </a:r>
              <a:endParaRPr kumimoji="1"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3C76A9-3EEC-3843-1392-124570EF6E7F}"/>
                </a:ext>
              </a:extLst>
            </p:cNvPr>
            <p:cNvSpPr/>
            <p:nvPr/>
          </p:nvSpPr>
          <p:spPr bwMode="auto">
            <a:xfrm>
              <a:off x="6907148" y="2878862"/>
              <a:ext cx="1194340" cy="1936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1" dirty="0">
                  <a:solidFill>
                    <a:schemeClr val="tx1"/>
                  </a:solidFill>
                  <a:latin typeface="+mn-ea"/>
                </a:rPr>
                <a:t>Predictive Analysis</a:t>
              </a:r>
              <a:endParaRPr kumimoji="1"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A314FC1-71D1-86D0-3B42-17132E04D1A6}"/>
                </a:ext>
              </a:extLst>
            </p:cNvPr>
            <p:cNvSpPr/>
            <p:nvPr/>
          </p:nvSpPr>
          <p:spPr bwMode="auto">
            <a:xfrm>
              <a:off x="6907148" y="3124789"/>
              <a:ext cx="1194340" cy="1936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1" dirty="0">
                  <a:solidFill>
                    <a:schemeClr val="tx1"/>
                  </a:solidFill>
                  <a:latin typeface="+mn-ea"/>
                </a:rPr>
                <a:t>Prescriptive Analysis</a:t>
              </a:r>
              <a:endParaRPr kumimoji="1"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BA7B5A-A9FF-504E-2EC0-050FC44C8159}"/>
                </a:ext>
              </a:extLst>
            </p:cNvPr>
            <p:cNvSpPr/>
            <p:nvPr/>
          </p:nvSpPr>
          <p:spPr bwMode="auto">
            <a:xfrm>
              <a:off x="8359723" y="2364781"/>
              <a:ext cx="873137" cy="1936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bg1"/>
                  </a:solidFill>
                  <a:latin typeface="+mn-ea"/>
                </a:rPr>
                <a:t>what happened</a:t>
              </a:r>
              <a:endParaRPr kumimoji="1"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EE716E9-D5F3-5251-B3F1-C1AD404AEF76}"/>
                </a:ext>
              </a:extLst>
            </p:cNvPr>
            <p:cNvSpPr/>
            <p:nvPr/>
          </p:nvSpPr>
          <p:spPr bwMode="auto">
            <a:xfrm>
              <a:off x="8359723" y="2626292"/>
              <a:ext cx="873137" cy="19367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bg1"/>
                  </a:solidFill>
                  <a:latin typeface="+mn-ea"/>
                </a:rPr>
                <a:t>why</a:t>
              </a:r>
              <a:endParaRPr kumimoji="1"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538AEB-DF51-757A-1931-89DA26BD036C}"/>
                </a:ext>
              </a:extLst>
            </p:cNvPr>
            <p:cNvSpPr/>
            <p:nvPr/>
          </p:nvSpPr>
          <p:spPr bwMode="auto">
            <a:xfrm>
              <a:off x="8359723" y="2878862"/>
              <a:ext cx="873137" cy="193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1" dirty="0">
                  <a:solidFill>
                    <a:schemeClr val="bg1"/>
                  </a:solidFill>
                  <a:latin typeface="+mn-ea"/>
                </a:rPr>
                <a:t>what will happen</a:t>
              </a:r>
              <a:endParaRPr kumimoji="1"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919848-860A-A707-85FF-37B9096D60A1}"/>
                </a:ext>
              </a:extLst>
            </p:cNvPr>
            <p:cNvSpPr/>
            <p:nvPr/>
          </p:nvSpPr>
          <p:spPr bwMode="auto">
            <a:xfrm>
              <a:off x="8359723" y="3124789"/>
              <a:ext cx="873137" cy="193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1" dirty="0">
                  <a:solidFill>
                    <a:schemeClr val="bg1"/>
                  </a:solidFill>
                  <a:latin typeface="+mn-ea"/>
                </a:rPr>
                <a:t>how</a:t>
              </a:r>
              <a:endParaRPr kumimoji="1"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53735B5E-4126-53A9-889C-310528597F7C}"/>
                </a:ext>
              </a:extLst>
            </p:cNvPr>
            <p:cNvSpPr/>
            <p:nvPr/>
          </p:nvSpPr>
          <p:spPr bwMode="auto">
            <a:xfrm>
              <a:off x="6907148" y="2098094"/>
              <a:ext cx="2325713" cy="258236"/>
            </a:xfrm>
            <a:prstGeom prst="trapezoid">
              <a:avLst>
                <a:gd name="adj" fmla="val 29009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6F4C741-DC92-ABAF-6BDE-84AAD0F2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15" y="3637706"/>
            <a:ext cx="1080119" cy="10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71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7E18C3D-EC67-22B1-2472-3F474C77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844824"/>
            <a:ext cx="9273480" cy="4010831"/>
          </a:xfrm>
          <a:prstGeom prst="rect">
            <a:avLst/>
          </a:prstGeom>
        </p:spPr>
      </p:pic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데이터분석가</a:t>
            </a:r>
            <a:r>
              <a:rPr lang="en-US" altLang="ko-KR" dirty="0"/>
              <a:t>, </a:t>
            </a:r>
            <a:r>
              <a:rPr lang="ko-KR" altLang="en-US" dirty="0"/>
              <a:t>엔지니어를 위한 사이트</a:t>
            </a:r>
            <a:r>
              <a:rPr lang="en-US" altLang="ko-KR" dirty="0"/>
              <a:t>(</a:t>
            </a:r>
            <a:r>
              <a:rPr lang="ko-KR" altLang="en-US" dirty="0"/>
              <a:t>네트워크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1AEDE-A142-4635-419A-21B69565B78A}"/>
              </a:ext>
            </a:extLst>
          </p:cNvPr>
          <p:cNvSpPr txBox="1"/>
          <p:nvPr/>
        </p:nvSpPr>
        <p:spPr>
          <a:xfrm>
            <a:off x="344488" y="1338763"/>
            <a:ext cx="495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https://www.kaggle.com/</a:t>
            </a:r>
          </a:p>
        </p:txBody>
      </p:sp>
    </p:spTree>
    <p:extLst>
      <p:ext uri="{BB962C8B-B14F-4D97-AF65-F5344CB8AC3E}">
        <p14:creationId xmlns:p14="http://schemas.microsoft.com/office/powerpoint/2010/main" val="284073061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975D50D-BF55-BA78-FBB0-5F7B6DB4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59" y="1717869"/>
            <a:ext cx="660541" cy="641114"/>
          </a:xfrm>
          <a:prstGeom prst="rect">
            <a:avLst/>
          </a:prstGeom>
        </p:spPr>
      </p:pic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/>
              <a:t>Kaggle</a:t>
            </a:r>
            <a:r>
              <a:rPr lang="ko-KR" altLang="en-US" dirty="0"/>
              <a:t>을 사용하는 분석가들의 도구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38510EB-B2D7-40A5-5FCF-ECF0F96A0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1" t="6768" r="20605" b="900"/>
          <a:stretch/>
        </p:blipFill>
        <p:spPr bwMode="auto">
          <a:xfrm>
            <a:off x="2130736" y="1265299"/>
            <a:ext cx="6134632" cy="527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B04A6670-51A5-14AB-5E28-97AD20FB6981}"/>
              </a:ext>
            </a:extLst>
          </p:cNvPr>
          <p:cNvSpPr/>
          <p:nvPr/>
        </p:nvSpPr>
        <p:spPr>
          <a:xfrm>
            <a:off x="1928664" y="2736100"/>
            <a:ext cx="2880319" cy="417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BB8D37DF-B7A1-CAF2-8EFD-9431A9CE7385}"/>
              </a:ext>
            </a:extLst>
          </p:cNvPr>
          <p:cNvSpPr/>
          <p:nvPr/>
        </p:nvSpPr>
        <p:spPr>
          <a:xfrm>
            <a:off x="1928664" y="1943727"/>
            <a:ext cx="2880319" cy="417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B99EB6-3993-CE37-5B28-998AB92D94DB}"/>
              </a:ext>
            </a:extLst>
          </p:cNvPr>
          <p:cNvSpPr/>
          <p:nvPr/>
        </p:nvSpPr>
        <p:spPr>
          <a:xfrm>
            <a:off x="272480" y="3429000"/>
            <a:ext cx="1656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https://www.kaggle.com/headsortails/what-we-do-in-the-kernels-a-kaggle-survey-story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9072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/>
              <a:t>Excel,</a:t>
            </a:r>
            <a:r>
              <a:rPr lang="ko-KR" altLang="en-US" dirty="0"/>
              <a:t> </a:t>
            </a:r>
            <a:r>
              <a:rPr lang="en-US" altLang="ko-KR" dirty="0"/>
              <a:t>R,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tools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BDBFB8-F721-B8F7-73EE-0CEB55F97E59}"/>
              </a:ext>
            </a:extLst>
          </p:cNvPr>
          <p:cNvSpPr/>
          <p:nvPr/>
        </p:nvSpPr>
        <p:spPr>
          <a:xfrm>
            <a:off x="704528" y="1340768"/>
            <a:ext cx="84969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https://towardsdatascience.com/comparison-of-data-analysis-tools-excel-r-python-and-bi-tools-6c4685a8ea6f</a:t>
            </a:r>
            <a:endParaRPr lang="en-GB" sz="1200" dirty="0"/>
          </a:p>
        </p:txBody>
      </p:sp>
      <p:pic>
        <p:nvPicPr>
          <p:cNvPr id="3" name="그림 2">
            <a:hlinkClick r:id="rId3"/>
            <a:extLst>
              <a:ext uri="{FF2B5EF4-FFF2-40B4-BE49-F238E27FC236}">
                <a16:creationId xmlns:a16="http://schemas.microsoft.com/office/drawing/2014/main" id="{7D75E57C-1814-EE45-2A62-711D956EBE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0"/>
          <a:stretch/>
        </p:blipFill>
        <p:spPr>
          <a:xfrm>
            <a:off x="1512114" y="1700807"/>
            <a:ext cx="6681246" cy="4651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41960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 err="1"/>
              <a:t>주교재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129DD-4B5B-79FA-8E7E-32079C84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25" y="2419262"/>
            <a:ext cx="5883150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6497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부교재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DF66A-D06F-0070-197E-B2D07F068CF9}"/>
              </a:ext>
            </a:extLst>
          </p:cNvPr>
          <p:cNvSpPr txBox="1"/>
          <p:nvPr/>
        </p:nvSpPr>
        <p:spPr>
          <a:xfrm>
            <a:off x="780528" y="1412776"/>
            <a:ext cx="70130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https://support.microsoft.com/en-us/office/excel-video-training-9bc05390-e94c-46af-a5b3-d7c22f6990bb</a:t>
            </a:r>
            <a:r>
              <a:rPr lang="ko-KR" altLang="en-US" sz="12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0EDB3-6403-D584-0EEC-70FEB6A9B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62" y="1844825"/>
            <a:ext cx="892362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3501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E83CBE-F7B9-9129-7811-D3BAA36B7A1C}"/>
              </a:ext>
            </a:extLst>
          </p:cNvPr>
          <p:cNvSpPr/>
          <p:nvPr/>
        </p:nvSpPr>
        <p:spPr>
          <a:xfrm>
            <a:off x="2864768" y="2573038"/>
            <a:ext cx="6341376" cy="4959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504728" y="1219473"/>
            <a:ext cx="6408712" cy="1822732"/>
            <a:chOff x="2360712" y="1155973"/>
            <a:chExt cx="5544616" cy="1822732"/>
          </a:xfrm>
        </p:grpSpPr>
        <p:sp>
          <p:nvSpPr>
            <p:cNvPr id="15" name="TextBox 14"/>
            <p:cNvSpPr txBox="1"/>
            <p:nvPr/>
          </p:nvSpPr>
          <p:spPr>
            <a:xfrm>
              <a:off x="2360712" y="1853332"/>
              <a:ext cx="5544616" cy="112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dirty="0">
                  <a:ln>
                    <a:solidFill>
                      <a:srgbClr val="4897C9">
                        <a:lumMod val="60000"/>
                        <a:lumOff val="40000"/>
                        <a:alpha val="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데이터 분석과 엑셀</a:t>
              </a:r>
              <a:endParaRPr lang="en-US" altLang="ko-KR" dirty="0">
                <a:ln>
                  <a:solidFill>
                    <a:srgbClr val="4897C9">
                      <a:lumMod val="60000"/>
                      <a:lumOff val="4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  <a:p>
              <a:pPr marL="457200" marR="0" lvl="0" indent="-45720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dirty="0">
                  <a:ln>
                    <a:solidFill>
                      <a:srgbClr val="4897C9">
                        <a:lumMod val="60000"/>
                        <a:lumOff val="40000"/>
                        <a:alpha val="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실습과제</a:t>
              </a:r>
              <a:endParaRPr lang="en-US" altLang="ko-KR" noProof="0" dirty="0">
                <a:ln>
                  <a:solidFill>
                    <a:srgbClr val="4897C9">
                      <a:lumMod val="60000"/>
                      <a:lumOff val="4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31655" y="1155973"/>
              <a:ext cx="28597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100" b="0" i="0" u="none" strike="noStrike" kern="1200" cap="none" spc="0" normalizeH="0" baseline="0" noProof="0" dirty="0">
                  <a:ln>
                    <a:solidFill>
                      <a:srgbClr val="4897C9">
                        <a:lumMod val="60000"/>
                        <a:lumOff val="40000"/>
                        <a:alpha val="0"/>
                      </a:srgbClr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1</a:t>
              </a:r>
              <a:endParaRPr kumimoji="0" lang="ko-KR" altLang="en-US" sz="3100" b="0" i="0" u="none" strike="noStrike" kern="1200" cap="none" spc="0" normalizeH="0" baseline="0" noProof="0" dirty="0">
                <a:ln>
                  <a:solidFill>
                    <a:srgbClr val="4897C9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76536" y="1124744"/>
            <a:ext cx="66967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Chapter</a:t>
            </a:r>
            <a:r>
              <a:rPr lang="ko-KR" altLang="en-US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en-US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엑셀</a:t>
            </a:r>
            <a:r>
              <a:rPr lang="en-US" altLang="ko-KR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기초 익히기 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 descr="A conceptual visualization of table data and events data">
            <a:extLst>
              <a:ext uri="{FF2B5EF4-FFF2-40B4-BE49-F238E27FC236}">
                <a16:creationId xmlns:a16="http://schemas.microsoft.com/office/drawing/2014/main" id="{2D13FC7A-58F1-6E95-1930-4673D003B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94" y="4598768"/>
            <a:ext cx="4660776" cy="18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74062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A58444-A18D-436A-B719-58106B7D55F4}"/>
              </a:ext>
            </a:extLst>
          </p:cNvPr>
          <p:cNvSpPr/>
          <p:nvPr/>
        </p:nvSpPr>
        <p:spPr>
          <a:xfrm>
            <a:off x="848544" y="2132856"/>
            <a:ext cx="8496944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빅</a:t>
            </a:r>
            <a:r>
              <a:rPr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데이터 분석 프로세스를 이해하고 분석 수행에 필요한 엑셀의 기본적인 사용법과 주요 기능들을 익혀 데이터 분석에 활용할 수 있다</a:t>
            </a:r>
            <a:r>
              <a:rPr lang="en-US" altLang="ko-KR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기초 통계 분석을 이해하고 탐색적 분석</a:t>
            </a:r>
            <a:r>
              <a:rPr lang="en-US" altLang="ko-KR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(Explanatory Data Analysis)</a:t>
            </a:r>
            <a:r>
              <a:rPr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을 할 수 있다</a:t>
            </a:r>
            <a:r>
              <a:rPr lang="en-US" altLang="ko-KR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데이터 시각화</a:t>
            </a:r>
            <a:r>
              <a:rPr lang="en-US" altLang="ko-KR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(Data Visualization)</a:t>
            </a:r>
            <a:r>
              <a:rPr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를 할 수 있다</a:t>
            </a:r>
            <a:r>
              <a:rPr lang="en-US" altLang="ko-KR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엑셀로 데이터를 분석할 때 발생하는 문제에 대한 해결 방안</a:t>
            </a:r>
            <a:r>
              <a:rPr lang="en-US" altLang="ko-KR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(Problem based learning capability)</a:t>
            </a:r>
            <a:r>
              <a:rPr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을 갖는다</a:t>
            </a:r>
            <a:r>
              <a:rPr lang="en-US" altLang="ko-KR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OLAP(On-Line Analytical Processing)</a:t>
            </a:r>
            <a:r>
              <a:rPr lang="ko-KR" altLang="en-US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을 이해한다</a:t>
            </a:r>
            <a:r>
              <a:rPr lang="en-US" altLang="ko-KR" sz="16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과목명 </a:t>
            </a:r>
            <a:r>
              <a:rPr lang="en-US" altLang="ko-KR" dirty="0"/>
              <a:t>: </a:t>
            </a:r>
            <a:r>
              <a:rPr lang="ko-KR" altLang="en-US" dirty="0"/>
              <a:t>엑셀을 활용한 데이터분석 </a:t>
            </a:r>
            <a:r>
              <a:rPr lang="en-US" altLang="ko-KR" dirty="0"/>
              <a:t>-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262700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/>
              <a:t>Tabular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DAA9A1-D55D-0240-7C3E-DEF3F439658D}"/>
              </a:ext>
            </a:extLst>
          </p:cNvPr>
          <p:cNvSpPr/>
          <p:nvPr/>
        </p:nvSpPr>
        <p:spPr>
          <a:xfrm>
            <a:off x="687694" y="1700808"/>
            <a:ext cx="8657793" cy="423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스프레드시트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(spreadsheet)</a:t>
            </a:r>
            <a:endParaRPr lang="en-GB" sz="1400" b="1" dirty="0">
              <a:latin typeface="나눔고딕" pitchFamily="2" charset="-127"/>
              <a:ea typeface="나눔고딕" pitchFamily="2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dirty="0">
                <a:latin typeface="나눔고딕" pitchFamily="2" charset="-127"/>
                <a:ea typeface="나눔고딕" pitchFamily="2" charset="-127"/>
              </a:rPr>
              <a:t>Tabular data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나눔고딕" pitchFamily="2" charset="-127"/>
                <a:ea typeface="나눔고딕" pitchFamily="2" charset="-127"/>
              </a:rPr>
              <a:t>머신러닝에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 적합한 데이터 형태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나눔고딕" pitchFamily="2" charset="-127"/>
                <a:ea typeface="나눔고딕" pitchFamily="2" charset="-127"/>
              </a:rPr>
              <a:t>Column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나눔고딕" pitchFamily="2" charset="-127"/>
                <a:ea typeface="나눔고딕" pitchFamily="2" charset="-127"/>
              </a:rPr>
              <a:t>Single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type :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몸무게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키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가격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특정 컬럼내의 데이터는 동일 척도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(scale),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서로 상대적인 의미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Row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관측대상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(Observation)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으로</a:t>
            </a:r>
            <a:r>
              <a:rPr lang="en-GB" altLang="ko-KR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행이 많으면 샘플의 개수가 많아지게 된다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Cell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특정 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row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와 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columns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에 해당되는 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single value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수치형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(Numeric type,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키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몸무게 등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과 범주형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(Categorical type, </a:t>
            </a:r>
            <a:r>
              <a:rPr lang="ko-KR" altLang="en-US" sz="1400" dirty="0" err="1">
                <a:latin typeface="나눔고딕" pitchFamily="2" charset="-127"/>
                <a:ea typeface="나눔고딕" pitchFamily="2" charset="-127"/>
              </a:rPr>
              <a:t>국가명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성별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 err="1">
                <a:latin typeface="나눔고딕" pitchFamily="2" charset="-127"/>
                <a:ea typeface="나눔고딕" pitchFamily="2" charset="-127"/>
              </a:rPr>
              <a:t>색깔명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 등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으로 구분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6D332B-5BA2-F40E-A8EF-2EA3548D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44" y="1340768"/>
            <a:ext cx="539195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866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우리가</a:t>
            </a:r>
            <a:r>
              <a:rPr lang="en-US" altLang="ko-KR" dirty="0"/>
              <a:t> </a:t>
            </a:r>
            <a:r>
              <a:rPr lang="ko-KR" altLang="en-US" dirty="0"/>
              <a:t>이미 알고 있는 데이터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DAA9A1-D55D-0240-7C3E-DEF3F439658D}"/>
              </a:ext>
            </a:extLst>
          </p:cNvPr>
          <p:cNvSpPr/>
          <p:nvPr/>
        </p:nvSpPr>
        <p:spPr>
          <a:xfrm>
            <a:off x="687694" y="1700808"/>
            <a:ext cx="8657793" cy="423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스프레드시트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(spreadsheet)</a:t>
            </a:r>
            <a:endParaRPr lang="en-GB" sz="1400" b="1" dirty="0">
              <a:latin typeface="나눔고딕" pitchFamily="2" charset="-127"/>
              <a:ea typeface="나눔고딕" pitchFamily="2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dirty="0">
                <a:latin typeface="나눔고딕" pitchFamily="2" charset="-127"/>
                <a:ea typeface="나눔고딕" pitchFamily="2" charset="-127"/>
              </a:rPr>
              <a:t>Tabular data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나눔고딕" pitchFamily="2" charset="-127"/>
                <a:ea typeface="나눔고딕" pitchFamily="2" charset="-127"/>
              </a:rPr>
              <a:t>머신러닝에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 적합한 데이터 형태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나눔고딕" pitchFamily="2" charset="-127"/>
                <a:ea typeface="나눔고딕" pitchFamily="2" charset="-127"/>
              </a:rPr>
              <a:t>Column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나눔고딕" pitchFamily="2" charset="-127"/>
                <a:ea typeface="나눔고딕" pitchFamily="2" charset="-127"/>
              </a:rPr>
              <a:t>Single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type :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몸무게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키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가격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특정 컬럼내의 데이터는 동일 척도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(scale),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서로 상대적인 의미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Row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관측대상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(Observation,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사람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으로</a:t>
            </a:r>
            <a:r>
              <a:rPr lang="en-GB" altLang="ko-KR" sz="1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행이 많으면 샘플의 개수가 많아지게 된다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Cell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특정 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row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와 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columns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에 해당되는 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single value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수치형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(Numeric type,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키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몸무게 등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과 범주형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(Categorical type, </a:t>
            </a:r>
            <a:r>
              <a:rPr lang="ko-KR" altLang="en-US" sz="1400" dirty="0" err="1">
                <a:latin typeface="나눔고딕" pitchFamily="2" charset="-127"/>
                <a:ea typeface="나눔고딕" pitchFamily="2" charset="-127"/>
              </a:rPr>
              <a:t>국가명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성별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 err="1">
                <a:latin typeface="나눔고딕" pitchFamily="2" charset="-127"/>
                <a:ea typeface="나눔고딕" pitchFamily="2" charset="-127"/>
              </a:rPr>
              <a:t>색깔명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 등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으로 구분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6D332B-5BA2-F40E-A8EF-2EA3548D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44" y="1340768"/>
            <a:ext cx="5040560" cy="12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42716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/>
              <a:t>Statistical Learning </a:t>
            </a:r>
            <a:r>
              <a:rPr lang="ko-KR" altLang="en-US" dirty="0"/>
              <a:t>관점의 데이터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DAA9A1-D55D-0240-7C3E-DEF3F439658D}"/>
              </a:ext>
            </a:extLst>
          </p:cNvPr>
          <p:cNvSpPr/>
          <p:nvPr/>
        </p:nvSpPr>
        <p:spPr>
          <a:xfrm>
            <a:off x="687694" y="1700808"/>
            <a:ext cx="8657793" cy="423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통계논리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추론의 관점</a:t>
            </a:r>
            <a:endParaRPr lang="en-US" altLang="ko-KR" sz="1400" b="1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GB" sz="1400" b="1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나눔고딕" pitchFamily="2" charset="-127"/>
                <a:ea typeface="나눔고딕" pitchFamily="2" charset="-127"/>
              </a:rPr>
              <a:t>Input/Output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나눔고딕" pitchFamily="2" charset="-127"/>
                <a:ea typeface="나눔고딕" pitchFamily="2" charset="-127"/>
              </a:rPr>
              <a:t>Output = f(Input)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Input variable/Output variable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GB" sz="1400" b="1" dirty="0">
                <a:latin typeface="나눔고딕" pitchFamily="2" charset="-127"/>
                <a:ea typeface="나눔고딕" pitchFamily="2" charset="-127"/>
              </a:rPr>
              <a:t>Independent/Dependent variable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독립변수와 종속변수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Dependent variable = f(Independent variable)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Y = f(X1, X2), Y = f(X)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Matrix/Vector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Vector = f(Matrix)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60AE56-0415-EDEF-52E7-9E9A33542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45" y="1373673"/>
            <a:ext cx="4104456" cy="13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46125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/>
              <a:t>Computer Science </a:t>
            </a:r>
            <a:r>
              <a:rPr lang="ko-KR" altLang="en-US" dirty="0"/>
              <a:t>관점의 데이터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DAA9A1-D55D-0240-7C3E-DEF3F439658D}"/>
              </a:ext>
            </a:extLst>
          </p:cNvPr>
          <p:cNvSpPr/>
          <p:nvPr/>
        </p:nvSpPr>
        <p:spPr>
          <a:xfrm>
            <a:off x="687694" y="1700808"/>
            <a:ext cx="8945826" cy="300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통계논리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추론의 관점</a:t>
            </a:r>
            <a:endParaRPr lang="en-US" altLang="ko-KR" sz="1400" b="1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GB" sz="1400" b="1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나눔고딕" pitchFamily="2" charset="-127"/>
                <a:ea typeface="나눔고딕" pitchFamily="2" charset="-127"/>
              </a:rPr>
              <a:t>Attributes(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속성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) = </a:t>
            </a:r>
            <a:r>
              <a:rPr lang="en-US" sz="1400" b="1" dirty="0">
                <a:latin typeface="나눔고딕" pitchFamily="2" charset="-127"/>
                <a:ea typeface="나눔고딕" pitchFamily="2" charset="-127"/>
              </a:rPr>
              <a:t>Features(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특성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Instances(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사례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)</a:t>
            </a:r>
            <a:endParaRPr lang="en-US" sz="1400" b="1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This is more common when working with data where features must be extracted from the raw data in order to construct an observation. Examples of this include analog data like 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images, audio and video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i="1" dirty="0">
                <a:latin typeface="나눔고딕" pitchFamily="2" charset="-127"/>
                <a:ea typeface="나눔고딕" pitchFamily="2" charset="-127"/>
              </a:rPr>
              <a:t>Output</a:t>
            </a:r>
            <a:r>
              <a:rPr lang="ko-KR" altLang="en-US" sz="1400" i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400" i="1" dirty="0">
                <a:latin typeface="나눔고딕" pitchFamily="2" charset="-127"/>
                <a:ea typeface="나눔고딕" pitchFamily="2" charset="-127"/>
              </a:rPr>
              <a:t>=</a:t>
            </a:r>
            <a:r>
              <a:rPr lang="ko-KR" altLang="en-US" sz="1400" i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400" i="1" dirty="0">
                <a:latin typeface="나눔고딕" pitchFamily="2" charset="-127"/>
                <a:ea typeface="나눔고딕" pitchFamily="2" charset="-127"/>
              </a:rPr>
              <a:t>program(Input Features)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i="1" dirty="0">
                <a:latin typeface="나눔고딕" pitchFamily="2" charset="-127"/>
                <a:ea typeface="나눔고딕" pitchFamily="2" charset="-127"/>
              </a:rPr>
              <a:t>Predictions = program(Instances)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78AB8-9F0C-474B-184A-FE561DCD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52" y="1468317"/>
            <a:ext cx="4856970" cy="11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1687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00D36B6-00DD-E886-8F95-11FB6FDB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28" y="3632279"/>
            <a:ext cx="1102214" cy="19059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FF0129-4244-B197-1508-4CDB7E15C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598" y="3660389"/>
            <a:ext cx="826660" cy="1859986"/>
          </a:xfrm>
          <a:prstGeom prst="rect">
            <a:avLst/>
          </a:prstGeom>
        </p:spPr>
      </p:pic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dirty="0"/>
              <a:t>Model and Algorithms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DAA9A1-D55D-0240-7C3E-DEF3F439658D}"/>
              </a:ext>
            </a:extLst>
          </p:cNvPr>
          <p:cNvSpPr/>
          <p:nvPr/>
        </p:nvSpPr>
        <p:spPr>
          <a:xfrm>
            <a:off x="687694" y="1412776"/>
            <a:ext cx="8297754" cy="1084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ko-KR" sz="1400" b="1" dirty="0">
                <a:latin typeface="나눔고딕" pitchFamily="2" charset="-127"/>
                <a:ea typeface="나눔고딕" pitchFamily="2" charset="-127"/>
              </a:rPr>
              <a:t>모델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이란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구체적인 과거의 </a:t>
            </a:r>
            <a:r>
              <a:rPr lang="ko-KR" altLang="ko-KR" sz="1400" b="1" dirty="0">
                <a:latin typeface="나눔고딕" pitchFamily="2" charset="-127"/>
                <a:ea typeface="나눔고딕" pitchFamily="2" charset="-127"/>
              </a:rPr>
              <a:t>데이터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를</a:t>
            </a:r>
            <a:r>
              <a:rPr lang="ko-KR" altLang="ko-KR" sz="1400" b="1" dirty="0">
                <a:latin typeface="나눔고딕" pitchFamily="2" charset="-127"/>
                <a:ea typeface="나눔고딕" pitchFamily="2" charset="-127"/>
              </a:rPr>
              <a:t> 학습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한</a:t>
            </a:r>
            <a:r>
              <a:rPr lang="ko-KR" altLang="ko-KR" sz="1400" b="1" dirty="0">
                <a:latin typeface="나눔고딕" pitchFamily="2" charset="-127"/>
                <a:ea typeface="나눔고딕" pitchFamily="2" charset="-127"/>
              </a:rPr>
              <a:t> 특정 표현으로 생각하는 것</a:t>
            </a: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ko-KR" sz="1400" b="1" dirty="0">
                <a:latin typeface="나눔고딕" pitchFamily="2" charset="-127"/>
                <a:ea typeface="나눔고딕" pitchFamily="2" charset="-127"/>
              </a:rPr>
              <a:t>그리고 그것을 학습하는 과정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</a:rPr>
              <a:t>에서 필요한 </a:t>
            </a:r>
            <a:r>
              <a:rPr lang="ko-KR" altLang="ko-KR" sz="1400" b="1" dirty="0">
                <a:latin typeface="나눔고딕" pitchFamily="2" charset="-127"/>
                <a:ea typeface="나눔고딕" pitchFamily="2" charset="-127"/>
              </a:rPr>
              <a:t>알고리즘</a:t>
            </a:r>
            <a:endParaRPr lang="en-US" altLang="ko-KR" sz="1400" b="1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Model = Algorithm(Data)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29529B6-226F-AF51-1731-E47B2DCBB666}"/>
              </a:ext>
            </a:extLst>
          </p:cNvPr>
          <p:cNvCxnSpPr/>
          <p:nvPr/>
        </p:nvCxnSpPr>
        <p:spPr bwMode="auto">
          <a:xfrm>
            <a:off x="3364273" y="4086695"/>
            <a:ext cx="7950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1B3DC7-072B-153B-E199-3288BC268F22}"/>
              </a:ext>
            </a:extLst>
          </p:cNvPr>
          <p:cNvCxnSpPr/>
          <p:nvPr/>
        </p:nvCxnSpPr>
        <p:spPr bwMode="auto">
          <a:xfrm>
            <a:off x="3364273" y="4590751"/>
            <a:ext cx="7950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7BAEEF-433C-C8B7-1053-3DF75A5162A2}"/>
              </a:ext>
            </a:extLst>
          </p:cNvPr>
          <p:cNvCxnSpPr>
            <a:cxnSpLocks/>
          </p:cNvCxnSpPr>
          <p:nvPr/>
        </p:nvCxnSpPr>
        <p:spPr bwMode="auto">
          <a:xfrm>
            <a:off x="6233996" y="4244430"/>
            <a:ext cx="13833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89321CA-304E-53CF-75DE-8C3F3F7F8A9E}"/>
                  </a:ext>
                </a:extLst>
              </p:cNvPr>
              <p:cNvSpPr/>
              <p:nvPr/>
            </p:nvSpPr>
            <p:spPr>
              <a:xfrm>
                <a:off x="6116680" y="3726106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89321CA-304E-53CF-75DE-8C3F3F7F8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80" y="3726106"/>
                <a:ext cx="1107996" cy="369332"/>
              </a:xfrm>
              <a:prstGeom prst="rect">
                <a:avLst/>
              </a:prstGeom>
              <a:blipFill>
                <a:blip r:embed="rId5"/>
                <a:stretch>
                  <a:fillRect l="-1648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56F632FE-743E-B2CE-ADB8-7E0A9552BB0A}"/>
              </a:ext>
            </a:extLst>
          </p:cNvPr>
          <p:cNvSpPr/>
          <p:nvPr/>
        </p:nvSpPr>
        <p:spPr>
          <a:xfrm>
            <a:off x="4215341" y="3623842"/>
            <a:ext cx="1961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4A695-2CCD-A201-2F9E-AA34B7425DA9}"/>
              </a:ext>
            </a:extLst>
          </p:cNvPr>
          <p:cNvSpPr txBox="1"/>
          <p:nvPr/>
        </p:nvSpPr>
        <p:spPr>
          <a:xfrm>
            <a:off x="4546384" y="4001039"/>
            <a:ext cx="1312210" cy="661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9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algorithms</a:t>
            </a:r>
          </a:p>
          <a:p>
            <a:pPr algn="ctr"/>
            <a:endParaRPr lang="en-US" altLang="ko-KR" sz="10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84D2C79-DE3B-1BA2-6E40-2EB288BEAE7C}"/>
                  </a:ext>
                </a:extLst>
              </p:cNvPr>
              <p:cNvSpPr/>
              <p:nvPr/>
            </p:nvSpPr>
            <p:spPr>
              <a:xfrm>
                <a:off x="7961144" y="3623842"/>
                <a:ext cx="720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84D2C79-DE3B-1BA2-6E40-2EB288BEA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44" y="3623842"/>
                <a:ext cx="72006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래픽 13" descr="컴퓨터 단색으로 채워진">
            <a:extLst>
              <a:ext uri="{FF2B5EF4-FFF2-40B4-BE49-F238E27FC236}">
                <a16:creationId xmlns:a16="http://schemas.microsoft.com/office/drawing/2014/main" id="{40A025A5-0A93-5F0A-7199-458B6183CF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2360" y="3910772"/>
            <a:ext cx="760498" cy="766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6AB1C3-D246-BB84-60B0-EE25D06D3A22}"/>
              </a:ext>
            </a:extLst>
          </p:cNvPr>
          <p:cNvSpPr txBox="1"/>
          <p:nvPr/>
        </p:nvSpPr>
        <p:spPr>
          <a:xfrm>
            <a:off x="7912868" y="2934751"/>
            <a:ext cx="1072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Model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AF26E-3FF1-625B-9735-01BDFFB61564}"/>
              </a:ext>
            </a:extLst>
          </p:cNvPr>
          <p:cNvSpPr txBox="1"/>
          <p:nvPr/>
        </p:nvSpPr>
        <p:spPr>
          <a:xfrm>
            <a:off x="1744034" y="2924944"/>
            <a:ext cx="1072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Data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E9E64D-703A-5DB7-34B3-0D6FCC0D65D9}"/>
              </a:ext>
            </a:extLst>
          </p:cNvPr>
          <p:cNvSpPr txBox="1"/>
          <p:nvPr/>
        </p:nvSpPr>
        <p:spPr>
          <a:xfrm>
            <a:off x="4354646" y="2934751"/>
            <a:ext cx="1516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atin typeface="나눔고딕" pitchFamily="2" charset="-127"/>
                <a:ea typeface="나눔고딕" pitchFamily="2" charset="-127"/>
              </a:rPr>
              <a:t>Algorithm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91B508-D7C9-DB1F-D59C-3E7D123E404F}"/>
              </a:ext>
            </a:extLst>
          </p:cNvPr>
          <p:cNvSpPr txBox="1"/>
          <p:nvPr/>
        </p:nvSpPr>
        <p:spPr>
          <a:xfrm>
            <a:off x="4546384" y="4662759"/>
            <a:ext cx="1312210" cy="129266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altLang="ko-KR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GPT……</a:t>
            </a:r>
            <a:endParaRPr lang="en-US" altLang="ko-KR" sz="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6BE7BD-12E4-8C2B-FA7A-4E836DFF2E7A}"/>
              </a:ext>
            </a:extLst>
          </p:cNvPr>
          <p:cNvCxnSpPr>
            <a:cxnSpLocks/>
          </p:cNvCxnSpPr>
          <p:nvPr/>
        </p:nvCxnSpPr>
        <p:spPr>
          <a:xfrm>
            <a:off x="1152728" y="3304083"/>
            <a:ext cx="7832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90573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Top 21 Morpheus Quotes From The Matrix - Succeed Feed">
            <a:extLst>
              <a:ext uri="{FF2B5EF4-FFF2-40B4-BE49-F238E27FC236}">
                <a16:creationId xmlns:a16="http://schemas.microsoft.com/office/drawing/2014/main" id="{3CA981D5-92F5-DE76-995F-E04B7E319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407" y="3717032"/>
            <a:ext cx="3086056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724981"/>
            <a:ext cx="7871884" cy="430887"/>
          </a:xfrm>
        </p:spPr>
        <p:txBody>
          <a:bodyPr/>
          <a:lstStyle/>
          <a:p>
            <a:r>
              <a:rPr lang="ko-KR" altLang="en-US" sz="2800"/>
              <a:t>특성행렬</a:t>
            </a:r>
            <a:r>
              <a:rPr lang="en-US" altLang="ko-KR" sz="2800"/>
              <a:t>(Feature Matrix)</a:t>
            </a:r>
            <a:endParaRPr lang="ko-KR" altLang="en-US" sz="2800"/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28" y="2157738"/>
            <a:ext cx="7971250" cy="1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18560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724981"/>
            <a:ext cx="7871884" cy="430887"/>
          </a:xfrm>
        </p:spPr>
        <p:txBody>
          <a:bodyPr/>
          <a:lstStyle/>
          <a:p>
            <a:r>
              <a:rPr lang="ko-KR" altLang="en-US" sz="2800"/>
              <a:t>특성행렬</a:t>
            </a:r>
            <a:r>
              <a:rPr lang="en-US" altLang="ko-KR" sz="2800"/>
              <a:t>(Feature Matrix)</a:t>
            </a: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553347"/>
            <a:ext cx="4371915" cy="2448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92" y="2492896"/>
            <a:ext cx="1450828" cy="2508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856" y="2553347"/>
            <a:ext cx="108812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48593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8D90FD-127F-2664-A28F-FF97CC5E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52" y="1412776"/>
            <a:ext cx="6653690" cy="4968552"/>
          </a:xfrm>
          <a:prstGeom prst="rect">
            <a:avLst/>
          </a:prstGeom>
        </p:spPr>
      </p:pic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2DEE5-0889-A1BD-3D19-5AF337B56AFC}"/>
              </a:ext>
            </a:extLst>
          </p:cNvPr>
          <p:cNvSpPr/>
          <p:nvPr/>
        </p:nvSpPr>
        <p:spPr>
          <a:xfrm>
            <a:off x="272480" y="3212976"/>
            <a:ext cx="3888432" cy="1767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십진법과 이진법을 엑셀의 기본기능만 사용하여 만드는 것과 함수를 이용하여 만들어 보자</a:t>
            </a:r>
            <a:endParaRPr lang="en-US" altLang="ko-KR" sz="14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코딩을 처음부터 할 것인가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? Library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를 불러 사용할 것인가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8274860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59029D-865F-1B43-1500-E358128F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1988840"/>
            <a:ext cx="7803868" cy="43347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62DEE5-0889-A1BD-3D19-5AF337B56AFC}"/>
              </a:ext>
            </a:extLst>
          </p:cNvPr>
          <p:cNvSpPr/>
          <p:nvPr/>
        </p:nvSpPr>
        <p:spPr>
          <a:xfrm>
            <a:off x="704528" y="1364604"/>
            <a:ext cx="8496944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정수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부터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100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까지 더해보기를 엑셀로 해보자</a:t>
            </a:r>
            <a:endParaRPr lang="en-US" altLang="ko-KR" sz="14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48334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2DEE5-0889-A1BD-3D19-5AF337B56AFC}"/>
              </a:ext>
            </a:extLst>
          </p:cNvPr>
          <p:cNvSpPr/>
          <p:nvPr/>
        </p:nvSpPr>
        <p:spPr>
          <a:xfrm>
            <a:off x="704528" y="1364604"/>
            <a:ext cx="8496944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itchFamily="34" charset="0"/>
              </a:rPr>
              <a:t>상대주소와 절대주소를 사용하여 구구단을 만들어 보자</a:t>
            </a:r>
            <a:endParaRPr lang="en-US" altLang="ko-KR" sz="14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3D38F-2AA2-BD31-67EB-7253E6F81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12" y="1967009"/>
            <a:ext cx="6408975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6104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계획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66654E5C-1F48-F9EE-85A8-52A9389E3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37473"/>
              </p:ext>
            </p:extLst>
          </p:nvPr>
        </p:nvGraphicFramePr>
        <p:xfrm>
          <a:off x="780528" y="1484785"/>
          <a:ext cx="8636969" cy="43898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0064">
                  <a:extLst>
                    <a:ext uri="{9D8B030D-6E8A-4147-A177-3AD203B41FA5}">
                      <a16:colId xmlns:a16="http://schemas.microsoft.com/office/drawing/2014/main" val="170429362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1406944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026071756"/>
                    </a:ext>
                  </a:extLst>
                </a:gridCol>
                <a:gridCol w="5040561">
                  <a:extLst>
                    <a:ext uri="{9D8B030D-6E8A-4147-A177-3AD203B41FA5}">
                      <a16:colId xmlns:a16="http://schemas.microsoft.com/office/drawing/2014/main" val="1648604883"/>
                    </a:ext>
                  </a:extLst>
                </a:gridCol>
              </a:tblGrid>
              <a:tr h="1638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강의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42847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3.09(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목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데이터 분석 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데이터분석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엑셀 기본기능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서식지정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83877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3.16(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목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데이터 분석을 위한 기능들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셀 참조와 표 작성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조건부 서식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0962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3.23(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빅데이터 집계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빅데이터 집계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586157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3.30(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빅데이터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빅데이터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79912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4.06(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기술 통계량 분석 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– I, </a:t>
                      </a:r>
                      <a:r>
                        <a:rPr lang="ko-KR" altLang="en-US" sz="1200" b="1" dirty="0">
                          <a:latin typeface="나눔고딕" pitchFamily="2" charset="-127"/>
                          <a:ea typeface="나눔고딕" pitchFamily="2" charset="-127"/>
                        </a:rPr>
                        <a:t>평가</a:t>
                      </a:r>
                      <a:r>
                        <a:rPr lang="en-US" altLang="ko-KR" sz="1200" b="1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평균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분산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상관관계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고딕" pitchFamily="2" charset="-127"/>
                          <a:ea typeface="나눔고딕" pitchFamily="2" charset="-127"/>
                        </a:rPr>
                        <a:t>왜도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 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04517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6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4.13(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기술 통계량 분석 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– II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t 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검정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 ANOVA, chi square 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검정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55615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4.20(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엑셀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다양한 함수 이해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80222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5.04(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데이터 필터링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원하는 자료의 필터링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6617"/>
                  </a:ext>
                </a:extLst>
              </a:tr>
              <a:tr h="274089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9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5.11(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데이터 시각화</a:t>
                      </a:r>
                      <a:endParaRPr lang="en-US" altLang="ko-KR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차트를 이용한 정보의 시각화</a:t>
                      </a:r>
                      <a:endParaRPr lang="en-US" altLang="ko-KR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53947"/>
                  </a:ext>
                </a:extLst>
              </a:tr>
              <a:tr h="273091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10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5.18(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데이터 시각화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200" b="1" dirty="0">
                          <a:latin typeface="나눔고딕" pitchFamily="2" charset="-127"/>
                          <a:ea typeface="나눔고딕" pitchFamily="2" charset="-127"/>
                        </a:rPr>
                        <a:t>평가 </a:t>
                      </a:r>
                      <a:r>
                        <a:rPr lang="en-US" altLang="ko-KR" sz="1200" b="1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다양한 시각화 이해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99352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11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5.25(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데이터변환 및 문제해결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err="1">
                          <a:latin typeface="나눔고딕" pitchFamily="2" charset="-127"/>
                          <a:ea typeface="나눔고딕" pitchFamily="2" charset="-127"/>
                        </a:rPr>
                        <a:t>결측치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 대체 및 이상치 제거 처리 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21823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12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6.01(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탐색적 분석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(EDA)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분석계획 수립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함수와 파생변수 생성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고딕" pitchFamily="2" charset="-127"/>
                          <a:ea typeface="나눔고딕" pitchFamily="2" charset="-127"/>
                        </a:rPr>
                        <a:t>피봇과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 차트를 이용한 시각화 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53918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13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6.08(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업무자동화와 매크로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반복적인 작업의 자동화를 위한 엑셀 매크로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81161"/>
                  </a:ext>
                </a:extLst>
              </a:tr>
              <a:tr h="163854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14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6.15(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파워 쿼리 활용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Power Query, 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자동화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및 대용량 데이터 처리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(DBMS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와 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3083"/>
                  </a:ext>
                </a:extLst>
              </a:tr>
              <a:tr h="275041"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15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6.22(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OLAP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 이해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200" b="1" dirty="0">
                          <a:latin typeface="나눔고딕" pitchFamily="2" charset="-127"/>
                          <a:ea typeface="나눔고딕" pitchFamily="2" charset="-127"/>
                        </a:rPr>
                        <a:t>평가</a:t>
                      </a:r>
                      <a:r>
                        <a:rPr lang="en-US" altLang="ko-KR" sz="1200" b="1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1200" b="1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Power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BI Desktop: OLAP,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Dashboard 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만들기</a:t>
                      </a:r>
                      <a:r>
                        <a:rPr lang="en-US" altLang="ko-KR" sz="12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itchFamily="2" charset="-127"/>
                          <a:ea typeface="나눔고딕" pitchFamily="2" charset="-127"/>
                        </a:rPr>
                        <a:t>지도와 연계</a:t>
                      </a:r>
                      <a:endParaRPr lang="en-US" altLang="ko-KR" sz="12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9201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내용</a:t>
            </a:r>
          </a:p>
        </p:txBody>
      </p:sp>
      <p:pic>
        <p:nvPicPr>
          <p:cNvPr id="5" name="Picture 2" descr="Task Complete Icon Flat - Icon Shop - Download free icons for commercial use">
            <a:extLst>
              <a:ext uri="{FF2B5EF4-FFF2-40B4-BE49-F238E27FC236}">
                <a16:creationId xmlns:a16="http://schemas.microsoft.com/office/drawing/2014/main" id="{BFC138D1-2BFC-AAF6-1A8B-FDE1AC5F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5" y="2060848"/>
            <a:ext cx="1126289" cy="112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6489F9-51C7-19B4-AAAC-8D2CF7FE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64" y="1844824"/>
            <a:ext cx="8143920" cy="24482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200000"/>
              </a:lnSpc>
              <a:spcBef>
                <a:spcPts val="500"/>
              </a:spcBef>
            </a:pPr>
            <a:r>
              <a:rPr lang="en-US" altLang="ko-KR" sz="1400" b="1" dirty="0">
                <a:latin typeface="나눔고딕" pitchFamily="2" charset="-127"/>
                <a:ea typeface="나눔고딕" pitchFamily="2" charset="-127"/>
                <a:cs typeface="Arial" pitchFamily="34" charset="0"/>
              </a:rPr>
              <a:t>• </a:t>
            </a:r>
            <a:r>
              <a:rPr lang="ko-KR" altLang="en-US" sz="1400" b="1" dirty="0">
                <a:latin typeface="나눔고딕" pitchFamily="2" charset="-127"/>
                <a:ea typeface="나눔고딕" pitchFamily="2" charset="-127"/>
                <a:cs typeface="Arial" pitchFamily="34" charset="0"/>
              </a:rPr>
              <a:t>주요 수업 내용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나눔고딕" pitchFamily="2" charset="-127"/>
                <a:ea typeface="나눔고딕" pitchFamily="2" charset="-127"/>
              </a:rPr>
              <a:t> MS Excel</a:t>
            </a:r>
            <a:r>
              <a:rPr lang="ko-KR" altLang="en-US" sz="1400" b="0" i="0" dirty="0">
                <a:effectLst/>
                <a:latin typeface="나눔고딕" pitchFamily="2" charset="-127"/>
                <a:ea typeface="나눔고딕" pitchFamily="2" charset="-127"/>
              </a:rPr>
              <a:t>의 기본 기능을 익히고 데이터 처리와 간단한 시각화 및 매크로</a:t>
            </a:r>
            <a:r>
              <a:rPr lang="en-US" altLang="ko-KR" sz="1400" b="0" i="0" dirty="0">
                <a:effectLst/>
                <a:latin typeface="나눔고딕" pitchFamily="2" charset="-127"/>
                <a:ea typeface="나눔고딕" pitchFamily="2" charset="-127"/>
              </a:rPr>
              <a:t>/VBA</a:t>
            </a:r>
            <a:r>
              <a:rPr lang="ko-KR" altLang="en-US" sz="1400" b="0" i="0" dirty="0">
                <a:effectLst/>
                <a:latin typeface="나눔고딕" pitchFamily="2" charset="-127"/>
                <a:ea typeface="나눔고딕" pitchFamily="2" charset="-127"/>
              </a:rPr>
              <a:t>를 실습한다</a:t>
            </a:r>
            <a:r>
              <a:rPr lang="en-US" altLang="ko-KR" sz="1400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고딕" pitchFamily="2" charset="-127"/>
                <a:ea typeface="나눔고딕" pitchFamily="2" charset="-127"/>
              </a:rPr>
              <a:t>데이터 분석에 활용하는 주요 기능인 </a:t>
            </a:r>
            <a:r>
              <a:rPr lang="ko-KR" altLang="en-US" sz="1400" b="0" i="0" dirty="0" err="1">
                <a:effectLst/>
                <a:latin typeface="나눔고딕" pitchFamily="2" charset="-127"/>
                <a:ea typeface="나눔고딕" pitchFamily="2" charset="-127"/>
              </a:rPr>
              <a:t>엑셀표</a:t>
            </a:r>
            <a:r>
              <a:rPr lang="en-US" altLang="ko-KR" sz="1400" b="0" i="0" dirty="0"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b="0" i="0" dirty="0">
                <a:effectLst/>
                <a:latin typeface="나눔고딕" pitchFamily="2" charset="-127"/>
                <a:ea typeface="나눔고딕" pitchFamily="2" charset="-127"/>
              </a:rPr>
              <a:t>필터</a:t>
            </a:r>
            <a:r>
              <a:rPr lang="en-US" altLang="ko-KR" sz="1400" b="0" i="0" dirty="0"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b="0" i="0" dirty="0" err="1">
                <a:effectLst/>
                <a:latin typeface="나눔고딕" pitchFamily="2" charset="-127"/>
                <a:ea typeface="나눔고딕" pitchFamily="2" charset="-127"/>
              </a:rPr>
              <a:t>피봇</a:t>
            </a:r>
            <a:r>
              <a:rPr lang="en-US" altLang="ko-KR" sz="1400" b="0" i="0" dirty="0"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b="0" i="0" dirty="0" err="1">
                <a:effectLst/>
                <a:latin typeface="나눔고딕" pitchFamily="2" charset="-127"/>
                <a:ea typeface="나눔고딕" pitchFamily="2" charset="-127"/>
              </a:rPr>
              <a:t>챠트</a:t>
            </a:r>
            <a:r>
              <a:rPr lang="ko-KR" altLang="en-US" sz="1400" b="0" i="0" dirty="0">
                <a:effectLst/>
                <a:latin typeface="나눔고딕" pitchFamily="2" charset="-127"/>
                <a:ea typeface="나눔고딕" pitchFamily="2" charset="-127"/>
              </a:rPr>
              <a:t> 기능 학습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고딕" pitchFamily="2" charset="-127"/>
                <a:ea typeface="나눔고딕" pitchFamily="2" charset="-127"/>
              </a:rPr>
              <a:t>엑셀의 다양한 함수를 이용하여 데이터 변환하는 방법을 실습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고딕" pitchFamily="2" charset="-127"/>
                <a:ea typeface="나눔고딕" pitchFamily="2" charset="-127"/>
              </a:rPr>
              <a:t>파생변수를 만드는 방법을 실습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고딕" pitchFamily="2" charset="-127"/>
                <a:ea typeface="나눔고딕" pitchFamily="2" charset="-127"/>
              </a:rPr>
              <a:t>자동화를 위한 매크로 작성과 실습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고딕" pitchFamily="2" charset="-127"/>
                <a:ea typeface="나눔고딕" pitchFamily="2" charset="-127"/>
              </a:rPr>
              <a:t> 엑셀과 같이 제공되는 새로운 기술인 </a:t>
            </a:r>
            <a:r>
              <a:rPr lang="en-US" altLang="ko-KR" sz="1400" b="0" i="0" dirty="0">
                <a:effectLst/>
                <a:latin typeface="나눔고딕" pitchFamily="2" charset="-127"/>
                <a:ea typeface="나눔고딕" pitchFamily="2" charset="-127"/>
              </a:rPr>
              <a:t>Power Query, Power BI Desktop</a:t>
            </a:r>
            <a:r>
              <a:rPr lang="ko-KR" altLang="en-US" sz="1400" b="0" i="0" dirty="0">
                <a:effectLst/>
                <a:latin typeface="나눔고딕" pitchFamily="2" charset="-127"/>
                <a:ea typeface="나눔고딕" pitchFamily="2" charset="-127"/>
              </a:rPr>
              <a:t>을 활용 이해</a:t>
            </a:r>
            <a:endParaRPr lang="en-US" altLang="ko-KR" sz="1400" b="0" i="0" dirty="0"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37360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E83CBE-F7B9-9129-7811-D3BAA36B7A1C}"/>
              </a:ext>
            </a:extLst>
          </p:cNvPr>
          <p:cNvSpPr/>
          <p:nvPr/>
        </p:nvSpPr>
        <p:spPr>
          <a:xfrm>
            <a:off x="2864768" y="2025337"/>
            <a:ext cx="6341376" cy="4959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504728" y="1219473"/>
            <a:ext cx="6408712" cy="1822732"/>
            <a:chOff x="2360712" y="1155973"/>
            <a:chExt cx="5544616" cy="1822732"/>
          </a:xfrm>
        </p:grpSpPr>
        <p:sp>
          <p:nvSpPr>
            <p:cNvPr id="15" name="TextBox 14"/>
            <p:cNvSpPr txBox="1"/>
            <p:nvPr/>
          </p:nvSpPr>
          <p:spPr>
            <a:xfrm>
              <a:off x="2360712" y="1853332"/>
              <a:ext cx="5544616" cy="112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dirty="0">
                  <a:ln>
                    <a:solidFill>
                      <a:srgbClr val="4897C9">
                        <a:lumMod val="60000"/>
                        <a:lumOff val="40000"/>
                        <a:alpha val="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데이터 분석과 엑셀</a:t>
              </a:r>
              <a:endParaRPr lang="en-US" altLang="ko-KR" dirty="0">
                <a:ln>
                  <a:solidFill>
                    <a:srgbClr val="4897C9">
                      <a:lumMod val="60000"/>
                      <a:lumOff val="4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  <a:p>
              <a:pPr marL="457200" marR="0" lvl="0" indent="-45720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dirty="0">
                  <a:ln>
                    <a:solidFill>
                      <a:srgbClr val="4897C9">
                        <a:lumMod val="60000"/>
                        <a:lumOff val="40000"/>
                        <a:alpha val="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실습과제</a:t>
              </a:r>
              <a:endParaRPr lang="en-US" altLang="ko-KR" noProof="0" dirty="0">
                <a:ln>
                  <a:solidFill>
                    <a:srgbClr val="4897C9">
                      <a:lumMod val="60000"/>
                      <a:lumOff val="4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31655" y="1155973"/>
              <a:ext cx="28597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100" b="0" i="0" u="none" strike="noStrike" kern="1200" cap="none" spc="0" normalizeH="0" baseline="0" noProof="0" dirty="0">
                  <a:ln>
                    <a:solidFill>
                      <a:srgbClr val="4897C9">
                        <a:lumMod val="60000"/>
                        <a:lumOff val="40000"/>
                        <a:alpha val="0"/>
                      </a:srgbClr>
                    </a:solidFill>
                  </a:ln>
                  <a:solidFill>
                    <a:srgbClr val="00B0F0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1</a:t>
              </a:r>
              <a:endParaRPr kumimoji="0" lang="ko-KR" altLang="en-US" sz="3100" b="0" i="0" u="none" strike="noStrike" kern="1200" cap="none" spc="0" normalizeH="0" baseline="0" noProof="0" dirty="0">
                <a:ln>
                  <a:solidFill>
                    <a:srgbClr val="4897C9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76536" y="1124744"/>
            <a:ext cx="66967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Chapter</a:t>
            </a:r>
            <a:r>
              <a:rPr lang="ko-KR" altLang="en-US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en-US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엑셀</a:t>
            </a:r>
            <a:r>
              <a:rPr lang="en-US" altLang="ko-KR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기초 익히기 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28" name="Picture 4" descr="이집트의 여신 전성시대 (ft. 남신 아몬와 유일신 아톤의 등장) - 슬로우뉴스">
            <a:extLst>
              <a:ext uri="{FF2B5EF4-FFF2-40B4-BE49-F238E27FC236}">
                <a16:creationId xmlns:a16="http://schemas.microsoft.com/office/drawing/2014/main" id="{667498FB-203F-5AB3-3C4E-5DAA0A14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161" y="4127398"/>
            <a:ext cx="3671209" cy="20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2798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당신은</a:t>
            </a:r>
            <a:r>
              <a:rPr lang="en-US" altLang="ko-KR" dirty="0"/>
              <a:t> </a:t>
            </a:r>
            <a:r>
              <a:rPr lang="ko-KR" altLang="en-US" dirty="0"/>
              <a:t>분석전문가인가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32FCB8-0FAA-6E24-7CA9-54E378C7C73D}"/>
              </a:ext>
            </a:extLst>
          </p:cNvPr>
          <p:cNvSpPr/>
          <p:nvPr/>
        </p:nvSpPr>
        <p:spPr bwMode="auto">
          <a:xfrm>
            <a:off x="4808984" y="1916832"/>
            <a:ext cx="3528392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BFDC0-2D64-1CD9-53F6-08E40F3C801F}"/>
              </a:ext>
            </a:extLst>
          </p:cNvPr>
          <p:cNvSpPr txBox="1"/>
          <p:nvPr/>
        </p:nvSpPr>
        <p:spPr>
          <a:xfrm>
            <a:off x="704528" y="1939692"/>
            <a:ext cx="380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우리는 이미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2E866-4EB4-BAF5-1D7E-716BECD1D089}"/>
              </a:ext>
            </a:extLst>
          </p:cNvPr>
          <p:cNvSpPr txBox="1"/>
          <p:nvPr/>
        </p:nvSpPr>
        <p:spPr>
          <a:xfrm>
            <a:off x="8266473" y="1951132"/>
            <a:ext cx="1007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</a:t>
            </a: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C9A0B-26B9-5359-AA0B-EC1EC2261D73}"/>
              </a:ext>
            </a:extLst>
          </p:cNvPr>
          <p:cNvSpPr txBox="1"/>
          <p:nvPr/>
        </p:nvSpPr>
        <p:spPr>
          <a:xfrm>
            <a:off x="4773124" y="1939692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분석전문가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F79C8-3A21-1B1F-FCEE-71F9DA68D590}"/>
              </a:ext>
            </a:extLst>
          </p:cNvPr>
          <p:cNvSpPr txBox="1"/>
          <p:nvPr/>
        </p:nvSpPr>
        <p:spPr>
          <a:xfrm>
            <a:off x="4160912" y="3505719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아주</a:t>
            </a:r>
            <a:r>
              <a:rPr lang="en-US" altLang="ko-KR" sz="2400" dirty="0"/>
              <a:t> </a:t>
            </a:r>
            <a:r>
              <a:rPr lang="ko-KR" altLang="en-US" sz="2400" dirty="0"/>
              <a:t>어려서 부터 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22B7A-29AB-E96B-AC86-CC5B27A68192}"/>
              </a:ext>
            </a:extLst>
          </p:cNvPr>
          <p:cNvSpPr txBox="1"/>
          <p:nvPr/>
        </p:nvSpPr>
        <p:spPr>
          <a:xfrm>
            <a:off x="4160912" y="438524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수업을 선택할 때 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  <p:pic>
        <p:nvPicPr>
          <p:cNvPr id="8" name="그래픽 7" descr="기는 아기 윤곽선">
            <a:extLst>
              <a:ext uri="{FF2B5EF4-FFF2-40B4-BE49-F238E27FC236}">
                <a16:creationId xmlns:a16="http://schemas.microsoft.com/office/drawing/2014/main" id="{24E6F31E-C265-6A07-782D-266997E30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8784" y="3274404"/>
            <a:ext cx="914400" cy="914400"/>
          </a:xfrm>
          <a:prstGeom prst="rect">
            <a:avLst/>
          </a:prstGeom>
        </p:spPr>
      </p:pic>
      <p:pic>
        <p:nvPicPr>
          <p:cNvPr id="9" name="그래픽 8" descr="강의실 윤곽선">
            <a:extLst>
              <a:ext uri="{FF2B5EF4-FFF2-40B4-BE49-F238E27FC236}">
                <a16:creationId xmlns:a16="http://schemas.microsoft.com/office/drawing/2014/main" id="{D9A03C2C-0413-16F1-F06D-A64FEEF1D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2708" y="4142986"/>
            <a:ext cx="914400" cy="914400"/>
          </a:xfrm>
          <a:prstGeom prst="rect">
            <a:avLst/>
          </a:prstGeom>
        </p:spPr>
      </p:pic>
      <p:pic>
        <p:nvPicPr>
          <p:cNvPr id="11" name="그래픽 10" descr="남자와 여자">
            <a:extLst>
              <a:ext uri="{FF2B5EF4-FFF2-40B4-BE49-F238E27FC236}">
                <a16:creationId xmlns:a16="http://schemas.microsoft.com/office/drawing/2014/main" id="{82933409-9951-9191-501E-F4EB64B86F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2067" y="520323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8A24C4-E526-11CC-051C-2665B772DE7A}"/>
              </a:ext>
            </a:extLst>
          </p:cNvPr>
          <p:cNvSpPr txBox="1"/>
          <p:nvPr/>
        </p:nvSpPr>
        <p:spPr>
          <a:xfrm>
            <a:off x="4160912" y="5429598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배우자를</a:t>
            </a:r>
            <a:r>
              <a:rPr lang="en-US" altLang="ko-KR" sz="2400" dirty="0"/>
              <a:t> </a:t>
            </a:r>
            <a:r>
              <a:rPr lang="ko-KR" altLang="en-US" sz="2400" dirty="0"/>
              <a:t>선택할 때 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69007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분석은</a:t>
            </a:r>
            <a:r>
              <a:rPr lang="en-US" altLang="ko-KR" dirty="0"/>
              <a:t> </a:t>
            </a:r>
            <a:r>
              <a:rPr lang="ko-KR" altLang="en-US" dirty="0"/>
              <a:t>문제해결을</a:t>
            </a:r>
            <a:r>
              <a:rPr lang="en-US" altLang="ko-KR" dirty="0"/>
              <a:t> </a:t>
            </a:r>
            <a:r>
              <a:rPr lang="ko-KR" altLang="en-US" dirty="0"/>
              <a:t>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76042E-53BF-DEB2-A222-234D4360CED6}"/>
              </a:ext>
            </a:extLst>
          </p:cNvPr>
          <p:cNvSpPr/>
          <p:nvPr/>
        </p:nvSpPr>
        <p:spPr bwMode="auto">
          <a:xfrm>
            <a:off x="6033120" y="2465608"/>
            <a:ext cx="1368152" cy="3600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실제</a:t>
            </a:r>
            <a:endParaRPr kumimoji="1" lang="en-GB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79B21AB-9D8F-F465-C5C8-D29E44BC3989}"/>
              </a:ext>
            </a:extLst>
          </p:cNvPr>
          <p:cNvSpPr/>
          <p:nvPr/>
        </p:nvSpPr>
        <p:spPr bwMode="auto">
          <a:xfrm>
            <a:off x="3944888" y="3645024"/>
            <a:ext cx="2016224" cy="20162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400" b="1">
                <a:solidFill>
                  <a:schemeClr val="bg1"/>
                </a:solidFill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문제</a:t>
            </a:r>
            <a:endParaRPr kumimoji="1" lang="en-GB" sz="4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C8CFA8-98B0-CBFB-F2C0-FED73BC8356A}"/>
              </a:ext>
            </a:extLst>
          </p:cNvPr>
          <p:cNvSpPr/>
          <p:nvPr/>
        </p:nvSpPr>
        <p:spPr bwMode="auto">
          <a:xfrm>
            <a:off x="1064568" y="4185084"/>
            <a:ext cx="1800200" cy="9361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발견</a:t>
            </a:r>
            <a:endParaRPr kumimoji="1" lang="en-GB" sz="2000" b="1" dirty="0"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C57E498-404E-4B51-D6C0-1F1554BD1185}"/>
              </a:ext>
            </a:extLst>
          </p:cNvPr>
          <p:cNvSpPr/>
          <p:nvPr/>
        </p:nvSpPr>
        <p:spPr bwMode="auto">
          <a:xfrm>
            <a:off x="7113240" y="4185084"/>
            <a:ext cx="1800200" cy="9361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latin typeface="NanumGothicExtraBold" panose="020D0904000000000000" pitchFamily="34" charset="-127"/>
                <a:ea typeface="NanumGothicExtraBold" panose="020D0904000000000000" pitchFamily="34" charset="-127"/>
              </a:rPr>
              <a:t>해결</a:t>
            </a:r>
            <a:endParaRPr kumimoji="1" lang="en-GB" sz="2000" b="1" dirty="0">
              <a:latin typeface="NanumGothicExtraBold" panose="020D0904000000000000" pitchFamily="34" charset="-127"/>
              <a:ea typeface="NanumGothicExtraBold" panose="020D0904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DADE1CE-87B1-13BF-25A0-30FEF70E2767}"/>
              </a:ext>
            </a:extLst>
          </p:cNvPr>
          <p:cNvCxnSpPr>
            <a:stCxn id="4" idx="6"/>
            <a:endCxn id="3" idx="2"/>
          </p:cNvCxnSpPr>
          <p:nvPr/>
        </p:nvCxnSpPr>
        <p:spPr bwMode="auto">
          <a:xfrm>
            <a:off x="2864768" y="465313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3C104E-CC39-BC0C-8880-DBAA55279938}"/>
              </a:ext>
            </a:extLst>
          </p:cNvPr>
          <p:cNvCxnSpPr>
            <a:endCxn id="5" idx="2"/>
          </p:cNvCxnSpPr>
          <p:nvPr/>
        </p:nvCxnSpPr>
        <p:spPr bwMode="auto">
          <a:xfrm>
            <a:off x="6033120" y="465313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AA87CB-2625-2F0D-BB0B-D3486D64DA2F}"/>
              </a:ext>
            </a:extLst>
          </p:cNvPr>
          <p:cNvSpPr/>
          <p:nvPr/>
        </p:nvSpPr>
        <p:spPr bwMode="auto">
          <a:xfrm>
            <a:off x="6033120" y="1569017"/>
            <a:ext cx="1368152" cy="3600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정상</a:t>
            </a:r>
            <a:endParaRPr kumimoji="1" lang="en-GB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화살표: 위쪽/아래쪽 8">
            <a:extLst>
              <a:ext uri="{FF2B5EF4-FFF2-40B4-BE49-F238E27FC236}">
                <a16:creationId xmlns:a16="http://schemas.microsoft.com/office/drawing/2014/main" id="{5C384DEF-8E6B-11B0-65C6-2A811F8D4CD0}"/>
              </a:ext>
            </a:extLst>
          </p:cNvPr>
          <p:cNvSpPr/>
          <p:nvPr/>
        </p:nvSpPr>
        <p:spPr bwMode="auto">
          <a:xfrm>
            <a:off x="6537176" y="2004585"/>
            <a:ext cx="360040" cy="353004"/>
          </a:xfrm>
          <a:prstGeom prst="upDownArrow">
            <a:avLst>
              <a:gd name="adj1" fmla="val 54202"/>
              <a:gd name="adj2" fmla="val 312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F861D5-01C1-B609-DBD9-5B91CA4DB743}"/>
              </a:ext>
            </a:extLst>
          </p:cNvPr>
          <p:cNvSpPr/>
          <p:nvPr/>
        </p:nvSpPr>
        <p:spPr bwMode="auto">
          <a:xfrm>
            <a:off x="1064568" y="3248973"/>
            <a:ext cx="1800200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1">
                <a:solidFill>
                  <a:schemeClr val="bg1"/>
                </a:solidFill>
                <a:latin typeface="+mn-ea"/>
              </a:rPr>
              <a:t>데이터 분석</a:t>
            </a:r>
            <a:endParaRPr kumimoji="1" lang="en-GB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359137-EF84-9395-8B61-F3AC1E096259}"/>
              </a:ext>
            </a:extLst>
          </p:cNvPr>
          <p:cNvSpPr/>
          <p:nvPr/>
        </p:nvSpPr>
        <p:spPr bwMode="auto">
          <a:xfrm>
            <a:off x="7113240" y="3248973"/>
            <a:ext cx="1800200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1">
                <a:solidFill>
                  <a:schemeClr val="bg1"/>
                </a:solidFill>
                <a:latin typeface="+mn-ea"/>
              </a:rPr>
              <a:t>데이터 분석</a:t>
            </a:r>
            <a:endParaRPr kumimoji="1" lang="en-GB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26BD0BE-6707-F9E9-530B-42E277CE360B}"/>
              </a:ext>
            </a:extLst>
          </p:cNvPr>
          <p:cNvSpPr/>
          <p:nvPr/>
        </p:nvSpPr>
        <p:spPr>
          <a:xfrm>
            <a:off x="1784648" y="3933057"/>
            <a:ext cx="360040" cy="216023"/>
          </a:xfrm>
          <a:prstGeom prst="downArrow">
            <a:avLst>
              <a:gd name="adj1" fmla="val 80401"/>
              <a:gd name="adj2" fmla="val 647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0FFE8E0-862C-8B0F-897C-D72F3FFC02D0}"/>
              </a:ext>
            </a:extLst>
          </p:cNvPr>
          <p:cNvSpPr/>
          <p:nvPr/>
        </p:nvSpPr>
        <p:spPr>
          <a:xfrm>
            <a:off x="7833320" y="3933057"/>
            <a:ext cx="360040" cy="216023"/>
          </a:xfrm>
          <a:prstGeom prst="downArrow">
            <a:avLst>
              <a:gd name="adj1" fmla="val 80401"/>
              <a:gd name="adj2" fmla="val 647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101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1.85185E-6 L -4.87179E-6 0.110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889D7B-2DF1-FBBF-CE94-699E5FA1D31F}"/>
              </a:ext>
            </a:extLst>
          </p:cNvPr>
          <p:cNvGrpSpPr/>
          <p:nvPr/>
        </p:nvGrpSpPr>
        <p:grpSpPr>
          <a:xfrm>
            <a:off x="560512" y="1511140"/>
            <a:ext cx="8505784" cy="216023"/>
            <a:chOff x="776288" y="1361937"/>
            <a:chExt cx="8505784" cy="216023"/>
          </a:xfrm>
        </p:grpSpPr>
        <p:sp>
          <p:nvSpPr>
            <p:cNvPr id="3" name="텍스트 개체 틀 5">
              <a:extLst>
                <a:ext uri="{FF2B5EF4-FFF2-40B4-BE49-F238E27FC236}">
                  <a16:creationId xmlns:a16="http://schemas.microsoft.com/office/drawing/2014/main" id="{A2C5B7D5-8C41-58D3-0DDE-BA30CDE689D8}"/>
                </a:ext>
              </a:extLst>
            </p:cNvPr>
            <p:cNvSpPr txBox="1">
              <a:spLocks/>
            </p:cNvSpPr>
            <p:nvPr/>
          </p:nvSpPr>
          <p:spPr>
            <a:xfrm>
              <a:off x="929019" y="1361937"/>
              <a:ext cx="8353053" cy="216023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None/>
                <a:defRPr kumimoji="1" lang="ko-KR" altLang="en-US" sz="1700" b="0" i="0" u="none" strike="noStrike" kern="0" cap="none" spc="0" normalizeH="0" baseline="0" dirty="0" smtClean="0">
                  <a:ln w="1905"/>
                  <a:gradFill>
                    <a:gsLst>
                      <a:gs pos="47500">
                        <a:schemeClr val="tx1">
                          <a:lumMod val="95000"/>
                          <a:lumOff val="5000"/>
                        </a:schemeClr>
                      </a:gs>
                      <a:gs pos="55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ea"/>
                  <a:ea typeface="+mn-ea"/>
                  <a:cs typeface="+mj-cs"/>
                </a:defRPr>
              </a:lvl1pPr>
              <a:lvl2pPr marL="0" indent="0" algn="l" defTabSz="914400" rtl="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+mj-lt"/>
                <a:buNone/>
                <a:defRPr kumimoji="1" lang="ko-KR" altLang="en-US" sz="2450" b="0" i="0" u="none" strike="noStrike" kern="0" cap="none" spc="0" normalizeH="0" baseline="0" dirty="0" smtClean="0">
                  <a:ln w="1905"/>
                  <a:gradFill>
                    <a:gsLst>
                      <a:gs pos="63750">
                        <a:srgbClr val="0070C0"/>
                      </a:gs>
                      <a:gs pos="75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Rix고딕 EB" panose="02020603020101020101" pitchFamily="18" charset="-127"/>
                  <a:ea typeface="Rix고딕 EB" panose="02020603020101020101" pitchFamily="18" charset="-127"/>
                  <a:cs typeface="+mj-cs"/>
                </a:defRPr>
              </a:lvl2pPr>
              <a:lvl3pPr marL="0" indent="0" algn="l" defTabSz="914400" rtl="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+mj-lt"/>
                <a:buNone/>
                <a:defRPr kumimoji="1" lang="ko-KR" altLang="en-US" sz="2450" b="0" i="0" u="none" strike="noStrike" kern="0" cap="none" spc="0" normalizeH="0" baseline="0" dirty="0" smtClean="0">
                  <a:ln w="1905"/>
                  <a:gradFill>
                    <a:gsLst>
                      <a:gs pos="63750">
                        <a:srgbClr val="0070C0"/>
                      </a:gs>
                      <a:gs pos="75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Rix고딕 EB" panose="02020603020101020101" pitchFamily="18" charset="-127"/>
                  <a:ea typeface="Rix고딕 EB" panose="02020603020101020101" pitchFamily="18" charset="-127"/>
                  <a:cs typeface="+mj-cs"/>
                </a:defRPr>
              </a:lvl3pPr>
              <a:lvl4pPr marL="0" indent="0" algn="l" defTabSz="914400" rtl="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+mj-lt"/>
                <a:buNone/>
                <a:defRPr kumimoji="1" lang="ko-KR" altLang="en-US" sz="2450" b="0" i="0" u="none" strike="noStrike" kern="0" cap="none" spc="0" normalizeH="0" baseline="0" dirty="0" smtClean="0">
                  <a:ln w="1905"/>
                  <a:gradFill>
                    <a:gsLst>
                      <a:gs pos="63750">
                        <a:srgbClr val="0070C0"/>
                      </a:gs>
                      <a:gs pos="75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Rix고딕 EB" panose="02020603020101020101" pitchFamily="18" charset="-127"/>
                  <a:ea typeface="Rix고딕 EB" panose="02020603020101020101" pitchFamily="18" charset="-127"/>
                  <a:cs typeface="+mj-cs"/>
                </a:defRPr>
              </a:lvl4pPr>
              <a:lvl5pPr marL="0" indent="0" algn="l" defTabSz="914400" rtl="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+mj-lt"/>
                <a:buNone/>
                <a:defRPr kumimoji="1" lang="ko-KR" altLang="en-US" sz="2450" b="0" i="0" u="none" strike="noStrike" kern="0" cap="none" spc="0" normalizeH="0" baseline="0" dirty="0">
                  <a:ln w="1905"/>
                  <a:gradFill>
                    <a:gsLst>
                      <a:gs pos="63750">
                        <a:srgbClr val="0070C0"/>
                      </a:gs>
                      <a:gs pos="75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Rix고딕 EB" panose="02020603020101020101" pitchFamily="18" charset="-127"/>
                  <a:ea typeface="Rix고딕 EB" panose="02020603020101020101" pitchFamily="18" charset="-127"/>
                  <a:cs typeface="+mj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None/>
                <a:tabLst/>
                <a:defRPr/>
              </a:pPr>
              <a:r>
                <a:rPr kumimoji="1" lang="en-US" altLang="ko-KR" sz="1700" b="0" i="0" u="none" strike="noStrike" kern="0" cap="none" spc="0" normalizeH="0" baseline="0" noProof="0" dirty="0">
                  <a:ln w="1905">
                    <a:solidFill>
                      <a:srgbClr val="FAE87E">
                        <a:alpha val="0"/>
                      </a:srgbClr>
                    </a:solidFill>
                  </a:ln>
                  <a:gradFill>
                    <a:gsLst>
                      <a:gs pos="47500">
                        <a:prstClr val="black">
                          <a:lumMod val="95000"/>
                          <a:lumOff val="5000"/>
                        </a:prstClr>
                      </a:gs>
                      <a:gs pos="55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스퀘어 Bold" panose="020B0600000101010101" pitchFamily="50" charset="-127"/>
                  <a:cs typeface="+mj-cs"/>
                </a:rPr>
                <a:t>Cross-industry standard process for data mining</a:t>
              </a:r>
            </a:p>
          </p:txBody>
        </p:sp>
        <p:pic>
          <p:nvPicPr>
            <p:cNvPr id="4" name="Picture 3" descr="C:\Users\wonko\Desktop\MK참고파일\#PT,제안서 아이콘\체크.png">
              <a:extLst>
                <a:ext uri="{FF2B5EF4-FFF2-40B4-BE49-F238E27FC236}">
                  <a16:creationId xmlns:a16="http://schemas.microsoft.com/office/drawing/2014/main" id="{ADD59E6E-9968-5ED8-4E4C-9766DCABC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-100000"/>
            </a:blip>
            <a:srcRect/>
            <a:stretch>
              <a:fillRect/>
            </a:stretch>
          </p:blipFill>
          <p:spPr bwMode="auto">
            <a:xfrm>
              <a:off x="776288" y="1411480"/>
              <a:ext cx="140634" cy="140398"/>
            </a:xfrm>
            <a:prstGeom prst="rect">
              <a:avLst/>
            </a:prstGeom>
            <a:noFill/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BC56D1-46FE-F3D9-1100-C8F9F0FA997C}"/>
              </a:ext>
            </a:extLst>
          </p:cNvPr>
          <p:cNvGrpSpPr/>
          <p:nvPr/>
        </p:nvGrpSpPr>
        <p:grpSpPr>
          <a:xfrm>
            <a:off x="2872992" y="2015196"/>
            <a:ext cx="4150108" cy="4150108"/>
            <a:chOff x="2589204" y="1416934"/>
            <a:chExt cx="4716378" cy="471637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D3FB62B-1585-9C3F-BE05-097E036704AD}"/>
                </a:ext>
              </a:extLst>
            </p:cNvPr>
            <p:cNvSpPr/>
            <p:nvPr/>
          </p:nvSpPr>
          <p:spPr>
            <a:xfrm>
              <a:off x="2589204" y="1416934"/>
              <a:ext cx="4716378" cy="4716378"/>
            </a:xfrm>
            <a:prstGeom prst="ellipse">
              <a:avLst/>
            </a:prstGeom>
            <a:solidFill>
              <a:srgbClr val="4897C9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solidFill>
                    <a:srgbClr val="FAE87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2A96168-1CC9-FF4E-590D-2718CD937B26}"/>
                </a:ext>
              </a:extLst>
            </p:cNvPr>
            <p:cNvSpPr/>
            <p:nvPr/>
          </p:nvSpPr>
          <p:spPr>
            <a:xfrm>
              <a:off x="2849834" y="1677564"/>
              <a:ext cx="4214354" cy="421435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solidFill>
                    <a:srgbClr val="FAE87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cs typeface="+mn-cs"/>
              </a:endParaRPr>
            </a:p>
          </p:txBody>
        </p:sp>
        <p:pic>
          <p:nvPicPr>
            <p:cNvPr id="8" name="Picture 2" descr="https://upload.wikimedia.org/wikipedia/commons/thumb/b/b9/CRISP-DM_Process_Diagram.png/1024px-CRISP-DM_Process_Diagram.png">
              <a:extLst>
                <a:ext uri="{FF2B5EF4-FFF2-40B4-BE49-F238E27FC236}">
                  <a16:creationId xmlns:a16="http://schemas.microsoft.com/office/drawing/2014/main" id="{9D6CC5C1-0A83-12A8-0E79-BF8217E11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0E69AA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568" y="1574800"/>
              <a:ext cx="4410866" cy="4419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3DE5073-EFE0-8E6E-237F-E21864460F96}"/>
                </a:ext>
              </a:extLst>
            </p:cNvPr>
            <p:cNvSpPr/>
            <p:nvPr/>
          </p:nvSpPr>
          <p:spPr bwMode="auto">
            <a:xfrm>
              <a:off x="3613204" y="2311400"/>
              <a:ext cx="1098496" cy="393699"/>
            </a:xfrm>
            <a:prstGeom prst="rect">
              <a:avLst/>
            </a:prstGeom>
            <a:solidFill>
              <a:srgbClr val="4897C9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rgbClr val="FAE87E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나눔스퀘어 ExtraBold" panose="020B0600000101010101" pitchFamily="50" charset="-127"/>
                  <a:cs typeface="+mn-cs"/>
                </a:rPr>
                <a:t>비즈니스 이해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380FB9-2423-272E-F22A-42E47AB87DCE}"/>
                </a:ext>
              </a:extLst>
            </p:cNvPr>
            <p:cNvSpPr/>
            <p:nvPr/>
          </p:nvSpPr>
          <p:spPr bwMode="auto">
            <a:xfrm>
              <a:off x="5200704" y="2311400"/>
              <a:ext cx="1098496" cy="393699"/>
            </a:xfrm>
            <a:prstGeom prst="rect">
              <a:avLst/>
            </a:prstGeom>
            <a:solidFill>
              <a:srgbClr val="4897C9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rgbClr val="FAE87E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나눔스퀘어 ExtraBold" panose="020B0600000101010101" pitchFamily="50" charset="-127"/>
                  <a:cs typeface="+mn-cs"/>
                </a:rPr>
                <a:t>데이터 이해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634C06-A12A-C64F-965A-3DD4754899C9}"/>
                </a:ext>
              </a:extLst>
            </p:cNvPr>
            <p:cNvSpPr/>
            <p:nvPr/>
          </p:nvSpPr>
          <p:spPr bwMode="auto">
            <a:xfrm>
              <a:off x="5726313" y="3167533"/>
              <a:ext cx="1098496" cy="393699"/>
            </a:xfrm>
            <a:prstGeom prst="rect">
              <a:avLst/>
            </a:prstGeom>
            <a:solidFill>
              <a:srgbClr val="4897C9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rgbClr val="FAE87E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나눔스퀘어 ExtraBold" panose="020B0600000101010101" pitchFamily="50" charset="-127"/>
                  <a:cs typeface="+mn-cs"/>
                </a:rPr>
                <a:t>데이터 준비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4AB448-E9A6-A0C6-9F68-B5FDF36A8B03}"/>
                </a:ext>
              </a:extLst>
            </p:cNvPr>
            <p:cNvSpPr/>
            <p:nvPr/>
          </p:nvSpPr>
          <p:spPr bwMode="auto">
            <a:xfrm>
              <a:off x="5726313" y="4005733"/>
              <a:ext cx="1098496" cy="393699"/>
            </a:xfrm>
            <a:prstGeom prst="rect">
              <a:avLst/>
            </a:prstGeom>
            <a:solidFill>
              <a:srgbClr val="4897C9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rgbClr val="FAE87E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나눔스퀘어 ExtraBold" panose="020B0600000101010101" pitchFamily="50" charset="-127"/>
                  <a:cs typeface="+mn-cs"/>
                </a:rPr>
                <a:t>모델링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08C372-BB90-3690-2D9E-5D5FDEA7D2E0}"/>
                </a:ext>
              </a:extLst>
            </p:cNvPr>
            <p:cNvSpPr/>
            <p:nvPr/>
          </p:nvSpPr>
          <p:spPr bwMode="auto">
            <a:xfrm>
              <a:off x="3018309" y="3589807"/>
              <a:ext cx="1098496" cy="393699"/>
            </a:xfrm>
            <a:prstGeom prst="rect">
              <a:avLst/>
            </a:prstGeom>
            <a:solidFill>
              <a:srgbClr val="4897C9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>
                  <a:ln>
                    <a:solidFill>
                      <a:srgbClr val="FAE87E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+mj-ea"/>
                  <a:ea typeface="나눔스퀘어 ExtraBold" panose="020B0600000101010101" pitchFamily="50" charset="-127"/>
                </a:rPr>
                <a:t>배   포</a:t>
              </a:r>
              <a:endParaRPr kumimoji="0" lang="ko-KR" altLang="en-US" sz="1100" b="0" i="0" u="none" strike="noStrike" kern="0" cap="none" spc="0" normalizeH="0" baseline="0" noProof="0" dirty="0">
                <a:ln>
                  <a:solidFill>
                    <a:srgbClr val="FAE87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나눔스퀘어 ExtraBold" panose="020B0600000101010101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22073B-49AC-2B42-CFCA-05101A988B45}"/>
                </a:ext>
              </a:extLst>
            </p:cNvPr>
            <p:cNvSpPr/>
            <p:nvPr/>
          </p:nvSpPr>
          <p:spPr bwMode="auto">
            <a:xfrm>
              <a:off x="4403753" y="4874671"/>
              <a:ext cx="1098496" cy="393699"/>
            </a:xfrm>
            <a:prstGeom prst="rect">
              <a:avLst/>
            </a:prstGeom>
            <a:solidFill>
              <a:srgbClr val="4897C9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rgbClr val="FAE87E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나눔스퀘어 ExtraBold" panose="020B0600000101010101" pitchFamily="50" charset="-127"/>
                  <a:cs typeface="+mn-cs"/>
                </a:rPr>
                <a:t>평  가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BEB1D4-E29E-F114-0D31-130BC206A158}"/>
                </a:ext>
              </a:extLst>
            </p:cNvPr>
            <p:cNvSpPr/>
            <p:nvPr/>
          </p:nvSpPr>
          <p:spPr>
            <a:xfrm>
              <a:off x="4482263" y="3364382"/>
              <a:ext cx="902785" cy="103505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solidFill>
                    <a:srgbClr val="FAE87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A128AF-9433-7600-46DE-4B43D1044EB6}"/>
                </a:ext>
              </a:extLst>
            </p:cNvPr>
            <p:cNvSpPr/>
            <p:nvPr/>
          </p:nvSpPr>
          <p:spPr bwMode="auto">
            <a:xfrm>
              <a:off x="4636405" y="4139827"/>
              <a:ext cx="648290" cy="39369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rgbClr val="FAE87E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나눔스퀘어 ExtraBold" panose="020B0600000101010101" pitchFamily="50" charset="-127"/>
                  <a:cs typeface="+mn-cs"/>
                </a:rPr>
                <a:t>DATA</a:t>
              </a:r>
              <a:endParaRPr kumimoji="0" lang="ko-KR" altLang="en-US" sz="1100" b="0" i="0" u="none" strike="noStrike" kern="0" cap="none" spc="0" normalizeH="0" baseline="0" noProof="0" dirty="0">
                <a:ln>
                  <a:solidFill>
                    <a:srgbClr val="FAE87E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나눔스퀘어 ExtraBold" panose="020B0600000101010101" pitchFamily="50" charset="-127"/>
                <a:cs typeface="+mn-cs"/>
              </a:endParaRPr>
            </a:p>
          </p:txBody>
        </p:sp>
        <p:pic>
          <p:nvPicPr>
            <p:cNvPr id="17" name="Picture 8" descr="D:\자료\2. 이미지\db1.png">
              <a:extLst>
                <a:ext uri="{FF2B5EF4-FFF2-40B4-BE49-F238E27FC236}">
                  <a16:creationId xmlns:a16="http://schemas.microsoft.com/office/drawing/2014/main" id="{87851ED3-E61F-54E0-F26C-3559E7E11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5430" y="3150217"/>
              <a:ext cx="1010240" cy="109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378972-6D0B-362D-BE79-BEC98BFBC8F0}"/>
              </a:ext>
            </a:extLst>
          </p:cNvPr>
          <p:cNvSpPr/>
          <p:nvPr/>
        </p:nvSpPr>
        <p:spPr>
          <a:xfrm>
            <a:off x="560512" y="6191726"/>
            <a:ext cx="8763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solidFill>
                    <a:srgbClr val="FAE87E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cs typeface="+mn-cs"/>
                <a:hlinkClick r:id="rId7"/>
              </a:rPr>
              <a:t>https://en.wikipedia.org/wiki/Cross-industry_standard_process_for_data_mining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solidFill>
                    <a:srgbClr val="FAE87E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cs typeface="+mn-cs"/>
              </a:rPr>
              <a:t> </a:t>
            </a:r>
            <a:endParaRPr kumimoji="0" lang="ko-KR" altLang="en-US" sz="1050" b="0" i="0" u="none" strike="noStrike" kern="1200" cap="none" spc="0" normalizeH="0" baseline="0" noProof="0" dirty="0">
              <a:ln>
                <a:solidFill>
                  <a:srgbClr val="FAE87E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22240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데이터과학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3688F-2A37-C9E5-340C-723BFE69C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3"/>
          <a:stretch/>
        </p:blipFill>
        <p:spPr bwMode="auto">
          <a:xfrm>
            <a:off x="1602309" y="1514890"/>
            <a:ext cx="6701382" cy="46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1A7BC-38E5-2D9C-9F90-7F4ED6C6B865}"/>
              </a:ext>
            </a:extLst>
          </p:cNvPr>
          <p:cNvSpPr txBox="1"/>
          <p:nvPr/>
        </p:nvSpPr>
        <p:spPr>
          <a:xfrm>
            <a:off x="5457056" y="6186790"/>
            <a:ext cx="4464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https://en.wikipedia.org/wiki/Data_analysis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79381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챕터 1">
  <a:themeElements>
    <a:clrScheme name="20181213 정부설명회">
      <a:dk1>
        <a:sysClr val="windowText" lastClr="000000"/>
      </a:dk1>
      <a:lt1>
        <a:sysClr val="window" lastClr="FFFFFF"/>
      </a:lt1>
      <a:dk2>
        <a:srgbClr val="4897C9"/>
      </a:dk2>
      <a:lt2>
        <a:srgbClr val="184478"/>
      </a:lt2>
      <a:accent1>
        <a:srgbClr val="FAE87E"/>
      </a:accent1>
      <a:accent2>
        <a:srgbClr val="0E69AA"/>
      </a:accent2>
      <a:accent3>
        <a:srgbClr val="7F7F7F"/>
      </a:accent3>
      <a:accent4>
        <a:srgbClr val="5F83BD"/>
      </a:accent4>
      <a:accent5>
        <a:srgbClr val="EF413D"/>
      </a:accent5>
      <a:accent6>
        <a:srgbClr val="28985B"/>
      </a:accent6>
      <a:hlink>
        <a:srgbClr val="0000FF"/>
      </a:hlink>
      <a:folHlink>
        <a:srgbClr val="800080"/>
      </a:folHlink>
    </a:clrScheme>
    <a:fontScheme name="발표장표">
      <a:majorFont>
        <a:latin typeface="Rix고딕 EB"/>
        <a:ea typeface="Rix고딕 EB"/>
        <a:cs typeface=""/>
      </a:majorFont>
      <a:minorFont>
        <a:latin typeface="Rix고딕 B"/>
        <a:ea typeface="Rix고딕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13546</TotalTime>
  <Words>1182</Words>
  <Application>Microsoft Office PowerPoint</Application>
  <PresentationFormat>A4 용지(210x297mm)</PresentationFormat>
  <Paragraphs>289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7" baseType="lpstr">
      <vt:lpstr>HY헤드라인M</vt:lpstr>
      <vt:lpstr>NanumGothicExtraBold</vt:lpstr>
      <vt:lpstr>Rix고딕 B</vt:lpstr>
      <vt:lpstr>Rix고딕 EB</vt:lpstr>
      <vt:lpstr>굴림</vt:lpstr>
      <vt:lpstr>나눔고딕</vt:lpstr>
      <vt:lpstr>나눔바른고딕 UltraLight</vt:lpstr>
      <vt:lpstr>나눔스퀘어</vt:lpstr>
      <vt:lpstr>나눔스퀘어 Bold</vt:lpstr>
      <vt:lpstr>나눔스퀘어 ExtraBold</vt:lpstr>
      <vt:lpstr>휴먼엑스포</vt:lpstr>
      <vt:lpstr>Arial</vt:lpstr>
      <vt:lpstr>Arial Narrow</vt:lpstr>
      <vt:lpstr>Bahnschrift SemiBold SemiConden</vt:lpstr>
      <vt:lpstr>Cambria Math</vt:lpstr>
      <vt:lpstr>Times New Roman</vt:lpstr>
      <vt:lpstr>Wingdings</vt:lpstr>
      <vt:lpstr>챕터 1</vt:lpstr>
      <vt:lpstr>PowerPoint 프레젠테이션</vt:lpstr>
      <vt:lpstr>과목명 : 엑셀을 활용한 데이터분석 -Ⅰ</vt:lpstr>
      <vt:lpstr>강의 계획</vt:lpstr>
      <vt:lpstr>수업 내용</vt:lpstr>
      <vt:lpstr>PowerPoint 프레젠테이션</vt:lpstr>
      <vt:lpstr>당신은 분석전문가인가?</vt:lpstr>
      <vt:lpstr>데이터 분석은 문제해결을 목적</vt:lpstr>
      <vt:lpstr>분석 프로세스</vt:lpstr>
      <vt:lpstr>데이터과학 프로세스</vt:lpstr>
      <vt:lpstr>물리적 관점의 데이터분석</vt:lpstr>
      <vt:lpstr>물리적 관점의 데이터분석</vt:lpstr>
      <vt:lpstr>Data driven 의사결정 유형</vt:lpstr>
      <vt:lpstr>어떤 도구가 좋은 것일까?</vt:lpstr>
      <vt:lpstr>데이터분석가, 엔지니어를 위한 사이트(네트워크)</vt:lpstr>
      <vt:lpstr>Kaggle을 사용하는 분석가들의 도구</vt:lpstr>
      <vt:lpstr>Excel, R, Python other tools ?</vt:lpstr>
      <vt:lpstr>주교재</vt:lpstr>
      <vt:lpstr>부교재</vt:lpstr>
      <vt:lpstr>PowerPoint 프레젠테이션</vt:lpstr>
      <vt:lpstr>Tabular data</vt:lpstr>
      <vt:lpstr>우리가 이미 알고 있는 데이터</vt:lpstr>
      <vt:lpstr>Statistical Learning 관점의 데이터</vt:lpstr>
      <vt:lpstr>Computer Science 관점의 데이터</vt:lpstr>
      <vt:lpstr>Model and Algorithms</vt:lpstr>
      <vt:lpstr>특성행렬(Feature Matrix)</vt:lpstr>
      <vt:lpstr>특성행렬(Feature Matrix)</vt:lpstr>
      <vt:lpstr>실습 과제 - 1</vt:lpstr>
      <vt:lpstr>실습 과제 - 2</vt:lpstr>
      <vt:lpstr>실습 과제 - 3</vt:lpstr>
    </vt:vector>
  </TitlesOfParts>
  <Manager/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ancestor9</dc:creator>
  <cp:lastModifiedBy>Cho Sanggoo</cp:lastModifiedBy>
  <cp:revision>2169</cp:revision>
  <cp:lastPrinted>2023-01-27T02:16:17Z</cp:lastPrinted>
  <dcterms:created xsi:type="dcterms:W3CDTF">2013-11-05T14:26:13Z</dcterms:created>
  <dcterms:modified xsi:type="dcterms:W3CDTF">2023-03-06T14:21:05Z</dcterms:modified>
  <cp:version/>
</cp:coreProperties>
</file>