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8" r:id="rId3"/>
    <p:sldId id="257" r:id="rId4"/>
    <p:sldId id="259" r:id="rId5"/>
    <p:sldId id="260" r:id="rId6"/>
    <p:sldId id="261" r:id="rId7"/>
    <p:sldId id="262" r:id="rId8"/>
    <p:sldId id="264" r:id="rId9"/>
    <p:sldId id="263" r:id="rId10"/>
    <p:sldId id="265" r:id="rId11"/>
    <p:sldId id="267" r:id="rId12"/>
    <p:sldId id="268" r:id="rId13"/>
    <p:sldId id="269" r:id="rId14"/>
    <p:sldId id="266" r:id="rId15"/>
    <p:sldId id="285" r:id="rId16"/>
    <p:sldId id="284" r:id="rId17"/>
    <p:sldId id="271" r:id="rId18"/>
    <p:sldId id="272" r:id="rId19"/>
    <p:sldId id="282" r:id="rId20"/>
    <p:sldId id="283" r:id="rId21"/>
    <p:sldId id="273" r:id="rId22"/>
    <p:sldId id="274" r:id="rId23"/>
    <p:sldId id="275" r:id="rId24"/>
    <p:sldId id="286" r:id="rId25"/>
    <p:sldId id="277" r:id="rId26"/>
    <p:sldId id="278" r:id="rId27"/>
    <p:sldId id="276" r:id="rId28"/>
    <p:sldId id="279" r:id="rId29"/>
    <p:sldId id="280" r:id="rId30"/>
    <p:sldId id="28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C25D02-7ACB-4751-A75E-54FFE90402C7}"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6FCE8-8C99-4A1E-87E6-25C5BEBDB61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25D02-7ACB-4751-A75E-54FFE90402C7}"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6FCE8-8C99-4A1E-87E6-25C5BEBDB6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25D02-7ACB-4751-A75E-54FFE90402C7}"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6FCE8-8C99-4A1E-87E6-25C5BEBDB6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25D02-7ACB-4751-A75E-54FFE90402C7}"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6FCE8-8C99-4A1E-87E6-25C5BEBDB6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C25D02-7ACB-4751-A75E-54FFE90402C7}"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6FCE8-8C99-4A1E-87E6-25C5BEBDB61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C25D02-7ACB-4751-A75E-54FFE90402C7}"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6FCE8-8C99-4A1E-87E6-25C5BEBDB6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C25D02-7ACB-4751-A75E-54FFE90402C7}" type="datetimeFigureOut">
              <a:rPr lang="en-US" smtClean="0"/>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6FCE8-8C99-4A1E-87E6-25C5BEBDB6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C25D02-7ACB-4751-A75E-54FFE90402C7}" type="datetimeFigureOut">
              <a:rPr lang="en-US" smtClean="0"/>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6FCE8-8C99-4A1E-87E6-25C5BEBDB6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25D02-7ACB-4751-A75E-54FFE90402C7}" type="datetimeFigureOut">
              <a:rPr lang="en-US" smtClean="0"/>
              <a:t>5/4/2017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6FCE8-8C99-4A1E-87E6-25C5BEBDB6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25D02-7ACB-4751-A75E-54FFE90402C7}"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6FCE8-8C99-4A1E-87E6-25C5BEBDB61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6C25D02-7ACB-4751-A75E-54FFE90402C7}" type="datetimeFigureOut">
              <a:rPr lang="en-US" smtClean="0"/>
              <a:t>5/4/2017</a:t>
            </a:fld>
            <a:endParaRPr lang="en-US"/>
          </a:p>
        </p:txBody>
      </p:sp>
      <p:sp>
        <p:nvSpPr>
          <p:cNvPr id="9" name="Slide Number Placeholder 8"/>
          <p:cNvSpPr>
            <a:spLocks noGrp="1"/>
          </p:cNvSpPr>
          <p:nvPr>
            <p:ph type="sldNum" sz="quarter" idx="11"/>
          </p:nvPr>
        </p:nvSpPr>
        <p:spPr/>
        <p:txBody>
          <a:bodyPr/>
          <a:lstStyle/>
          <a:p>
            <a:fld id="{2746FCE8-8C99-4A1E-87E6-25C5BEBDB61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746FCE8-8C99-4A1E-87E6-25C5BEBDB61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6C25D02-7ACB-4751-A75E-54FFE90402C7}" type="datetimeFigureOut">
              <a:rPr lang="en-US" smtClean="0"/>
              <a:t>5/4/2017</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543800" cy="2514599"/>
          </a:xfrm>
        </p:spPr>
        <p:txBody>
          <a:bodyPr/>
          <a:lstStyle/>
          <a:p>
            <a:pPr algn="ctr"/>
            <a:r>
              <a:rPr lang="en-US" sz="6000" b="1" dirty="0" smtClean="0">
                <a:latin typeface="Times New Roman" pitchFamily="18" charset="0"/>
                <a:cs typeface="Times New Roman" pitchFamily="18" charset="0"/>
              </a:rPr>
              <a:t>News Classification and Sentiment Analysis</a:t>
            </a:r>
            <a:endParaRPr lang="en-US" sz="6000" b="1" dirty="0">
              <a:latin typeface="Times New Roman" pitchFamily="18" charset="0"/>
              <a:cs typeface="Times New Roman" pitchFamily="18" charset="0"/>
            </a:endParaRPr>
          </a:p>
        </p:txBody>
      </p:sp>
      <p:sp>
        <p:nvSpPr>
          <p:cNvPr id="3" name="Subtitle 2"/>
          <p:cNvSpPr>
            <a:spLocks noGrp="1"/>
          </p:cNvSpPr>
          <p:nvPr>
            <p:ph type="subTitle" idx="1"/>
          </p:nvPr>
        </p:nvSpPr>
        <p:spPr>
          <a:xfrm>
            <a:off x="381000" y="4267200"/>
            <a:ext cx="3048000" cy="1828800"/>
          </a:xfrm>
        </p:spPr>
        <p:txBody>
          <a:bodyPr>
            <a:normAutofit/>
          </a:bodyPr>
          <a:lstStyle/>
          <a:p>
            <a:r>
              <a:rPr lang="en-US" sz="2600" b="1" dirty="0" smtClean="0">
                <a:solidFill>
                  <a:schemeClr val="tx1"/>
                </a:solidFill>
                <a:latin typeface="Times New Roman" pitchFamily="18" charset="0"/>
                <a:cs typeface="Times New Roman" pitchFamily="18" charset="0"/>
              </a:rPr>
              <a:t>Mentor:</a:t>
            </a:r>
          </a:p>
          <a:p>
            <a:r>
              <a:rPr lang="en-US" sz="2600" dirty="0" smtClean="0">
                <a:solidFill>
                  <a:schemeClr val="tx1"/>
                </a:solidFill>
                <a:latin typeface="Times New Roman" pitchFamily="18" charset="0"/>
                <a:cs typeface="Times New Roman" pitchFamily="18" charset="0"/>
              </a:rPr>
              <a:t>Mr. Subhash C Gupta</a:t>
            </a:r>
            <a:endParaRPr lang="en-US" sz="2600" dirty="0">
              <a:solidFill>
                <a:schemeClr val="tx1"/>
              </a:solidFill>
              <a:latin typeface="Times New Roman" pitchFamily="18" charset="0"/>
              <a:cs typeface="Times New Roman" pitchFamily="18" charset="0"/>
            </a:endParaRPr>
          </a:p>
        </p:txBody>
      </p:sp>
      <p:sp>
        <p:nvSpPr>
          <p:cNvPr id="4" name="TextBox 3"/>
          <p:cNvSpPr txBox="1"/>
          <p:nvPr/>
        </p:nvSpPr>
        <p:spPr>
          <a:xfrm>
            <a:off x="3962400" y="4191000"/>
            <a:ext cx="4038600" cy="1200329"/>
          </a:xfrm>
          <a:prstGeom prst="rect">
            <a:avLst/>
          </a:prstGeom>
          <a:noFill/>
        </p:spPr>
        <p:txBody>
          <a:bodyPr wrap="square" rtlCol="0">
            <a:spAutoFit/>
          </a:bodyPr>
          <a:lstStyle/>
          <a:p>
            <a:r>
              <a:rPr lang="en-US" b="1" dirty="0" smtClean="0"/>
              <a:t> </a:t>
            </a:r>
            <a:r>
              <a:rPr lang="en-US" sz="2400" b="1" dirty="0" smtClean="0">
                <a:latin typeface="Times New Roman" pitchFamily="18" charset="0"/>
                <a:cs typeface="Times New Roman" pitchFamily="18" charset="0"/>
              </a:rPr>
              <a:t>Submitted By:</a:t>
            </a:r>
          </a:p>
          <a:p>
            <a:r>
              <a:rPr lang="en-US" sz="2400" dirty="0" smtClean="0">
                <a:latin typeface="Times New Roman" pitchFamily="18" charset="0"/>
                <a:cs typeface="Times New Roman" pitchFamily="18" charset="0"/>
              </a:rPr>
              <a:t>Varuna Gupta (BE/25077/13)</a:t>
            </a:r>
          </a:p>
          <a:p>
            <a:r>
              <a:rPr lang="en-US" sz="2400" dirty="0" smtClean="0">
                <a:latin typeface="Times New Roman" pitchFamily="18" charset="0"/>
                <a:cs typeface="Times New Roman" pitchFamily="18" charset="0"/>
              </a:rPr>
              <a:t>Shiven Purohit (BE/25093/13)</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33749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itchFamily="18" charset="0"/>
                <a:cs typeface="Times New Roman" pitchFamily="18" charset="0"/>
              </a:rPr>
              <a:t>Module 1 – EXTRACTION</a:t>
            </a:r>
            <a:endParaRPr lang="en-US" dirty="0"/>
          </a:p>
        </p:txBody>
      </p:sp>
      <p:sp>
        <p:nvSpPr>
          <p:cNvPr id="3" name="Content Placeholder 2"/>
          <p:cNvSpPr>
            <a:spLocks noGrp="1"/>
          </p:cNvSpPr>
          <p:nvPr>
            <p:ph idx="1"/>
          </p:nvPr>
        </p:nvSpPr>
        <p:spPr>
          <a:xfrm>
            <a:off x="457200" y="1447800"/>
            <a:ext cx="7620000" cy="4953000"/>
          </a:xfrm>
        </p:spPr>
        <p:txBody>
          <a:bodyPr/>
          <a:lstStyle/>
          <a:p>
            <a:pPr marL="114300" indent="0">
              <a:buNone/>
            </a:pPr>
            <a:r>
              <a:rPr lang="en-US" sz="2600" b="1" dirty="0"/>
              <a:t>Part 1 – Crawler – Overview </a:t>
            </a:r>
            <a:endParaRPr lang="en-US" dirty="0" smtClean="0"/>
          </a:p>
          <a:p>
            <a:pPr marL="114300" indent="0">
              <a:buNone/>
            </a:pPr>
            <a:r>
              <a:rPr lang="en-US" b="1" dirty="0" smtClean="0"/>
              <a:t>OUTPUT:</a:t>
            </a:r>
          </a:p>
          <a:p>
            <a:pPr marL="114300" indent="0">
              <a:buNone/>
            </a:pPr>
            <a:endParaRPr lang="en-US" b="1" dirty="0"/>
          </a:p>
        </p:txBody>
      </p:sp>
      <p:pic>
        <p:nvPicPr>
          <p:cNvPr id="5" name="Picture 4" descr="C:\Users\Varuna Gupta\Desktop\Selection_062.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200"/>
            <a:ext cx="7162800" cy="4331970"/>
          </a:xfrm>
          <a:prstGeom prst="rect">
            <a:avLst/>
          </a:prstGeom>
          <a:noFill/>
          <a:ln>
            <a:noFill/>
          </a:ln>
        </p:spPr>
      </p:pic>
    </p:spTree>
    <p:extLst>
      <p:ext uri="{BB962C8B-B14F-4D97-AF65-F5344CB8AC3E}">
        <p14:creationId xmlns:p14="http://schemas.microsoft.com/office/powerpoint/2010/main" val="3076353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itchFamily="18" charset="0"/>
                <a:cs typeface="Times New Roman" pitchFamily="18" charset="0"/>
              </a:rPr>
              <a:t>Module 1 – EXTRACTION</a:t>
            </a:r>
            <a:endParaRPr lang="en-US" dirty="0"/>
          </a:p>
        </p:txBody>
      </p:sp>
      <p:sp>
        <p:nvSpPr>
          <p:cNvPr id="3" name="Content Placeholder 2"/>
          <p:cNvSpPr>
            <a:spLocks noGrp="1"/>
          </p:cNvSpPr>
          <p:nvPr>
            <p:ph idx="1"/>
          </p:nvPr>
        </p:nvSpPr>
        <p:spPr>
          <a:xfrm>
            <a:off x="457200" y="1447800"/>
            <a:ext cx="7620000" cy="4953000"/>
          </a:xfrm>
        </p:spPr>
        <p:txBody>
          <a:bodyPr/>
          <a:lstStyle/>
          <a:p>
            <a:pPr marL="114300" indent="0">
              <a:buNone/>
            </a:pPr>
            <a:r>
              <a:rPr lang="en-US" sz="2600" b="1" dirty="0"/>
              <a:t>Part </a:t>
            </a:r>
            <a:r>
              <a:rPr lang="en-US" sz="2600" b="1" dirty="0" smtClean="0"/>
              <a:t>2 </a:t>
            </a:r>
            <a:r>
              <a:rPr lang="en-US" sz="2600" b="1" dirty="0"/>
              <a:t>– </a:t>
            </a:r>
            <a:r>
              <a:rPr lang="en-US" sz="2600" b="1" dirty="0" smtClean="0"/>
              <a:t>Scraper </a:t>
            </a:r>
            <a:r>
              <a:rPr lang="en-US" sz="2600" b="1" dirty="0"/>
              <a:t>– Overview </a:t>
            </a:r>
            <a:endParaRPr lang="en-US" dirty="0" smtClean="0"/>
          </a:p>
          <a:p>
            <a:pPr marL="114300" indent="0">
              <a:buNone/>
            </a:pPr>
            <a:endParaRPr lang="en-US" b="1" dirty="0" smtClean="0"/>
          </a:p>
          <a:p>
            <a:pPr marL="114300" indent="0">
              <a:buNone/>
            </a:pPr>
            <a:r>
              <a:rPr lang="en-US" dirty="0" smtClean="0">
                <a:latin typeface="Times New Roman" pitchFamily="18" charset="0"/>
                <a:cs typeface="Times New Roman" pitchFamily="18" charset="0"/>
              </a:rPr>
              <a:t>In this part of the module, we have designed a web scraper bot which when given html links fetches us all the data from the news links like headline, author, published date and story.</a:t>
            </a:r>
          </a:p>
          <a:p>
            <a:pPr marL="114300" indent="0">
              <a:buNone/>
            </a:pPr>
            <a:endParaRPr lang="en-US" dirty="0">
              <a:latin typeface="Times New Roman" pitchFamily="18" charset="0"/>
              <a:cs typeface="Times New Roman" pitchFamily="18" charset="0"/>
            </a:endParaRPr>
          </a:p>
          <a:p>
            <a:pPr marL="114300" indent="0">
              <a:buNone/>
            </a:pPr>
            <a:r>
              <a:rPr lang="en-US" dirty="0" smtClean="0">
                <a:latin typeface="Times New Roman" pitchFamily="18" charset="0"/>
                <a:cs typeface="Times New Roman" pitchFamily="18" charset="0"/>
              </a:rPr>
              <a:t>This data is stored in a SQLite database file and is further used for auto summarization, sentiment analysis and multi-label classification.</a:t>
            </a:r>
          </a:p>
          <a:p>
            <a:pPr marL="114300" indent="0">
              <a:buNone/>
            </a:pPr>
            <a:r>
              <a:rPr lang="en-US" dirty="0" smtClean="0">
                <a:latin typeface="Times New Roman" pitchFamily="18" charset="0"/>
                <a:cs typeface="Times New Roman" pitchFamily="18" charset="0"/>
              </a:rPr>
              <a:t>INPUT : links from bs.txt file and number of links to parse</a:t>
            </a:r>
          </a:p>
          <a:p>
            <a:pPr marL="114300" indent="0">
              <a:buNone/>
            </a:pPr>
            <a:r>
              <a:rPr lang="en-US" dirty="0" smtClean="0">
                <a:latin typeface="Times New Roman" pitchFamily="18" charset="0"/>
                <a:cs typeface="Times New Roman" pitchFamily="18" charset="0"/>
              </a:rPr>
              <a:t>OUTPUT : .sqlite file with data given in a tabular format.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81869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itchFamily="18" charset="0"/>
                <a:cs typeface="Times New Roman" pitchFamily="18" charset="0"/>
              </a:rPr>
              <a:t>Module 1 – EXTRACTION</a:t>
            </a:r>
            <a:endParaRPr lang="en-US" dirty="0"/>
          </a:p>
        </p:txBody>
      </p:sp>
      <p:sp>
        <p:nvSpPr>
          <p:cNvPr id="3" name="Content Placeholder 2"/>
          <p:cNvSpPr>
            <a:spLocks noGrp="1"/>
          </p:cNvSpPr>
          <p:nvPr>
            <p:ph idx="1"/>
          </p:nvPr>
        </p:nvSpPr>
        <p:spPr>
          <a:xfrm>
            <a:off x="457200" y="1447800"/>
            <a:ext cx="7620000" cy="4953000"/>
          </a:xfrm>
        </p:spPr>
        <p:txBody>
          <a:bodyPr/>
          <a:lstStyle/>
          <a:p>
            <a:pPr marL="114300" indent="0">
              <a:buNone/>
            </a:pPr>
            <a:r>
              <a:rPr lang="en-US" sz="2600" b="1" dirty="0"/>
              <a:t>Part </a:t>
            </a:r>
            <a:r>
              <a:rPr lang="en-US" sz="2600" b="1" dirty="0" smtClean="0"/>
              <a:t>2 </a:t>
            </a:r>
            <a:r>
              <a:rPr lang="en-US" sz="2600" b="1" dirty="0"/>
              <a:t>– </a:t>
            </a:r>
            <a:r>
              <a:rPr lang="en-US" sz="2600" b="1" dirty="0" smtClean="0"/>
              <a:t>Scraper </a:t>
            </a:r>
            <a:r>
              <a:rPr lang="en-US" sz="2600" b="1" dirty="0"/>
              <a:t>– Overview </a:t>
            </a:r>
            <a:endParaRPr lang="en-US" dirty="0" smtClean="0"/>
          </a:p>
          <a:p>
            <a:pPr marL="114300" indent="0">
              <a:buNone/>
            </a:pPr>
            <a:r>
              <a:rPr lang="en-US" dirty="0" smtClean="0"/>
              <a:t>INPUT : The script shows the total number of news stories crawled by the crawler and asks how many to process.</a:t>
            </a:r>
          </a:p>
          <a:p>
            <a:pPr marL="114300" indent="0">
              <a:buNone/>
            </a:pPr>
            <a:endParaRPr lang="en-US" b="1" dirty="0" smtClean="0"/>
          </a:p>
          <a:p>
            <a:pPr marL="114300" indent="0">
              <a:buNone/>
            </a:pPr>
            <a:endParaRPr lang="en-US" b="1" dirty="0" smtClean="0"/>
          </a:p>
        </p:txBody>
      </p:sp>
      <p:pic>
        <p:nvPicPr>
          <p:cNvPr id="1026" name="Picture 2" descr="C:\Users\Varuna Gupta\Desktop\Screenshot from 2017-05-02 23_50_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05200"/>
            <a:ext cx="77724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989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itchFamily="18" charset="0"/>
                <a:cs typeface="Times New Roman" pitchFamily="18" charset="0"/>
              </a:rPr>
              <a:t>Module 1 – EXTRACTION</a:t>
            </a:r>
            <a:endParaRPr lang="en-US" dirty="0"/>
          </a:p>
        </p:txBody>
      </p:sp>
      <p:sp>
        <p:nvSpPr>
          <p:cNvPr id="3" name="Content Placeholder 2"/>
          <p:cNvSpPr>
            <a:spLocks noGrp="1"/>
          </p:cNvSpPr>
          <p:nvPr>
            <p:ph idx="1"/>
          </p:nvPr>
        </p:nvSpPr>
        <p:spPr>
          <a:xfrm>
            <a:off x="457200" y="1447800"/>
            <a:ext cx="7620000" cy="4953000"/>
          </a:xfrm>
        </p:spPr>
        <p:txBody>
          <a:bodyPr/>
          <a:lstStyle/>
          <a:p>
            <a:pPr marL="114300" indent="0">
              <a:buNone/>
            </a:pPr>
            <a:r>
              <a:rPr lang="en-US" sz="2600" b="1" dirty="0"/>
              <a:t>Part </a:t>
            </a:r>
            <a:r>
              <a:rPr lang="en-US" sz="2600" b="1" dirty="0" smtClean="0"/>
              <a:t>2 </a:t>
            </a:r>
            <a:r>
              <a:rPr lang="en-US" sz="2600" b="1" dirty="0"/>
              <a:t>– </a:t>
            </a:r>
            <a:r>
              <a:rPr lang="en-US" sz="2600" b="1" dirty="0" smtClean="0"/>
              <a:t>Scraper </a:t>
            </a:r>
            <a:r>
              <a:rPr lang="en-US" sz="2600" b="1" dirty="0"/>
              <a:t>– Overview </a:t>
            </a:r>
            <a:endParaRPr lang="en-US" dirty="0" smtClean="0"/>
          </a:p>
          <a:p>
            <a:pPr marL="114300" indent="0">
              <a:buNone/>
            </a:pPr>
            <a:r>
              <a:rPr lang="en-US" dirty="0" smtClean="0"/>
              <a:t>OUTPUT : The script produces a .sqlite output file which contains all the news details in database table format.</a:t>
            </a:r>
          </a:p>
          <a:p>
            <a:pPr marL="114300" indent="0">
              <a:buNone/>
            </a:pPr>
            <a:endParaRPr lang="en-US" b="1" dirty="0" smtClean="0"/>
          </a:p>
          <a:p>
            <a:pPr marL="114300" indent="0">
              <a:buNone/>
            </a:pPr>
            <a:endParaRPr lang="en-US" b="1" dirty="0" smtClean="0"/>
          </a:p>
          <a:p>
            <a:pPr marL="114300" indent="0">
              <a:buNone/>
            </a:pPr>
            <a:endParaRPr lang="en-US" b="1" dirty="0" smtClean="0"/>
          </a:p>
        </p:txBody>
      </p:sp>
      <p:pic>
        <p:nvPicPr>
          <p:cNvPr id="5" name="Picture 4" descr="C:\Users\Varuna Gupta\Desktop\Selection_034.png"/>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5600"/>
            <a:ext cx="7010400" cy="3462655"/>
          </a:xfrm>
          <a:prstGeom prst="rect">
            <a:avLst/>
          </a:prstGeom>
          <a:noFill/>
          <a:ln>
            <a:noFill/>
          </a:ln>
        </p:spPr>
      </p:pic>
    </p:spTree>
    <p:extLst>
      <p:ext uri="{BB962C8B-B14F-4D97-AF65-F5344CB8AC3E}">
        <p14:creationId xmlns:p14="http://schemas.microsoft.com/office/powerpoint/2010/main" val="11792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Times New Roman" pitchFamily="18" charset="0"/>
                <a:cs typeface="Times New Roman" pitchFamily="18" charset="0"/>
              </a:rPr>
              <a:t>Module 2- AUTOSUMMARIZATION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4300" indent="0">
              <a:buNone/>
            </a:pPr>
            <a:r>
              <a:rPr lang="en-US" sz="2600" dirty="0" smtClean="0">
                <a:latin typeface="Times New Roman" pitchFamily="18" charset="0"/>
                <a:cs typeface="Times New Roman" pitchFamily="18" charset="0"/>
              </a:rPr>
              <a:t>In this module, we have summarized news stories into 2 or 3 sentences.</a:t>
            </a:r>
          </a:p>
          <a:p>
            <a:pPr marL="114300" indent="0">
              <a:buNone/>
            </a:pPr>
            <a:r>
              <a:rPr lang="en-US" sz="2600" dirty="0" smtClean="0">
                <a:latin typeface="Times New Roman" pitchFamily="18" charset="0"/>
                <a:cs typeface="Times New Roman" pitchFamily="18" charset="0"/>
              </a:rPr>
              <a:t>First, we calculate the frequency of all the words in the story (less the stopwords like it, a, an, the and etc.) and give higher rank to higher frequency word.</a:t>
            </a:r>
          </a:p>
          <a:p>
            <a:pPr marL="114300" indent="0">
              <a:buNone/>
            </a:pPr>
            <a:r>
              <a:rPr lang="en-US" sz="2600" dirty="0" smtClean="0">
                <a:latin typeface="Times New Roman" pitchFamily="18" charset="0"/>
                <a:cs typeface="Times New Roman" pitchFamily="18" charset="0"/>
              </a:rPr>
              <a:t>Second, we calculate the rank of the sentence using word frequencies by adding the frequency of all the words to compute frequency of sentences.</a:t>
            </a:r>
          </a:p>
          <a:p>
            <a:pPr marL="114300" indent="0">
              <a:buNone/>
            </a:pPr>
            <a:r>
              <a:rPr lang="en-US" sz="2600" dirty="0" smtClean="0">
                <a:latin typeface="Times New Roman" pitchFamily="18" charset="0"/>
                <a:cs typeface="Times New Roman" pitchFamily="18" charset="0"/>
              </a:rPr>
              <a:t>Finally, we select 2 or 3 high rank sentences (sentences with high frequency count).</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722803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Times New Roman" pitchFamily="18" charset="0"/>
                <a:cs typeface="Times New Roman" pitchFamily="18" charset="0"/>
              </a:rPr>
              <a:t>Module 2- AUTOSUMMARIZATION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4300" indent="0">
              <a:buNone/>
            </a:pPr>
            <a:r>
              <a:rPr lang="en-US" sz="2400" b="1" dirty="0">
                <a:latin typeface="Times New Roman" pitchFamily="18" charset="0"/>
                <a:cs typeface="Times New Roman" pitchFamily="18" charset="0"/>
              </a:rPr>
              <a:t>METHODOLOGY</a:t>
            </a:r>
            <a:r>
              <a:rPr lang="en-US" sz="2400" b="1" dirty="0" smtClean="0">
                <a:latin typeface="Times New Roman" pitchFamily="18" charset="0"/>
                <a:cs typeface="Times New Roman" pitchFamily="18" charset="0"/>
              </a:rPr>
              <a:t>:</a:t>
            </a:r>
          </a:p>
          <a:p>
            <a:pPr marL="114300" indent="0">
              <a:buNone/>
            </a:pPr>
            <a:endParaRPr lang="en-US" sz="1000" b="1"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Download the article from Web.</a:t>
            </a:r>
          </a:p>
          <a:p>
            <a:r>
              <a:rPr lang="en-US" sz="2400" dirty="0" smtClean="0">
                <a:latin typeface="Times New Roman" pitchFamily="18" charset="0"/>
                <a:cs typeface="Times New Roman" pitchFamily="18" charset="0"/>
              </a:rPr>
              <a:t>Split the article into words and eliminate the stopwords (the, is..)</a:t>
            </a:r>
          </a:p>
          <a:p>
            <a:r>
              <a:rPr lang="en-US" sz="2400" dirty="0" smtClean="0">
                <a:latin typeface="Times New Roman" pitchFamily="18" charset="0"/>
                <a:cs typeface="Times New Roman" pitchFamily="18" charset="0"/>
              </a:rPr>
              <a:t>Find the frequency of the words.</a:t>
            </a:r>
          </a:p>
          <a:p>
            <a:r>
              <a:rPr lang="en-US" sz="2400" dirty="0" smtClean="0">
                <a:latin typeface="Times New Roman" pitchFamily="18" charset="0"/>
                <a:cs typeface="Times New Roman" pitchFamily="18" charset="0"/>
              </a:rPr>
              <a:t>Rank the words according to the frequency.</a:t>
            </a:r>
          </a:p>
          <a:p>
            <a:r>
              <a:rPr lang="en-US" sz="2400" dirty="0" smtClean="0">
                <a:latin typeface="Times New Roman" pitchFamily="18" charset="0"/>
                <a:cs typeface="Times New Roman" pitchFamily="18" charset="0"/>
              </a:rPr>
              <a:t>For each sentence, find the score of how important the words in that sentence are.</a:t>
            </a:r>
          </a:p>
          <a:p>
            <a:r>
              <a:rPr lang="en-US" sz="2400" dirty="0" smtClean="0">
                <a:latin typeface="Times New Roman" pitchFamily="18" charset="0"/>
                <a:cs typeface="Times New Roman" pitchFamily="18" charset="0"/>
              </a:rPr>
              <a:t>Rank the sentences by that score.</a:t>
            </a:r>
            <a:endParaRPr lang="en-US" sz="2400" dirty="0">
              <a:latin typeface="Times New Roman" pitchFamily="18" charset="0"/>
              <a:cs typeface="Times New Roman" pitchFamily="18" charset="0"/>
            </a:endParaRPr>
          </a:p>
          <a:p>
            <a:pPr marL="114300" indent="0">
              <a:buNone/>
            </a:pP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996542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Times New Roman" pitchFamily="18" charset="0"/>
                <a:cs typeface="Times New Roman" pitchFamily="18" charset="0"/>
              </a:rPr>
              <a:t>Module 2- AUTOSUMMARIZATION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4300" indent="0">
              <a:buNone/>
            </a:pPr>
            <a:r>
              <a:rPr lang="en-US" sz="2600" dirty="0" smtClean="0">
                <a:latin typeface="Times New Roman" pitchFamily="18" charset="0"/>
                <a:cs typeface="Times New Roman" pitchFamily="18" charset="0"/>
              </a:rPr>
              <a:t>INPUT:</a:t>
            </a:r>
          </a:p>
          <a:p>
            <a:pPr marL="114300" indent="0">
              <a:buNone/>
            </a:pPr>
            <a:r>
              <a:rPr lang="en-US" sz="2600" dirty="0" smtClean="0">
                <a:latin typeface="Times New Roman" pitchFamily="18" charset="0"/>
                <a:cs typeface="Times New Roman" pitchFamily="18" charset="0"/>
              </a:rPr>
              <a:t>The script takes the ‘story’ from .sqlite file of the selected article number and the number of sentences to which article must be summarized.</a:t>
            </a:r>
          </a:p>
          <a:p>
            <a:pPr marL="114300" indent="0">
              <a:buNone/>
            </a:pPr>
            <a:endParaRPr lang="en-US" sz="2600" dirty="0">
              <a:latin typeface="Times New Roman" pitchFamily="18" charset="0"/>
              <a:cs typeface="Times New Roman" pitchFamily="18" charset="0"/>
            </a:endParaRPr>
          </a:p>
        </p:txBody>
      </p:sp>
      <p:pic>
        <p:nvPicPr>
          <p:cNvPr id="4" name="Picture 3" descr="C:\Users\Varuna Gupta\Desktop\Selection_059.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57600"/>
            <a:ext cx="7239000" cy="2336800"/>
          </a:xfrm>
          <a:prstGeom prst="rect">
            <a:avLst/>
          </a:prstGeom>
          <a:noFill/>
          <a:ln>
            <a:noFill/>
          </a:ln>
        </p:spPr>
      </p:pic>
    </p:spTree>
    <p:extLst>
      <p:ext uri="{BB962C8B-B14F-4D97-AF65-F5344CB8AC3E}">
        <p14:creationId xmlns:p14="http://schemas.microsoft.com/office/powerpoint/2010/main" val="1492422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pPr algn="ctr"/>
            <a:r>
              <a:rPr lang="en-US" sz="3600" b="1" dirty="0" smtClean="0">
                <a:latin typeface="Times New Roman" pitchFamily="18" charset="0"/>
                <a:cs typeface="Times New Roman" pitchFamily="18" charset="0"/>
              </a:rPr>
              <a:t>Module 2- AUTOSUMMARIZATION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7620000" cy="5257800"/>
          </a:xfrm>
        </p:spPr>
        <p:txBody>
          <a:bodyPr>
            <a:normAutofit/>
          </a:bodyPr>
          <a:lstStyle/>
          <a:p>
            <a:pPr marL="114300" indent="0">
              <a:buNone/>
            </a:pPr>
            <a:r>
              <a:rPr lang="en-US" sz="2600" dirty="0" smtClean="0">
                <a:latin typeface="Times New Roman" pitchFamily="18" charset="0"/>
                <a:cs typeface="Times New Roman" pitchFamily="18" charset="0"/>
              </a:rPr>
              <a:t>OUTPUT:</a:t>
            </a:r>
          </a:p>
          <a:p>
            <a:pPr marL="114300" indent="0">
              <a:buNone/>
            </a:pPr>
            <a:r>
              <a:rPr lang="en-US" sz="2600" dirty="0" smtClean="0">
                <a:latin typeface="Times New Roman" pitchFamily="18" charset="0"/>
                <a:cs typeface="Times New Roman" pitchFamily="18" charset="0"/>
              </a:rPr>
              <a:t>In the output, we have the updated .sqlite file with summary of the news articles.</a:t>
            </a:r>
          </a:p>
          <a:p>
            <a:pPr marL="114300" indent="0">
              <a:buNone/>
            </a:pPr>
            <a:endParaRPr lang="en-US" sz="2600" dirty="0">
              <a:latin typeface="Times New Roman" pitchFamily="18" charset="0"/>
              <a:cs typeface="Times New Roman" pitchFamily="18" charset="0"/>
            </a:endParaRPr>
          </a:p>
        </p:txBody>
      </p:sp>
      <p:pic>
        <p:nvPicPr>
          <p:cNvPr id="5" name="Picture 4" descr="C:\Users\Varuna Gupta\Desktop\out.png"/>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34920"/>
            <a:ext cx="7391400" cy="4323080"/>
          </a:xfrm>
          <a:prstGeom prst="rect">
            <a:avLst/>
          </a:prstGeom>
          <a:noFill/>
          <a:ln>
            <a:noFill/>
          </a:ln>
        </p:spPr>
      </p:pic>
    </p:spTree>
    <p:extLst>
      <p:ext uri="{BB962C8B-B14F-4D97-AF65-F5344CB8AC3E}">
        <p14:creationId xmlns:p14="http://schemas.microsoft.com/office/powerpoint/2010/main" val="842121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Module 3- </a:t>
            </a:r>
            <a:r>
              <a:rPr lang="en-US" b="1" dirty="0" smtClean="0">
                <a:latin typeface="Times New Roman" pitchFamily="18" charset="0"/>
                <a:cs typeface="Times New Roman" pitchFamily="18" charset="0"/>
              </a:rPr>
              <a:t>CLASSIFICATION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4300" indent="0">
              <a:buNone/>
            </a:pPr>
            <a:r>
              <a:rPr lang="en-US" sz="2600" dirty="0" smtClean="0">
                <a:latin typeface="Times New Roman" pitchFamily="18" charset="0"/>
                <a:cs typeface="Times New Roman" pitchFamily="18" charset="0"/>
              </a:rPr>
              <a:t>In this module, the news article are classified under various labels like sports, national, international, others etc. The algorithm used in multi-label classification is Naïve Bayes Algorithm.</a:t>
            </a:r>
          </a:p>
          <a:p>
            <a:pPr marL="114300" indent="0">
              <a:buNone/>
            </a:pPr>
            <a:endParaRPr lang="en-US" sz="2600" dirty="0">
              <a:latin typeface="Times New Roman" pitchFamily="18" charset="0"/>
              <a:cs typeface="Times New Roman" pitchFamily="18" charset="0"/>
            </a:endParaRPr>
          </a:p>
          <a:p>
            <a:pPr marL="114300" indent="0">
              <a:buNone/>
            </a:pPr>
            <a:r>
              <a:rPr lang="en-US" sz="2600" dirty="0" smtClean="0">
                <a:latin typeface="Times New Roman" pitchFamily="18" charset="0"/>
                <a:cs typeface="Times New Roman" pitchFamily="18" charset="0"/>
              </a:rPr>
              <a:t>INPUT: The updated .sqlite file with summarized news article</a:t>
            </a:r>
          </a:p>
          <a:p>
            <a:pPr marL="114300" indent="0">
              <a:buNone/>
            </a:pPr>
            <a:endParaRPr lang="en-US" sz="2600" dirty="0">
              <a:latin typeface="Times New Roman" pitchFamily="18" charset="0"/>
              <a:cs typeface="Times New Roman" pitchFamily="18" charset="0"/>
            </a:endParaRPr>
          </a:p>
          <a:p>
            <a:pPr marL="114300" indent="0">
              <a:buNone/>
            </a:pPr>
            <a:r>
              <a:rPr lang="en-US" sz="2600" dirty="0" smtClean="0">
                <a:latin typeface="Times New Roman" pitchFamily="18" charset="0"/>
                <a:cs typeface="Times New Roman" pitchFamily="18" charset="0"/>
              </a:rPr>
              <a:t>OUTPUT: The output adds a column in the .sqlite file that holds the label of the news article in which they are classified.</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000827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Module 3- </a:t>
            </a:r>
            <a:r>
              <a:rPr lang="en-US" b="1" dirty="0" smtClean="0">
                <a:latin typeface="Times New Roman" pitchFamily="18" charset="0"/>
                <a:cs typeface="Times New Roman" pitchFamily="18" charset="0"/>
              </a:rPr>
              <a:t>CLASSIFICATION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7620000" cy="5105400"/>
          </a:xfrm>
        </p:spPr>
        <p:txBody>
          <a:bodyPr>
            <a:normAutofit/>
          </a:bodyPr>
          <a:lstStyle/>
          <a:p>
            <a:pPr marL="114300" indent="0">
              <a:buNone/>
            </a:pPr>
            <a:r>
              <a:rPr lang="en-US" sz="2600" b="1" dirty="0" smtClean="0">
                <a:latin typeface="Times New Roman" pitchFamily="18" charset="0"/>
                <a:cs typeface="Times New Roman" pitchFamily="18" charset="0"/>
              </a:rPr>
              <a:t>METHODOLOGY:</a:t>
            </a:r>
          </a:p>
          <a:p>
            <a:pPr marL="114300" indent="0">
              <a:buNone/>
            </a:pPr>
            <a:r>
              <a:rPr lang="en-US" sz="2400" b="1" dirty="0" smtClean="0">
                <a:latin typeface="Times New Roman" pitchFamily="18" charset="0"/>
                <a:cs typeface="Times New Roman" pitchFamily="18" charset="0"/>
              </a:rPr>
              <a:t>Naïve Bayes Classifier: </a:t>
            </a:r>
            <a:r>
              <a:rPr lang="en-US" sz="2400" dirty="0" smtClean="0">
                <a:latin typeface="Times New Roman" pitchFamily="18" charset="0"/>
                <a:cs typeface="Times New Roman" pitchFamily="18" charset="0"/>
              </a:rPr>
              <a:t>It is a classification technique based on Bayes’ theorem with an assumption of independence among predictors. It works on Bayes’ theorem of probability to predict the class of unknown data set.</a:t>
            </a:r>
          </a:p>
          <a:p>
            <a:pPr marL="114300" indent="0">
              <a:buNone/>
            </a:pPr>
            <a:endParaRPr lang="en-US" sz="2400" b="1" dirty="0">
              <a:latin typeface="Times New Roman" pitchFamily="18" charset="0"/>
              <a:cs typeface="Times New Roman" pitchFamily="18" charset="0"/>
            </a:endParaRPr>
          </a:p>
        </p:txBody>
      </p:sp>
      <p:pic>
        <p:nvPicPr>
          <p:cNvPr id="4" name="Picture 3" descr="C:\Users\Varuna Gupta\Desktop\Selection_065.png"/>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733800"/>
            <a:ext cx="4876800" cy="2514600"/>
          </a:xfrm>
          <a:prstGeom prst="rect">
            <a:avLst/>
          </a:prstGeom>
          <a:noFill/>
          <a:ln>
            <a:noFill/>
          </a:ln>
        </p:spPr>
      </p:pic>
    </p:spTree>
    <p:extLst>
      <p:ext uri="{BB962C8B-B14F-4D97-AF65-F5344CB8AC3E}">
        <p14:creationId xmlns:p14="http://schemas.microsoft.com/office/powerpoint/2010/main" val="2706218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000" b="1" dirty="0" smtClean="0">
                <a:latin typeface="Times New Roman" pitchFamily="18" charset="0"/>
                <a:cs typeface="Times New Roman" pitchFamily="18" charset="0"/>
              </a:rPr>
              <a:t>Introduction</a:t>
            </a:r>
            <a:endParaRPr lang="en-US" sz="5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4300" indent="0" algn="just">
              <a:buNone/>
            </a:pPr>
            <a:r>
              <a:rPr lang="en-US" sz="2400" dirty="0" smtClean="0">
                <a:latin typeface="Times New Roman" pitchFamily="18" charset="0"/>
                <a:cs typeface="Times New Roman" pitchFamily="18" charset="0"/>
              </a:rPr>
              <a:t>The advent use of news online social media  such as articles, blogs, message boards, and news channels, and in general Web content has dramatically  changed the way people look at various things around them. The majority of the content we read today is on the negative aspects of various things. Reading such news is spreading negativity among the people.</a:t>
            </a:r>
          </a:p>
          <a:p>
            <a:pPr marL="114300" indent="0" algn="just">
              <a:buNone/>
            </a:pPr>
            <a:r>
              <a:rPr lang="en-US" sz="2400" dirty="0" smtClean="0">
                <a:latin typeface="Times New Roman" pitchFamily="18" charset="0"/>
                <a:cs typeface="Times New Roman" pitchFamily="18" charset="0"/>
              </a:rPr>
              <a:t>The purpose of this project is emphasized on classification of online news into positive and negative categories. This would enable us to focus only on the good news which will help spread positivity around society and would allow people to think positively.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117480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Module 3- </a:t>
            </a:r>
            <a:r>
              <a:rPr lang="en-US" b="1" dirty="0" smtClean="0">
                <a:latin typeface="Times New Roman" pitchFamily="18" charset="0"/>
                <a:cs typeface="Times New Roman" pitchFamily="18" charset="0"/>
              </a:rPr>
              <a:t>CLASSIFICATION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7620000" cy="5105400"/>
          </a:xfrm>
        </p:spPr>
        <p:txBody>
          <a:bodyPr>
            <a:normAutofit fontScale="85000" lnSpcReduction="20000"/>
          </a:bodyPr>
          <a:lstStyle/>
          <a:p>
            <a:pPr marL="114300" indent="0">
              <a:buNone/>
            </a:pPr>
            <a:r>
              <a:rPr lang="en-US" sz="2600" b="1" dirty="0" smtClean="0">
                <a:latin typeface="Times New Roman" pitchFamily="18" charset="0"/>
                <a:cs typeface="Times New Roman" pitchFamily="18" charset="0"/>
              </a:rPr>
              <a:t>METHODOLOGY:</a:t>
            </a:r>
          </a:p>
          <a:p>
            <a:pPr marL="114300" indent="0">
              <a:buNone/>
            </a:pPr>
            <a:endParaRPr lang="en-US" b="1" dirty="0" smtClean="0">
              <a:latin typeface="Times New Roman" pitchFamily="18" charset="0"/>
              <a:cs typeface="Times New Roman" pitchFamily="18" charset="0"/>
            </a:endParaRPr>
          </a:p>
          <a:p>
            <a:pPr marL="114300" indent="0">
              <a:buNone/>
            </a:pPr>
            <a:r>
              <a:rPr lang="en-US" b="1" dirty="0" smtClean="0">
                <a:latin typeface="Times New Roman" pitchFamily="18" charset="0"/>
                <a:cs typeface="Times New Roman" pitchFamily="18" charset="0"/>
              </a:rPr>
              <a:t>Training Data summary:</a:t>
            </a:r>
            <a:endParaRPr lang="en-US" b="1" dirty="0">
              <a:latin typeface="Times New Roman" pitchFamily="18" charset="0"/>
              <a:cs typeface="Times New Roman" pitchFamily="18" charset="0"/>
            </a:endParaRPr>
          </a:p>
          <a:p>
            <a:pPr marL="114300" indent="0">
              <a:buNone/>
            </a:pPr>
            <a:endParaRPr lang="en-US" sz="2600" b="1" dirty="0" smtClean="0">
              <a:latin typeface="Times New Roman" pitchFamily="18" charset="0"/>
              <a:cs typeface="Times New Roman" pitchFamily="18" charset="0"/>
            </a:endParaRPr>
          </a:p>
          <a:p>
            <a:pPr marL="114300" indent="0">
              <a:buNone/>
            </a:pPr>
            <a:endParaRPr lang="en-US" sz="2600" b="1" dirty="0">
              <a:latin typeface="Times New Roman" pitchFamily="18" charset="0"/>
              <a:cs typeface="Times New Roman" pitchFamily="18" charset="0"/>
            </a:endParaRPr>
          </a:p>
          <a:p>
            <a:pPr marL="114300" indent="0">
              <a:buNone/>
            </a:pPr>
            <a:endParaRPr lang="en-US" sz="2400" b="1" dirty="0" smtClean="0">
              <a:latin typeface="Times New Roman" pitchFamily="18" charset="0"/>
              <a:cs typeface="Times New Roman" pitchFamily="18" charset="0"/>
            </a:endParaRPr>
          </a:p>
          <a:p>
            <a:pPr marL="114300" indent="0">
              <a:buNone/>
            </a:pPr>
            <a:endParaRPr lang="en-US" b="1" dirty="0" smtClean="0">
              <a:latin typeface="Times New Roman" pitchFamily="18" charset="0"/>
              <a:cs typeface="Times New Roman" pitchFamily="18" charset="0"/>
            </a:endParaRPr>
          </a:p>
          <a:p>
            <a:pPr marL="114300" indent="0">
              <a:buNone/>
            </a:pPr>
            <a:r>
              <a:rPr lang="en-US" b="1" dirty="0" smtClean="0">
                <a:latin typeface="Times New Roman" pitchFamily="18" charset="0"/>
                <a:cs typeface="Times New Roman" pitchFamily="18" charset="0"/>
              </a:rPr>
              <a:t>Test Data summary:</a:t>
            </a:r>
          </a:p>
          <a:p>
            <a:pPr marL="114300" indent="0">
              <a:buNone/>
            </a:pPr>
            <a:endParaRPr lang="en-US" sz="2600" b="1" dirty="0" smtClean="0">
              <a:latin typeface="Times New Roman" pitchFamily="18" charset="0"/>
              <a:cs typeface="Times New Roman" pitchFamily="18" charset="0"/>
            </a:endParaRPr>
          </a:p>
          <a:p>
            <a:pPr marL="114300" indent="0">
              <a:buNone/>
            </a:pPr>
            <a:endParaRPr lang="en-US" sz="2600" b="1" dirty="0">
              <a:latin typeface="Times New Roman" pitchFamily="18" charset="0"/>
              <a:cs typeface="Times New Roman" pitchFamily="18" charset="0"/>
            </a:endParaRPr>
          </a:p>
          <a:p>
            <a:pPr marL="114300" indent="0">
              <a:buNone/>
            </a:pPr>
            <a:endParaRPr lang="en-US" sz="2600" b="1" dirty="0" smtClean="0">
              <a:latin typeface="Times New Roman" pitchFamily="18" charset="0"/>
              <a:cs typeface="Times New Roman" pitchFamily="18" charset="0"/>
            </a:endParaRPr>
          </a:p>
          <a:p>
            <a:pPr marL="114300" indent="0" algn="just">
              <a:buNone/>
            </a:pPr>
            <a:endParaRPr lang="en-US" dirty="0" smtClean="0">
              <a:latin typeface="Times New Roman" pitchFamily="18" charset="0"/>
              <a:cs typeface="Times New Roman" pitchFamily="18" charset="0"/>
            </a:endParaRPr>
          </a:p>
          <a:p>
            <a:pPr marL="114300" indent="0" algn="just">
              <a:buNone/>
            </a:pPr>
            <a:endParaRPr lang="en-US" dirty="0" smtClean="0">
              <a:latin typeface="Times New Roman" pitchFamily="18" charset="0"/>
              <a:cs typeface="Times New Roman" pitchFamily="18" charset="0"/>
            </a:endParaRPr>
          </a:p>
          <a:p>
            <a:pPr marL="114300" indent="0" algn="just">
              <a:buNone/>
            </a:pPr>
            <a:r>
              <a:rPr lang="en-US" dirty="0" smtClean="0">
                <a:latin typeface="Times New Roman" pitchFamily="18" charset="0"/>
                <a:cs typeface="Times New Roman" pitchFamily="18" charset="0"/>
              </a:rPr>
              <a:t>We will compare the training data summary and test data summary using Bayes’ probabilistic theorem to classify the test data.</a:t>
            </a:r>
            <a:endParaRPr lang="en-US" dirty="0" smtClean="0">
              <a:latin typeface="Times New Roman" pitchFamily="18" charset="0"/>
              <a:cs typeface="Times New Roman" pitchFamily="18" charset="0"/>
            </a:endParaRPr>
          </a:p>
          <a:p>
            <a:pPr marL="114300" indent="0" algn="just">
              <a:buNone/>
            </a:pPr>
            <a:r>
              <a:rPr lang="en-US" b="1" dirty="0" smtClean="0">
                <a:latin typeface="Times New Roman" pitchFamily="18" charset="0"/>
                <a:cs typeface="Times New Roman" pitchFamily="18" charset="0"/>
              </a:rPr>
              <a:t> </a:t>
            </a:r>
          </a:p>
          <a:p>
            <a:pPr marL="114300" indent="0">
              <a:buNone/>
            </a:pPr>
            <a:endParaRPr lang="en-US" sz="2400" b="1" dirty="0">
              <a:latin typeface="Times New Roman" pitchFamily="18" charset="0"/>
              <a:cs typeface="Times New Roman" pitchFamily="18" charset="0"/>
            </a:endParaRPr>
          </a:p>
          <a:p>
            <a:pPr marL="114300" indent="0">
              <a:buNone/>
            </a:pPr>
            <a:endParaRPr lang="en-US" sz="2400" b="1" dirty="0" smtClean="0">
              <a:latin typeface="Times New Roman" pitchFamily="18" charset="0"/>
              <a:cs typeface="Times New Roman" pitchFamily="18" charset="0"/>
            </a:endParaRPr>
          </a:p>
          <a:p>
            <a:pPr marL="114300" indent="0">
              <a:buNone/>
            </a:pPr>
            <a:endParaRPr lang="en-US" sz="2400" b="1" dirty="0">
              <a:latin typeface="Times New Roman" pitchFamily="18" charset="0"/>
              <a:cs typeface="Times New Roman" pitchFamily="18" charset="0"/>
            </a:endParaRPr>
          </a:p>
        </p:txBody>
      </p:sp>
      <p:pic>
        <p:nvPicPr>
          <p:cNvPr id="1026" name="Picture 2" descr="G:\Selection_06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076700"/>
            <a:ext cx="7086599"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G:\Selection_06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2" y="2362200"/>
            <a:ext cx="79248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724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Module 3- </a:t>
            </a:r>
            <a:r>
              <a:rPr lang="en-US" b="1" dirty="0" smtClean="0">
                <a:latin typeface="Times New Roman" pitchFamily="18" charset="0"/>
                <a:cs typeface="Times New Roman" pitchFamily="18" charset="0"/>
              </a:rPr>
              <a:t>CLASSIFICATION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4300" indent="0">
              <a:buNone/>
            </a:pPr>
            <a:r>
              <a:rPr lang="en-US" sz="2600" dirty="0" smtClean="0">
                <a:latin typeface="Times New Roman" pitchFamily="18" charset="0"/>
                <a:cs typeface="Times New Roman" pitchFamily="18" charset="0"/>
              </a:rPr>
              <a:t>INPUT:</a:t>
            </a:r>
          </a:p>
          <a:p>
            <a:pPr marL="114300" indent="0">
              <a:buNone/>
            </a:pPr>
            <a:r>
              <a:rPr lang="en-US" sz="2600" dirty="0" smtClean="0">
                <a:latin typeface="Times New Roman" pitchFamily="18" charset="0"/>
                <a:cs typeface="Times New Roman" pitchFamily="18" charset="0"/>
              </a:rPr>
              <a:t>Input to the classifier is the summarized news article and the article number which needs to be classified.</a:t>
            </a:r>
          </a:p>
          <a:p>
            <a:pPr marL="114300" indent="0">
              <a:buNone/>
            </a:pPr>
            <a:endParaRPr lang="en-US" sz="2600" dirty="0">
              <a:latin typeface="Times New Roman" pitchFamily="18" charset="0"/>
              <a:cs typeface="Times New Roman" pitchFamily="18" charset="0"/>
            </a:endParaRPr>
          </a:p>
          <a:p>
            <a:pPr marL="114300" indent="0">
              <a:buNone/>
            </a:pPr>
            <a:endParaRPr lang="en-US" sz="2600" dirty="0">
              <a:latin typeface="Times New Roman" pitchFamily="18" charset="0"/>
              <a:cs typeface="Times New Roman" pitchFamily="18" charset="0"/>
            </a:endParaRPr>
          </a:p>
        </p:txBody>
      </p:sp>
      <p:pic>
        <p:nvPicPr>
          <p:cNvPr id="4" name="Picture 3" descr="C:\Users\Varuna Gupta\Desktop\PL.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29000"/>
            <a:ext cx="7086600" cy="2274570"/>
          </a:xfrm>
          <a:prstGeom prst="rect">
            <a:avLst/>
          </a:prstGeom>
          <a:noFill/>
          <a:ln>
            <a:noFill/>
          </a:ln>
        </p:spPr>
      </p:pic>
    </p:spTree>
    <p:extLst>
      <p:ext uri="{BB962C8B-B14F-4D97-AF65-F5344CB8AC3E}">
        <p14:creationId xmlns:p14="http://schemas.microsoft.com/office/powerpoint/2010/main" val="19754122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Module 3- </a:t>
            </a:r>
            <a:r>
              <a:rPr lang="en-US" b="1" dirty="0" smtClean="0">
                <a:latin typeface="Times New Roman" pitchFamily="18" charset="0"/>
                <a:cs typeface="Times New Roman" pitchFamily="18" charset="0"/>
              </a:rPr>
              <a:t>CLASSIFICATION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4300" indent="0">
              <a:buNone/>
            </a:pPr>
            <a:r>
              <a:rPr lang="en-US" sz="2600" dirty="0" smtClean="0">
                <a:latin typeface="Times New Roman" pitchFamily="18" charset="0"/>
                <a:cs typeface="Times New Roman" pitchFamily="18" charset="0"/>
              </a:rPr>
              <a:t>OUTPUT:</a:t>
            </a:r>
          </a:p>
          <a:p>
            <a:pPr marL="114300" indent="0">
              <a:buNone/>
            </a:pPr>
            <a:r>
              <a:rPr lang="en-US" sz="2600" dirty="0" smtClean="0">
                <a:latin typeface="Times New Roman" pitchFamily="18" charset="0"/>
                <a:cs typeface="Times New Roman" pitchFamily="18" charset="0"/>
              </a:rPr>
              <a:t>Output of the classifier is the label to which the selected news article is classified.</a:t>
            </a:r>
          </a:p>
          <a:p>
            <a:pPr marL="114300" indent="0">
              <a:buNone/>
            </a:pPr>
            <a:endParaRPr lang="en-US" sz="2600" dirty="0">
              <a:latin typeface="Times New Roman" pitchFamily="18" charset="0"/>
              <a:cs typeface="Times New Roman" pitchFamily="18" charset="0"/>
            </a:endParaRPr>
          </a:p>
          <a:p>
            <a:pPr marL="114300" indent="0">
              <a:buNone/>
            </a:pPr>
            <a:endParaRPr lang="en-US" sz="2600" dirty="0">
              <a:latin typeface="Times New Roman" pitchFamily="18" charset="0"/>
              <a:cs typeface="Times New Roman" pitchFamily="18" charset="0"/>
            </a:endParaRPr>
          </a:p>
        </p:txBody>
      </p:sp>
      <p:pic>
        <p:nvPicPr>
          <p:cNvPr id="5" name="Picture 4" descr="C:\Users\Varuna Gupta\Desktop\Screenshot from 2017-03-15 23_53_44.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24200"/>
            <a:ext cx="7162800" cy="3276600"/>
          </a:xfrm>
          <a:prstGeom prst="rect">
            <a:avLst/>
          </a:prstGeom>
          <a:noFill/>
          <a:ln>
            <a:noFill/>
          </a:ln>
        </p:spPr>
      </p:pic>
    </p:spTree>
    <p:extLst>
      <p:ext uri="{BB962C8B-B14F-4D97-AF65-F5344CB8AC3E}">
        <p14:creationId xmlns:p14="http://schemas.microsoft.com/office/powerpoint/2010/main" val="3181605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Times New Roman" pitchFamily="18" charset="0"/>
                <a:cs typeface="Times New Roman" pitchFamily="18" charset="0"/>
              </a:rPr>
              <a:t>Module 4 – SENTIMENT ANALYSIS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4300" indent="0">
              <a:buNone/>
            </a:pPr>
            <a:r>
              <a:rPr lang="en-US" sz="2600" dirty="0" smtClean="0">
                <a:latin typeface="Times New Roman" pitchFamily="18" charset="0"/>
                <a:cs typeface="Times New Roman" pitchFamily="18" charset="0"/>
              </a:rPr>
              <a:t>In this module, with the news article summarized by their story and classified under different sections, now the articles are opinionated under positive and negative news. </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marL="114300" indent="0">
              <a:buNone/>
            </a:pPr>
            <a:r>
              <a:rPr lang="en-US" sz="2600" dirty="0" smtClean="0">
                <a:latin typeface="Times New Roman" pitchFamily="18" charset="0"/>
                <a:cs typeface="Times New Roman" pitchFamily="18" charset="0"/>
              </a:rPr>
              <a:t>INPUT : The updated .sqlite file with summarized and classified news  and the article number  whose  sentiment is to be analyzed.</a:t>
            </a:r>
          </a:p>
          <a:p>
            <a:pPr marL="114300" indent="0">
              <a:buNone/>
            </a:pPr>
            <a:endParaRPr lang="en-US" sz="2600" dirty="0">
              <a:latin typeface="Times New Roman" pitchFamily="18" charset="0"/>
              <a:cs typeface="Times New Roman" pitchFamily="18" charset="0"/>
            </a:endParaRPr>
          </a:p>
          <a:p>
            <a:pPr marL="114300" indent="0">
              <a:buNone/>
            </a:pPr>
            <a:r>
              <a:rPr lang="en-US" sz="2600" dirty="0" smtClean="0">
                <a:latin typeface="Times New Roman" pitchFamily="18" charset="0"/>
                <a:cs typeface="Times New Roman" pitchFamily="18" charset="0"/>
              </a:rPr>
              <a:t>OUTPUT : An extra column is added to the .sqlite file which holds  the sentiment of the news article.</a:t>
            </a:r>
          </a:p>
        </p:txBody>
      </p:sp>
    </p:spTree>
    <p:extLst>
      <p:ext uri="{BB962C8B-B14F-4D97-AF65-F5344CB8AC3E}">
        <p14:creationId xmlns:p14="http://schemas.microsoft.com/office/powerpoint/2010/main" val="1395165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Times New Roman" pitchFamily="18" charset="0"/>
                <a:cs typeface="Times New Roman" pitchFamily="18" charset="0"/>
              </a:rPr>
              <a:t>Module 4 – SENTIMENT ANALYSIS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114300" indent="0">
              <a:buNone/>
            </a:pPr>
            <a:r>
              <a:rPr lang="en-US" sz="2600" b="1" dirty="0" smtClean="0">
                <a:latin typeface="Times New Roman" pitchFamily="18" charset="0"/>
                <a:cs typeface="Times New Roman" pitchFamily="18" charset="0"/>
              </a:rPr>
              <a:t>Methodology :</a:t>
            </a:r>
          </a:p>
          <a:p>
            <a:pPr marL="114300" indent="0">
              <a:buNone/>
            </a:pPr>
            <a:r>
              <a:rPr lang="en-US" sz="2000" b="1" dirty="0" smtClean="0">
                <a:latin typeface="Times New Roman" pitchFamily="18" charset="0"/>
                <a:cs typeface="Times New Roman" pitchFamily="18" charset="0"/>
              </a:rPr>
              <a:t>Training Data Summary:</a:t>
            </a:r>
          </a:p>
          <a:p>
            <a:pPr marL="114300" indent="0">
              <a:buNone/>
            </a:pPr>
            <a:endParaRPr lang="en-US" sz="2000" b="1" dirty="0">
              <a:latin typeface="Times New Roman" pitchFamily="18" charset="0"/>
              <a:cs typeface="Times New Roman" pitchFamily="18" charset="0"/>
            </a:endParaRPr>
          </a:p>
          <a:p>
            <a:pPr marL="114300" indent="0">
              <a:buNone/>
            </a:pPr>
            <a:endParaRPr lang="en-US" sz="2000" b="1" dirty="0" smtClean="0">
              <a:latin typeface="Times New Roman" pitchFamily="18" charset="0"/>
              <a:cs typeface="Times New Roman" pitchFamily="18" charset="0"/>
            </a:endParaRPr>
          </a:p>
          <a:p>
            <a:pPr marL="114300" indent="0">
              <a:buNone/>
            </a:pPr>
            <a:endParaRPr lang="en-US" sz="2000" b="1" dirty="0">
              <a:latin typeface="Times New Roman" pitchFamily="18" charset="0"/>
              <a:cs typeface="Times New Roman" pitchFamily="18" charset="0"/>
            </a:endParaRPr>
          </a:p>
          <a:p>
            <a:pPr marL="114300" indent="0">
              <a:buNone/>
            </a:pPr>
            <a:r>
              <a:rPr lang="en-US" sz="2000" b="1" dirty="0" smtClean="0">
                <a:latin typeface="Times New Roman" pitchFamily="18" charset="0"/>
                <a:cs typeface="Times New Roman" pitchFamily="18" charset="0"/>
              </a:rPr>
              <a:t>Test Data Summary:</a:t>
            </a:r>
          </a:p>
          <a:p>
            <a:pPr marL="114300" indent="0">
              <a:buNone/>
            </a:pPr>
            <a:endParaRPr lang="en-US" sz="2000" b="1" dirty="0">
              <a:latin typeface="Times New Roman" pitchFamily="18" charset="0"/>
              <a:cs typeface="Times New Roman" pitchFamily="18" charset="0"/>
            </a:endParaRPr>
          </a:p>
          <a:p>
            <a:pPr marL="114300" indent="0">
              <a:buNone/>
            </a:pPr>
            <a:endParaRPr lang="en-US" sz="2000" b="1" dirty="0" smtClean="0">
              <a:latin typeface="Times New Roman" pitchFamily="18" charset="0"/>
              <a:cs typeface="Times New Roman" pitchFamily="18" charset="0"/>
            </a:endParaRPr>
          </a:p>
          <a:p>
            <a:pPr marL="114300" indent="0">
              <a:buNone/>
            </a:pPr>
            <a:endParaRPr lang="en-US" sz="2000" b="1" dirty="0">
              <a:latin typeface="Times New Roman" pitchFamily="18" charset="0"/>
              <a:cs typeface="Times New Roman" pitchFamily="18" charset="0"/>
            </a:endParaRPr>
          </a:p>
          <a:p>
            <a:pPr marL="114300" indent="0">
              <a:buNone/>
            </a:pPr>
            <a:endParaRPr lang="en-US" sz="2000" b="1" dirty="0" smtClean="0">
              <a:latin typeface="Times New Roman" pitchFamily="18" charset="0"/>
              <a:cs typeface="Times New Roman" pitchFamily="18" charset="0"/>
            </a:endParaRPr>
          </a:p>
          <a:p>
            <a:pPr marL="114300" indent="0">
              <a:buNone/>
            </a:pPr>
            <a:endParaRPr lang="en-US" sz="2000" dirty="0" smtClean="0">
              <a:latin typeface="Times New Roman" pitchFamily="18" charset="0"/>
              <a:cs typeface="Times New Roman" pitchFamily="18" charset="0"/>
            </a:endParaRPr>
          </a:p>
          <a:p>
            <a:pPr marL="114300" indent="0">
              <a:buNone/>
            </a:pPr>
            <a:r>
              <a:rPr lang="en-US" sz="2000" dirty="0" smtClean="0">
                <a:latin typeface="Times New Roman" pitchFamily="18" charset="0"/>
                <a:cs typeface="Times New Roman" pitchFamily="18" charset="0"/>
              </a:rPr>
              <a:t>We will build the training data using SentiWordNet dictionary and then compare our test data with training data into positive and negative news.</a:t>
            </a:r>
          </a:p>
          <a:p>
            <a:pPr marL="114300" indent="0">
              <a:buNone/>
            </a:pPr>
            <a:endParaRPr lang="en-US" sz="2000" b="1" dirty="0" smtClean="0">
              <a:latin typeface="Times New Roman" pitchFamily="18" charset="0"/>
              <a:cs typeface="Times New Roman" pitchFamily="18" charset="0"/>
            </a:endParaRPr>
          </a:p>
        </p:txBody>
      </p:sp>
      <p:pic>
        <p:nvPicPr>
          <p:cNvPr id="2050" name="Picture 2" descr="G:\Selection_0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728913"/>
            <a:ext cx="7019925" cy="4667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G:\Selection_07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3733800"/>
            <a:ext cx="7058025"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913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Times New Roman" pitchFamily="18" charset="0"/>
                <a:cs typeface="Times New Roman" pitchFamily="18" charset="0"/>
              </a:rPr>
              <a:t>Module 4 – SENTIMENT ANALYSIS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4300" indent="0">
              <a:buNone/>
            </a:pPr>
            <a:r>
              <a:rPr lang="en-US" sz="2600" dirty="0" smtClean="0">
                <a:latin typeface="Times New Roman" pitchFamily="18" charset="0"/>
                <a:cs typeface="Times New Roman" pitchFamily="18" charset="0"/>
              </a:rPr>
              <a:t>INPUT : </a:t>
            </a:r>
          </a:p>
          <a:p>
            <a:pPr marL="114300" indent="0">
              <a:buNone/>
            </a:pPr>
            <a:r>
              <a:rPr lang="en-US" sz="2600" dirty="0" smtClean="0">
                <a:latin typeface="Times New Roman" pitchFamily="18" charset="0"/>
                <a:cs typeface="Times New Roman" pitchFamily="18" charset="0"/>
              </a:rPr>
              <a:t>Input is the article number whose sentiment is to be analyzed. </a:t>
            </a:r>
          </a:p>
          <a:p>
            <a:pPr marL="114300" indent="0">
              <a:buNone/>
            </a:pPr>
            <a:endParaRPr lang="en-US" sz="2600" dirty="0" smtClean="0">
              <a:latin typeface="Times New Roman" pitchFamily="18" charset="0"/>
              <a:cs typeface="Times New Roman" pitchFamily="18" charset="0"/>
            </a:endParaRPr>
          </a:p>
        </p:txBody>
      </p:sp>
      <p:pic>
        <p:nvPicPr>
          <p:cNvPr id="4" name="Picture 3" descr="C:\Users\Varuna Gupta\Desktop\Selection_061.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57600"/>
            <a:ext cx="7467600" cy="1952625"/>
          </a:xfrm>
          <a:prstGeom prst="rect">
            <a:avLst/>
          </a:prstGeom>
          <a:noFill/>
          <a:ln>
            <a:noFill/>
          </a:ln>
        </p:spPr>
      </p:pic>
    </p:spTree>
    <p:extLst>
      <p:ext uri="{BB962C8B-B14F-4D97-AF65-F5344CB8AC3E}">
        <p14:creationId xmlns:p14="http://schemas.microsoft.com/office/powerpoint/2010/main" val="522506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Times New Roman" pitchFamily="18" charset="0"/>
                <a:cs typeface="Times New Roman" pitchFamily="18" charset="0"/>
              </a:rPr>
              <a:t>Module 4 – SENTIMENT ANALYSIS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114300" indent="0">
              <a:buNone/>
            </a:pPr>
            <a:r>
              <a:rPr lang="en-US" sz="2600" dirty="0" smtClean="0">
                <a:latin typeface="Times New Roman" pitchFamily="18" charset="0"/>
                <a:cs typeface="Times New Roman" pitchFamily="18" charset="0"/>
              </a:rPr>
              <a:t>OUTPUT : </a:t>
            </a:r>
          </a:p>
          <a:p>
            <a:pPr marL="114300" indent="0">
              <a:buNone/>
            </a:pPr>
            <a:r>
              <a:rPr lang="en-US" sz="2600" dirty="0" smtClean="0">
                <a:latin typeface="Times New Roman" pitchFamily="18" charset="0"/>
                <a:cs typeface="Times New Roman" pitchFamily="18" charset="0"/>
              </a:rPr>
              <a:t>Output of the module is the updated .sqlite file that contains the sentiment of the selected news article.</a:t>
            </a:r>
          </a:p>
          <a:p>
            <a:pPr marL="114300" indent="0">
              <a:buNone/>
            </a:pPr>
            <a:endParaRPr lang="en-US" sz="2600" dirty="0" smtClean="0">
              <a:latin typeface="Times New Roman" pitchFamily="18" charset="0"/>
              <a:cs typeface="Times New Roman" pitchFamily="18" charset="0"/>
            </a:endParaRPr>
          </a:p>
        </p:txBody>
      </p:sp>
      <p:pic>
        <p:nvPicPr>
          <p:cNvPr id="5" name="Picture 4" descr="C:\Users\Varuna Gupta\Desktop\Screenshot from 2017-04-20 22_20_16.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0"/>
            <a:ext cx="7391400" cy="3505200"/>
          </a:xfrm>
          <a:prstGeom prst="rect">
            <a:avLst/>
          </a:prstGeom>
          <a:noFill/>
          <a:ln>
            <a:noFill/>
          </a:ln>
        </p:spPr>
      </p:pic>
    </p:spTree>
    <p:extLst>
      <p:ext uri="{BB962C8B-B14F-4D97-AF65-F5344CB8AC3E}">
        <p14:creationId xmlns:p14="http://schemas.microsoft.com/office/powerpoint/2010/main" val="32230649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atin typeface="Times New Roman" pitchFamily="18" charset="0"/>
                <a:cs typeface="Times New Roman" pitchFamily="18" charset="0"/>
              </a:rPr>
              <a:t>TEST RUN CASE</a:t>
            </a:r>
            <a:endParaRPr lang="en-US" sz="4000" b="1" dirty="0">
              <a:latin typeface="Times New Roman" pitchFamily="18" charset="0"/>
              <a:cs typeface="Times New Roman" pitchFamily="18" charset="0"/>
            </a:endParaRPr>
          </a:p>
        </p:txBody>
      </p:sp>
      <p:pic>
        <p:nvPicPr>
          <p:cNvPr id="4" name="Content Placeholder 3" descr="C:\Users\Varuna Gupta\Desktop\Screenshot from 2017-05-02 23_50_12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315200" cy="4800600"/>
          </a:xfrm>
          <a:prstGeom prst="rect">
            <a:avLst/>
          </a:prstGeom>
          <a:noFill/>
          <a:ln>
            <a:noFill/>
          </a:ln>
        </p:spPr>
      </p:pic>
    </p:spTree>
    <p:extLst>
      <p:ext uri="{BB962C8B-B14F-4D97-AF65-F5344CB8AC3E}">
        <p14:creationId xmlns:p14="http://schemas.microsoft.com/office/powerpoint/2010/main" val="3317083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atin typeface="Times New Roman" pitchFamily="18" charset="0"/>
                <a:cs typeface="Times New Roman" pitchFamily="18" charset="0"/>
              </a:rPr>
              <a:t>TEST RUN CASE</a:t>
            </a:r>
            <a:endParaRPr lang="en-US" sz="4000" b="1" dirty="0">
              <a:latin typeface="Times New Roman" pitchFamily="18" charset="0"/>
              <a:cs typeface="Times New Roman" pitchFamily="18" charset="0"/>
            </a:endParaRPr>
          </a:p>
        </p:txBody>
      </p:sp>
      <p:pic>
        <p:nvPicPr>
          <p:cNvPr id="5" name="Content Placeholder 4" descr="C:\Users\Varuna Gupta\Desktop\Screenshot from 2017-05-02 10_11_4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7620000" cy="4114800"/>
          </a:xfrm>
          <a:prstGeom prst="rect">
            <a:avLst/>
          </a:prstGeom>
          <a:noFill/>
          <a:ln>
            <a:noFill/>
          </a:ln>
        </p:spPr>
      </p:pic>
    </p:spTree>
    <p:extLst>
      <p:ext uri="{BB962C8B-B14F-4D97-AF65-F5344CB8AC3E}">
        <p14:creationId xmlns:p14="http://schemas.microsoft.com/office/powerpoint/2010/main" val="1470330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92162"/>
          </a:xfrm>
        </p:spPr>
        <p:txBody>
          <a:bodyPr/>
          <a:lstStyle/>
          <a:p>
            <a:pPr algn="ctr"/>
            <a:r>
              <a:rPr lang="en-US" b="1" dirty="0" smtClean="0">
                <a:latin typeface="Times New Roman" pitchFamily="18" charset="0"/>
                <a:cs typeface="Times New Roman" pitchFamily="18" charset="0"/>
              </a:rPr>
              <a:t>REFERENCES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7620000" cy="5181600"/>
          </a:xfrm>
        </p:spPr>
        <p:txBody>
          <a:bodyPr>
            <a:normAutofit fontScale="92500" lnSpcReduction="20000"/>
          </a:bodyPr>
          <a:lstStyle/>
          <a:p>
            <a:r>
              <a:rPr lang="en-IN" dirty="0">
                <a:latin typeface="Times New Roman" pitchFamily="18" charset="0"/>
                <a:cs typeface="Times New Roman" pitchFamily="18" charset="0"/>
              </a:rPr>
              <a:t> </a:t>
            </a:r>
            <a:r>
              <a:rPr lang="en-IN" sz="2400" dirty="0">
                <a:latin typeface="Times New Roman" pitchFamily="18" charset="0"/>
                <a:cs typeface="Times New Roman" pitchFamily="18" charset="0"/>
              </a:rPr>
              <a:t>Zi-jun ; Wei-gang Wu ; Jing Xiao ; Jun Zhang ; Rui-Zhang Huang ; Ou Liu 2009. Keyword Combination Extraction in Text Categorization Based on Ant Colony Optimization. Soft Computing and Pattern Recognition, 2009. SOCPAR ’09. International Conference of, vol, no., pp. 430-435, 4-7 Dec. 2009. DOI : </a:t>
            </a:r>
            <a:r>
              <a:rPr lang="en-IN" sz="2400" dirty="0" smtClean="0">
                <a:latin typeface="Times New Roman" pitchFamily="18" charset="0"/>
                <a:cs typeface="Times New Roman" pitchFamily="18" charset="0"/>
              </a:rPr>
              <a:t>10.1109/soCPaR.2009.90</a:t>
            </a:r>
          </a:p>
          <a:p>
            <a:endParaRPr lang="en-US"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Fabrizio </a:t>
            </a:r>
            <a:r>
              <a:rPr lang="en-IN" sz="2400" dirty="0">
                <a:latin typeface="Times New Roman" pitchFamily="18" charset="0"/>
                <a:cs typeface="Times New Roman" pitchFamily="18" charset="0"/>
              </a:rPr>
              <a:t>Sebastiani. 2002. Machine Learning in automated text categorization ACM Computer Survey 34, 1(March 2002), 1-47. DOI= </a:t>
            </a:r>
            <a:r>
              <a:rPr lang="en-IN" sz="2400" dirty="0" smtClean="0">
                <a:latin typeface="Times New Roman" pitchFamily="18" charset="0"/>
                <a:cs typeface="Times New Roman" pitchFamily="18" charset="0"/>
              </a:rPr>
              <a:t>10.1145/505282.505283</a:t>
            </a:r>
          </a:p>
          <a:p>
            <a:endParaRPr lang="en-US"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Sentiment </a:t>
            </a:r>
            <a:r>
              <a:rPr lang="en-IN" sz="2400" dirty="0">
                <a:latin typeface="Times New Roman" pitchFamily="18" charset="0"/>
                <a:cs typeface="Times New Roman" pitchFamily="18" charset="0"/>
              </a:rPr>
              <a:t>Analysis of movie reviews by V.K. Singh, R. Piryani, A. Uddin and P. Waila</a:t>
            </a:r>
            <a:r>
              <a:rPr lang="en-IN"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K</a:t>
            </a:r>
            <a:r>
              <a:rPr lang="en-IN" sz="2400" dirty="0">
                <a:latin typeface="Times New Roman" pitchFamily="18" charset="0"/>
                <a:cs typeface="Times New Roman" pitchFamily="18" charset="0"/>
              </a:rPr>
              <a:t>. Nigam, J. Lafferty, and McCallum. Using maximum entropy for text classification, IJCAI-99 Workshop on Machine Learning for Information Filtering, pages 61-67, 1999</a:t>
            </a:r>
            <a:r>
              <a:rPr lang="en-IN"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80827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000" b="1" dirty="0" smtClean="0">
                <a:latin typeface="Times New Roman" pitchFamily="18" charset="0"/>
                <a:cs typeface="Times New Roman" pitchFamily="18" charset="0"/>
              </a:rPr>
              <a:t>Objectives</a:t>
            </a:r>
            <a:endParaRPr lang="en-US" sz="5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
            </a:pPr>
            <a:r>
              <a:rPr lang="en-US" sz="2400" dirty="0" smtClean="0"/>
              <a:t>Provide a platform for serving good news  and create a positive environment.</a:t>
            </a:r>
          </a:p>
          <a:p>
            <a:pPr>
              <a:lnSpc>
                <a:spcPct val="150000"/>
              </a:lnSpc>
              <a:buFont typeface="Wingdings" pitchFamily="2" charset="2"/>
              <a:buChar char="§"/>
            </a:pPr>
            <a:r>
              <a:rPr lang="en-US" sz="2400" dirty="0" smtClean="0"/>
              <a:t>Give an easy interface to the user to fetch the news articles based on their genre and opinion from multiple sources.</a:t>
            </a:r>
          </a:p>
          <a:p>
            <a:pPr>
              <a:lnSpc>
                <a:spcPct val="150000"/>
              </a:lnSpc>
              <a:buFont typeface="Wingdings" pitchFamily="2" charset="2"/>
              <a:buChar char="§"/>
            </a:pPr>
            <a:r>
              <a:rPr lang="en-US" sz="2400" dirty="0" smtClean="0"/>
              <a:t>Give maximum information to the user using minimum time and resources.</a:t>
            </a:r>
          </a:p>
          <a:p>
            <a:pPr marL="114300" indent="0">
              <a:lnSpc>
                <a:spcPct val="150000"/>
              </a:lnSpc>
              <a:buNone/>
            </a:pPr>
            <a:endParaRPr lang="en-US" sz="2400" dirty="0"/>
          </a:p>
        </p:txBody>
      </p:sp>
    </p:spTree>
    <p:extLst>
      <p:ext uri="{BB962C8B-B14F-4D97-AF65-F5344CB8AC3E}">
        <p14:creationId xmlns:p14="http://schemas.microsoft.com/office/powerpoint/2010/main" val="12231678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7620000" cy="1143000"/>
          </a:xfrm>
        </p:spPr>
        <p:txBody>
          <a:bodyPr/>
          <a:lstStyle/>
          <a:p>
            <a:pPr algn="ctr"/>
            <a:r>
              <a:rPr lang="en-US" sz="5000" b="1" dirty="0" smtClean="0"/>
              <a:t>THANK YOU</a:t>
            </a:r>
            <a:endParaRPr lang="en-US" sz="5000" b="1" dirty="0"/>
          </a:p>
        </p:txBody>
      </p:sp>
    </p:spTree>
    <p:extLst>
      <p:ext uri="{BB962C8B-B14F-4D97-AF65-F5344CB8AC3E}">
        <p14:creationId xmlns:p14="http://schemas.microsoft.com/office/powerpoint/2010/main" val="987626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000" b="1" dirty="0" smtClean="0">
                <a:latin typeface="Times New Roman" pitchFamily="18" charset="0"/>
                <a:cs typeface="Times New Roman" pitchFamily="18" charset="0"/>
              </a:rPr>
              <a:t>Process Decomposition</a:t>
            </a:r>
            <a:endParaRPr lang="en-US" sz="50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stretch>
            <a:fillRect/>
          </a:stretch>
        </p:blipFill>
        <p:spPr>
          <a:xfrm>
            <a:off x="723674" y="1600200"/>
            <a:ext cx="7087051" cy="4800600"/>
          </a:xfrm>
          <a:prstGeom prst="rect">
            <a:avLst/>
          </a:prstGeom>
          <a:ln>
            <a:noFill/>
          </a:ln>
        </p:spPr>
      </p:pic>
    </p:spTree>
    <p:extLst>
      <p:ext uri="{BB962C8B-B14F-4D97-AF65-F5344CB8AC3E}">
        <p14:creationId xmlns:p14="http://schemas.microsoft.com/office/powerpoint/2010/main" val="3570072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000" b="1" dirty="0" smtClean="0">
                <a:latin typeface="Times New Roman" pitchFamily="18" charset="0"/>
                <a:cs typeface="Times New Roman" pitchFamily="18" charset="0"/>
              </a:rPr>
              <a:t>Basic Structure</a:t>
            </a:r>
            <a:endParaRPr lang="en-US" sz="5000" b="1" dirty="0">
              <a:latin typeface="Times New Roman" pitchFamily="18" charset="0"/>
              <a:cs typeface="Times New Roman" pitchFamily="18" charset="0"/>
            </a:endParaRPr>
          </a:p>
        </p:txBody>
      </p:sp>
      <p:pic>
        <p:nvPicPr>
          <p:cNvPr id="4" name="Content Placeholder 3" descr="C:\Users\Varuna Gupta\Desktop\Selection_06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6629400" cy="3810000"/>
          </a:xfrm>
          <a:prstGeom prst="rect">
            <a:avLst/>
          </a:prstGeom>
          <a:noFill/>
          <a:ln>
            <a:noFill/>
          </a:ln>
        </p:spPr>
      </p:pic>
    </p:spTree>
    <p:extLst>
      <p:ext uri="{BB962C8B-B14F-4D97-AF65-F5344CB8AC3E}">
        <p14:creationId xmlns:p14="http://schemas.microsoft.com/office/powerpoint/2010/main" val="3367228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0"/>
            <a:ext cx="7620000" cy="1143000"/>
          </a:xfrm>
        </p:spPr>
        <p:txBody>
          <a:bodyPr/>
          <a:lstStyle/>
          <a:p>
            <a:pPr algn="ctr"/>
            <a:r>
              <a:rPr lang="en-US" sz="5000" b="1" dirty="0" smtClean="0">
                <a:latin typeface="Times New Roman" pitchFamily="18" charset="0"/>
                <a:cs typeface="Times New Roman" pitchFamily="18" charset="0"/>
              </a:rPr>
              <a:t>Implementation</a:t>
            </a:r>
            <a:endParaRPr lang="en-US" sz="5000" b="1" dirty="0">
              <a:latin typeface="Times New Roman" pitchFamily="18" charset="0"/>
              <a:cs typeface="Times New Roman" pitchFamily="18" charset="0"/>
            </a:endParaRPr>
          </a:p>
        </p:txBody>
      </p:sp>
    </p:spTree>
    <p:extLst>
      <p:ext uri="{BB962C8B-B14F-4D97-AF65-F5344CB8AC3E}">
        <p14:creationId xmlns:p14="http://schemas.microsoft.com/office/powerpoint/2010/main" val="579190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b="1" dirty="0" smtClean="0">
                <a:latin typeface="Times New Roman" pitchFamily="18" charset="0"/>
                <a:cs typeface="Times New Roman" pitchFamily="18" charset="0"/>
              </a:rPr>
              <a:t>Module 1 – EXTRACTION</a:t>
            </a:r>
            <a:endParaRPr lang="en-US" sz="5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114300" indent="0">
              <a:buNone/>
            </a:pPr>
            <a:r>
              <a:rPr lang="en-US" sz="2600" b="1" dirty="0" smtClean="0"/>
              <a:t>Part 1 – Crawler – Overview </a:t>
            </a:r>
          </a:p>
          <a:p>
            <a:pPr marL="114300" indent="0" algn="just">
              <a:buNone/>
            </a:pPr>
            <a:r>
              <a:rPr lang="en-US" sz="2400" dirty="0" smtClean="0">
                <a:latin typeface="Times New Roman" pitchFamily="18" charset="0"/>
                <a:cs typeface="Times New Roman" pitchFamily="18" charset="0"/>
              </a:rPr>
              <a:t>In this part of the module, we have designed a Crawler bot which when given input date and news domain fetches us all the news links from that date published in the news domain.</a:t>
            </a:r>
          </a:p>
          <a:p>
            <a:pPr marL="114300" indent="0" algn="just">
              <a:buNone/>
            </a:pPr>
            <a:endParaRPr lang="en-US" sz="2400" dirty="0">
              <a:latin typeface="Times New Roman" pitchFamily="18" charset="0"/>
              <a:cs typeface="Times New Roman" pitchFamily="18" charset="0"/>
            </a:endParaRPr>
          </a:p>
          <a:p>
            <a:pPr marL="114300" indent="0" algn="just">
              <a:buNone/>
            </a:pPr>
            <a:r>
              <a:rPr lang="en-US" sz="2400" dirty="0" smtClean="0">
                <a:latin typeface="Times New Roman" pitchFamily="18" charset="0"/>
                <a:cs typeface="Times New Roman" pitchFamily="18" charset="0"/>
              </a:rPr>
              <a:t>These links are used by Web Scraper ( part 2) to fetch the headline, author, published data and story of the news hit.</a:t>
            </a:r>
          </a:p>
          <a:p>
            <a:pPr marL="114300" indent="0" algn="just">
              <a:buNone/>
            </a:pPr>
            <a:endParaRPr lang="en-US" sz="2400" dirty="0" smtClean="0">
              <a:latin typeface="Times New Roman" pitchFamily="18" charset="0"/>
              <a:cs typeface="Times New Roman" pitchFamily="18" charset="0"/>
            </a:endParaRPr>
          </a:p>
          <a:p>
            <a:pPr marL="114300" indent="0" algn="just">
              <a:buNone/>
            </a:pPr>
            <a:r>
              <a:rPr lang="en-US" sz="2400" dirty="0" smtClean="0">
                <a:latin typeface="Times New Roman" pitchFamily="18" charset="0"/>
                <a:cs typeface="Times New Roman" pitchFamily="18" charset="0"/>
              </a:rPr>
              <a:t>INPUT – Date in YYYY-MM-DD format and the news domain.</a:t>
            </a:r>
          </a:p>
          <a:p>
            <a:pPr marL="114300" indent="0" algn="just">
              <a:buNone/>
            </a:pPr>
            <a:r>
              <a:rPr lang="en-US" sz="2400" dirty="0" smtClean="0">
                <a:latin typeface="Times New Roman" pitchFamily="18" charset="0"/>
                <a:cs typeface="Times New Roman" pitchFamily="18" charset="0"/>
              </a:rPr>
              <a:t>OUTPUT – a text file named bs.txt with all the news links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6647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pPr algn="ctr"/>
            <a:r>
              <a:rPr lang="en-US" sz="4800" b="1" dirty="0">
                <a:latin typeface="Times New Roman" pitchFamily="18" charset="0"/>
                <a:cs typeface="Times New Roman" pitchFamily="18" charset="0"/>
              </a:rPr>
              <a:t>Module 1 – EXTRACTION</a:t>
            </a:r>
            <a:endParaRPr lang="en-US" dirty="0"/>
          </a:p>
        </p:txBody>
      </p:sp>
      <p:sp>
        <p:nvSpPr>
          <p:cNvPr id="3" name="Content Placeholder 2"/>
          <p:cNvSpPr>
            <a:spLocks noGrp="1"/>
          </p:cNvSpPr>
          <p:nvPr>
            <p:ph idx="1"/>
          </p:nvPr>
        </p:nvSpPr>
        <p:spPr>
          <a:xfrm>
            <a:off x="457200" y="1066800"/>
            <a:ext cx="7620000" cy="5334000"/>
          </a:xfrm>
        </p:spPr>
        <p:txBody>
          <a:bodyPr/>
          <a:lstStyle/>
          <a:p>
            <a:pPr marL="114300" indent="0">
              <a:buNone/>
            </a:pPr>
            <a:r>
              <a:rPr lang="en-US" sz="2400" b="1" dirty="0"/>
              <a:t>Part 1 – Crawler – Overview </a:t>
            </a:r>
          </a:p>
          <a:p>
            <a:pPr marL="114300" indent="0">
              <a:buNone/>
            </a:pPr>
            <a:r>
              <a:rPr lang="en-US" sz="2000" dirty="0" smtClean="0"/>
              <a:t>findnewslinks() function finds the legitimate news links from the page source.</a:t>
            </a:r>
          </a:p>
        </p:txBody>
      </p:sp>
      <p:pic>
        <p:nvPicPr>
          <p:cNvPr id="4" name="Picture 3"/>
          <p:cNvPicPr/>
          <p:nvPr/>
        </p:nvPicPr>
        <p:blipFill>
          <a:blip r:embed="rId2"/>
          <a:stretch>
            <a:fillRect/>
          </a:stretch>
        </p:blipFill>
        <p:spPr>
          <a:xfrm>
            <a:off x="648478" y="2308521"/>
            <a:ext cx="6858000" cy="4411075"/>
          </a:xfrm>
          <a:prstGeom prst="rect">
            <a:avLst/>
          </a:prstGeom>
          <a:ln>
            <a:noFill/>
          </a:ln>
        </p:spPr>
      </p:pic>
    </p:spTree>
    <p:extLst>
      <p:ext uri="{BB962C8B-B14F-4D97-AF65-F5344CB8AC3E}">
        <p14:creationId xmlns:p14="http://schemas.microsoft.com/office/powerpoint/2010/main" val="173987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itchFamily="18" charset="0"/>
                <a:cs typeface="Times New Roman" pitchFamily="18" charset="0"/>
              </a:rPr>
              <a:t>Module 1 – EXTRACTION</a:t>
            </a:r>
            <a:endParaRPr lang="en-US" dirty="0"/>
          </a:p>
        </p:txBody>
      </p:sp>
      <p:sp>
        <p:nvSpPr>
          <p:cNvPr id="3" name="Content Placeholder 2"/>
          <p:cNvSpPr>
            <a:spLocks noGrp="1"/>
          </p:cNvSpPr>
          <p:nvPr>
            <p:ph idx="1"/>
          </p:nvPr>
        </p:nvSpPr>
        <p:spPr>
          <a:xfrm>
            <a:off x="457200" y="1447800"/>
            <a:ext cx="7620000" cy="4953000"/>
          </a:xfrm>
        </p:spPr>
        <p:txBody>
          <a:bodyPr/>
          <a:lstStyle/>
          <a:p>
            <a:pPr marL="114300" indent="0">
              <a:buNone/>
            </a:pPr>
            <a:r>
              <a:rPr lang="en-US" sz="2600" b="1" dirty="0"/>
              <a:t>Part 1 – Crawler – Overview </a:t>
            </a:r>
          </a:p>
          <a:p>
            <a:pPr marL="114300" indent="0">
              <a:buNone/>
            </a:pPr>
            <a:endParaRPr lang="en-US" dirty="0" smtClean="0"/>
          </a:p>
          <a:p>
            <a:pPr marL="114300" indent="0">
              <a:buNone/>
            </a:pPr>
            <a:r>
              <a:rPr lang="en-US" b="1" dirty="0" smtClean="0"/>
              <a:t>INPUT:</a:t>
            </a:r>
          </a:p>
          <a:p>
            <a:pPr marL="114300" indent="0">
              <a:buNone/>
            </a:pPr>
            <a:endParaRPr lang="en-US" b="1" dirty="0"/>
          </a:p>
        </p:txBody>
      </p:sp>
      <p:pic>
        <p:nvPicPr>
          <p:cNvPr id="4" name="Picture 3" descr="C:\Users\Varuna Gupta\Desktop\Selection_063.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0"/>
            <a:ext cx="7467600" cy="2286000"/>
          </a:xfrm>
          <a:prstGeom prst="rect">
            <a:avLst/>
          </a:prstGeom>
          <a:noFill/>
          <a:ln>
            <a:noFill/>
          </a:ln>
        </p:spPr>
      </p:pic>
    </p:spTree>
    <p:extLst>
      <p:ext uri="{BB962C8B-B14F-4D97-AF65-F5344CB8AC3E}">
        <p14:creationId xmlns:p14="http://schemas.microsoft.com/office/powerpoint/2010/main" val="19993140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348</TotalTime>
  <Words>1220</Words>
  <Application>Microsoft Office PowerPoint</Application>
  <PresentationFormat>On-screen Show (4:3)</PresentationFormat>
  <Paragraphs>136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Adjacency</vt:lpstr>
      <vt:lpstr>News Classification and Sentiment Analysis</vt:lpstr>
      <vt:lpstr>Introduction</vt:lpstr>
      <vt:lpstr>Objectives</vt:lpstr>
      <vt:lpstr>Process Decomposition</vt:lpstr>
      <vt:lpstr>Basic Structure</vt:lpstr>
      <vt:lpstr>Implementation</vt:lpstr>
      <vt:lpstr>Module 1 – EXTRACTION</vt:lpstr>
      <vt:lpstr>Module 1 – EXTRACTION</vt:lpstr>
      <vt:lpstr>Module 1 – EXTRACTION</vt:lpstr>
      <vt:lpstr>Module 1 – EXTRACTION</vt:lpstr>
      <vt:lpstr>Module 1 – EXTRACTION</vt:lpstr>
      <vt:lpstr>Module 1 – EXTRACTION</vt:lpstr>
      <vt:lpstr>Module 1 – EXTRACTION</vt:lpstr>
      <vt:lpstr>Module 2- AUTOSUMMARIZATION</vt:lpstr>
      <vt:lpstr>Module 2- AUTOSUMMARIZATION</vt:lpstr>
      <vt:lpstr>Module 2- AUTOSUMMARIZATION</vt:lpstr>
      <vt:lpstr>Module 2- AUTOSUMMARIZATION</vt:lpstr>
      <vt:lpstr>Module 3- CLASSIFICATION</vt:lpstr>
      <vt:lpstr>Module 3- CLASSIFICATION</vt:lpstr>
      <vt:lpstr>Module 3- CLASSIFICATION</vt:lpstr>
      <vt:lpstr>Module 3- CLASSIFICATION</vt:lpstr>
      <vt:lpstr>Module 3- CLASSIFICATION</vt:lpstr>
      <vt:lpstr>Module 4 – SENTIMENT ANALYSIS</vt:lpstr>
      <vt:lpstr>Module 4 – SENTIMENT ANALYSIS</vt:lpstr>
      <vt:lpstr>Module 4 – SENTIMENT ANALYSIS</vt:lpstr>
      <vt:lpstr>Module 4 – SENTIMENT ANALYSIS</vt:lpstr>
      <vt:lpstr>TEST RUN CASE</vt:lpstr>
      <vt:lpstr>TEST RUN CASE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Classification and Sentiment Analysis</dc:title>
  <dc:creator>Varuna Gupta</dc:creator>
  <cp:lastModifiedBy>Varuna Gupta</cp:lastModifiedBy>
  <cp:revision>33</cp:revision>
  <dcterms:created xsi:type="dcterms:W3CDTF">2017-05-03T16:02:50Z</dcterms:created>
  <dcterms:modified xsi:type="dcterms:W3CDTF">2017-05-04T04:52:01Z</dcterms:modified>
</cp:coreProperties>
</file>