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146847065" r:id="rId11"/>
    <p:sldId id="2146847066" r:id="rId12"/>
    <p:sldId id="267" r:id="rId13"/>
    <p:sldId id="2146847062" r:id="rId14"/>
    <p:sldId id="2146847063" r:id="rId15"/>
    <p:sldId id="2146847064"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194715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loud.ibm.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anchal-rajak4260?tab=repositories" TargetMode="External"/><Relationship Id="rId4" Type="http://schemas.openxmlformats.org/officeDocument/2006/relationships/hyperlink" Target="mailto:anchalrajak16@edunetmail.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16551" y="1592826"/>
            <a:ext cx="9144000" cy="1344237"/>
          </a:xfrm>
        </p:spPr>
        <p:txBody>
          <a:bodyPr>
            <a:normAutofit fontScale="90000"/>
          </a:bodyPr>
          <a:lstStyle/>
          <a:p>
            <a:pPr algn="ctr"/>
            <a:br>
              <a:rPr lang="en-IN" b="1" dirty="0"/>
            </a:br>
            <a:r>
              <a:rPr lang="en-IN" b="1" dirty="0"/>
              <a:t>Predictive Maintenance of Industrial Machinery</a:t>
            </a:r>
            <a:r>
              <a:rPr lang="en-IN" dirty="0"/>
              <a:t> </a:t>
            </a:r>
            <a:r>
              <a:rPr lang="en-IN" b="1" dirty="0"/>
              <a:t>The Challenge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74773" y="115553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3632636"/>
            <a:ext cx="7980183"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400" b="1" dirty="0">
                <a:solidFill>
                  <a:schemeClr val="accent1">
                    <a:lumMod val="75000"/>
                  </a:schemeClr>
                </a:solidFill>
                <a:latin typeface="Arial"/>
                <a:cs typeface="Arial"/>
              </a:rPr>
              <a:t>Student Name- Anchal Rajak </a:t>
            </a:r>
          </a:p>
          <a:p>
            <a:pPr marL="457200" indent="-457200">
              <a:buAutoNum type="arabicPeriod"/>
            </a:pPr>
            <a:r>
              <a:rPr lang="en-US" sz="2400" b="1" dirty="0">
                <a:solidFill>
                  <a:schemeClr val="accent1">
                    <a:lumMod val="75000"/>
                  </a:schemeClr>
                </a:solidFill>
                <a:latin typeface="Arial"/>
                <a:cs typeface="Arial"/>
              </a:rPr>
              <a:t>Collage Name- SAM Global University Bhopal Madhya Pradesh </a:t>
            </a:r>
          </a:p>
          <a:p>
            <a:pPr marL="457200" indent="-457200">
              <a:buAutoNum type="arabicPeriod"/>
            </a:pPr>
            <a:r>
              <a:rPr lang="en-US" sz="2400" b="1" dirty="0">
                <a:solidFill>
                  <a:schemeClr val="accent1">
                    <a:lumMod val="75000"/>
                  </a:schemeClr>
                </a:solidFill>
                <a:latin typeface="Arial"/>
                <a:cs typeface="Arial"/>
              </a:rPr>
              <a:t>Department- Information </a:t>
            </a:r>
            <a:r>
              <a:rPr lang="en-IN" sz="2400" b="1" dirty="0">
                <a:solidFill>
                  <a:schemeClr val="accent1">
                    <a:lumMod val="75000"/>
                  </a:schemeClr>
                </a:solidFill>
                <a:latin typeface="Arial"/>
                <a:cs typeface="Arial"/>
              </a:rPr>
              <a:t>Technology (MCA)</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B6D9-CF08-3813-F76E-EF0651D5573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4" name="Picture 3">
            <a:extLst>
              <a:ext uri="{FF2B5EF4-FFF2-40B4-BE49-F238E27FC236}">
                <a16:creationId xmlns:a16="http://schemas.microsoft.com/office/drawing/2014/main" id="{47B87807-96F7-9528-0D2E-E2DDC574DE6B}"/>
              </a:ext>
            </a:extLst>
          </p:cNvPr>
          <p:cNvPicPr>
            <a:picLocks noChangeAspect="1"/>
          </p:cNvPicPr>
          <p:nvPr/>
        </p:nvPicPr>
        <p:blipFill>
          <a:blip r:embed="rId2"/>
          <a:stretch>
            <a:fillRect/>
          </a:stretch>
        </p:blipFill>
        <p:spPr>
          <a:xfrm>
            <a:off x="666826" y="1321904"/>
            <a:ext cx="10938684" cy="5108393"/>
          </a:xfrm>
          <a:prstGeom prst="rect">
            <a:avLst/>
          </a:prstGeom>
        </p:spPr>
      </p:pic>
    </p:spTree>
    <p:extLst>
      <p:ext uri="{BB962C8B-B14F-4D97-AF65-F5344CB8AC3E}">
        <p14:creationId xmlns:p14="http://schemas.microsoft.com/office/powerpoint/2010/main" val="257418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FDD9-E0A6-BD92-0159-CE449A5A3562}"/>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6" name="Picture 5">
            <a:extLst>
              <a:ext uri="{FF2B5EF4-FFF2-40B4-BE49-F238E27FC236}">
                <a16:creationId xmlns:a16="http://schemas.microsoft.com/office/drawing/2014/main" id="{0259D1C4-A2B9-EAEB-E4A7-409E852B0E64}"/>
              </a:ext>
            </a:extLst>
          </p:cNvPr>
          <p:cNvPicPr>
            <a:picLocks noChangeAspect="1"/>
          </p:cNvPicPr>
          <p:nvPr/>
        </p:nvPicPr>
        <p:blipFill>
          <a:blip r:embed="rId2"/>
          <a:stretch>
            <a:fillRect/>
          </a:stretch>
        </p:blipFill>
        <p:spPr>
          <a:xfrm>
            <a:off x="586491" y="1321904"/>
            <a:ext cx="11019020" cy="5046448"/>
          </a:xfrm>
          <a:prstGeom prst="rect">
            <a:avLst/>
          </a:prstGeom>
        </p:spPr>
      </p:pic>
    </p:spTree>
    <p:extLst>
      <p:ext uri="{BB962C8B-B14F-4D97-AF65-F5344CB8AC3E}">
        <p14:creationId xmlns:p14="http://schemas.microsoft.com/office/powerpoint/2010/main" val="39875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B2EA-E006-65B7-E280-44A9ADC5D9AB}"/>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6" name="Picture 5">
            <a:extLst>
              <a:ext uri="{FF2B5EF4-FFF2-40B4-BE49-F238E27FC236}">
                <a16:creationId xmlns:a16="http://schemas.microsoft.com/office/drawing/2014/main" id="{BED5EFB4-2B99-A047-5672-05A35EFCE91B}"/>
              </a:ext>
            </a:extLst>
          </p:cNvPr>
          <p:cNvPicPr>
            <a:picLocks noChangeAspect="1"/>
          </p:cNvPicPr>
          <p:nvPr/>
        </p:nvPicPr>
        <p:blipFill>
          <a:blip r:embed="rId2"/>
          <a:stretch>
            <a:fillRect/>
          </a:stretch>
        </p:blipFill>
        <p:spPr>
          <a:xfrm>
            <a:off x="674980" y="1321905"/>
            <a:ext cx="10930530" cy="5078896"/>
          </a:xfrm>
          <a:prstGeom prst="rect">
            <a:avLst/>
          </a:prstGeom>
        </p:spPr>
      </p:pic>
    </p:spTree>
    <p:extLst>
      <p:ext uri="{BB962C8B-B14F-4D97-AF65-F5344CB8AC3E}">
        <p14:creationId xmlns:p14="http://schemas.microsoft.com/office/powerpoint/2010/main" val="209680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92702" y="1768680"/>
            <a:ext cx="11029615" cy="2730705"/>
          </a:xfrm>
        </p:spPr>
        <p:txBody>
          <a:bodyPr>
            <a:normAutofit/>
          </a:bodyPr>
          <a:lstStyle/>
          <a:p>
            <a:pPr marL="305435" indent="-305435"/>
            <a:r>
              <a:rPr lang="en-US" sz="2000" dirty="0"/>
              <a:t>This project demonstrates the power of machine learning in mechanical systems—whether predicting industrial failures or urban mobility trends. The predictive maintenance model enhances equipment longevity, while bike count forecasting supports smart city initiatives.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dirty="0"/>
          </a:p>
          <a:p>
            <a:r>
              <a:rPr lang="en-US" b="1" dirty="0"/>
              <a:t>Predictive Maintenance</a:t>
            </a:r>
            <a:r>
              <a:rPr lang="en-US" dirty="0"/>
              <a:t>:</a:t>
            </a:r>
          </a:p>
          <a:p>
            <a:pPr lvl="1"/>
            <a:r>
              <a:rPr lang="en-US" dirty="0"/>
              <a:t>Extend to other domains like HVAC systems or automotive diagnostics.</a:t>
            </a:r>
          </a:p>
          <a:p>
            <a:pPr lvl="1"/>
            <a:r>
              <a:rPr lang="en-US" dirty="0"/>
              <a:t>Integrate with IoT platforms for real-time monitoring and alerts.</a:t>
            </a:r>
          </a:p>
          <a:p>
            <a:r>
              <a:rPr lang="en-US" b="1" dirty="0"/>
              <a:t>Bike Demand Forecasting</a:t>
            </a:r>
            <a:r>
              <a:rPr lang="en-US" dirty="0"/>
              <a:t>:</a:t>
            </a:r>
          </a:p>
          <a:p>
            <a:r>
              <a:rPr lang="en-US" sz="1400" dirty="0"/>
              <a:t>Collaborate with municipal bodies for deployment.</a:t>
            </a:r>
          </a:p>
          <a:p>
            <a:r>
              <a:rPr lang="en-US" sz="1400" dirty="0"/>
              <a:t>Explore reinforcement learning for adaptive bike rebalancing strategies.</a:t>
            </a:r>
          </a:p>
          <a:p>
            <a:pPr marL="305435" indent="-305435"/>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130709"/>
            <a:ext cx="11029615" cy="2917518"/>
          </a:xfrm>
        </p:spPr>
        <p:txBody>
          <a:bodyPr>
            <a:normAutofit/>
          </a:bodyPr>
          <a:lstStyle/>
          <a:p>
            <a:pPr marL="305435" indent="-305435"/>
            <a:r>
              <a:rPr lang="en-IN" sz="1400" dirty="0"/>
              <a:t>IBM Cloud Lite Services documentation.</a:t>
            </a:r>
          </a:p>
          <a:p>
            <a:pPr marL="305435" indent="-305435"/>
            <a:r>
              <a:rPr lang="en-IN" sz="1400" dirty="0">
                <a:hlinkClick r:id="rId3"/>
              </a:rPr>
              <a:t>https://cloud.ibm.com/</a:t>
            </a:r>
            <a:r>
              <a:rPr lang="en-IN" sz="1400" dirty="0"/>
              <a:t> </a:t>
            </a:r>
          </a:p>
          <a:p>
            <a:pPr marL="305435" indent="-305435"/>
            <a:r>
              <a:rPr lang="en-IN" sz="1400" dirty="0"/>
              <a:t>Email ID:- </a:t>
            </a:r>
            <a:r>
              <a:rPr lang="en-IN" sz="1400" dirty="0">
                <a:hlinkClick r:id="rId4"/>
              </a:rPr>
              <a:t>anchalrajak16@edunetmail.com</a:t>
            </a:r>
            <a:endParaRPr lang="en-IN" sz="1400" dirty="0"/>
          </a:p>
          <a:p>
            <a:pPr marL="305435" indent="-305435"/>
            <a:r>
              <a:rPr lang="en-IN" sz="1400" dirty="0"/>
              <a:t>Password:- Test@12345678</a:t>
            </a:r>
          </a:p>
          <a:p>
            <a:pPr marL="305435" indent="-305435"/>
            <a:r>
              <a:rPr lang="en-IN" sz="1400" dirty="0"/>
              <a:t>My </a:t>
            </a:r>
            <a:r>
              <a:rPr lang="en-IN" sz="1400" dirty="0" err="1"/>
              <a:t>Github</a:t>
            </a:r>
            <a:r>
              <a:rPr lang="en-IN" sz="1400" dirty="0"/>
              <a:t> ID:-  </a:t>
            </a:r>
            <a:r>
              <a:rPr lang="en-IN" sz="1400" dirty="0">
                <a:hlinkClick r:id="rId5"/>
              </a:rPr>
              <a:t>https://github.com/anchal-rajak4260?tab=repositories</a:t>
            </a:r>
            <a:endParaRPr lang="en-IN" sz="1400" dirty="0"/>
          </a:p>
          <a:p>
            <a:pPr marL="305435" indent="-305435"/>
            <a:r>
              <a:rPr lang="en-IN" sz="1400" dirty="0"/>
              <a:t>Kaggle Dataset:- Machine Predictive Maintenance Classification.</a:t>
            </a:r>
          </a:p>
          <a:p>
            <a:pPr marL="305435" indent="-305435"/>
            <a:r>
              <a:rPr lang="en-US" sz="1400" dirty="0"/>
              <a:t>Demonstrate successful integration of ML with IBM Cloud Lite services.</a:t>
            </a:r>
            <a:endParaRPr lang="en-IN" sz="1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B4735502-5524-6113-71D5-35DBCC82D34A}"/>
              </a:ext>
            </a:extLst>
          </p:cNvPr>
          <p:cNvPicPr>
            <a:picLocks noChangeAspect="1"/>
          </p:cNvPicPr>
          <p:nvPr/>
        </p:nvPicPr>
        <p:blipFill>
          <a:blip r:embed="rId2"/>
          <a:stretch>
            <a:fillRect/>
          </a:stretch>
        </p:blipFill>
        <p:spPr>
          <a:xfrm>
            <a:off x="688258" y="1232451"/>
            <a:ext cx="9812594" cy="510329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593BC2EE-AEA4-54D8-972E-2BCD5B244885}"/>
              </a:ext>
            </a:extLst>
          </p:cNvPr>
          <p:cNvPicPr>
            <a:picLocks noGrp="1" noChangeAspect="1"/>
          </p:cNvPicPr>
          <p:nvPr>
            <p:ph idx="1"/>
          </p:nvPr>
        </p:nvPicPr>
        <p:blipFill>
          <a:blip r:embed="rId2"/>
          <a:stretch>
            <a:fillRect/>
          </a:stretch>
        </p:blipFill>
        <p:spPr>
          <a:xfrm>
            <a:off x="678426" y="1232452"/>
            <a:ext cx="9783097" cy="5168348"/>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B206C523-F702-901F-0632-860C880C70ED}"/>
              </a:ext>
            </a:extLst>
          </p:cNvPr>
          <p:cNvPicPr>
            <a:picLocks noGrp="1" noChangeAspect="1"/>
          </p:cNvPicPr>
          <p:nvPr>
            <p:ph idx="1"/>
          </p:nvPr>
        </p:nvPicPr>
        <p:blipFill>
          <a:blip r:embed="rId2"/>
          <a:stretch>
            <a:fillRect/>
          </a:stretch>
        </p:blipFill>
        <p:spPr>
          <a:xfrm>
            <a:off x="658762" y="1232452"/>
            <a:ext cx="9950244" cy="5207677"/>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a:t>
            </a:r>
            <a:r>
              <a:rPr lang="en-IN" sz="2000" dirty="0">
                <a:latin typeface="Arial"/>
                <a:ea typeface="+mn-lt"/>
                <a:cs typeface="+mn-lt"/>
              </a:rPr>
              <a:t>Machine Learning</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Content Placeholder 1">
            <a:extLst>
              <a:ext uri="{FF2B5EF4-FFF2-40B4-BE49-F238E27FC236}">
                <a16:creationId xmlns:a16="http://schemas.microsoft.com/office/drawing/2014/main" id="{19F573ED-F1A8-0B9F-1FFE-F781EA76A580}"/>
              </a:ext>
            </a:extLst>
          </p:cNvPr>
          <p:cNvSpPr txBox="1">
            <a:spLocks/>
          </p:cNvSpPr>
          <p:nvPr/>
        </p:nvSpPr>
        <p:spPr>
          <a:xfrm>
            <a:off x="581193" y="1317522"/>
            <a:ext cx="11029615" cy="537909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ea typeface="+mn-lt"/>
              <a:cs typeface="+mn-lt"/>
            </a:endParaRPr>
          </a:p>
          <a:p>
            <a:r>
              <a:rPr lang="en-IN" sz="1600" dirty="0"/>
              <a:t>Develop a predictive maintenance model for a fleet of industrial machines to anticipate failures before they occur. This project will involve </a:t>
            </a:r>
            <a:r>
              <a:rPr lang="en-IN" sz="1600" dirty="0" err="1"/>
              <a:t>analyzing</a:t>
            </a:r>
            <a:r>
              <a:rPr lang="en-IN" sz="1600" dirty="0"/>
              <a:t>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 </a:t>
            </a:r>
            <a:endParaRPr lang="en-IN" sz="1600" b="1" dirty="0">
              <a:solidFill>
                <a:srgbClr val="0F0F0F"/>
              </a:solidFill>
            </a:endParaRPr>
          </a:p>
          <a:p>
            <a:pPr marL="305435" indent="-305435"/>
            <a:r>
              <a:rPr lang="en-US" sz="1600" b="1" dirty="0">
                <a:solidFill>
                  <a:srgbClr val="0F0F0F"/>
                </a:solidFill>
              </a:rPr>
              <a:t>Objective: </a:t>
            </a:r>
            <a:r>
              <a:rPr lang="en-US" sz="1600" dirty="0">
                <a:solidFill>
                  <a:srgbClr val="0F0F0F"/>
                </a:solidFill>
              </a:rPr>
              <a:t>Develop a predictive maintenance model to anticipate machine failures. </a:t>
            </a:r>
          </a:p>
          <a:p>
            <a:pPr marL="305435" indent="-305435"/>
            <a:r>
              <a:rPr lang="en-US" sz="1600" b="1" dirty="0">
                <a:solidFill>
                  <a:srgbClr val="0F0F0F"/>
                </a:solidFill>
              </a:rPr>
              <a:t>Challenge</a:t>
            </a:r>
            <a:r>
              <a:rPr lang="en-US" sz="1600" dirty="0">
                <a:solidFill>
                  <a:srgbClr val="0F0F0F"/>
                </a:solidFill>
              </a:rPr>
              <a:t>: Use sensor data to identify patterns that precede failures. </a:t>
            </a:r>
          </a:p>
          <a:p>
            <a:pPr marL="305435" indent="-305435"/>
            <a:r>
              <a:rPr lang="en-US" sz="1600" dirty="0">
                <a:solidFill>
                  <a:srgbClr val="0F0F0F"/>
                </a:solidFill>
              </a:rPr>
              <a:t>Target : Failure or Not</a:t>
            </a:r>
          </a:p>
          <a:p>
            <a:pPr marL="305435" indent="-305435"/>
            <a:r>
              <a:rPr lang="en-US" sz="1600" dirty="0">
                <a:solidFill>
                  <a:srgbClr val="0F0F0F"/>
                </a:solidFill>
              </a:rPr>
              <a:t>Failure Type : Type of Failure</a:t>
            </a:r>
          </a:p>
          <a:p>
            <a:pPr marL="305435" indent="-305435"/>
            <a:r>
              <a:rPr lang="en-US" sz="1600" b="1" dirty="0">
                <a:solidFill>
                  <a:srgbClr val="0F0F0F"/>
                </a:solidFill>
              </a:rPr>
              <a:t>Impact</a:t>
            </a:r>
            <a:r>
              <a:rPr lang="en-US" sz="1600" dirty="0">
                <a:solidFill>
                  <a:srgbClr val="0F0F0F"/>
                </a:solidFill>
              </a:rPr>
              <a:t>: Reduce downtime and operational costs through proactive maintenance. </a:t>
            </a:r>
          </a:p>
          <a:p>
            <a:pPr marL="305435" indent="-305435"/>
            <a:endParaRPr lang="en-US" sz="1800" dirty="0">
              <a:solidFill>
                <a:srgbClr val="0F0F0F"/>
              </a:solidFill>
            </a:endParaRPr>
          </a:p>
          <a:p>
            <a:pPr marL="305435" indent="-305435"/>
            <a:endParaRPr lang="en-US" sz="1800" b="1" dirty="0">
              <a:solidFill>
                <a:srgbClr val="0F0F0F"/>
              </a:solidFill>
            </a:endParaRPr>
          </a:p>
          <a:p>
            <a:pPr marL="305435" indent="-305435"/>
            <a:endParaRPr lang="en-US"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6" y="1232453"/>
            <a:ext cx="11180866" cy="548298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1. </a:t>
            </a:r>
            <a:r>
              <a:rPr lang="en-US" sz="1200" b="1" u="sng" dirty="0">
                <a:latin typeface="Calibri"/>
                <a:ea typeface="+mn-lt"/>
                <a:cs typeface="+mn-lt"/>
              </a:rPr>
              <a:t>Data Collection</a:t>
            </a:r>
            <a:r>
              <a:rPr lang="en-US" sz="1200" b="1" dirty="0">
                <a:latin typeface="Calibri"/>
                <a:ea typeface="+mn-lt"/>
                <a:cs typeface="+mn-lt"/>
              </a:rPr>
              <a:t>:- </a:t>
            </a:r>
            <a:r>
              <a:rPr lang="en-US" sz="1200" dirty="0">
                <a:latin typeface="Calibri"/>
                <a:ea typeface="+mn-lt"/>
                <a:cs typeface="+mn-lt"/>
              </a:rPr>
              <a:t>Gather synthetic sensor data from industrial machines, including: Air temperature, process temperature, rotational speed, torque, tool wea , Product quality indicators (L/M/H), Machine failure labels and failure types, Integrate real-time operational data streams for future scalability.</a:t>
            </a:r>
          </a:p>
          <a:p>
            <a:pPr marL="305435" indent="-305435"/>
            <a:r>
              <a:rPr lang="en-US" sz="1200" b="1" dirty="0">
                <a:latin typeface="Calibri"/>
                <a:ea typeface="+mn-lt"/>
                <a:cs typeface="+mn-lt"/>
              </a:rPr>
              <a:t>2. </a:t>
            </a:r>
            <a:r>
              <a:rPr lang="en-US" sz="1200" b="1" u="sng" dirty="0">
                <a:latin typeface="Calibri"/>
                <a:ea typeface="+mn-lt"/>
                <a:cs typeface="+mn-lt"/>
              </a:rPr>
              <a:t>Data Preprocessing</a:t>
            </a:r>
            <a:r>
              <a:rPr lang="en-US" sz="1200" b="1" dirty="0">
                <a:latin typeface="Calibri"/>
                <a:ea typeface="+mn-lt"/>
                <a:cs typeface="+mn-lt"/>
              </a:rPr>
              <a:t>:- </a:t>
            </a:r>
            <a:r>
              <a:rPr lang="en-US" sz="1200" dirty="0">
                <a:latin typeface="Calibri"/>
                <a:ea typeface="+mn-lt"/>
                <a:cs typeface="+mn-lt"/>
              </a:rPr>
              <a:t>Clean and preprocess the dataset:- Handle missing values, outliers, and normalize sensor readings. Ensure no data leakage by excluding target labels from feature se, Perform feature </a:t>
            </a:r>
            <a:r>
              <a:rPr lang="en-IN" sz="1200" dirty="0">
                <a:latin typeface="Calibri"/>
                <a:ea typeface="+mn-lt"/>
                <a:cs typeface="+mn-lt"/>
              </a:rPr>
              <a:t>engineering.</a:t>
            </a:r>
            <a:endParaRPr lang="en-US" sz="1200" dirty="0">
              <a:latin typeface="Calibri"/>
              <a:ea typeface="+mn-lt"/>
              <a:cs typeface="+mn-lt"/>
            </a:endParaRPr>
          </a:p>
          <a:p>
            <a:pPr marL="305435" indent="-305435"/>
            <a:r>
              <a:rPr lang="en-US" sz="1200" b="1" dirty="0">
                <a:latin typeface="Calibri"/>
                <a:ea typeface="+mn-lt"/>
                <a:cs typeface="+mn-lt"/>
              </a:rPr>
              <a:t>3. </a:t>
            </a:r>
            <a:r>
              <a:rPr lang="en-US" sz="1200" b="1" u="sng" dirty="0">
                <a:latin typeface="Calibri"/>
                <a:ea typeface="+mn-lt"/>
                <a:cs typeface="+mn-lt"/>
              </a:rPr>
              <a:t>Machine Learning Algorithm:-</a:t>
            </a:r>
          </a:p>
          <a:p>
            <a:pPr marL="305435" indent="-305435"/>
            <a:r>
              <a:rPr lang="en-US" sz="1200" b="1" dirty="0">
                <a:latin typeface="Calibri"/>
                <a:ea typeface="+mn-lt"/>
                <a:cs typeface="+mn-lt"/>
              </a:rPr>
              <a:t>- </a:t>
            </a:r>
            <a:r>
              <a:rPr lang="en-US" sz="1200" dirty="0">
                <a:latin typeface="Calibri"/>
                <a:ea typeface="+mn-lt"/>
                <a:cs typeface="+mn-lt"/>
              </a:rPr>
              <a:t>Binary classification: Failure vs. No Failure</a:t>
            </a:r>
          </a:p>
          <a:p>
            <a:pPr marL="305435" indent="-305435"/>
            <a:r>
              <a:rPr lang="en-US" sz="1200" dirty="0">
                <a:latin typeface="Calibri"/>
                <a:ea typeface="+mn-lt"/>
                <a:cs typeface="+mn-lt"/>
              </a:rPr>
              <a:t>- Multi-class classification: Type of failure (tool wear, heat dissipation, etc.)</a:t>
            </a:r>
          </a:p>
          <a:p>
            <a:pPr marL="305435" indent="-305435"/>
            <a:r>
              <a:rPr lang="en-US" sz="1200" dirty="0">
                <a:latin typeface="Calibri"/>
                <a:ea typeface="+mn-lt"/>
                <a:cs typeface="+mn-lt"/>
              </a:rPr>
              <a:t>- Algorithms considered:</a:t>
            </a:r>
          </a:p>
          <a:p>
            <a:pPr marL="305435" indent="-305435"/>
            <a:r>
              <a:rPr lang="en-US" sz="1200" dirty="0">
                <a:latin typeface="Calibri"/>
                <a:ea typeface="+mn-lt"/>
                <a:cs typeface="+mn-lt"/>
              </a:rPr>
              <a:t>- Random Forest, Logistic Regression</a:t>
            </a:r>
          </a:p>
          <a:p>
            <a:pPr marL="305435" indent="-305435"/>
            <a:r>
              <a:rPr lang="en-US" sz="1200" dirty="0">
                <a:latin typeface="Calibri"/>
                <a:ea typeface="+mn-lt"/>
                <a:cs typeface="+mn-lt"/>
              </a:rPr>
              <a:t>- Neural Networks for deeper pattern recognition</a:t>
            </a:r>
          </a:p>
          <a:p>
            <a:pPr marL="305435" indent="-305435"/>
            <a:r>
              <a:rPr lang="en-US" sz="1200" dirty="0">
                <a:latin typeface="Calibri"/>
                <a:ea typeface="+mn-lt"/>
                <a:cs typeface="+mn-lt"/>
              </a:rPr>
              <a:t>- Incorporate domain-specific features like product quality and operational stress indicators</a:t>
            </a:r>
          </a:p>
          <a:p>
            <a:pPr marL="305435" indent="-305435"/>
            <a:r>
              <a:rPr lang="en-US" sz="1200" b="1" dirty="0">
                <a:latin typeface="Calibri"/>
                <a:ea typeface="+mn-lt"/>
                <a:cs typeface="+mn-lt"/>
              </a:rPr>
              <a:t>4. </a:t>
            </a:r>
            <a:r>
              <a:rPr lang="en-US" sz="1200" b="1" u="sng" dirty="0">
                <a:latin typeface="Calibri"/>
                <a:ea typeface="+mn-lt"/>
                <a:cs typeface="+mn-lt"/>
              </a:rPr>
              <a:t>Deployment (IBM Cloud Lite Services)</a:t>
            </a:r>
            <a:r>
              <a:rPr lang="en-US" sz="1200" b="1" dirty="0">
                <a:latin typeface="Calibri"/>
                <a:ea typeface="+mn-lt"/>
                <a:cs typeface="+mn-lt"/>
              </a:rPr>
              <a:t>:- </a:t>
            </a:r>
            <a:r>
              <a:rPr lang="en-US" sz="1200" dirty="0">
                <a:latin typeface="Calibri"/>
                <a:ea typeface="+mn-lt"/>
                <a:cs typeface="+mn-lt"/>
              </a:rPr>
              <a:t>Use IBM Watson Studio for model development and training. Store data using IBM Cloud Object Storage. Deploy model as an API or web app using IBM Code Engine. Ensure scalability, low latency, and secure access for industrial stakeholders</a:t>
            </a:r>
          </a:p>
          <a:p>
            <a:pPr marL="305435" indent="-305435"/>
            <a:r>
              <a:rPr lang="en-US" sz="1200" b="1" dirty="0">
                <a:latin typeface="Calibri"/>
                <a:ea typeface="+mn-lt"/>
                <a:cs typeface="+mn-lt"/>
              </a:rPr>
              <a:t>5. </a:t>
            </a:r>
            <a:r>
              <a:rPr lang="en-US" sz="1200" b="1" u="sng" dirty="0">
                <a:latin typeface="Calibri"/>
                <a:ea typeface="+mn-lt"/>
                <a:cs typeface="+mn-lt"/>
              </a:rPr>
              <a:t>Evaluation:</a:t>
            </a:r>
            <a:r>
              <a:rPr lang="en-US" sz="1200" b="1" dirty="0">
                <a:latin typeface="Calibri"/>
                <a:ea typeface="+mn-lt"/>
                <a:cs typeface="+mn-lt"/>
              </a:rPr>
              <a:t>- </a:t>
            </a:r>
            <a:r>
              <a:rPr lang="en-US" sz="1200" dirty="0">
                <a:latin typeface="Calibri"/>
                <a:ea typeface="+mn-lt"/>
                <a:cs typeface="+mn-lt"/>
              </a:rPr>
              <a:t>Accuracy, Precision, Recall, F1 Score. Confusion matrix for classification clarity. Perform cross-validation and hyperparameter tuning . Continuously monitor prediction accuracy and retrain with updated data</a:t>
            </a:r>
          </a:p>
          <a:p>
            <a:pPr marL="305435" indent="-305435"/>
            <a:r>
              <a:rPr lang="en-US" sz="1200" b="1" dirty="0">
                <a:latin typeface="Calibri"/>
                <a:ea typeface="+mn-lt"/>
                <a:cs typeface="+mn-lt"/>
              </a:rPr>
              <a:t>6. </a:t>
            </a:r>
            <a:r>
              <a:rPr lang="en-US" sz="1200" b="1" u="sng" dirty="0">
                <a:latin typeface="Calibri"/>
                <a:ea typeface="+mn-lt"/>
                <a:cs typeface="+mn-lt"/>
              </a:rPr>
              <a:t>Result:</a:t>
            </a:r>
            <a:r>
              <a:rPr lang="en-US" sz="1200" b="1" dirty="0">
                <a:latin typeface="Calibri"/>
                <a:ea typeface="+mn-lt"/>
                <a:cs typeface="+mn-lt"/>
              </a:rPr>
              <a:t>- </a:t>
            </a:r>
            <a:r>
              <a:rPr lang="en-US" sz="1200" dirty="0">
                <a:latin typeface="Calibri"/>
                <a:ea typeface="+mn-lt"/>
                <a:cs typeface="+mn-lt"/>
              </a:rPr>
              <a:t>Achieve reliable prediction of machine failures and their types. Enable proactive maintenance scheduling, reducing unexpected breakdowns. Improve operational efficiency and cost savings for industrial operations. Demonstrate successful integration of ML with IBM Cloud Lite services.</a:t>
            </a:r>
          </a:p>
          <a:p>
            <a:pPr marL="305435" indent="-305435"/>
            <a:endParaRPr lang="en-US" sz="1200" b="1" dirty="0">
              <a:latin typeface="Calibri"/>
              <a:ea typeface="+mn-lt"/>
              <a:cs typeface="+mn-lt"/>
            </a:endParaRPr>
          </a:p>
          <a:p>
            <a:pPr marL="0" indent="0">
              <a:buNone/>
            </a:pPr>
            <a:endParaRPr lang="en-US" sz="1200" b="1" dirty="0">
              <a:latin typeface="Calibri"/>
              <a:ea typeface="+mn-lt"/>
              <a:cs typeface="+mn-lt"/>
            </a:endParaRP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43790"/>
            <a:ext cx="11466429" cy="5293894"/>
          </a:xfrm>
        </p:spPr>
        <p:txBody>
          <a:bodyPr/>
          <a:lstStyle/>
          <a:p>
            <a:pPr marL="0" indent="0">
              <a:buNone/>
            </a:pPr>
            <a:r>
              <a:rPr lang="en-IN" sz="1800" b="1" dirty="0">
                <a:solidFill>
                  <a:srgbClr val="0F0F0F"/>
                </a:solidFill>
              </a:rPr>
              <a:t>The  System Approach selection outlines strategy and methodology for developing and implementing the “</a:t>
            </a:r>
            <a:r>
              <a:rPr lang="en-IN" sz="1800" b="1" dirty="0"/>
              <a:t>Predictive Maintenance of Industrial Machinery</a:t>
            </a:r>
            <a:r>
              <a:rPr lang="en-IN" sz="1800" dirty="0"/>
              <a:t> </a:t>
            </a:r>
            <a:r>
              <a:rPr lang="en-IN" sz="1800" b="1" dirty="0"/>
              <a:t>The Challenge”. Here is suggested structure for this section.</a:t>
            </a:r>
          </a:p>
          <a:p>
            <a:pPr marL="0" indent="0">
              <a:buNone/>
            </a:pPr>
            <a:endParaRPr lang="en-IN" sz="1800" b="1" dirty="0"/>
          </a:p>
          <a:p>
            <a:pPr marL="0" indent="0">
              <a:buNone/>
            </a:pPr>
            <a:r>
              <a:rPr lang="en-IN" sz="1800" b="1" dirty="0">
                <a:solidFill>
                  <a:srgbClr val="0F0F0F"/>
                </a:solidFill>
              </a:rPr>
              <a:t>System requirements:-</a:t>
            </a:r>
          </a:p>
          <a:p>
            <a:pPr marL="305435" indent="-305435"/>
            <a:r>
              <a:rPr lang="en-US" sz="1800" dirty="0">
                <a:solidFill>
                  <a:srgbClr val="0F0F0F"/>
                </a:solidFill>
              </a:rPr>
              <a:t>Use IBM Watson Studio for model development and training.</a:t>
            </a:r>
          </a:p>
          <a:p>
            <a:pPr marL="305435" indent="-305435"/>
            <a:r>
              <a:rPr lang="en-US" sz="1800" dirty="0">
                <a:solidFill>
                  <a:srgbClr val="0F0F0F"/>
                </a:solidFill>
              </a:rPr>
              <a:t>Store data using IBM Cloud Object Storage.</a:t>
            </a:r>
          </a:p>
          <a:p>
            <a:pPr marL="305435" indent="-305435"/>
            <a:r>
              <a:rPr lang="en-US" sz="1800" dirty="0">
                <a:solidFill>
                  <a:srgbClr val="0F0F0F"/>
                </a:solidFill>
              </a:rPr>
              <a:t>IBM cloud object storage for dataset handling.</a:t>
            </a:r>
          </a:p>
          <a:p>
            <a:pPr marL="305435" indent="-305435"/>
            <a:r>
              <a:rPr lang="en-US" sz="1800" dirty="0">
                <a:solidFill>
                  <a:srgbClr val="0F0F0F"/>
                </a:solidFill>
              </a:rPr>
              <a:t>Deploy model as an API or web app using IBM Code Engine.</a:t>
            </a:r>
          </a:p>
          <a:p>
            <a:pPr marL="305435" indent="-305435"/>
            <a:r>
              <a:rPr lang="en-US" sz="1800" dirty="0">
                <a:solidFill>
                  <a:srgbClr val="0F0F0F"/>
                </a:solidFill>
              </a:rPr>
              <a:t>Ensure scalability, low latency, and secure access for industrial stakeholders.  </a:t>
            </a:r>
          </a:p>
          <a:p>
            <a:pPr marL="305435" indent="-305435"/>
            <a:endParaRPr lang="en-US" sz="1800" b="1" dirty="0">
              <a:solidFill>
                <a:srgbClr val="0F0F0F"/>
              </a:solidFill>
            </a:endParaRPr>
          </a:p>
          <a:p>
            <a:pPr marL="305435" indent="-305435"/>
            <a:endParaRPr lang="en-US"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pPr marL="0" indent="0">
              <a:buNone/>
            </a:pP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Random Forest Classifier, Logistic Regression.</a:t>
            </a:r>
          </a:p>
          <a:p>
            <a:pPr marL="629920" lvl="1" indent="-305435"/>
            <a:r>
              <a:rPr lang="en-US" dirty="0"/>
              <a:t>tool wear, heat dissipation, power failure.</a:t>
            </a:r>
          </a:p>
          <a:p>
            <a:pPr marL="629920" lvl="1" indent="-305435"/>
            <a:r>
              <a:rPr lang="en-US" dirty="0"/>
              <a:t>Failure vs. No Failure and Overstrain Failure</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UID: unique identifier ranging from 1 to 10000</a:t>
            </a:r>
          </a:p>
          <a:p>
            <a:pPr marL="629920" lvl="1" indent="-305435"/>
            <a:r>
              <a:rPr lang="en-US" dirty="0">
                <a:ea typeface="+mn-lt"/>
                <a:cs typeface="+mn-lt"/>
              </a:rPr>
              <a:t>Product ID: consisting of a letter L, M, or H for low (50% of all products), medium (30%), and high (20%) as product quality variants and a variant-specific serial number</a:t>
            </a:r>
          </a:p>
          <a:p>
            <a:pPr marL="629920" lvl="1" indent="-305435"/>
            <a:r>
              <a:rPr lang="en-US" dirty="0">
                <a:ea typeface="+mn-lt"/>
                <a:cs typeface="+mn-lt"/>
              </a:rPr>
              <a:t>air temperature [K]: generated using a random walk process later normalized to a standard deviation of 2 K around 300 K</a:t>
            </a:r>
          </a:p>
          <a:p>
            <a:pPr marL="629920" lvl="1" indent="-305435"/>
            <a:r>
              <a:rPr lang="en-US" dirty="0">
                <a:ea typeface="+mn-lt"/>
                <a:cs typeface="+mn-lt"/>
              </a:rPr>
              <a:t>process temperature [K]: generated using a random walk process normalized to a standard deviation of 1 K, added to the air temperature plus 10 K.</a:t>
            </a:r>
          </a:p>
          <a:p>
            <a:pPr marL="629920" lvl="1" indent="-305435"/>
            <a:r>
              <a:rPr lang="en-US" dirty="0">
                <a:ea typeface="+mn-lt"/>
                <a:cs typeface="+mn-lt"/>
              </a:rPr>
              <a:t>rotational speed [rpm]: calculated from power of 2860 W, overlaid with a normally distributed noise</a:t>
            </a:r>
          </a:p>
          <a:p>
            <a:pPr marL="629920" lvl="1" indent="-305435"/>
            <a:r>
              <a:rPr lang="en-US" dirty="0">
                <a:ea typeface="+mn-lt"/>
                <a:cs typeface="+mn-lt"/>
              </a:rPr>
              <a:t>tool wear [min]: The quality variants H/M/L add 5/3/2 minutes of tool wear to the used tool in the process. and a</a:t>
            </a:r>
          </a:p>
          <a:p>
            <a:pPr marL="305435" indent="-305435"/>
            <a:r>
              <a:rPr lang="en-IN" sz="1400" b="1" dirty="0">
                <a:ea typeface="+mn-lt"/>
                <a:cs typeface="+mn-lt"/>
              </a:rPr>
              <a:t>Training Process:</a:t>
            </a:r>
            <a:endParaRPr lang="en-IN" sz="1400" dirty="0"/>
          </a:p>
          <a:p>
            <a:pPr marL="629435" lvl="1" indent="-305435"/>
            <a:r>
              <a:rPr lang="en-US" dirty="0">
                <a:ea typeface="+mn-lt"/>
                <a:cs typeface="+mn-lt"/>
              </a:rPr>
              <a:t>'machine failure' label that indicates, whether the machine has failed in this particular data point for any of the following failure modes are true.</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Algorithm makes predictions for </a:t>
            </a:r>
            <a:r>
              <a:rPr lang="en-US" dirty="0">
                <a:ea typeface="+mn-lt"/>
                <a:cs typeface="+mn-lt"/>
              </a:rPr>
              <a:t>Continuous input from live sensors (temperature, vibration, pressure) </a:t>
            </a:r>
          </a:p>
          <a:p>
            <a:pPr marL="629920" lvl="1" indent="-305435"/>
            <a:r>
              <a:rPr lang="en-US" dirty="0">
                <a:ea typeface="+mn-lt"/>
                <a:cs typeface="+mn-lt"/>
              </a:rPr>
              <a:t>Streaming data processed via edge computing or cloud platforms.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C1E59-A7A8-28C6-317D-DF3415EE82CE}"/>
              </a:ext>
            </a:extLst>
          </p:cNvPr>
          <p:cNvSpPr txBox="1"/>
          <p:nvPr/>
        </p:nvSpPr>
        <p:spPr>
          <a:xfrm>
            <a:off x="491614" y="482275"/>
            <a:ext cx="11287432" cy="707886"/>
          </a:xfrm>
          <a:prstGeom prst="rect">
            <a:avLst/>
          </a:prstGeom>
          <a:noFill/>
        </p:spPr>
        <p:txBody>
          <a:bodyPr wrap="square">
            <a:spAutoFit/>
          </a:bodyPr>
          <a:lstStyle/>
          <a:p>
            <a:r>
              <a:rPr lang="en-US" sz="4000" b="1" dirty="0">
                <a:solidFill>
                  <a:schemeClr val="accent1"/>
                </a:solidFill>
                <a:latin typeface="Arial"/>
                <a:ea typeface="+mj-lt"/>
                <a:cs typeface="Arial"/>
              </a:rPr>
              <a:t>Result</a:t>
            </a:r>
            <a:endParaRPr lang="en-IN" sz="4000" dirty="0"/>
          </a:p>
        </p:txBody>
      </p:sp>
      <p:pic>
        <p:nvPicPr>
          <p:cNvPr id="5" name="Picture 4">
            <a:extLst>
              <a:ext uri="{FF2B5EF4-FFF2-40B4-BE49-F238E27FC236}">
                <a16:creationId xmlns:a16="http://schemas.microsoft.com/office/drawing/2014/main" id="{CD09E6B7-671D-5B3C-C943-2E7023A7F2E0}"/>
              </a:ext>
            </a:extLst>
          </p:cNvPr>
          <p:cNvPicPr>
            <a:picLocks noChangeAspect="1"/>
          </p:cNvPicPr>
          <p:nvPr/>
        </p:nvPicPr>
        <p:blipFill>
          <a:blip r:embed="rId2"/>
          <a:stretch>
            <a:fillRect/>
          </a:stretch>
        </p:blipFill>
        <p:spPr>
          <a:xfrm>
            <a:off x="491614" y="1190161"/>
            <a:ext cx="10953135" cy="5176224"/>
          </a:xfrm>
          <a:prstGeom prst="rect">
            <a:avLst/>
          </a:prstGeom>
        </p:spPr>
      </p:pic>
    </p:spTree>
    <p:extLst>
      <p:ext uri="{BB962C8B-B14F-4D97-AF65-F5344CB8AC3E}">
        <p14:creationId xmlns:p14="http://schemas.microsoft.com/office/powerpoint/2010/main" val="3883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E3E4DE-660D-B5E5-A51B-12F33032F03D}"/>
              </a:ext>
            </a:extLst>
          </p:cNvPr>
          <p:cNvSpPr txBox="1"/>
          <p:nvPr/>
        </p:nvSpPr>
        <p:spPr>
          <a:xfrm>
            <a:off x="501444" y="503591"/>
            <a:ext cx="6096000" cy="707886"/>
          </a:xfrm>
          <a:prstGeom prst="rect">
            <a:avLst/>
          </a:prstGeom>
          <a:noFill/>
        </p:spPr>
        <p:txBody>
          <a:bodyPr wrap="square">
            <a:spAutoFit/>
          </a:bodyPr>
          <a:lstStyle/>
          <a:p>
            <a:r>
              <a:rPr lang="en-US" sz="4000" b="1" dirty="0">
                <a:solidFill>
                  <a:schemeClr val="accent1"/>
                </a:solidFill>
                <a:latin typeface="Arial"/>
                <a:ea typeface="+mj-lt"/>
                <a:cs typeface="Arial"/>
              </a:rPr>
              <a:t>Result</a:t>
            </a:r>
            <a:endParaRPr lang="en-IN" sz="4000" dirty="0"/>
          </a:p>
        </p:txBody>
      </p:sp>
      <p:pic>
        <p:nvPicPr>
          <p:cNvPr id="9" name="Picture 8">
            <a:extLst>
              <a:ext uri="{FF2B5EF4-FFF2-40B4-BE49-F238E27FC236}">
                <a16:creationId xmlns:a16="http://schemas.microsoft.com/office/drawing/2014/main" id="{8B9556F8-93D8-710A-A6DE-68519909D6A8}"/>
              </a:ext>
            </a:extLst>
          </p:cNvPr>
          <p:cNvPicPr>
            <a:picLocks noChangeAspect="1"/>
          </p:cNvPicPr>
          <p:nvPr/>
        </p:nvPicPr>
        <p:blipFill>
          <a:blip r:embed="rId2"/>
          <a:stretch>
            <a:fillRect/>
          </a:stretch>
        </p:blipFill>
        <p:spPr>
          <a:xfrm>
            <a:off x="501444" y="1133446"/>
            <a:ext cx="11100621" cy="5220963"/>
          </a:xfrm>
          <a:prstGeom prst="rect">
            <a:avLst/>
          </a:prstGeom>
        </p:spPr>
      </p:pic>
    </p:spTree>
    <p:extLst>
      <p:ext uri="{BB962C8B-B14F-4D97-AF65-F5344CB8AC3E}">
        <p14:creationId xmlns:p14="http://schemas.microsoft.com/office/powerpoint/2010/main" val="47669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7CB9A26E-A785-F158-0293-14B6ACE81686}"/>
              </a:ext>
            </a:extLst>
          </p:cNvPr>
          <p:cNvPicPr>
            <a:picLocks noGrp="1" noChangeAspect="1"/>
          </p:cNvPicPr>
          <p:nvPr>
            <p:ph idx="1"/>
          </p:nvPr>
        </p:nvPicPr>
        <p:blipFill>
          <a:blip r:embed="rId2"/>
          <a:stretch>
            <a:fillRect/>
          </a:stretch>
        </p:blipFill>
        <p:spPr>
          <a:xfrm>
            <a:off x="678427" y="1232453"/>
            <a:ext cx="10932382" cy="5188012"/>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259</TotalTime>
  <Words>961</Words>
  <Application>Microsoft Office PowerPoint</Application>
  <PresentationFormat>Widescreen</PresentationFormat>
  <Paragraphs>100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 Predictive Maintenance of Industrial Machinery The Challenge</vt:lpstr>
      <vt:lpstr>OUTLINE</vt:lpstr>
      <vt:lpstr>Problem Statement</vt:lpstr>
      <vt:lpstr>Proposed Solution</vt:lpstr>
      <vt:lpstr>System  Approach</vt:lpstr>
      <vt:lpstr>Algorithm &amp; Deployment</vt:lpstr>
      <vt:lpstr>PowerPoint Presentation</vt:lpstr>
      <vt:lpstr>PowerPoint Presentation</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 Rajak</cp:lastModifiedBy>
  <cp:revision>31</cp:revision>
  <dcterms:created xsi:type="dcterms:W3CDTF">2021-05-26T16:50:10Z</dcterms:created>
  <dcterms:modified xsi:type="dcterms:W3CDTF">2025-08-03T18:16:27Z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