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1EE0-BC9C-AE16-B7EE-F5A3A7CB3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C8CBF-4C98-4766-EF8E-2A245BBEA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EF401-2AC5-46D8-37B9-81E47323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D0ED-5492-42EC-BF5A-7983ED91713A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5A458-D978-8710-8F2E-909F95E5E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10500-04B7-EADD-405A-13FC1EB1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E5E7-B99F-4FA3-B82A-8C9412AF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23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A386-55D1-5055-9072-F275713D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A7792-D3AF-364C-E6F4-8DA644EFB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840BB-FD2B-238B-C676-0CE7BE2D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D0ED-5492-42EC-BF5A-7983ED91713A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D14EE-BD7A-2B73-2257-BF4E4E47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20497-29FD-B48F-1CF3-70D9F48D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E5E7-B99F-4FA3-B82A-8C9412AF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58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28BD2B-1464-E6DA-9722-B59D48CE5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DBBD8-CD76-4E15-5BA7-D8978D7AD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3D28-703C-1FBC-8160-3A9089CF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D0ED-5492-42EC-BF5A-7983ED91713A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C8157-A363-5E98-E510-AAA55CE4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6DCFC-0EB3-A069-73DA-14483A25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E5E7-B99F-4FA3-B82A-8C9412AF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8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E23A-4613-8CE8-7787-B2442BDE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41422-41C8-0E91-FDBC-427BC53B1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2474B-E5DF-EBF7-4C47-48630CFC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D0ED-5492-42EC-BF5A-7983ED91713A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1EFC0-FB32-ABCE-B89A-D40E4484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7E343-6F0D-5BCA-A57F-7C6CE44B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E5E7-B99F-4FA3-B82A-8C9412AF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43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B704-E8FF-5308-E22E-241E5CCCF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67B92-B9FC-367D-7BE9-332A800F2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2F68F-8B1A-B8BE-4FC6-A142D839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D0ED-5492-42EC-BF5A-7983ED91713A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CAA20-182B-94EE-7BE8-1C149ABA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8B9B3-F1ED-3E19-7A5A-059661E7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E5E7-B99F-4FA3-B82A-8C9412AF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45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AD7B-06E6-52D5-FE22-B3CDB681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EA424-E8C7-C156-56D5-BB7A079C2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B5DB2-8603-3C84-702F-E20DAF865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94E67-0ABA-AF72-658B-D104B94B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D0ED-5492-42EC-BF5A-7983ED91713A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31F66-1460-73F9-6398-5A038F7F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3F875-8C83-58C4-3E52-04AE9140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E5E7-B99F-4FA3-B82A-8C9412AF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82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A8D12-8626-3F37-413F-F4EDD684A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1397D-BB69-2159-9B64-231B1F746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DB024-6B98-31AF-E0EB-9C749EFCD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0B83D-A188-0E35-914C-529BC7980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F8BAC-F14F-38C7-D574-480498EF4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76A62-9193-3095-DEE7-D5C0BAD1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D0ED-5492-42EC-BF5A-7983ED91713A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479B70-A4D4-69DC-E650-386F5620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121B8-1147-9377-4B2D-7CF364DB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E5E7-B99F-4FA3-B82A-8C9412AF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89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2D639-C64F-0E7F-FD6A-98A512E7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DD8B5-645B-1883-10DD-131EBFC1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D0ED-5492-42EC-BF5A-7983ED91713A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D25A4-C464-8951-4C50-13D12804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6E447-838C-0B62-BC63-F0289F54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E5E7-B99F-4FA3-B82A-8C9412AF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24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800386-8BFE-AE71-184B-233955B7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D0ED-5492-42EC-BF5A-7983ED91713A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063B52-E61F-9158-D748-015005D1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3D44A-95F0-0B02-C25D-63D83627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E5E7-B99F-4FA3-B82A-8C9412AF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54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6DC53-B989-BAAC-05DD-55B3B6DBD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6259A-53AA-E947-88FC-638B45953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65F00-2857-D643-8576-603082312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37540-DCCB-96F5-F04B-9B2E78E0E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D0ED-5492-42EC-BF5A-7983ED91713A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0565D-F065-EDF1-E742-12BC70A7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64448-671F-438F-C22D-F9069906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E5E7-B99F-4FA3-B82A-8C9412AF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69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39AE0-DBC3-9D12-018D-85ABA80C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E7891-C696-D9B2-12FF-55BEA3723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821EF-52B2-DCBF-B5D1-9AB84B2AF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FD9BD-95E7-2937-6C76-4F91AC20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D0ED-5492-42EC-BF5A-7983ED91713A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C5989-F0A3-8B6D-4E39-EEC0BFC7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15867-4738-EC48-C2A8-A99F9E6B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E5E7-B99F-4FA3-B82A-8C9412AF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59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48B612-21D8-E21E-BC9D-498EE60D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D5F5A-790E-7C12-5237-0DDDE521D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97C8C-93DD-B1B5-2115-839FF6A35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CD0ED-5492-42EC-BF5A-7983ED91713A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4D788-8104-8468-3563-2380BA15C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9E1B0-65FC-736A-8224-C95184F4D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BE5E7-B99F-4FA3-B82A-8C9412AF3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30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EF20-8D07-A038-9CA0-8B88BC01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Bank Customer Churn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C55C7-6C15-7CCD-B6E1-0A283331A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b="1" dirty="0"/>
              <a:t>  Project Name:</a:t>
            </a:r>
            <a:r>
              <a:rPr lang="en-US" dirty="0"/>
              <a:t> Bank Customer Churn Analysis</a:t>
            </a:r>
          </a:p>
          <a:p>
            <a:pPr marL="0" indent="0">
              <a:buNone/>
            </a:pPr>
            <a:r>
              <a:rPr lang="en-US" b="1" dirty="0"/>
              <a:t>  Presented by:</a:t>
            </a:r>
            <a:r>
              <a:rPr lang="en-US" dirty="0"/>
              <a:t> Anchal Tiwari</a:t>
            </a:r>
          </a:p>
          <a:p>
            <a:pPr marL="0" indent="0">
              <a:buNone/>
            </a:pPr>
            <a:r>
              <a:rPr lang="en-US" b="1" dirty="0"/>
              <a:t>  Objective:</a:t>
            </a:r>
            <a:r>
              <a:rPr lang="en-US" dirty="0"/>
              <a:t> Analyzing customer behavior and identifying factors influencing churn using Excel Pivot Tables &amp; Data Analysis ToolPak.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5808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83550-91F2-65D7-080A-4F34DC875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Thank you!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81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3681-851E-7058-DD2B-454D6F624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4206"/>
            <a:ext cx="10515600" cy="1266482"/>
          </a:xfrm>
        </p:spPr>
        <p:txBody>
          <a:bodyPr>
            <a:normAutofit fontScale="90000"/>
          </a:bodyPr>
          <a:lstStyle/>
          <a:p>
            <a:r>
              <a:rPr lang="en-IN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     Introduction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1DF6B-AA0A-3291-C15C-BD36FCBF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7909"/>
            <a:ext cx="10515600" cy="41690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sz="2000" b="1" dirty="0"/>
              <a:t>Overview:</a:t>
            </a:r>
            <a:br>
              <a:rPr lang="en-US" sz="2000" dirty="0"/>
            </a:br>
            <a:r>
              <a:rPr lang="en-US" sz="2000" dirty="0"/>
              <a:t>Banks aim to retain customers, but customer churn remains a challenge. This project analyzes           factors influencing churn using customer demographic and financial data.</a:t>
            </a:r>
          </a:p>
          <a:p>
            <a:pPr marL="0" indent="0">
              <a:buNone/>
            </a:pPr>
            <a:r>
              <a:rPr lang="en-US" sz="2000" b="1" dirty="0"/>
              <a:t> Key Objectives: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Identify key factors affecting churn.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Analyze trends based on customer demographics.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Provide insights for improving customer retention.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851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3F10-1351-6BBE-7D61-AC4413748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          </a:t>
            </a:r>
            <a:r>
              <a:rPr lang="en-IN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Dataset Description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44DA2-D9A5-5466-8B33-437DB392C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Data Overview: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500 customer records</a:t>
            </a:r>
          </a:p>
          <a:p>
            <a:pPr marL="0" indent="0">
              <a:buNone/>
            </a:pPr>
            <a:r>
              <a:rPr lang="en-US" sz="2400" dirty="0"/>
              <a:t>    12 key attributes including demographics, financial status, and churn behavior.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Key Variables: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Credit Score</a:t>
            </a:r>
            <a:r>
              <a:rPr lang="en-US" sz="2400" dirty="0"/>
              <a:t>: Measures creditworthiness.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Geography</a:t>
            </a:r>
            <a:r>
              <a:rPr lang="en-US" sz="2400" dirty="0"/>
              <a:t>: France, Spain, or Germany.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Gender</a:t>
            </a:r>
            <a:r>
              <a:rPr lang="en-US" sz="2400" dirty="0"/>
              <a:t>: Male or Female.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Age &amp; Tenure</a:t>
            </a:r>
            <a:r>
              <a:rPr lang="en-US" sz="2400" dirty="0"/>
              <a:t>: Customer’s age and years with the bank.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Balance &amp; Salary</a:t>
            </a:r>
            <a:r>
              <a:rPr lang="en-US" sz="2400" dirty="0"/>
              <a:t>: Financial status.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NumOfProducts</a:t>
            </a:r>
            <a:r>
              <a:rPr lang="en-US" sz="2400" dirty="0"/>
              <a:t>: Number of banking products used.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Churn</a:t>
            </a:r>
            <a:r>
              <a:rPr lang="en-US" sz="2400" dirty="0"/>
              <a:t>: Whether a customer left the bank (1 = Yes, 0 = No).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029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13A1-9549-DDCE-FD4B-0517D462A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Data Cleaning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157B7-1E03-CFD6-FE81-AC3F7E0E8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Handled missing values in EstimatedSalary using the average.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Fixed inconsistent values in Balance.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Checked and ensured correct data types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405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BC28-B5F8-418C-E6F3-A97B0E99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Analytical Questions - Pivot Tables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C1094-240E-7195-79E7-B8DF65365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b="1" dirty="0"/>
              <a:t>1. What is the average credit score for each geography?</a:t>
            </a:r>
          </a:p>
          <a:p>
            <a:pPr marL="0" indent="0">
              <a:buNone/>
            </a:pPr>
            <a:r>
              <a:rPr lang="en-US" dirty="0"/>
              <a:t>Germany has the highest average credit score.</a:t>
            </a:r>
          </a:p>
          <a:p>
            <a:pPr marL="0" indent="0">
              <a:buNone/>
            </a:pPr>
            <a:r>
              <a:rPr lang="en-US" b="1" dirty="0"/>
              <a:t>2. How does the average account balance vary between genders within each country?</a:t>
            </a:r>
          </a:p>
          <a:p>
            <a:pPr marL="0" indent="0">
              <a:buNone/>
            </a:pPr>
            <a:r>
              <a:rPr lang="en-US" dirty="0"/>
              <a:t>Males have slightly higher balances than females across all countries.</a:t>
            </a:r>
          </a:p>
          <a:p>
            <a:pPr marL="0" indent="0">
              <a:buNone/>
            </a:pPr>
            <a:r>
              <a:rPr lang="en-US" b="1" dirty="0"/>
              <a:t>3. What is the distribution of active members vs. non-active members according to credit card ownership?</a:t>
            </a:r>
          </a:p>
          <a:p>
            <a:pPr marL="0" indent="0">
              <a:buNone/>
            </a:pPr>
            <a:r>
              <a:rPr lang="en-US" dirty="0"/>
              <a:t>Majority of active members own a credit card.</a:t>
            </a:r>
          </a:p>
          <a:p>
            <a:pPr marL="0" indent="0">
              <a:buNone/>
            </a:pPr>
            <a:r>
              <a:rPr lang="en-US" b="1" dirty="0"/>
              <a:t>4. What is the churn rate per number of products used?</a:t>
            </a:r>
          </a:p>
          <a:p>
            <a:pPr marL="0" indent="0">
              <a:buNone/>
            </a:pPr>
            <a:r>
              <a:rPr lang="en-US" dirty="0"/>
              <a:t>Higher churn rate for customers using only 1 product.</a:t>
            </a:r>
          </a:p>
          <a:p>
            <a:pPr marL="0" indent="0">
              <a:buNone/>
            </a:pPr>
            <a:r>
              <a:rPr lang="en-US" b="1" dirty="0"/>
              <a:t>5. What is the average credit score for churned vs. retained customers across different tenures?</a:t>
            </a:r>
          </a:p>
          <a:p>
            <a:pPr marL="0" indent="0">
              <a:buNone/>
            </a:pPr>
            <a:r>
              <a:rPr lang="en-US" dirty="0"/>
              <a:t>Churned customers tend to have slightly lower credit scores.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56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4D5B-DEB2-1E7E-384E-65CDD22AF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Questions - Data Analysis ToolPak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8BE21-EA96-0BB9-655D-3E581DF4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  1. Is there a significant difference in average earnings between churned and non-churned customers?</a:t>
            </a:r>
          </a:p>
          <a:p>
            <a:pPr marL="0" indent="0">
              <a:buNone/>
            </a:pPr>
            <a:r>
              <a:rPr lang="en-US" sz="2000" dirty="0"/>
              <a:t>   Conclusion: No significant difference.</a:t>
            </a:r>
          </a:p>
          <a:p>
            <a:pPr marL="0" indent="0">
              <a:buNone/>
            </a:pPr>
            <a:r>
              <a:rPr lang="en-US" sz="2000" b="1" dirty="0"/>
              <a:t>   2. Is there a significant difference in average credit scores among different geographies?</a:t>
            </a:r>
          </a:p>
          <a:p>
            <a:pPr marL="0" indent="0">
              <a:buNone/>
            </a:pPr>
            <a:r>
              <a:rPr lang="en-US" sz="2000" dirty="0"/>
              <a:t>   Conclusion: Yes, geography significantly impacts credit scores.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39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25EE-C514-D8D1-8C32-F8930F92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Key Findings &amp; Insights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2EE15-E237-0470-D2E3-E06D51269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Customers using fewer banking products are more likely to churn.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Active customers with credit cards tend to stay longer.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German customers have the highest average credit score.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Salary does not significantly impact churn.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80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1645-312E-A8F6-E930-F20503CE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Recommendations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F949-5D49-3A67-961F-4A36D94D3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  Increase product engagement:</a:t>
            </a:r>
            <a:r>
              <a:rPr lang="en-US" sz="2000" dirty="0"/>
              <a:t> Offer incentives for customers using only one product.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  Targeted retention programs:</a:t>
            </a:r>
            <a:r>
              <a:rPr lang="en-US" sz="2000" dirty="0"/>
              <a:t> Focus on low-credit-score customers.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  Personalized financial services:</a:t>
            </a:r>
            <a:r>
              <a:rPr lang="en-US" sz="2000" dirty="0"/>
              <a:t> Tailor services based on geographic trends.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0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202E4-7095-2DB8-5419-597AF277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   Conclusion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9F073-6D89-6CF7-9FA9-21AF782C1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sz="2000" b="1" dirty="0"/>
              <a:t>  What we achieved: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Identified key churn patterns.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Used Pivot Tables &amp; Data Analysis ToolPak to extract insights.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Suggested actionable strategies to reduce churn.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 Next Steps: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Implement customer retention strategies.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Further refine analysis with machine learning models.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62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537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          Bank Customer Churn Analysis</vt:lpstr>
      <vt:lpstr>                           Introduction </vt:lpstr>
      <vt:lpstr>                Dataset Description </vt:lpstr>
      <vt:lpstr>                     Data Cleaning </vt:lpstr>
      <vt:lpstr>       Analytical Questions - Pivot Tables </vt:lpstr>
      <vt:lpstr>Research Questions - Data Analysis ToolPak </vt:lpstr>
      <vt:lpstr>                Key Findings &amp; Insights </vt:lpstr>
      <vt:lpstr>                   Recommendations </vt:lpstr>
      <vt:lpstr>                         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dtiwari19102002@gmail.com</dc:creator>
  <cp:lastModifiedBy>dtiwari19102002@gmail.com</cp:lastModifiedBy>
  <cp:revision>2</cp:revision>
  <dcterms:created xsi:type="dcterms:W3CDTF">2025-02-04T09:58:11Z</dcterms:created>
  <dcterms:modified xsi:type="dcterms:W3CDTF">2025-02-04T10:34:37Z</dcterms:modified>
</cp:coreProperties>
</file>