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9026C-40EE-0AF2-F7B2-C6CCCB406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AF1EF-031F-FEFF-C759-6FE86F9AF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3867B-BAD4-08AD-7BB6-51B69AE9E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A00B-53BA-43A1-8C13-3BC46AF00B2B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F24DB-0B23-48DE-240E-B8E0DA63B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3BC84-27E6-1757-B8CB-D58C004E7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A3F8-8496-4A23-9E2C-F4999971E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6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F32A4-A91B-8513-DD4F-D360E56D7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EF210-5F95-E925-D488-81557D2C8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5E0B4-8DE3-4ED9-F076-9F2B6365B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A00B-53BA-43A1-8C13-3BC46AF00B2B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22A07-643C-A3D5-EB15-AE22BC604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8D426-D91C-0CAE-3555-EFBD085B4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A3F8-8496-4A23-9E2C-F4999971E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631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129DB5-8787-37C0-38A2-4AA9AE106D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A2956-429A-0A7B-18AC-8461CD570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C3033-87FD-3948-4589-B0905906B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A00B-53BA-43A1-8C13-3BC46AF00B2B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99FEE-125C-8788-15E7-899BB4675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3095D-112C-77A2-FA56-0DB7CA1FE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A3F8-8496-4A23-9E2C-F4999971E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985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AB9A-4D8B-B383-878F-2AA414C91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79F8D-A919-C233-0983-23E9660F3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8A584-CE8B-BCC7-2D5F-35A0A7F68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A00B-53BA-43A1-8C13-3BC46AF00B2B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B92D3-0F42-76CA-FB03-59A204FBC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87095-DB06-B473-80E2-61CB4258B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A3F8-8496-4A23-9E2C-F4999971E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103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35F0A-E821-9A8F-0AF0-D62F4AC80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94B45-AEAB-E6EB-69BD-0AB67D680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36A80-D684-4259-FB1D-E6953A765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A00B-53BA-43A1-8C13-3BC46AF00B2B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6D95E-734F-7178-F580-C6280319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D0BB0-770E-C45B-B21B-0F4AEF63E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A3F8-8496-4A23-9E2C-F4999971E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819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66C5A-DA30-356B-E4F4-3A27F0ED5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9419B-CB35-0799-0D37-B408FA4588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EDA6C6-E595-2922-9258-85665E73E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CD206-D2FA-5942-0359-3770E8786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A00B-53BA-43A1-8C13-3BC46AF00B2B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B3071-9B4B-92E3-A99D-63DDB1A21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7B400-1575-23AF-BF45-8EA7C524D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A3F8-8496-4A23-9E2C-F4999971E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708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AB2CA-2449-6F21-8602-7706FBC21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1147E-611D-E2B8-884D-0FA37615A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74DDA-61D9-7798-86E2-ADE37A03B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E93736-F86C-DEAD-5EE2-ED7257BE2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3982A4-601E-1EEF-FA4A-BEA71139DD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3E6267-7615-C96D-F4CD-39A660B31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A00B-53BA-43A1-8C13-3BC46AF00B2B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EC42C1-6B2D-0C04-A9D6-385EB4A6B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258139-4644-A2E2-BB3C-AD7F35B3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A3F8-8496-4A23-9E2C-F4999971E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641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6A6A7-44AB-06BE-DF31-23CF8F88A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B2AEB-6574-B0B6-AF01-083B10EBF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A00B-53BA-43A1-8C13-3BC46AF00B2B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F55879-1C0F-68AB-38A8-73CA24424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22D099-2C7A-DB94-1A00-20FC14533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A3F8-8496-4A23-9E2C-F4999971E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7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075D63-D77B-82EB-154C-460D6FB8F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A00B-53BA-43A1-8C13-3BC46AF00B2B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87A0E7-41DE-9279-1DEF-620EA0008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95781-77B7-AF5F-9F4C-A350135B3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A3F8-8496-4A23-9E2C-F4999971E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331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60AB9-B7C6-AD0C-46FC-F9BA3F703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D15B6-9D33-12ED-A3E5-FD65A322D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52CE93-AB92-60CA-C8A4-1AFA16A71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D6B56-E342-A59B-C182-02F5D737D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A00B-53BA-43A1-8C13-3BC46AF00B2B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0BF32D-D16D-4E1E-CE72-649E5E82D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03C20-5DD2-F65A-89D1-A1389EE94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A3F8-8496-4A23-9E2C-F4999971E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243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F10CB-0E5B-C07A-DD2A-9CBC483E5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DAD491-733B-E8CB-462A-B1D19CE33E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09630E-3981-2D79-149C-F524EC2E7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F2A3C-F6A8-685B-3B8F-77D2C6D85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A00B-53BA-43A1-8C13-3BC46AF00B2B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D2B77E-F01C-1521-5C4D-283C0DB4E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E80F2-CCBA-70DF-44EA-FDD0BAE33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A3F8-8496-4A23-9E2C-F4999971E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753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AC3136-D9CE-47DC-7EB4-42306C1D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98A1C-24B6-74A4-3CEE-927A3DE3A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523F7-6671-79B0-A8D4-081A0E4A7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FA00B-53BA-43A1-8C13-3BC46AF00B2B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0A3C1-C079-B54B-D3B4-FE3A2141ED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03297-BF7E-B891-0187-F9D4C77BBA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9A3F8-8496-4A23-9E2C-F4999971E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181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180F9-B60B-0D88-EDF2-527ACEBEF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780" y="975360"/>
            <a:ext cx="10066020" cy="2606040"/>
          </a:xfrm>
        </p:spPr>
        <p:txBody>
          <a:bodyPr>
            <a:noAutofit/>
          </a:bodyPr>
          <a:lstStyle/>
          <a:p>
            <a:r>
              <a:rPr lang="en-US" sz="480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Visualization Project Kpi </a:t>
            </a:r>
            <a:r>
              <a:rPr lang="en-US" sz="540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Dashboard</a:t>
            </a:r>
            <a:r>
              <a:rPr lang="en-US" sz="480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for a hospitality client</a:t>
            </a:r>
            <a:endParaRPr lang="en-IN" sz="4800" dirty="0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DD0B3-9D69-AF9A-06A8-F4A813F4F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2560" y="3512820"/>
            <a:ext cx="9601200" cy="13106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Project Name: </a:t>
            </a:r>
            <a:r>
              <a:rPr lang="en-US" dirty="0"/>
              <a:t>Provide insights to revenue team in Hospitality</a:t>
            </a:r>
          </a:p>
          <a:p>
            <a:pPr marL="0" indent="0">
              <a:buNone/>
            </a:pPr>
            <a:r>
              <a:rPr lang="en-US" dirty="0"/>
              <a:t>Domain</a:t>
            </a:r>
          </a:p>
          <a:p>
            <a:pPr marL="0" indent="0">
              <a:buNone/>
            </a:pPr>
            <a:r>
              <a:rPr lang="en-US" b="1" dirty="0"/>
              <a:t>Presented by:</a:t>
            </a:r>
            <a:r>
              <a:rPr lang="en-US" dirty="0"/>
              <a:t> Anchal Tiwari  </a:t>
            </a:r>
          </a:p>
        </p:txBody>
      </p:sp>
    </p:spTree>
    <p:extLst>
      <p:ext uri="{BB962C8B-B14F-4D97-AF65-F5344CB8AC3E}">
        <p14:creationId xmlns:p14="http://schemas.microsoft.com/office/powerpoint/2010/main" val="1266664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98377-C48C-46A8-CCF3-A9E2BB41D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188718"/>
          </a:xfrm>
        </p:spPr>
        <p:txBody>
          <a:bodyPr/>
          <a:lstStyle/>
          <a:p>
            <a:r>
              <a:rPr lang="en-IN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Features of the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C0FB1-904F-BE68-BA32-B72FACC71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0280"/>
            <a:ext cx="10515600" cy="2651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 The following 5 visuals were provided: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Revenue by platform </a:t>
            </a:r>
            <a:r>
              <a:rPr lang="en-US" sz="1800" dirty="0"/>
              <a:t>= Bar chart shows the revenue generated across various booking platforms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Occupancy rate </a:t>
            </a:r>
            <a:r>
              <a:rPr lang="en-US" sz="1800" dirty="0"/>
              <a:t>= Column chart shows the percentage of rooms occupied by weekend and weekday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Revenue by room type </a:t>
            </a:r>
            <a:r>
              <a:rPr lang="en-US" sz="1800" dirty="0"/>
              <a:t>= Dough nut chart shows the distribution of revenue by room type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Bookings by status </a:t>
            </a:r>
            <a:r>
              <a:rPr lang="en-US" sz="1800" dirty="0"/>
              <a:t>= Pie chart shows the distribution of number of bookings based on booking status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KPI table </a:t>
            </a:r>
            <a:r>
              <a:rPr lang="en-US" sz="1800" dirty="0"/>
              <a:t>= A matrix visual (pivot table) showing the various KPIs across cities and hotels in each city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207890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FB70C-D2BE-51D8-C97F-E9B99320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144588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             </a:t>
            </a:r>
            <a:r>
              <a:rPr lang="en-IN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Features of the dashboard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3D605-DE18-034D-1070-B2BF75986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6939"/>
            <a:ext cx="10515600" cy="39900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 A bunch of card visuals were placed in the left to show the values of important KPIs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The following filters were provided to slice and dice the data: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Month-year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City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Booking status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Booking platform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The theme of the dashboard is based on the logo of the company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The visuals are interactive in nature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Tooltips pop-up when hovering over a visual for more information about the data point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842131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B1C7E-60F9-9E8F-0187-9DCF46019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                 </a:t>
            </a:r>
            <a:r>
              <a:rPr lang="en-IN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Business outcomes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8A9F7-6D62-3D25-476D-1319752E7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0279"/>
            <a:ext cx="10515600" cy="29260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 The following are some important business insights derived from the revenue dashboard: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Mumbai generates highest revenue and Delhi the least revenue during May to Jul 2022. Company need to focus on increasing the revenue in Delhi.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The occupancy rate is higher during weekends across all cities, months and booking platforms. Leverage this insight to increase revenue generated during weekends.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70% of the bookings are checked out while 5% of booking don’t show up across all cities and booking platforms which means 75% of bookings generate revenue for AtliQ hotels. Identify and analyze the reasons for cancellations and try to reduce them.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950714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4F7C1-5981-A2A6-B056-A4999625E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2940"/>
            <a:ext cx="10515600" cy="1173480"/>
          </a:xfrm>
        </p:spPr>
        <p:txBody>
          <a:bodyPr/>
          <a:lstStyle/>
          <a:p>
            <a:r>
              <a:rPr lang="en-IN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    Business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8927D-5B4A-9247-4CB1-4C5DE1C24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4560"/>
            <a:ext cx="10515600" cy="262128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The following are some important business insights derived from the revenue dashboard: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Avg rating varies between 3.4 to 3.8 across cities and avg stay duration is 2.4 for each booking. Compare it with the industry benchmark across cities and evaluate the performance.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Occupancy rate is highest at Delhi with 60+ % for all months though generates least revenue compared to other cities. Identify the reason for higher occupancy and use that to drive the revenue growth.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937639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62439-7CC5-F2B4-C7A2-FA1A69564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6300"/>
            <a:ext cx="10515600" cy="949324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                       </a:t>
            </a:r>
            <a:r>
              <a:rPr lang="en-IN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Conclusion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F58DC-ED7E-170A-899C-9565FDB4F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9340"/>
            <a:ext cx="10515600" cy="2438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A revenue dashboard was built for AtliQ hotels depicting its various KPIs visually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Relevant filters along with tooltips and interactions was provided in the dashboard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This dashboard can be used for both high-level and in-depth analysis of KPIs across various dimensions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027331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AD9D0-22B3-D378-1C9F-520DA7A2A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0" y="3040380"/>
            <a:ext cx="6835140" cy="1996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000" dirty="0"/>
              <a:t>                    Thank you!</a:t>
            </a:r>
          </a:p>
        </p:txBody>
      </p:sp>
    </p:spTree>
    <p:extLst>
      <p:ext uri="{BB962C8B-B14F-4D97-AF65-F5344CB8AC3E}">
        <p14:creationId xmlns:p14="http://schemas.microsoft.com/office/powerpoint/2010/main" val="1969586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56BCD-E14B-4175-D65B-AEEA43C27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1380708"/>
            <a:ext cx="10317480" cy="1025318"/>
          </a:xfrm>
        </p:spPr>
        <p:txBody>
          <a:bodyPr>
            <a:normAutofit/>
          </a:bodyPr>
          <a:lstStyle/>
          <a:p>
            <a:r>
              <a:rPr lang="en-IN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       Business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04E5A-A663-A9E3-05B3-CB12A25E6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016" y="2499360"/>
            <a:ext cx="10036784" cy="30632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/>
              <a:t>AtliQ is a company that owns multiple hotel chains across various cities of India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/>
              <a:t>The Managing director / CEO of AtliQ wants to incorporate ‘Business and Data Intelligence’ to identify and track the source of revenue for AtliQ hotels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/>
              <a:t>Hence, it is decided to develop a KPI Dashboard for AtliQ, using May-22 to July-22 data, which can help track its revenue sources and other relevant KPIs across various dimensions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/>
              <a:t>It’ll help the management take strategic business decisions based on the insights generated from the dashboard.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5526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9D80A-1FFB-E6CE-16BE-CD89C5986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7780"/>
            <a:ext cx="10515600" cy="1074420"/>
          </a:xfrm>
        </p:spPr>
        <p:txBody>
          <a:bodyPr>
            <a:normAutofit fontScale="90000"/>
          </a:bodyPr>
          <a:lstStyle/>
          <a:p>
            <a:r>
              <a:rPr lang="en-IN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Problem statement / Project scope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ECF82-B778-494E-1906-EC8AE428D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900" y="2628900"/>
            <a:ext cx="8206740" cy="31089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 Identify the data sources related to revenue management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Clean and model the data as per requirement for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Create a revenue dashboard that measures important KPIs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Provided relevant filters to slice and dice the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The dashboard should depict both high level and granular insights.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67974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549AF-EC62-B2FF-93C0-BC0415ADB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7720"/>
            <a:ext cx="10515600" cy="1316521"/>
          </a:xfrm>
        </p:spPr>
        <p:txBody>
          <a:bodyPr/>
          <a:lstStyle/>
          <a:p>
            <a:r>
              <a:rPr lang="en-IN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     Solution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F41AC-D296-0DD9-2C9E-33B894535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0300"/>
            <a:ext cx="10515600" cy="37947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 There are 5 tables provided for tracking revenue, 3-dimension tables (date, hotel, room) and 2 fact tables (bookings, aggregated bookings)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Power BI was the tool used for creating the visualization/dashboard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The data was imported, analyzed and transformed as per necessity within Power Query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The relationships between the tables were created within Power Pivot.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6470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94CE6-1E34-6F9D-D3C1-48DC5A0AE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cleaning/transformation in Power Query</a:t>
            </a:r>
            <a:endParaRPr lang="en-IN" dirty="0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4D51E3-F5CE-3D8E-B903-BC528409E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0" y="1690688"/>
            <a:ext cx="9624059" cy="4486275"/>
          </a:xfrm>
        </p:spPr>
      </p:pic>
    </p:spTree>
    <p:extLst>
      <p:ext uri="{BB962C8B-B14F-4D97-AF65-F5344CB8AC3E}">
        <p14:creationId xmlns:p14="http://schemas.microsoft.com/office/powerpoint/2010/main" val="86814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CBE0D-7C08-7E32-0855-1F64E19BC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IN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modelling in Power Pivot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26893F-3DC1-4AB7-8C47-57A553E36F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1825625"/>
            <a:ext cx="8823960" cy="4351338"/>
          </a:xfrm>
        </p:spPr>
      </p:pic>
    </p:spTree>
    <p:extLst>
      <p:ext uri="{BB962C8B-B14F-4D97-AF65-F5344CB8AC3E}">
        <p14:creationId xmlns:p14="http://schemas.microsoft.com/office/powerpoint/2010/main" val="2672750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3C5BC-0DD1-8521-029E-F4369123A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8193"/>
            <a:ext cx="10515600" cy="924906"/>
          </a:xfrm>
        </p:spPr>
        <p:txBody>
          <a:bodyPr>
            <a:normAutofit fontScale="90000"/>
          </a:bodyPr>
          <a:lstStyle/>
          <a:p>
            <a:r>
              <a:rPr lang="en-IN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          Solution approach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8FE2A-A529-F235-F399-DED251908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2194560"/>
            <a:ext cx="10096500" cy="300228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   A few measures were created to calculate the KPIs as shown below: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Revenue </a:t>
            </a:r>
            <a:r>
              <a:rPr lang="en-US" sz="1800" dirty="0"/>
              <a:t>= Sum of revenue_realized from Bookings table (in Rs.)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Total bookings </a:t>
            </a:r>
            <a:r>
              <a:rPr lang="en-US" sz="1800" dirty="0"/>
              <a:t>= Count of booking_id from Bookings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Avg rating </a:t>
            </a:r>
            <a:r>
              <a:rPr lang="en-US" sz="1800" dirty="0"/>
              <a:t>= Average of ratings from Bookings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Total capacity </a:t>
            </a:r>
            <a:r>
              <a:rPr lang="en-US" sz="1800" dirty="0"/>
              <a:t>= Sum of capacity from Aggregated bookings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Total successful bookings </a:t>
            </a:r>
            <a:r>
              <a:rPr lang="en-US" sz="1800" dirty="0"/>
              <a:t>= Sum of successful bookings from Aggregated bookings table</a:t>
            </a: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9371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0F39F-80DC-4701-7F5C-AFC56F0C3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5360"/>
            <a:ext cx="10515600" cy="1036320"/>
          </a:xfrm>
        </p:spPr>
        <p:txBody>
          <a:bodyPr/>
          <a:lstStyle/>
          <a:p>
            <a:r>
              <a:rPr lang="en-IN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     Solution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D3057-5303-E4D8-E6BE-C7F0E284D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0300"/>
            <a:ext cx="10515600" cy="2590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/>
              <a:t>  A few measures were created to measure the KPIs as shown below:</a:t>
            </a:r>
          </a:p>
          <a:p>
            <a:pPr marL="0" indent="0" algn="just">
              <a:buNone/>
            </a:pP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Occupancy rate </a:t>
            </a:r>
            <a:r>
              <a:rPr lang="en-US" sz="1800" dirty="0"/>
              <a:t>= Total successful bookings / Total capacity (in %)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Total cancelled bookings </a:t>
            </a:r>
            <a:r>
              <a:rPr lang="en-US" sz="1800" dirty="0"/>
              <a:t>= Count of booking_id with status=‘cancelled’ from Bookings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Cancellation rate </a:t>
            </a:r>
            <a:r>
              <a:rPr lang="en-US" sz="1800" dirty="0"/>
              <a:t>= Total cancelled bookings / Total bookings (in %)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Avg stay duration </a:t>
            </a:r>
            <a:r>
              <a:rPr lang="en-US" sz="1800" dirty="0"/>
              <a:t>= Average days stayed by customer in a room per booking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100898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8D00E-C567-8081-96E3-D0B8EF691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260"/>
            <a:ext cx="10515600" cy="1059180"/>
          </a:xfrm>
        </p:spPr>
        <p:txBody>
          <a:bodyPr>
            <a:normAutofit fontScale="90000"/>
          </a:bodyPr>
          <a:lstStyle/>
          <a:p>
            <a:r>
              <a:rPr lang="en-IN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Revenue Dashboard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96EBBD-FAFE-9AED-13CA-1A4A9FFA59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720" y="1615440"/>
            <a:ext cx="8321039" cy="4561523"/>
          </a:xfrm>
        </p:spPr>
      </p:pic>
    </p:spTree>
    <p:extLst>
      <p:ext uri="{BB962C8B-B14F-4D97-AF65-F5344CB8AC3E}">
        <p14:creationId xmlns:p14="http://schemas.microsoft.com/office/powerpoint/2010/main" val="1175502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1590</TotalTime>
  <Words>825</Words>
  <Application>Microsoft Office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Data Visualization Project Kpi Dashboard for a hospitality client</vt:lpstr>
      <vt:lpstr>                   Business objective</vt:lpstr>
      <vt:lpstr>        Problem statement / Project scope </vt:lpstr>
      <vt:lpstr>                 Solution approach</vt:lpstr>
      <vt:lpstr>Data cleaning/transformation in Power Query</vt:lpstr>
      <vt:lpstr> Data modelling in Power Pivot</vt:lpstr>
      <vt:lpstr>                      Solution approach </vt:lpstr>
      <vt:lpstr>                 Solution approach</vt:lpstr>
      <vt:lpstr>Revenue Dashboard </vt:lpstr>
      <vt:lpstr>          Features of the dashboard</vt:lpstr>
      <vt:lpstr>              Features of the dashboard</vt:lpstr>
      <vt:lpstr>                  Business outcomes</vt:lpstr>
      <vt:lpstr>                Business outcomes</vt:lpstr>
      <vt:lpstr>                        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dtiwari19102002@gmail.com</dc:creator>
  <cp:lastModifiedBy>dtiwari19102002@gmail.com</cp:lastModifiedBy>
  <cp:revision>3</cp:revision>
  <dcterms:created xsi:type="dcterms:W3CDTF">2025-02-03T08:04:20Z</dcterms:created>
  <dcterms:modified xsi:type="dcterms:W3CDTF">2025-02-04T10:36:34Z</dcterms:modified>
</cp:coreProperties>
</file>