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7C6A-5AA0-F459-694A-D50C9F59C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40148-2E56-2D71-6995-C8D834A57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5AB23-0220-D2E8-DB21-F6ADE302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F30ED-C6D6-36A1-D4A3-29220910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F764-0808-FFB3-4B42-0D7B11D1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6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5E40-CF4C-C3CC-12D9-1C5DC23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374DF-DE04-61AE-12E5-57F8B26B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97A3-EDD7-B35C-34E1-9BBF0A4A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CA55-06F8-7590-3EC4-16471F51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28AE-38CB-5883-C845-B8DA072F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1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C0CDF-9713-8C2A-6AAE-4DF030CC4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8A38-C267-7720-2022-4088013A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C8D9-5FEF-A30A-4724-139E5111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EA6D-D7D6-22E0-6CCE-C888F0AC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B8B9-3CB1-C301-ECB0-1A76D786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0AC8-D31E-A5E2-8D6A-7E9EED18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9C7F-D68C-D582-5AC1-48ED5371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DD5E-2DC0-EF6C-4CE8-8E2AB259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A0E0-D8E7-3516-D3EC-F4A82827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BF07-FC2D-9682-DCE5-3C8FA989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1C7D-2A51-F4F1-2244-768DF5DD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EF119-E9F2-2E1E-49BC-11D7A4C5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3A46-C664-4AEA-21F5-159792A9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68B3-0A1E-6E38-1DC4-6C020E64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68991-7240-5C69-5595-B73684B2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2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3BA7-E551-E5F2-5D4F-D90EE8B8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A594-F101-E28E-AC9B-1E9CCAC0A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0AA40-AAE1-E539-61A2-524506622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E3CA3-E82C-B420-3204-A668F758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42FE-8312-D07A-F599-ACB6D5D1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27749-F321-EC99-6D07-76B918D5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7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144C-3496-81D7-89CF-E707D9CE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B795-75A5-3521-7058-DF27C18D3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1284C-27E4-E9FB-76A9-435A0451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19424-B7DA-254F-86D3-6D1554A16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18C39-CCD0-22F9-1999-9C98F9785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51E9A-635A-56A6-91CC-8A7972A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E9551-2BE8-F200-57D9-7A91EF6B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56CFC-678A-7952-86A7-A41AE894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DADF-DFB5-28D4-4FD9-7A98D238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1DB-BCF4-84E7-77E1-375BC489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F088-CE9C-3306-E1C7-C696345F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F7F6-E25E-09B8-C6FD-A4B8A2AC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3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88001-D8ED-3547-4630-69B45A81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CF75A-5F4A-33FF-E4B2-424E0189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880B-AC0F-DB77-265D-19E363F8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A136-F2AF-23AB-080F-40888B7B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FDD9-B9FB-91A8-7CC4-2F235A4D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03B97-B59F-D1D3-CB68-BC33A335B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93075-6DDE-B363-DB85-62D78E5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0F75-E758-0133-AB03-98F58FFF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74FCC-11B6-C725-BD10-A801DDC8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5031-1EAA-78B9-B439-E71FD9F0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C0FAF-F8F3-BCFA-6B25-49667C542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DCBBE-779E-932F-B638-9738E8D69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A061E-1AAB-3DFA-5CFB-5E43574B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51B88-C5F3-88F9-FCCB-F1406520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6865-5DAA-F6F5-7613-0C9B12B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97E77-C2B0-3113-46C8-A664D498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007BC-6354-F03D-F833-077B7091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77BA-ADAA-89A5-D263-89679438A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50A3-51D2-4E2F-91A2-1E56AAD6671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B3C0-CA02-97FF-58DF-8F63F7B2F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0227-CA6C-7FBD-A2C2-F765262B1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F3D8-D388-4EA5-9796-95C177BC9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C3F9-B998-9256-C3FC-334F1A233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Segmenting and Classifying the Best Strikers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7CB50-67F2-0BC8-1302-822BFBFF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096298" cy="1655762"/>
          </a:xfrm>
        </p:spPr>
        <p:txBody>
          <a:bodyPr/>
          <a:lstStyle/>
          <a:p>
            <a:r>
              <a:rPr lang="en-US" b="1" i="1" dirty="0"/>
              <a:t>Data Analytics</a:t>
            </a:r>
            <a:r>
              <a:rPr lang="en-US" i="1" dirty="0"/>
              <a:t>: Python Project</a:t>
            </a:r>
          </a:p>
          <a:p>
            <a:r>
              <a:rPr lang="en-US" b="1" dirty="0"/>
              <a:t>Presented by:</a:t>
            </a:r>
            <a:r>
              <a:rPr lang="en-US" dirty="0"/>
              <a:t> Anchal Tiwari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0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EA02-868E-7BC0-F124-F608D160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Key Insights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7431-320E-A525-48A2-D5E58D9FE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How many left footed players are from France?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   Ans: 42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correlation co-efficient between hold up play and consistency score?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  Ans: 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0.147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p-value for the Shapiro wilk test of consistency score? Is it normally distributed?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   Ans:0.451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,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Yes, normally distributed (p &gt; 0.05)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p-value for the Levene's test of ANOVA analysis? Is the heteroscedasticity assumed?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  Ans: 0.808,    Yes, the heteroscedasticity is accepted (p &gt; 0.05)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42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3EAD-065C-C227-D4E3-1210EE5E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5979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Key Insights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C9A2-C910-2888-4FF0-108545FF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200" dirty="0"/>
          </a:p>
          <a:p>
            <a:pPr marL="0" indent="0" algn="l">
              <a:buNone/>
            </a:pPr>
            <a:r>
              <a:rPr lang="en-US" sz="2200" dirty="0">
                <a:solidFill>
                  <a:srgbClr val="303141"/>
                </a:solidFill>
                <a:latin typeface="Udemy Sans"/>
              </a:rPr>
              <a:t>Q.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Is there any significant correlation between strikers' Hold-up play and consistency rate?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  Ans : Yes, there is a weak positive but significant correlation between strikers' Hold-up play and consistency rate.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Describe the beta value of Hold-up Play you have found in your regression analysis.</a:t>
            </a:r>
          </a:p>
          <a:p>
            <a:pPr marL="0" indent="0" algn="l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Ans: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The beta value should be 0.0015. It describes if the Hold-up Play scores increases by 1 score, the Consistency score increases by 0.0015 points.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average Total contribution score you get for the best strikers?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Ans: 123.39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accuracy score of your LGR model? How many regular strikers your model predicted correctly? How many best strikers your model predicted incorrectly?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Ans:  97% accuracy, 42 regular strikers model predicted correctly, 3 best strikers  model predicted incorrectly.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98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8B90-45B2-6369-656E-EF4AF384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44588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b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b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 Model (Logistic Regression)</a:t>
            </a:r>
            <a:br>
              <a:rPr lang="en-US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3DBE-71B6-CAD6-9C70-8A86A3AD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/>
              <a:t>Logistic Regression Model: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Accuracy Score: 97.0%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Creating confusion matrix.</a:t>
            </a:r>
          </a:p>
          <a:p>
            <a:pPr marL="0" indent="0">
              <a:buNone/>
            </a:pPr>
            <a:r>
              <a:rPr lang="en-US" sz="2000" b="1" dirty="0"/>
              <a:t>Feature Scaling:</a:t>
            </a:r>
            <a:r>
              <a:rPr lang="en-US" sz="2000" dirty="0"/>
              <a:t> Used StandardScaler.</a:t>
            </a:r>
          </a:p>
          <a:p>
            <a:pPr marL="0" indent="0">
              <a:buNone/>
            </a:pPr>
            <a:r>
              <a:rPr lang="en-US" sz="2000" b="1" dirty="0"/>
              <a:t>Train-Test Split:</a:t>
            </a:r>
            <a:r>
              <a:rPr lang="en-US" sz="2000" dirty="0"/>
              <a:t> 80% training, 20% testing.</a:t>
            </a:r>
          </a:p>
          <a:p>
            <a:pPr marL="457200" lvl="1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Visualization: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Confusion Matrix Heatmap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ROC Curve (if applicable)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69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838A-CDD0-38DF-EA3E-D42956AD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                </a:t>
            </a:r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Statistical Analysis &amp; Findings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BA3C-E8F4-B3E1-1EF9-9D08D293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58383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5000" b="1" dirty="0"/>
              <a:t>Shapiro-Wilk Test for Consistency Score:</a:t>
            </a:r>
            <a:endParaRPr lang="en-US" sz="5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5000" dirty="0"/>
              <a:t>If p-value&gt; 0.05, the data is normally distributed.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000" dirty="0"/>
              <a:t>if p-value&lt;= 0.05, the data is not normally distributed.</a:t>
            </a:r>
          </a:p>
          <a:p>
            <a:endParaRPr lang="en-IN" sz="5000" dirty="0"/>
          </a:p>
          <a:p>
            <a:pPr marL="0" indent="0">
              <a:buNone/>
            </a:pPr>
            <a:r>
              <a:rPr lang="en-US" sz="5000" b="1" dirty="0"/>
              <a:t>Levene's Test for Homogeneity (ANOVA Assumption):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/>
              <a:t>If p-value&gt;0.05, the assumption of equal variance </a:t>
            </a:r>
            <a:r>
              <a:rPr lang="en-IN" sz="5000" dirty="0"/>
              <a:t>(homoscedasticity) holds</a:t>
            </a:r>
            <a:r>
              <a:rPr lang="en-US" sz="5000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/>
              <a:t>If p-value&lt;= 0.05, the assumption is violated </a:t>
            </a:r>
            <a:r>
              <a:rPr lang="en-IN" sz="5000" dirty="0"/>
              <a:t>(heteroscedasticity).</a:t>
            </a:r>
          </a:p>
          <a:p>
            <a:endParaRPr lang="en-IN" sz="5000" dirty="0"/>
          </a:p>
          <a:p>
            <a:pPr marL="0" indent="0">
              <a:buNone/>
            </a:pPr>
            <a:r>
              <a:rPr lang="en-US" sz="5000" b="1" dirty="0"/>
              <a:t>ANOVA Test on Consistency Among Nationalities: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/>
              <a:t>If p-value&gt;0.05, no significant difference in consistency scores among nationalities.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000" dirty="0"/>
              <a:t>If p_value &lt;=0.05, significant difference exist among nationalities.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br>
              <a:rPr lang="en-US" sz="2000" b="1" dirty="0"/>
            </a:b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DD1C4A-29A8-F19F-EEFF-5318FF9D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3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447C-ED16-AC37-B6E9-1E08D02D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Business Impact &amp; 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9111-0D50-83A5-B53B-E85D065F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000" b="1" dirty="0"/>
              <a:t>  Actionable Insights for Coaches &amp; Scouts: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Identifies top-performing strikers based on key metrics.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Assists in recruitment, team selection, and tactical planning.</a:t>
            </a:r>
          </a:p>
          <a:p>
            <a:pPr marL="0" indent="0">
              <a:buNone/>
            </a:pPr>
            <a:r>
              <a:rPr lang="en-US" sz="2000" b="1" dirty="0"/>
              <a:t>  Strategic Decisions: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Helps teams optimize lineups and focus on player development.</a:t>
            </a:r>
          </a:p>
          <a:p>
            <a:pPr marL="0" indent="0">
              <a:buNone/>
            </a:pPr>
            <a:r>
              <a:rPr lang="en-US" sz="2000" b="1" dirty="0"/>
              <a:t>  Future Scope: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Implement Deep Learning for better player performance prediction.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Expand analysis to other positions (Midfielders, Defenders, Goalkeepers).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56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34EB-3171-AE3B-619F-2EBB5852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408"/>
            <a:ext cx="10515600" cy="44639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Thank You!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9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D1A2-7826-8B39-6BF0-67E88AC9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217"/>
            <a:ext cx="10515600" cy="1155470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</a:t>
            </a:r>
            <a:r>
              <a:rPr lang="en-IN" sz="49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26C6-1096-B7B2-AAB2-AF284025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342" y="2560320"/>
            <a:ext cx="10515600" cy="25270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Strikers play a crucial role in football, determining match outcomes.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project analyzes 500 strikers to identify patterns and classify top performers.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Utilizes data analytics, machine learning, and clustering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Key focus</a:t>
            </a:r>
            <a:r>
              <a:rPr lang="en-US" sz="2000" dirty="0"/>
              <a:t>: Goals, assists, shot accuracy, dribbling success, and overall contribution.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9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1591-708A-1AA2-615E-F1EAF830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233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Project Goals &amp; Objectives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475F-9C0E-85F1-08B6-D2E9FD1B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495"/>
            <a:ext cx="10515600" cy="4090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Utilize data analytics techniques to classify and segment strikers.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Identify key attributes that contribute to a striker’s success.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Provide insights for coaches, scouts, and football analysts.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Develop a predictive model to classify strikers.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18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BA41-CA09-04B2-74BA-795DE30B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2252750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visualization and statistical analysis to find key patterns.</a:t>
            </a:r>
            <a:b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C481-2270-ACCD-E852-547DE035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7317"/>
            <a:ext cx="10515600" cy="3973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Perform clustering analysis to segment strikers.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Build a machine learning model to classify striker performance. Slide</a:t>
            </a:r>
            <a:r>
              <a:rPr lang="en-IN" sz="2000" b="1" dirty="0"/>
              <a:t> 4</a:t>
            </a:r>
            <a:r>
              <a:rPr lang="en-IN" sz="2000" dirty="0"/>
              <a:t>: Dataset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500 football strikers analysed.</a:t>
            </a:r>
          </a:p>
          <a:p>
            <a:pPr marL="0" indent="0">
              <a:buNone/>
            </a:pPr>
            <a:r>
              <a:rPr lang="en-IN" sz="2000" b="1" dirty="0"/>
              <a:t>    Key variables: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Nationality, Footedness, Marital Status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Goals Scored, Assists, Shots on Target, Shot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Dribbling Success, Hold-up Play, Aerial Duels Won, 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Impact on Team Performance, Big Game Performance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69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618-0F18-C340-7401-5E5AC355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&amp; Preprocessing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2AD9-7C0C-E0B3-257F-F1F758BA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/>
              <a:t>  Handling Missing Values: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Used median imputation for numerical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Used mode imputation for categorical data.</a:t>
            </a:r>
          </a:p>
          <a:p>
            <a:pPr marL="0" indent="0">
              <a:buNone/>
            </a:pPr>
            <a:r>
              <a:rPr lang="en-IN" sz="2000" b="1" dirty="0"/>
              <a:t>   Data Type Corrections: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Converted key performance variables to integer type.</a:t>
            </a:r>
          </a:p>
          <a:p>
            <a:pPr marL="0" indent="0">
              <a:buNone/>
            </a:pPr>
            <a:r>
              <a:rPr lang="en-IN" sz="2000" b="1" dirty="0"/>
              <a:t>   Feature Engineering: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Created </a:t>
            </a:r>
            <a:r>
              <a:rPr lang="en-IN" sz="2000" b="1" dirty="0"/>
              <a:t>Total </a:t>
            </a:r>
            <a:r>
              <a:rPr lang="en-IN" sz="2000" dirty="0"/>
              <a:t>Contribution Score by summing performance metrics.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78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54ED-3BA1-4FD0-809C-7134B7CF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Data Visualization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6A20-5795-972E-2527-EFE42364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Pie Chart:</a:t>
            </a:r>
            <a:r>
              <a:rPr lang="en-US" sz="2000" dirty="0"/>
              <a:t> Distribution of Right vs. Left-footed strikers.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Seaborn Count plot:</a:t>
            </a:r>
            <a:r>
              <a:rPr lang="en-US" sz="2000" dirty="0"/>
              <a:t> Footedness distribution across nationalities.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Bar Chart:</a:t>
            </a:r>
            <a:r>
              <a:rPr lang="en-US" sz="2000" dirty="0"/>
              <a:t> Top-scoring nationalities.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Scatter Plot:</a:t>
            </a:r>
            <a:r>
              <a:rPr lang="en-US" sz="2000" dirty="0"/>
              <a:t> Relationship between hold-up play and consistency.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13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F7FD-E665-CCB9-1749-F6E97BEF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280766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Clustering Analysis (K-Means)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82F-2098-360E-7BD0-71E8BE29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97"/>
            <a:ext cx="10515600" cy="39574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Feature Selection:</a:t>
            </a:r>
            <a:r>
              <a:rPr lang="en-US" sz="2000" dirty="0"/>
              <a:t> Removed Striker ID and selected performance metrics.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Elbow Method:</a:t>
            </a:r>
            <a:r>
              <a:rPr lang="en-US" sz="2000" dirty="0"/>
              <a:t> Optimal cluster count = </a:t>
            </a:r>
            <a:r>
              <a:rPr lang="en-US" sz="2000" b="1" dirty="0"/>
              <a:t>2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Cluster Labels: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Cluster 0 → </a:t>
            </a:r>
            <a:r>
              <a:rPr lang="en-US" sz="2000" b="1" dirty="0"/>
              <a:t>Best Strikers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Cluster 1 → </a:t>
            </a:r>
            <a:r>
              <a:rPr lang="en-US" sz="2000" b="1" dirty="0"/>
              <a:t>Regular Strikers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87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C9F-8915-1D8A-B861-438C221E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57"/>
            <a:ext cx="10515600" cy="997527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Methodology &amp; Techniques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443E-56DD-AE5D-6903-D8E160EE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451441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EEC636-2821-4DBB-F606-3F55E8CF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535" y="1334055"/>
            <a:ext cx="871173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 handled using SimpleImputer (median &amp; most frequent strategy).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corrections for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Analysis &amp; Visualization: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statistics, pie charts, count plots.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analysis, significance testing (Shapiro-Wilk, Levene’s test).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‘Total Contribution Score’ from multiple key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(KMeans):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Segmented strikers into ‘Best’ and ‘Regular’ strikers.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(Logistic Regression):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striker type based on performance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1B555B-2BF4-3FDF-A425-F14D249B3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793567-4C36-CCF9-61CF-5BE1940A8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6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D325-B585-F998-719B-D918E8B9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709"/>
            <a:ext cx="10515600" cy="1238596"/>
          </a:xfrm>
        </p:spPr>
        <p:txBody>
          <a:bodyPr>
            <a:normAutofit fontScale="90000"/>
          </a:bodyPr>
          <a:lstStyle/>
          <a:p>
            <a:r>
              <a:rPr lang="en-I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Key Insights &amp; Findings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E050-D087-9133-2A86-0067CC57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305"/>
            <a:ext cx="10515600" cy="364928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N" sz="6200" dirty="0"/>
          </a:p>
          <a:p>
            <a:pPr marL="0" indent="0" algn="l">
              <a:buNone/>
            </a:pPr>
            <a:endParaRPr lang="en-US" sz="6200" dirty="0">
              <a:solidFill>
                <a:schemeClr val="tx1">
                  <a:lumMod val="85000"/>
                  <a:lumOff val="15000"/>
                </a:schemeClr>
              </a:solidFill>
              <a:latin typeface="Udemy Sans"/>
            </a:endParaRPr>
          </a:p>
          <a:p>
            <a:pPr marL="0" indent="0" algn="l">
              <a:buNone/>
            </a:pP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maximum goal scored by an individual striker?</a:t>
            </a:r>
          </a:p>
          <a:p>
            <a:pPr marL="0" indent="0" algn="l">
              <a:buNone/>
            </a:pPr>
            <a:r>
              <a:rPr lang="en-US" sz="6200" dirty="0">
                <a:solidFill>
                  <a:schemeClr val="tx1">
                    <a:lumMod val="95000"/>
                    <a:lumOff val="5000"/>
                  </a:schemeClr>
                </a:solidFill>
                <a:latin typeface="Udemy Sans"/>
              </a:rPr>
              <a:t>Ans: </a:t>
            </a: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34</a:t>
            </a:r>
          </a:p>
          <a:p>
            <a:pPr marL="0" indent="0" algn="l">
              <a:buNone/>
            </a:pP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portion of Right-footed strikers within the dataset?</a:t>
            </a:r>
          </a:p>
          <a:p>
            <a:pPr marL="0" indent="0" algn="l">
              <a:buNone/>
            </a:pP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Ans: 53.4%</a:t>
            </a:r>
          </a:p>
          <a:p>
            <a:pPr marL="0" indent="0" algn="l">
              <a:buNone/>
            </a:pP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Which nationality strikers have the highest average number of goals scored?</a:t>
            </a:r>
          </a:p>
          <a:p>
            <a:pPr marL="0" indent="0" algn="l">
              <a:buNone/>
            </a:pP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Ans: Brazil and Spain</a:t>
            </a:r>
          </a:p>
          <a:p>
            <a:pPr marL="0" indent="0" algn="l">
              <a:buNone/>
            </a:pP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Q. What is the average conversion rate for left-footed player?</a:t>
            </a:r>
          </a:p>
          <a:p>
            <a:pPr marL="0" indent="0" algn="l">
              <a:buNone/>
            </a:pPr>
            <a:r>
              <a:rPr lang="en-US" sz="6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demy Sans"/>
              </a:rPr>
              <a:t>Ans: 0.198086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3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1003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Udemy Sans</vt:lpstr>
      <vt:lpstr>Wingdings</vt:lpstr>
      <vt:lpstr>Office Theme</vt:lpstr>
      <vt:lpstr>Segmenting and Classifying the Best Strikers </vt:lpstr>
      <vt:lpstr>                          Introduction </vt:lpstr>
      <vt:lpstr>         Project Goals &amp; Objectives </vt:lpstr>
      <vt:lpstr>visualization and statistical analysis to find key patterns.  </vt:lpstr>
      <vt:lpstr>Data Cleaning &amp; Preprocessing </vt:lpstr>
      <vt:lpstr>                   Data Visualization </vt:lpstr>
      <vt:lpstr>           Clustering Analysis (K-Means) </vt:lpstr>
      <vt:lpstr>            Methodology &amp; Techniques </vt:lpstr>
      <vt:lpstr>                Key Insights &amp; Findings </vt:lpstr>
      <vt:lpstr>             Key Insights &amp; Findings</vt:lpstr>
      <vt:lpstr>             Key Insights &amp; Findings</vt:lpstr>
      <vt:lpstr>           Machine Learning Model (Logistic Regression)  </vt:lpstr>
      <vt:lpstr>                 Statistical Analysis &amp; Findings </vt:lpstr>
      <vt:lpstr>          Business Impact &amp;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dtiwari19102002@gmail.com</dc:creator>
  <cp:lastModifiedBy>dtiwari19102002@gmail.com</cp:lastModifiedBy>
  <cp:revision>8</cp:revision>
  <dcterms:created xsi:type="dcterms:W3CDTF">2025-02-03T13:43:57Z</dcterms:created>
  <dcterms:modified xsi:type="dcterms:W3CDTF">2025-02-16T10:17:11Z</dcterms:modified>
</cp:coreProperties>
</file>