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938443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40531548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40531548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56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405315488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405315488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04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405315488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405315488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63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05315488a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05315488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88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05315488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05315488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87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05315488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0531548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5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05315488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05315488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480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05315488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405315488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215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5315488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405315488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7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405315488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405315488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09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405315488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405315488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315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405315488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405315488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28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05315488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05315488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65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405315488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405315488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72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405315488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05315488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85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05315488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405315488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23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40531548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40531548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16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4533334" cy="5099999"/>
          </a:xfrm>
          <a:prstGeom prst="rect">
            <a:avLst/>
          </a:prstGeom>
          <a:noFill/>
          <a:ln>
            <a:noFill/>
          </a:ln>
        </p:spPr>
      </p:pic>
      <p:sp>
        <p:nvSpPr>
          <p:cNvPr id="55" name="Google Shape;55;p13"/>
          <p:cNvSpPr txBox="1"/>
          <p:nvPr/>
        </p:nvSpPr>
        <p:spPr>
          <a:xfrm>
            <a:off x="4971675" y="537175"/>
            <a:ext cx="3675600" cy="23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252423"/>
                </a:solidFill>
                <a:highlight>
                  <a:srgbClr val="FFFFFF"/>
                </a:highlight>
              </a:rPr>
              <a:t>Bank Customer Relationship Management Analysis</a:t>
            </a:r>
            <a:endParaRPr sz="1800">
              <a:solidFill>
                <a:schemeClr val="dk2"/>
              </a:solidFill>
            </a:endParaRPr>
          </a:p>
        </p:txBody>
      </p:sp>
      <p:sp>
        <p:nvSpPr>
          <p:cNvPr id="56" name="Google Shape;56;p13"/>
          <p:cNvSpPr txBox="1"/>
          <p:nvPr/>
        </p:nvSpPr>
        <p:spPr>
          <a:xfrm>
            <a:off x="7081275" y="4568875"/>
            <a:ext cx="1815900" cy="53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2"/>
                </a:solidFill>
              </a:rPr>
              <a:t>Presented By:</a:t>
            </a:r>
            <a:br>
              <a:rPr lang="en" sz="1200" dirty="0">
                <a:solidFill>
                  <a:schemeClr val="dk2"/>
                </a:solidFill>
              </a:rPr>
            </a:br>
            <a:r>
              <a:rPr lang="en" sz="1200" b="1" dirty="0">
                <a:solidFill>
                  <a:schemeClr val="dk2"/>
                </a:solidFill>
              </a:rPr>
              <a:t>Anchal Rani Barnowal</a:t>
            </a:r>
            <a:endParaRPr sz="1200" b="1"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of Credit Card on Churn</a:t>
            </a:r>
            <a:endParaRPr/>
          </a:p>
        </p:txBody>
      </p:sp>
      <p:pic>
        <p:nvPicPr>
          <p:cNvPr id="124" name="Google Shape;124;p22"/>
          <p:cNvPicPr preferRelativeResize="0"/>
          <p:nvPr/>
        </p:nvPicPr>
        <p:blipFill>
          <a:blip r:embed="rId3">
            <a:alphaModFix/>
          </a:blip>
          <a:stretch>
            <a:fillRect/>
          </a:stretch>
        </p:blipFill>
        <p:spPr>
          <a:xfrm>
            <a:off x="311700" y="1157275"/>
            <a:ext cx="3507325" cy="3416400"/>
          </a:xfrm>
          <a:prstGeom prst="rect">
            <a:avLst/>
          </a:prstGeom>
          <a:noFill/>
          <a:ln>
            <a:noFill/>
          </a:ln>
        </p:spPr>
      </p:pic>
      <p:sp>
        <p:nvSpPr>
          <p:cNvPr id="125" name="Google Shape;125;p22"/>
          <p:cNvSpPr txBox="1"/>
          <p:nvPr/>
        </p:nvSpPr>
        <p:spPr>
          <a:xfrm>
            <a:off x="3884275" y="1157025"/>
            <a:ext cx="4947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chemeClr val="dk1"/>
                </a:solidFill>
              </a:rPr>
              <a:t>Insights:</a:t>
            </a:r>
            <a:endParaRPr sz="1200" b="1" dirty="0">
              <a:solidFill>
                <a:schemeClr val="dk1"/>
              </a:solidFill>
            </a:endParaRPr>
          </a:p>
          <a:p>
            <a:pPr marL="457200" lvl="0" indent="-304800" algn="l" rtl="0">
              <a:lnSpc>
                <a:spcPct val="115000"/>
              </a:lnSpc>
              <a:spcBef>
                <a:spcPts val="1000"/>
              </a:spcBef>
              <a:spcAft>
                <a:spcPts val="0"/>
              </a:spcAft>
              <a:buClr>
                <a:schemeClr val="dk1"/>
              </a:buClr>
              <a:buSzPts val="1200"/>
              <a:buChar char="●"/>
            </a:pPr>
            <a:r>
              <a:rPr lang="en" sz="1200" dirty="0">
                <a:solidFill>
                  <a:schemeClr val="dk1"/>
                </a:solidFill>
              </a:rPr>
              <a:t>Credit Card Ownership: According to the chart, a significantly higher number of customers with credit cards exited (1,424) compared to those without credit cards (613).</a:t>
            </a:r>
            <a:endParaRPr sz="1200" dirty="0">
              <a:solidFill>
                <a:schemeClr val="dk1"/>
              </a:solidFill>
            </a:endParaRPr>
          </a:p>
          <a:p>
            <a:pPr marL="0" lvl="0" indent="0" algn="l" rtl="0">
              <a:lnSpc>
                <a:spcPct val="115000"/>
              </a:lnSpc>
              <a:spcBef>
                <a:spcPts val="1000"/>
              </a:spcBef>
              <a:spcAft>
                <a:spcPts val="0"/>
              </a:spcAft>
              <a:buNone/>
            </a:pPr>
            <a:r>
              <a:rPr lang="en" sz="1200" b="1" dirty="0">
                <a:solidFill>
                  <a:schemeClr val="dk1"/>
                </a:solidFill>
              </a:rPr>
              <a:t>Recommendations:</a:t>
            </a:r>
            <a:endParaRPr sz="1200" b="1" dirty="0">
              <a:solidFill>
                <a:schemeClr val="dk1"/>
              </a:solidFill>
            </a:endParaRPr>
          </a:p>
          <a:p>
            <a:pPr marL="457200" lvl="0" indent="-304800" algn="l" rtl="0">
              <a:lnSpc>
                <a:spcPct val="115000"/>
              </a:lnSpc>
              <a:spcBef>
                <a:spcPts val="1000"/>
              </a:spcBef>
              <a:spcAft>
                <a:spcPts val="0"/>
              </a:spcAft>
              <a:buClr>
                <a:schemeClr val="dk1"/>
              </a:buClr>
              <a:buSzPts val="1200"/>
              <a:buChar char="●"/>
            </a:pPr>
            <a:r>
              <a:rPr lang="en" sz="1200" dirty="0">
                <a:solidFill>
                  <a:schemeClr val="dk1"/>
                </a:solidFill>
              </a:rPr>
              <a:t>Review and enhance credit card reward programs to increase value for customers.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Consider reducing or restructuring card fees to improve satisfaction.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Launch targeted retention offers for existing credit card holders.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Conduct customer feedback surveys to understand reasons for dissatisfaction.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a:solidFill>
                  <a:schemeClr val="dk1"/>
                </a:solidFill>
              </a:rPr>
              <a:t>Promote educational campaigns on credit card benefits to increase engagement.</a:t>
            </a:r>
            <a:endParaRPr sz="1200" dirty="0">
              <a:solidFill>
                <a:schemeClr val="dk1"/>
              </a:solidFill>
            </a:endParaRPr>
          </a:p>
          <a:p>
            <a:pPr marL="457200" lvl="0" indent="0" algn="l" rtl="0">
              <a:lnSpc>
                <a:spcPct val="115000"/>
              </a:lnSpc>
              <a:spcBef>
                <a:spcPts val="1000"/>
              </a:spcBef>
              <a:spcAft>
                <a:spcPts val="0"/>
              </a:spcAft>
              <a:buNone/>
            </a:pPr>
            <a:endParaRPr sz="1200" dirty="0">
              <a:solidFill>
                <a:schemeClr val="dk1"/>
              </a:solidFill>
            </a:endParaRPr>
          </a:p>
          <a:p>
            <a:pPr marL="0" lvl="0" indent="0" algn="l" rtl="0">
              <a:lnSpc>
                <a:spcPct val="115000"/>
              </a:lnSpc>
              <a:spcBef>
                <a:spcPts val="1000"/>
              </a:spcBef>
              <a:spcAft>
                <a:spcPts val="0"/>
              </a:spcAft>
              <a:buNone/>
            </a:pPr>
            <a:endParaRPr sz="1200" dirty="0">
              <a:solidFill>
                <a:schemeClr val="dk1"/>
              </a:solidFill>
            </a:endParaRPr>
          </a:p>
          <a:p>
            <a:pPr marL="0" lvl="0" indent="0" algn="l" rtl="0">
              <a:spcBef>
                <a:spcPts val="1000"/>
              </a:spcBef>
              <a:spcAft>
                <a:spcPts val="0"/>
              </a:spcAft>
              <a:buNone/>
            </a:pPr>
            <a:endParaRPr sz="12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Balance Distribution across Location</a:t>
            </a:r>
            <a:endParaRPr/>
          </a:p>
        </p:txBody>
      </p:sp>
      <p:pic>
        <p:nvPicPr>
          <p:cNvPr id="132" name="Google Shape;132;p23"/>
          <p:cNvPicPr preferRelativeResize="0"/>
          <p:nvPr/>
        </p:nvPicPr>
        <p:blipFill>
          <a:blip r:embed="rId3">
            <a:alphaModFix/>
          </a:blip>
          <a:stretch>
            <a:fillRect/>
          </a:stretch>
        </p:blipFill>
        <p:spPr>
          <a:xfrm>
            <a:off x="361025" y="1131800"/>
            <a:ext cx="3805975" cy="3416400"/>
          </a:xfrm>
          <a:prstGeom prst="rect">
            <a:avLst/>
          </a:prstGeom>
          <a:noFill/>
          <a:ln>
            <a:noFill/>
          </a:ln>
        </p:spPr>
      </p:pic>
      <p:sp>
        <p:nvSpPr>
          <p:cNvPr id="133" name="Google Shape;133;p23"/>
          <p:cNvSpPr txBox="1"/>
          <p:nvPr/>
        </p:nvSpPr>
        <p:spPr>
          <a:xfrm>
            <a:off x="4210500" y="1178775"/>
            <a:ext cx="4621800" cy="3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smtClean="0">
                <a:solidFill>
                  <a:schemeClr val="dk1"/>
                </a:solidFill>
              </a:rPr>
              <a:t>Insights</a:t>
            </a:r>
            <a:r>
              <a:rPr lang="en" sz="1200" b="1" dirty="0">
                <a:solidFill>
                  <a:schemeClr val="dk2"/>
                </a:solidFill>
              </a:rPr>
              <a:t>:</a:t>
            </a:r>
            <a:r>
              <a:rPr lang="en" sz="1200" dirty="0">
                <a:solidFill>
                  <a:schemeClr val="dk2"/>
                </a:solidFill>
              </a:rPr>
              <a:t/>
            </a:r>
            <a:br>
              <a:rPr lang="en" sz="1200" dirty="0">
                <a:solidFill>
                  <a:schemeClr val="dk2"/>
                </a:solidFill>
              </a:rPr>
            </a:br>
            <a:r>
              <a:rPr lang="en" sz="1200" dirty="0">
                <a:solidFill>
                  <a:schemeClr val="dk1"/>
                </a:solidFill>
              </a:rPr>
              <a:t>There are currently three regions in the dataset: France, Germany, and Spain. To determine the distribution of account balances, we calculate the Account balances and group them by the regions (Geography).</a:t>
            </a:r>
            <a:endParaRPr sz="1200" dirty="0">
              <a:solidFill>
                <a:schemeClr val="dk1"/>
              </a:solidFill>
            </a:endParaRPr>
          </a:p>
          <a:p>
            <a:pPr marL="0" lvl="0" indent="0" algn="l" rtl="0">
              <a:lnSpc>
                <a:spcPct val="115000"/>
              </a:lnSpc>
              <a:spcBef>
                <a:spcPts val="1500"/>
              </a:spcBef>
              <a:spcAft>
                <a:spcPts val="0"/>
              </a:spcAft>
              <a:buClr>
                <a:schemeClr val="dk1"/>
              </a:buClr>
              <a:buSzPts val="1100"/>
              <a:buFont typeface="Arial"/>
              <a:buNone/>
            </a:pPr>
            <a:r>
              <a:rPr lang="en" sz="1200" dirty="0">
                <a:solidFill>
                  <a:schemeClr val="dk1"/>
                </a:solidFill>
              </a:rPr>
              <a:t>The distribution of account balance by geography shows that France holds the largest share with 311.33M (40.7%), followed closely by Germany with 300.4M (39.28%), and Spain holds 153.12M (20.02%).</a:t>
            </a:r>
            <a:endParaRPr sz="1200" dirty="0">
              <a:solidFill>
                <a:schemeClr val="dk1"/>
              </a:solidFill>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Distribution and Churn Rate by Product Holding</a:t>
            </a:r>
            <a:endParaRPr/>
          </a:p>
        </p:txBody>
      </p:sp>
      <p:pic>
        <p:nvPicPr>
          <p:cNvPr id="140" name="Google Shape;140;p24"/>
          <p:cNvPicPr preferRelativeResize="0"/>
          <p:nvPr/>
        </p:nvPicPr>
        <p:blipFill>
          <a:blip r:embed="rId3">
            <a:alphaModFix/>
          </a:blip>
          <a:stretch>
            <a:fillRect/>
          </a:stretch>
        </p:blipFill>
        <p:spPr>
          <a:xfrm>
            <a:off x="311700" y="1152475"/>
            <a:ext cx="3964050" cy="3416400"/>
          </a:xfrm>
          <a:prstGeom prst="rect">
            <a:avLst/>
          </a:prstGeom>
          <a:noFill/>
          <a:ln>
            <a:noFill/>
          </a:ln>
        </p:spPr>
      </p:pic>
      <p:sp>
        <p:nvSpPr>
          <p:cNvPr id="141" name="Google Shape;141;p24"/>
          <p:cNvSpPr txBox="1"/>
          <p:nvPr/>
        </p:nvSpPr>
        <p:spPr>
          <a:xfrm>
            <a:off x="4308350" y="1288473"/>
            <a:ext cx="4524000" cy="299951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50" b="1" dirty="0">
                <a:solidFill>
                  <a:schemeClr val="dk1"/>
                </a:solidFill>
              </a:rPr>
              <a:t>Insights: </a:t>
            </a:r>
            <a:r>
              <a:rPr lang="en" sz="1250" dirty="0">
                <a:solidFill>
                  <a:schemeClr val="dk1"/>
                </a:solidFill>
              </a:rPr>
              <a:t>The data shows that customers with fewer products tend to have a lower churn rate compared to those who have purchased more products.</a:t>
            </a:r>
            <a:endParaRPr sz="1250" dirty="0">
              <a:solidFill>
                <a:schemeClr val="dk1"/>
              </a:solidFill>
            </a:endParaRPr>
          </a:p>
          <a:p>
            <a:pPr marL="0" lvl="0" indent="0" algn="l" rtl="0">
              <a:spcBef>
                <a:spcPts val="0"/>
              </a:spcBef>
              <a:spcAft>
                <a:spcPts val="0"/>
              </a:spcAft>
              <a:buNone/>
            </a:pPr>
            <a:r>
              <a:rPr lang="en" sz="1250" dirty="0">
                <a:solidFill>
                  <a:schemeClr val="dk1"/>
                </a:solidFill>
              </a:rPr>
              <a:t/>
            </a:r>
            <a:br>
              <a:rPr lang="en" sz="1250" dirty="0">
                <a:solidFill>
                  <a:schemeClr val="dk1"/>
                </a:solidFill>
              </a:rPr>
            </a:br>
            <a:r>
              <a:rPr lang="en" sz="1250" b="1" dirty="0">
                <a:solidFill>
                  <a:schemeClr val="dk1"/>
                </a:solidFill>
              </a:rPr>
              <a:t>Recommendations:</a:t>
            </a:r>
            <a:endParaRPr sz="125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50" dirty="0">
                <a:solidFill>
                  <a:schemeClr val="dk1"/>
                </a:solidFill>
              </a:rPr>
              <a:t>Target New Customers: Focus on acquiring customers who haven't purchased any products by offering discounts or promotions to encourage their first purchase.</a:t>
            </a:r>
            <a:endParaRPr sz="125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250" dirty="0">
                <a:solidFill>
                  <a:schemeClr val="dk1"/>
                </a:solidFill>
              </a:rPr>
              <a:t>Upsell and Cross-Sell: Leverage the lower churn rates among customers with multiple products by recommending complementary products or services to those who have already made a purchase.</a:t>
            </a:r>
            <a:endParaRPr sz="1250" dirty="0">
              <a:solidFill>
                <a:schemeClr val="dk1"/>
              </a:solidFill>
            </a:endParaRPr>
          </a:p>
          <a:p>
            <a:pPr marL="0" lvl="0" indent="0" algn="l" rtl="0">
              <a:spcBef>
                <a:spcPts val="0"/>
              </a:spcBef>
              <a:spcAft>
                <a:spcPts val="0"/>
              </a:spcAft>
              <a:buNone/>
            </a:pPr>
            <a:endParaRPr sz="1250" dirty="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Active Customers &amp; Churn Rate by Locations</a:t>
            </a:r>
            <a:endParaRPr/>
          </a:p>
        </p:txBody>
      </p:sp>
      <p:pic>
        <p:nvPicPr>
          <p:cNvPr id="148" name="Google Shape;148;p25"/>
          <p:cNvPicPr preferRelativeResize="0"/>
          <p:nvPr/>
        </p:nvPicPr>
        <p:blipFill>
          <a:blip r:embed="rId3">
            <a:alphaModFix/>
          </a:blip>
          <a:stretch>
            <a:fillRect/>
          </a:stretch>
        </p:blipFill>
        <p:spPr>
          <a:xfrm>
            <a:off x="311700" y="1152475"/>
            <a:ext cx="3833550" cy="3416400"/>
          </a:xfrm>
          <a:prstGeom prst="rect">
            <a:avLst/>
          </a:prstGeom>
          <a:noFill/>
          <a:ln>
            <a:noFill/>
          </a:ln>
        </p:spPr>
      </p:pic>
      <p:sp>
        <p:nvSpPr>
          <p:cNvPr id="149" name="Google Shape;149;p25"/>
          <p:cNvSpPr txBox="1"/>
          <p:nvPr/>
        </p:nvSpPr>
        <p:spPr>
          <a:xfrm>
            <a:off x="4188750" y="1205345"/>
            <a:ext cx="4643700" cy="331123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dirty="0">
                <a:solidFill>
                  <a:schemeClr val="dk1"/>
                </a:solidFill>
              </a:rPr>
              <a:t>Insights:</a:t>
            </a:r>
            <a:endParaRPr sz="1100" b="1" dirty="0">
              <a:solidFill>
                <a:schemeClr val="dk1"/>
              </a:solidFill>
            </a:endParaRPr>
          </a:p>
          <a:p>
            <a:pPr marL="0" lvl="0" indent="0" algn="l" rtl="0">
              <a:lnSpc>
                <a:spcPct val="115000"/>
              </a:lnSpc>
              <a:spcBef>
                <a:spcPts val="0"/>
              </a:spcBef>
              <a:spcAft>
                <a:spcPts val="0"/>
              </a:spcAft>
              <a:buNone/>
            </a:pPr>
            <a:r>
              <a:rPr lang="en" sz="1100" b="1" dirty="0">
                <a:solidFill>
                  <a:schemeClr val="dk1"/>
                </a:solidFill>
              </a:rPr>
              <a:t>France</a:t>
            </a:r>
            <a:r>
              <a:rPr lang="en" sz="1100" dirty="0">
                <a:solidFill>
                  <a:schemeClr val="dk1"/>
                </a:solidFill>
              </a:rPr>
              <a:t>: Highest active members (2591) and low churn rate (16.2%). Strong retention.</a:t>
            </a:r>
            <a:endParaRPr sz="1100" dirty="0">
              <a:solidFill>
                <a:schemeClr val="dk1"/>
              </a:solidFill>
            </a:endParaRPr>
          </a:p>
          <a:p>
            <a:pPr marL="0" lvl="0" indent="0" algn="l" rtl="0">
              <a:lnSpc>
                <a:spcPct val="115000"/>
              </a:lnSpc>
              <a:spcBef>
                <a:spcPts val="0"/>
              </a:spcBef>
              <a:spcAft>
                <a:spcPts val="0"/>
              </a:spcAft>
              <a:buNone/>
            </a:pPr>
            <a:r>
              <a:rPr lang="en" sz="1100" b="1" dirty="0">
                <a:solidFill>
                  <a:schemeClr val="dk1"/>
                </a:solidFill>
              </a:rPr>
              <a:t>Germany</a:t>
            </a:r>
            <a:r>
              <a:rPr lang="en" sz="1100" dirty="0">
                <a:solidFill>
                  <a:schemeClr val="dk1"/>
                </a:solidFill>
              </a:rPr>
              <a:t>: High churn rate (32.4%) despite fewer active members (1248). Retention challenges.</a:t>
            </a:r>
            <a:endParaRPr sz="1100" dirty="0">
              <a:solidFill>
                <a:schemeClr val="dk1"/>
              </a:solidFill>
            </a:endParaRPr>
          </a:p>
          <a:p>
            <a:pPr marL="0" lvl="0" indent="0" algn="l" rtl="0">
              <a:lnSpc>
                <a:spcPct val="115000"/>
              </a:lnSpc>
              <a:spcBef>
                <a:spcPts val="0"/>
              </a:spcBef>
              <a:spcAft>
                <a:spcPts val="0"/>
              </a:spcAft>
              <a:buNone/>
            </a:pPr>
            <a:r>
              <a:rPr lang="en" sz="1100" b="1" dirty="0">
                <a:solidFill>
                  <a:schemeClr val="dk1"/>
                </a:solidFill>
              </a:rPr>
              <a:t>Spain</a:t>
            </a:r>
            <a:r>
              <a:rPr lang="en" sz="1100" dirty="0">
                <a:solidFill>
                  <a:schemeClr val="dk1"/>
                </a:solidFill>
              </a:rPr>
              <a:t>: Same active members as Germany (1312) but lower churn rate (16.7%). Stable retention.</a:t>
            </a:r>
            <a:br>
              <a:rPr lang="en" sz="1100" dirty="0">
                <a:solidFill>
                  <a:schemeClr val="dk1"/>
                </a:solidFill>
              </a:rPr>
            </a:br>
            <a:r>
              <a:rPr lang="en" sz="1100" dirty="0">
                <a:solidFill>
                  <a:schemeClr val="dk2"/>
                </a:solidFill>
              </a:rPr>
              <a:t/>
            </a:r>
            <a:br>
              <a:rPr lang="en" sz="1100" dirty="0">
                <a:solidFill>
                  <a:schemeClr val="dk2"/>
                </a:solidFill>
              </a:rPr>
            </a:br>
            <a:r>
              <a:rPr lang="en" sz="1100" b="1" dirty="0" smtClean="0">
                <a:solidFill>
                  <a:schemeClr val="dk1"/>
                </a:solidFill>
              </a:rPr>
              <a:t>Recommendations</a:t>
            </a:r>
            <a:r>
              <a:rPr lang="en" sz="1100" b="1" dirty="0">
                <a:solidFill>
                  <a:schemeClr val="dk2"/>
                </a:solidFill>
              </a:rPr>
              <a:t>:</a:t>
            </a:r>
            <a:endParaRPr sz="1100" b="1"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100" b="1" dirty="0">
                <a:solidFill>
                  <a:schemeClr val="dk1"/>
                </a:solidFill>
              </a:rPr>
              <a:t>Germany</a:t>
            </a:r>
            <a:r>
              <a:rPr lang="en" sz="1100" dirty="0">
                <a:solidFill>
                  <a:schemeClr val="dk1"/>
                </a:solidFill>
              </a:rPr>
              <a:t>:Investigate churn reasons via customer feedback.</a:t>
            </a:r>
            <a:endParaRPr sz="1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100" dirty="0">
                <a:solidFill>
                  <a:schemeClr val="dk1"/>
                </a:solidFill>
              </a:rPr>
              <a:t>Enhance customer experience and offer incentives to retain customers.</a:t>
            </a:r>
            <a:endParaRPr sz="11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1100" b="1" dirty="0">
                <a:solidFill>
                  <a:schemeClr val="dk1"/>
                </a:solidFill>
              </a:rPr>
              <a:t>France</a:t>
            </a:r>
            <a:r>
              <a:rPr lang="en" sz="1100" dirty="0">
                <a:solidFill>
                  <a:schemeClr val="dk1"/>
                </a:solidFill>
              </a:rPr>
              <a:t>:Maintain strong retention with proactive churn monitoring.Leverage growth through referral campaigns and upselling.</a:t>
            </a:r>
            <a:endParaRPr sz="1100" dirty="0">
              <a:solidFill>
                <a:schemeClr val="dk1"/>
              </a:solidFill>
            </a:endParaRPr>
          </a:p>
          <a:p>
            <a:pPr marL="0" lvl="0" indent="0" algn="just" rtl="0">
              <a:lnSpc>
                <a:spcPct val="115000"/>
              </a:lnSpc>
              <a:spcBef>
                <a:spcPts val="0"/>
              </a:spcBef>
              <a:spcAft>
                <a:spcPts val="0"/>
              </a:spcAft>
              <a:buNone/>
            </a:pPr>
            <a:r>
              <a:rPr lang="en" sz="1100" b="1" dirty="0">
                <a:solidFill>
                  <a:schemeClr val="dk1"/>
                </a:solidFill>
              </a:rPr>
              <a:t>Spain</a:t>
            </a:r>
            <a:r>
              <a:rPr lang="en" sz="1100" dirty="0">
                <a:solidFill>
                  <a:schemeClr val="dk1"/>
                </a:solidFill>
              </a:rPr>
              <a:t>:Expand the customer base with promotional campaigns. Fine-tune retention strategies to match France's performance.</a:t>
            </a:r>
            <a:endParaRPr sz="1100" dirty="0">
              <a:solidFill>
                <a:schemeClr val="dk1"/>
              </a:solidFill>
            </a:endParaRPr>
          </a:p>
          <a:p>
            <a:pPr marL="0" lvl="0" indent="0" algn="just" rtl="0">
              <a:lnSpc>
                <a:spcPct val="115000"/>
              </a:lnSpc>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Dashboard</a:t>
            </a:r>
            <a:endParaRPr/>
          </a:p>
        </p:txBody>
      </p:sp>
      <p:sp>
        <p:nvSpPr>
          <p:cNvPr id="155" name="Google Shape;155;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6"/>
          <p:cNvPicPr preferRelativeResize="0"/>
          <p:nvPr/>
        </p:nvPicPr>
        <p:blipFill>
          <a:blip r:embed="rId3">
            <a:alphaModFix/>
          </a:blip>
          <a:stretch>
            <a:fillRect/>
          </a:stretch>
        </p:blipFill>
        <p:spPr>
          <a:xfrm>
            <a:off x="311700" y="1123400"/>
            <a:ext cx="8520599"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92" y="344921"/>
            <a:ext cx="4403008" cy="24428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345" y="344921"/>
            <a:ext cx="4329545" cy="2434937"/>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928" y="2824884"/>
            <a:ext cx="4987636" cy="22305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5"/>
          <p:cNvSpPr>
            <a:spLocks noChangeArrowheads="1"/>
          </p:cNvSpPr>
          <p:nvPr/>
        </p:nvSpPr>
        <p:spPr bwMode="auto">
          <a:xfrm>
            <a:off x="685800" y="37115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6"/>
          <p:cNvSpPr>
            <a:spLocks noChangeArrowheads="1"/>
          </p:cNvSpPr>
          <p:nvPr/>
        </p:nvSpPr>
        <p:spPr bwMode="auto">
          <a:xfrm>
            <a:off x="685800" y="7415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7"/>
          <p:cNvSpPr>
            <a:spLocks noChangeArrowheads="1"/>
          </p:cNvSpPr>
          <p:nvPr/>
        </p:nvSpPr>
        <p:spPr bwMode="auto">
          <a:xfrm>
            <a:off x="685800" y="110886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7644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2" name="Google Shape;162;p27"/>
          <p:cNvSpPr txBox="1">
            <a:spLocks noGrp="1"/>
          </p:cNvSpPr>
          <p:nvPr>
            <p:ph type="body" idx="1"/>
          </p:nvPr>
        </p:nvSpPr>
        <p:spPr>
          <a:xfrm>
            <a:off x="311700" y="1152475"/>
            <a:ext cx="8520600" cy="3930000"/>
          </a:xfrm>
          <a:prstGeom prst="rect">
            <a:avLst/>
          </a:prstGeom>
        </p:spPr>
        <p:txBody>
          <a:bodyPr spcFirstLastPara="1" wrap="square" lIns="91425" tIns="91425" rIns="91425" bIns="91425" anchor="t" anchorCtr="0">
            <a:noAutofit/>
          </a:bodyPr>
          <a:lstStyle/>
          <a:p>
            <a:pPr marL="457200" lvl="0" indent="-301625" algn="l" rtl="0">
              <a:spcBef>
                <a:spcPts val="0"/>
              </a:spcBef>
              <a:spcAft>
                <a:spcPts val="0"/>
              </a:spcAft>
              <a:buClr>
                <a:schemeClr val="dk1"/>
              </a:buClr>
              <a:buSzPts val="1150"/>
              <a:buChar char="●"/>
            </a:pPr>
            <a:r>
              <a:rPr lang="en" sz="1150" b="1">
                <a:solidFill>
                  <a:schemeClr val="dk1"/>
                </a:solidFill>
              </a:rPr>
              <a:t>Churn Analysis</a:t>
            </a:r>
            <a:r>
              <a:rPr lang="en" sz="1150">
                <a:solidFill>
                  <a:schemeClr val="dk1"/>
                </a:solidFill>
              </a:rPr>
              <a:t>: High churn is linked with low credit scores, fewer products, and inactive membership status.</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Risk Segments Identified</a:t>
            </a:r>
            <a:r>
              <a:rPr lang="en" sz="1150">
                <a:solidFill>
                  <a:schemeClr val="dk1"/>
                </a:solidFill>
              </a:rPr>
              <a:t>: Younger customers, low balance holders, and specific regions showed higher churn and financial risk.</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Credit Score Impact</a:t>
            </a:r>
            <a:r>
              <a:rPr lang="en" sz="1150">
                <a:solidFill>
                  <a:schemeClr val="dk1"/>
                </a:solidFill>
              </a:rPr>
              <a:t>: Customers with ‘Low’ and ‘Fair’ credit scores have a higher probability of leaving.</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Tenure Insights</a:t>
            </a:r>
            <a:r>
              <a:rPr lang="en" sz="1150">
                <a:solidFill>
                  <a:schemeClr val="dk1"/>
                </a:solidFill>
              </a:rPr>
              <a:t>: Shorter tenure customers are more prone to churn; retention strategies should target new joiners.</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Outliers Detected</a:t>
            </a:r>
            <a:r>
              <a:rPr lang="en" sz="1150">
                <a:solidFill>
                  <a:schemeClr val="dk1"/>
                </a:solidFill>
              </a:rPr>
              <a:t>: Balance distribution among retained customers shows few high-balance outliers.</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Key KPIs Monitored</a:t>
            </a:r>
            <a:r>
              <a:rPr lang="en" sz="1150">
                <a:solidFill>
                  <a:schemeClr val="dk1"/>
                </a:solidFill>
              </a:rPr>
              <a:t>: Dashboard effectively tracks churn trends, risk factors, customer value, and engagement metrics.</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Actionable Strategies</a:t>
            </a:r>
            <a:r>
              <a:rPr lang="en" sz="1150">
                <a:solidFill>
                  <a:schemeClr val="dk1"/>
                </a:solidFill>
              </a:rPr>
              <a:t>: Personalized offers, improving customer engagement, and targeted campaigns can reduce churn.</a:t>
            </a:r>
            <a:br>
              <a:rPr lang="en" sz="1150">
                <a:solidFill>
                  <a:schemeClr val="dk1"/>
                </a:solidFill>
              </a:rPr>
            </a:br>
            <a:endParaRPr sz="1150">
              <a:solidFill>
                <a:schemeClr val="dk1"/>
              </a:solidFill>
            </a:endParaRPr>
          </a:p>
          <a:p>
            <a:pPr marL="457200" lvl="0" indent="-301625" algn="l" rtl="0">
              <a:spcBef>
                <a:spcPts val="0"/>
              </a:spcBef>
              <a:spcAft>
                <a:spcPts val="0"/>
              </a:spcAft>
              <a:buClr>
                <a:schemeClr val="dk1"/>
              </a:buClr>
              <a:buSzPts val="1150"/>
              <a:buChar char="●"/>
            </a:pPr>
            <a:r>
              <a:rPr lang="en" sz="1150" b="1">
                <a:solidFill>
                  <a:schemeClr val="dk1"/>
                </a:solidFill>
              </a:rPr>
              <a:t>Data-Driven Approach</a:t>
            </a:r>
            <a:r>
              <a:rPr lang="en" sz="1150">
                <a:solidFill>
                  <a:schemeClr val="dk1"/>
                </a:solidFill>
              </a:rPr>
              <a:t>: Continuous monitoring and predictive modeling will enhance customer satisfaction and profitability.</a:t>
            </a:r>
            <a:endParaRPr sz="1150">
              <a:solidFill>
                <a:schemeClr val="dk1"/>
              </a:solidFill>
            </a:endParaRPr>
          </a:p>
          <a:p>
            <a:pPr marL="0" lvl="0" indent="0" algn="l" rtl="0">
              <a:spcBef>
                <a:spcPts val="1200"/>
              </a:spcBef>
              <a:spcAft>
                <a:spcPts val="1200"/>
              </a:spcAft>
              <a:buSzPts val="358"/>
              <a:buNone/>
            </a:pPr>
            <a:endParaRPr sz="68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Recommendations</a:t>
            </a:r>
            <a:endParaRPr/>
          </a:p>
        </p:txBody>
      </p:sp>
      <p:sp>
        <p:nvSpPr>
          <p:cNvPr id="168" name="Google Shape;16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b="1">
                <a:solidFill>
                  <a:schemeClr val="dk1"/>
                </a:solidFill>
              </a:rPr>
              <a:t>Implement Targeted Retention Campaigns: </a:t>
            </a:r>
            <a:r>
              <a:rPr lang="en" sz="1400">
                <a:solidFill>
                  <a:schemeClr val="dk1"/>
                </a:solidFill>
              </a:rPr>
              <a:t>Focus on high-risk segments: low credit score, short tenure, and inactive members.</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Enhance Customer Engagement: </a:t>
            </a:r>
            <a:r>
              <a:rPr lang="en" sz="1400">
                <a:solidFill>
                  <a:schemeClr val="dk1"/>
                </a:solidFill>
              </a:rPr>
              <a:t>Promote cross-selling of products and increase active membership.</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Refine Predictive Models: </a:t>
            </a:r>
            <a:r>
              <a:rPr lang="en" sz="1400">
                <a:solidFill>
                  <a:schemeClr val="dk1"/>
                </a:solidFill>
              </a:rPr>
              <a:t>Continuously improve churn prediction and lifetime value models using updated data.</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Monitor KPIs Regularly: </a:t>
            </a:r>
            <a:r>
              <a:rPr lang="en" sz="1400">
                <a:solidFill>
                  <a:schemeClr val="dk1"/>
                </a:solidFill>
              </a:rPr>
              <a:t>Use dynamic dashboards for real-time tracking of churn, risk, and customer satisfaction.</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Feedback Loop Integration: </a:t>
            </a:r>
            <a:r>
              <a:rPr lang="en" sz="1400">
                <a:solidFill>
                  <a:schemeClr val="dk1"/>
                </a:solidFill>
              </a:rPr>
              <a:t>Collect customer feedback to fine-tune services and offers.</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Expand Data Scope: </a:t>
            </a:r>
            <a:r>
              <a:rPr lang="en" sz="1400">
                <a:solidFill>
                  <a:schemeClr val="dk1"/>
                </a:solidFill>
              </a:rPr>
              <a:t>Incorporate transaction history and external factors for deeper insights.</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5" name="Google Shape;175;p29"/>
          <p:cNvSpPr txBox="1"/>
          <p:nvPr/>
        </p:nvSpPr>
        <p:spPr>
          <a:xfrm>
            <a:off x="2742475" y="1852975"/>
            <a:ext cx="3145707" cy="107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2"/>
                </a:solidFill>
              </a:rPr>
              <a:t>Thank You</a:t>
            </a:r>
            <a:endParaRPr sz="3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311700" y="1152475"/>
            <a:ext cx="45840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Clr>
                <a:schemeClr val="dk1"/>
              </a:buClr>
              <a:buSzPct val="61111"/>
              <a:buFont typeface="Arial"/>
              <a:buNone/>
            </a:pPr>
            <a:r>
              <a:rPr lang="en"/>
              <a:t>Building an Analytical CRM dashboard empowers the bank to make strategic decisions by deeply analyzing customer data. This dashboard provides a comprehensive view of customer behaviors, helps in identifying patterns, and supports data-driven strategies. With advanced analytics, the bank can efficiently segment its customers, track behavioral changes, and forecast future actions to stay ahead in a competitive market.</a:t>
            </a:r>
            <a:endParaRPr/>
          </a:p>
          <a:p>
            <a:pPr marL="0" lvl="0" indent="0" algn="l" rtl="0">
              <a:spcBef>
                <a:spcPts val="1200"/>
              </a:spcBef>
              <a:spcAft>
                <a:spcPts val="0"/>
              </a:spcAft>
              <a:buClr>
                <a:schemeClr val="dk1"/>
              </a:buClr>
              <a:buSzPct val="61111"/>
              <a:buFont typeface="Arial"/>
              <a:buNone/>
            </a:pPr>
            <a:r>
              <a:rPr lang="en"/>
              <a:t>The primary aim is to enhance customer satisfaction and retention by delivering personalized experiences and targeted campaigns. Ultimately, this Analytical CRM dashboard becomes a powerful tool for understanding customer dynamics, improving operational efficiency, and nurturing long-term, valuable customer relationships.</a:t>
            </a:r>
            <a:endParaRPr/>
          </a:p>
          <a:p>
            <a:pPr marL="0" lvl="0" indent="0" algn="l" rtl="0">
              <a:spcBef>
                <a:spcPts val="1200"/>
              </a:spcBef>
              <a:spcAft>
                <a:spcPts val="1200"/>
              </a:spcAft>
              <a:buNone/>
            </a:pPr>
            <a:endParaRPr/>
          </a:p>
        </p:txBody>
      </p:sp>
      <p:pic>
        <p:nvPicPr>
          <p:cNvPr id="63" name="Google Shape;63;p14"/>
          <p:cNvPicPr preferRelativeResize="0"/>
          <p:nvPr/>
        </p:nvPicPr>
        <p:blipFill rotWithShape="1">
          <a:blip r:embed="rId3">
            <a:alphaModFix/>
          </a:blip>
          <a:srcRect t="8307" r="2704"/>
          <a:stretch/>
        </p:blipFill>
        <p:spPr>
          <a:xfrm>
            <a:off x="5493650" y="1129150"/>
            <a:ext cx="3283999"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9" name="Google Shape;69;p15"/>
          <p:cNvSpPr txBox="1">
            <a:spLocks noGrp="1"/>
          </p:cNvSpPr>
          <p:nvPr>
            <p:ph type="body" idx="1"/>
          </p:nvPr>
        </p:nvSpPr>
        <p:spPr>
          <a:xfrm>
            <a:off x="4199625" y="1152475"/>
            <a:ext cx="4632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Clr>
                <a:schemeClr val="dk1"/>
              </a:buClr>
              <a:buSzPct val="61111"/>
              <a:buFont typeface="Arial"/>
              <a:buNone/>
            </a:pPr>
            <a:r>
              <a:rPr lang="en"/>
              <a:t>The bank is currently facing challenges related to customer churn, which directly impacts revenue and profitability. To tackle this issue, a comprehensive analytical approach is undertaken, leveraging multiple datasets including customer demographics, transaction details, churn records, and active customer profiles.</a:t>
            </a:r>
            <a:endParaRPr/>
          </a:p>
          <a:p>
            <a:pPr marL="0" lvl="0" indent="0" algn="l" rtl="0">
              <a:spcBef>
                <a:spcPts val="1200"/>
              </a:spcBef>
              <a:spcAft>
                <a:spcPts val="0"/>
              </a:spcAft>
              <a:buClr>
                <a:schemeClr val="dk1"/>
              </a:buClr>
              <a:buSzPct val="61111"/>
              <a:buFont typeface="Arial"/>
              <a:buNone/>
            </a:pPr>
            <a:r>
              <a:rPr lang="en"/>
              <a:t>This presentation explores the bank's customer churn rates, focusing on critical factors such as gender, recent churn trends, credit card ownership, the number of products used, credit scores, and regional distribution of departing customers. The objective is to uncover key reasons behind customer attrition and to recommend data-driven strategies aimed at improving customer satisfaction, reducing churn, and strengthening overall customer relationships.</a:t>
            </a:r>
            <a:endParaRPr/>
          </a:p>
          <a:p>
            <a:pPr marL="0" lvl="0" indent="0" algn="l" rtl="0">
              <a:spcBef>
                <a:spcPts val="1200"/>
              </a:spcBef>
              <a:spcAft>
                <a:spcPts val="1200"/>
              </a:spcAft>
              <a:buNone/>
            </a:pPr>
            <a:endParaRPr/>
          </a:p>
        </p:txBody>
      </p:sp>
      <p:pic>
        <p:nvPicPr>
          <p:cNvPr id="70" name="Google Shape;70;p15"/>
          <p:cNvPicPr preferRelativeResize="0"/>
          <p:nvPr/>
        </p:nvPicPr>
        <p:blipFill rotWithShape="1">
          <a:blip r:embed="rId3">
            <a:alphaModFix/>
          </a:blip>
          <a:srcRect b="-27453"/>
          <a:stretch/>
        </p:blipFill>
        <p:spPr>
          <a:xfrm>
            <a:off x="206775" y="1152475"/>
            <a:ext cx="3719550" cy="321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Model View</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7" name="Google Shape;77;p16"/>
          <p:cNvPicPr preferRelativeResize="0"/>
          <p:nvPr/>
        </p:nvPicPr>
        <p:blipFill>
          <a:blip r:embed="rId3">
            <a:alphaModFix/>
          </a:blip>
          <a:stretch>
            <a:fillRect/>
          </a:stretch>
        </p:blipFill>
        <p:spPr>
          <a:xfrm>
            <a:off x="311700" y="1152475"/>
            <a:ext cx="8520600" cy="394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Growth Analysis: Quarterly Trends by Year</a:t>
            </a:r>
            <a:endParaRPr/>
          </a:p>
        </p:txBody>
      </p:sp>
      <p:pic>
        <p:nvPicPr>
          <p:cNvPr id="84" name="Google Shape;84;p17"/>
          <p:cNvPicPr preferRelativeResize="0"/>
          <p:nvPr/>
        </p:nvPicPr>
        <p:blipFill>
          <a:blip r:embed="rId3">
            <a:alphaModFix/>
          </a:blip>
          <a:stretch>
            <a:fillRect/>
          </a:stretch>
        </p:blipFill>
        <p:spPr>
          <a:xfrm>
            <a:off x="373225" y="1152475"/>
            <a:ext cx="3750276" cy="3416400"/>
          </a:xfrm>
          <a:prstGeom prst="rect">
            <a:avLst/>
          </a:prstGeom>
          <a:noFill/>
          <a:ln>
            <a:noFill/>
          </a:ln>
        </p:spPr>
      </p:pic>
      <p:sp>
        <p:nvSpPr>
          <p:cNvPr id="85" name="Google Shape;85;p17"/>
          <p:cNvSpPr txBox="1"/>
          <p:nvPr/>
        </p:nvSpPr>
        <p:spPr>
          <a:xfrm>
            <a:off x="4232250" y="1178775"/>
            <a:ext cx="4600200" cy="339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50" b="1" dirty="0" smtClean="0">
                <a:solidFill>
                  <a:schemeClr val="dk1"/>
                </a:solidFill>
              </a:rPr>
              <a:t>Insights</a:t>
            </a:r>
            <a:r>
              <a:rPr lang="en" sz="1250" b="1" dirty="0">
                <a:solidFill>
                  <a:schemeClr val="dk2"/>
                </a:solidFill>
              </a:rPr>
              <a:t>:</a:t>
            </a:r>
            <a:r>
              <a:rPr lang="en" sz="1200" b="1" dirty="0">
                <a:solidFill>
                  <a:schemeClr val="dk1"/>
                </a:solidFill>
              </a:rPr>
              <a:t/>
            </a:r>
            <a:br>
              <a:rPr lang="en" sz="1200" b="1" dirty="0">
                <a:solidFill>
                  <a:schemeClr val="dk1"/>
                </a:solidFill>
              </a:rPr>
            </a:br>
            <a:endParaRPr lang="en" sz="1200" b="1" dirty="0" smtClean="0">
              <a:solidFill>
                <a:schemeClr val="dk1"/>
              </a:solidFill>
            </a:endParaRPr>
          </a:p>
          <a:p>
            <a:pPr marL="171450" lvl="0" indent="-171450" algn="l" rtl="0">
              <a:spcBef>
                <a:spcPts val="0"/>
              </a:spcBef>
              <a:spcAft>
                <a:spcPts val="0"/>
              </a:spcAft>
              <a:buFont typeface="Arial" panose="020B0604020202020204" pitchFamily="34" charset="0"/>
              <a:buChar char="•"/>
            </a:pPr>
            <a:r>
              <a:rPr lang="en" sz="1200" dirty="0" smtClean="0">
                <a:solidFill>
                  <a:schemeClr val="dk1"/>
                </a:solidFill>
              </a:rPr>
              <a:t>New </a:t>
            </a:r>
            <a:r>
              <a:rPr lang="en" sz="1200" dirty="0">
                <a:solidFill>
                  <a:schemeClr val="dk1"/>
                </a:solidFill>
              </a:rPr>
              <a:t>customer acquisition shows a consistent year-on-year increase from 2016 to </a:t>
            </a:r>
            <a:r>
              <a:rPr lang="en" sz="1200" dirty="0" smtClean="0">
                <a:solidFill>
                  <a:schemeClr val="dk1"/>
                </a:solidFill>
              </a:rPr>
              <a:t>2019.</a:t>
            </a:r>
          </a:p>
          <a:p>
            <a:pPr marL="171450" lvl="0" indent="-171450" algn="l" rtl="0">
              <a:spcBef>
                <a:spcPts val="0"/>
              </a:spcBef>
              <a:spcAft>
                <a:spcPts val="0"/>
              </a:spcAft>
              <a:buFont typeface="Arial" panose="020B0604020202020204" pitchFamily="34" charset="0"/>
              <a:buChar char="•"/>
            </a:pPr>
            <a:r>
              <a:rPr lang="en" sz="1200" dirty="0" smtClean="0">
                <a:solidFill>
                  <a:schemeClr val="dk1"/>
                </a:solidFill>
              </a:rPr>
              <a:t>Q4 </a:t>
            </a:r>
            <a:r>
              <a:rPr lang="en" sz="1200" dirty="0">
                <a:solidFill>
                  <a:schemeClr val="dk1"/>
                </a:solidFill>
              </a:rPr>
              <a:t>is the strongest quarter every year, with the highest number of new </a:t>
            </a:r>
            <a:r>
              <a:rPr lang="en" sz="1200" dirty="0" smtClean="0">
                <a:solidFill>
                  <a:schemeClr val="dk1"/>
                </a:solidFill>
              </a:rPr>
              <a:t>customers.</a:t>
            </a:r>
          </a:p>
          <a:p>
            <a:pPr marL="171450" lvl="0" indent="-171450" algn="l" rtl="0">
              <a:spcBef>
                <a:spcPts val="0"/>
              </a:spcBef>
              <a:spcAft>
                <a:spcPts val="0"/>
              </a:spcAft>
              <a:buFont typeface="Arial" panose="020B0604020202020204" pitchFamily="34" charset="0"/>
              <a:buChar char="•"/>
            </a:pPr>
            <a:r>
              <a:rPr lang="en" sz="1200" dirty="0" smtClean="0">
                <a:solidFill>
                  <a:schemeClr val="dk1"/>
                </a:solidFill>
              </a:rPr>
              <a:t>2019 </a:t>
            </a:r>
            <a:r>
              <a:rPr lang="en" sz="1200" dirty="0">
                <a:solidFill>
                  <a:schemeClr val="dk1"/>
                </a:solidFill>
              </a:rPr>
              <a:t>saw the highest growth, ending with 1,214 new customers in </a:t>
            </a:r>
            <a:r>
              <a:rPr lang="en" sz="1200" dirty="0" smtClean="0">
                <a:solidFill>
                  <a:schemeClr val="dk1"/>
                </a:solidFill>
              </a:rPr>
              <a:t>Q4.</a:t>
            </a:r>
            <a:endParaRPr lang="en" sz="1200" dirty="0">
              <a:solidFill>
                <a:schemeClr val="dk1"/>
              </a:solidFill>
            </a:endParaRPr>
          </a:p>
          <a:p>
            <a:pPr marL="171450" lvl="0" indent="-171450" algn="l" rtl="0">
              <a:spcBef>
                <a:spcPts val="0"/>
              </a:spcBef>
              <a:spcAft>
                <a:spcPts val="0"/>
              </a:spcAft>
              <a:buFont typeface="Arial" panose="020B0604020202020204" pitchFamily="34" charset="0"/>
              <a:buChar char="•"/>
            </a:pPr>
            <a:r>
              <a:rPr lang="en" sz="1200" dirty="0" smtClean="0">
                <a:solidFill>
                  <a:schemeClr val="dk1"/>
                </a:solidFill>
              </a:rPr>
              <a:t>Each </a:t>
            </a:r>
            <a:r>
              <a:rPr lang="en" sz="1200" dirty="0">
                <a:solidFill>
                  <a:schemeClr val="dk1"/>
                </a:solidFill>
              </a:rPr>
              <a:t>year follows an upward quarterly trend, starting lower in Q1 and peaking in Q4.</a:t>
            </a:r>
            <a:br>
              <a:rPr lang="en" sz="1200" dirty="0">
                <a:solidFill>
                  <a:schemeClr val="dk1"/>
                </a:solidFill>
              </a:rPr>
            </a:br>
            <a:r>
              <a:rPr lang="en" sz="1200" dirty="0">
                <a:solidFill>
                  <a:schemeClr val="dk1"/>
                </a:solidFill>
              </a:rPr>
              <a:t/>
            </a:r>
            <a:br>
              <a:rPr lang="en" sz="1200" dirty="0">
                <a:solidFill>
                  <a:schemeClr val="dk1"/>
                </a:solidFill>
              </a:rPr>
            </a:br>
            <a:r>
              <a:rPr lang="en" sz="1250" b="1" dirty="0">
                <a:solidFill>
                  <a:schemeClr val="dk1"/>
                </a:solidFill>
              </a:rPr>
              <a:t>Conclusion: </a:t>
            </a:r>
            <a:r>
              <a:rPr lang="en" sz="1200" dirty="0">
                <a:solidFill>
                  <a:schemeClr val="dk1"/>
                </a:solidFill>
              </a:rPr>
              <a:t>The number of customers has increased per year in the bank that is a good sign. Q4 consistently outperforms other quarters, suggesting effective year-end campaigns or seasonal banking behaviour. It is showing customers satisfaction with the bank services and products. From the data above, we could say that it is almost double in the 4 years of span.</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Churn Analysis: Credit Score Category Ranking</a:t>
            </a:r>
            <a:endParaRPr/>
          </a:p>
        </p:txBody>
      </p:sp>
      <p:pic>
        <p:nvPicPr>
          <p:cNvPr id="92" name="Google Shape;92;p18"/>
          <p:cNvPicPr preferRelativeResize="0"/>
          <p:nvPr/>
        </p:nvPicPr>
        <p:blipFill>
          <a:blip r:embed="rId3">
            <a:alphaModFix/>
          </a:blip>
          <a:stretch>
            <a:fillRect/>
          </a:stretch>
        </p:blipFill>
        <p:spPr>
          <a:xfrm>
            <a:off x="311700" y="1152475"/>
            <a:ext cx="4260300" cy="3416400"/>
          </a:xfrm>
          <a:prstGeom prst="rect">
            <a:avLst/>
          </a:prstGeom>
          <a:noFill/>
          <a:ln>
            <a:noFill/>
          </a:ln>
        </p:spPr>
      </p:pic>
      <p:sp>
        <p:nvSpPr>
          <p:cNvPr id="93" name="Google Shape;93;p18"/>
          <p:cNvSpPr txBox="1"/>
          <p:nvPr/>
        </p:nvSpPr>
        <p:spPr>
          <a:xfrm>
            <a:off x="4645450" y="1233125"/>
            <a:ext cx="4186800" cy="328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50" b="1" dirty="0" smtClean="0">
                <a:solidFill>
                  <a:schemeClr val="dk1"/>
                </a:solidFill>
              </a:rPr>
              <a:t>Insights</a:t>
            </a:r>
            <a:r>
              <a:rPr lang="en" sz="1250" b="1" dirty="0">
                <a:solidFill>
                  <a:schemeClr val="dk2"/>
                </a:solidFill>
              </a:rPr>
              <a:t>:</a:t>
            </a:r>
            <a:r>
              <a:rPr lang="en" sz="1200" b="1" dirty="0" smtClean="0">
                <a:solidFill>
                  <a:schemeClr val="dk1"/>
                </a:solidFill>
                <a:latin typeface="Calibri"/>
                <a:ea typeface="Calibri"/>
                <a:cs typeface="Calibri"/>
                <a:sym typeface="Calibri"/>
              </a:rPr>
              <a:t> </a:t>
            </a:r>
            <a:r>
              <a:rPr lang="en" sz="1200" dirty="0">
                <a:solidFill>
                  <a:schemeClr val="dk1"/>
                </a:solidFill>
              </a:rPr>
              <a:t>Based on the chart here is the ranking of credit score categories by number of churned customers (from highest to lowest):</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dirty="0" smtClean="0">
                <a:solidFill>
                  <a:schemeClr val="dk1"/>
                </a:solidFill>
              </a:rPr>
              <a:t>Good </a:t>
            </a:r>
            <a:r>
              <a:rPr lang="en" sz="1200" dirty="0">
                <a:solidFill>
                  <a:schemeClr val="dk1"/>
                </a:solidFill>
              </a:rPr>
              <a:t>— 689 customers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smtClean="0">
                <a:solidFill>
                  <a:schemeClr val="dk1"/>
                </a:solidFill>
              </a:rPr>
              <a:t>Very </a:t>
            </a:r>
            <a:r>
              <a:rPr lang="en" sz="1200" dirty="0">
                <a:solidFill>
                  <a:schemeClr val="dk1"/>
                </a:solidFill>
              </a:rPr>
              <a:t>Good — 667 customers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smtClean="0">
                <a:solidFill>
                  <a:schemeClr val="dk1"/>
                </a:solidFill>
              </a:rPr>
              <a:t>Excellent </a:t>
            </a:r>
            <a:r>
              <a:rPr lang="en" sz="1200" dirty="0">
                <a:solidFill>
                  <a:schemeClr val="dk1"/>
                </a:solidFill>
              </a:rPr>
              <a:t>— 313 customers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smtClean="0">
                <a:solidFill>
                  <a:schemeClr val="dk1"/>
                </a:solidFill>
              </a:rPr>
              <a:t>Fair </a:t>
            </a:r>
            <a:r>
              <a:rPr lang="en" sz="1200" dirty="0">
                <a:solidFill>
                  <a:schemeClr val="dk1"/>
                </a:solidFill>
              </a:rPr>
              <a:t>— 307 customers</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dirty="0" smtClean="0">
                <a:solidFill>
                  <a:schemeClr val="dk1"/>
                </a:solidFill>
              </a:rPr>
              <a:t>Low </a:t>
            </a:r>
            <a:r>
              <a:rPr lang="en" sz="1200" dirty="0">
                <a:solidFill>
                  <a:schemeClr val="dk1"/>
                </a:solidFill>
              </a:rPr>
              <a:t>— 61 customers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chemeClr val="dk1"/>
                </a:solidFill>
              </a:rPr>
              <a:t>So, Good and Very Good categories have the highest churn despite better credit scores, which is an interesting insight.</a:t>
            </a:r>
            <a:endParaRPr sz="1200" dirty="0">
              <a:solidFill>
                <a:schemeClr val="dk1"/>
              </a:solidFill>
            </a:endParaRPr>
          </a:p>
          <a:p>
            <a:pPr marL="0" lvl="0" indent="0" algn="l" rtl="0">
              <a:spcBef>
                <a:spcPts val="1200"/>
              </a:spcBef>
              <a:spcAft>
                <a:spcPts val="0"/>
              </a:spcAft>
              <a:buNone/>
            </a:pPr>
            <a:r>
              <a:rPr lang="en" sz="1800" dirty="0">
                <a:solidFill>
                  <a:schemeClr val="dk2"/>
                </a:solidFill>
              </a:rPr>
              <a:t/>
            </a:r>
            <a:br>
              <a:rPr lang="en" sz="1800" dirty="0">
                <a:solidFill>
                  <a:schemeClr val="dk2"/>
                </a:solidFill>
              </a:rPr>
            </a:br>
            <a:endParaRPr sz="18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Churn Analysis by Number of Products</a:t>
            </a:r>
            <a:endParaRPr/>
          </a:p>
        </p:txBody>
      </p:sp>
      <p:pic>
        <p:nvPicPr>
          <p:cNvPr id="100" name="Google Shape;100;p19"/>
          <p:cNvPicPr preferRelativeResize="0"/>
          <p:nvPr/>
        </p:nvPicPr>
        <p:blipFill>
          <a:blip r:embed="rId3">
            <a:alphaModFix/>
          </a:blip>
          <a:stretch>
            <a:fillRect/>
          </a:stretch>
        </p:blipFill>
        <p:spPr>
          <a:xfrm>
            <a:off x="311700" y="1152475"/>
            <a:ext cx="4214151" cy="3416400"/>
          </a:xfrm>
          <a:prstGeom prst="rect">
            <a:avLst/>
          </a:prstGeom>
          <a:noFill/>
          <a:ln>
            <a:noFill/>
          </a:ln>
        </p:spPr>
      </p:pic>
      <p:sp>
        <p:nvSpPr>
          <p:cNvPr id="101" name="Google Shape;101;p19"/>
          <p:cNvSpPr txBox="1"/>
          <p:nvPr/>
        </p:nvSpPr>
        <p:spPr>
          <a:xfrm>
            <a:off x="4601975" y="1167900"/>
            <a:ext cx="42141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50" b="1" dirty="0" smtClean="0">
                <a:solidFill>
                  <a:schemeClr val="dk1"/>
                </a:solidFill>
              </a:rPr>
              <a:t/>
            </a:r>
            <a:br>
              <a:rPr lang="en" sz="1250" b="1" dirty="0" smtClean="0">
                <a:solidFill>
                  <a:schemeClr val="dk1"/>
                </a:solidFill>
              </a:rPr>
            </a:br>
            <a:r>
              <a:rPr lang="en" sz="1250" b="1" dirty="0" smtClean="0">
                <a:solidFill>
                  <a:schemeClr val="dk1"/>
                </a:solidFill>
              </a:rPr>
              <a:t>Insights:</a:t>
            </a:r>
            <a:endParaRPr sz="125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50" dirty="0">
                <a:solidFill>
                  <a:schemeClr val="dk1"/>
                </a:solidFill>
              </a:rPr>
              <a:t>Customers with more products may have higher satisfaction but could also feel overwhelmed, leading to frustration in some cases.</a:t>
            </a:r>
            <a:endParaRPr sz="1250" dirty="0">
              <a:solidFill>
                <a:schemeClr val="dk1"/>
              </a:solidFill>
            </a:endParaRPr>
          </a:p>
          <a:p>
            <a:pPr marL="0" lvl="0" indent="0" algn="l" rtl="0">
              <a:spcBef>
                <a:spcPts val="0"/>
              </a:spcBef>
              <a:spcAft>
                <a:spcPts val="0"/>
              </a:spcAft>
              <a:buNone/>
            </a:pPr>
            <a:r>
              <a:rPr lang="en" sz="1250" b="1" dirty="0">
                <a:solidFill>
                  <a:schemeClr val="dk2"/>
                </a:solidFill>
              </a:rPr>
              <a:t/>
            </a:r>
            <a:br>
              <a:rPr lang="en" sz="1250" b="1" dirty="0">
                <a:solidFill>
                  <a:schemeClr val="dk2"/>
                </a:solidFill>
              </a:rPr>
            </a:br>
            <a:r>
              <a:rPr lang="en" sz="1250" b="1" dirty="0">
                <a:solidFill>
                  <a:schemeClr val="dk2"/>
                </a:solidFill>
              </a:rPr>
              <a:t/>
            </a:r>
            <a:br>
              <a:rPr lang="en" sz="1250" b="1" dirty="0">
                <a:solidFill>
                  <a:schemeClr val="dk2"/>
                </a:solidFill>
              </a:rPr>
            </a:br>
            <a:r>
              <a:rPr lang="en" sz="1250" b="1" dirty="0">
                <a:solidFill>
                  <a:schemeClr val="dk1"/>
                </a:solidFill>
              </a:rPr>
              <a:t>Conclusion: </a:t>
            </a:r>
            <a:endParaRPr lang="en" sz="1250" b="1" dirty="0" smtClean="0">
              <a:solidFill>
                <a:schemeClr val="dk1"/>
              </a:solidFill>
            </a:endParaRPr>
          </a:p>
          <a:p>
            <a:pPr marL="285750" lvl="0" indent="-285750" algn="l" rtl="0">
              <a:spcBef>
                <a:spcPts val="0"/>
              </a:spcBef>
              <a:spcAft>
                <a:spcPts val="0"/>
              </a:spcAft>
              <a:buFont typeface="Arial" panose="020B0604020202020204" pitchFamily="34" charset="0"/>
              <a:buChar char="•"/>
            </a:pPr>
            <a:r>
              <a:rPr lang="en" sz="1250" dirty="0" smtClean="0">
                <a:solidFill>
                  <a:schemeClr val="dk1"/>
                </a:solidFill>
              </a:rPr>
              <a:t>The </a:t>
            </a:r>
            <a:r>
              <a:rPr lang="en" sz="1250" dirty="0">
                <a:solidFill>
                  <a:schemeClr val="dk1"/>
                </a:solidFill>
              </a:rPr>
              <a:t>customers who use 3 or 4 products are less likely to churn.</a:t>
            </a:r>
            <a:endParaRPr sz="1250" dirty="0">
              <a:solidFill>
                <a:schemeClr val="dk1"/>
              </a:solidFill>
            </a:endParaRPr>
          </a:p>
          <a:p>
            <a:pPr marL="285750" lvl="0" indent="-285750" algn="l" rtl="0">
              <a:spcBef>
                <a:spcPts val="0"/>
              </a:spcBef>
              <a:spcAft>
                <a:spcPts val="0"/>
              </a:spcAft>
              <a:buFont typeface="Arial" panose="020B0604020202020204" pitchFamily="34" charset="0"/>
              <a:buChar char="•"/>
            </a:pPr>
            <a:r>
              <a:rPr lang="en" sz="1250" dirty="0">
                <a:solidFill>
                  <a:schemeClr val="dk1"/>
                </a:solidFill>
              </a:rPr>
              <a:t>The customer who uses just 1 product are the customers who have churned the most. So, focusing on those customer base can help to decrease the churn rate.</a:t>
            </a:r>
            <a:endParaRPr sz="125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Customer Distribution by Tenure and Salary Segments</a:t>
            </a:r>
            <a:endParaRPr/>
          </a:p>
        </p:txBody>
      </p:sp>
      <p:pic>
        <p:nvPicPr>
          <p:cNvPr id="108" name="Google Shape;108;p20"/>
          <p:cNvPicPr preferRelativeResize="0"/>
          <p:nvPr/>
        </p:nvPicPr>
        <p:blipFill>
          <a:blip r:embed="rId3">
            <a:alphaModFix/>
          </a:blip>
          <a:stretch>
            <a:fillRect/>
          </a:stretch>
        </p:blipFill>
        <p:spPr>
          <a:xfrm>
            <a:off x="311700" y="1152475"/>
            <a:ext cx="3690750" cy="3490175"/>
          </a:xfrm>
          <a:prstGeom prst="rect">
            <a:avLst/>
          </a:prstGeom>
          <a:noFill/>
          <a:ln>
            <a:noFill/>
          </a:ln>
        </p:spPr>
      </p:pic>
      <p:sp>
        <p:nvSpPr>
          <p:cNvPr id="109" name="Google Shape;109;p20"/>
          <p:cNvSpPr txBox="1"/>
          <p:nvPr/>
        </p:nvSpPr>
        <p:spPr>
          <a:xfrm>
            <a:off x="4034950" y="1157175"/>
            <a:ext cx="4797300" cy="3394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dirty="0">
                <a:solidFill>
                  <a:schemeClr val="dk1"/>
                </a:solidFill>
              </a:rPr>
              <a:t>Insights: </a:t>
            </a:r>
            <a:r>
              <a:rPr lang="en" sz="1100" dirty="0">
                <a:solidFill>
                  <a:schemeClr val="dk1"/>
                </a:solidFill>
              </a:rPr>
              <a:t>Customer Tenure Value Forecast</a:t>
            </a:r>
            <a:endParaRPr sz="11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Middle-Term &amp; Short-Term customers dominate. Focus retention here.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Long-Term customers are fewer but valuable — nurture them.</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Combine Salary, Credit Score, and Tenure for predictive modelling.</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Use models (like Logistic Regression) to predict tenure and churn.</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Focus on Upper-Middle salary segments for higher lifetime value.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Prioritize retention and upselling for Middle-Term customers.</a:t>
            </a:r>
            <a:endParaRPr sz="1100" dirty="0">
              <a:solidFill>
                <a:schemeClr val="dk1"/>
              </a:solidFill>
            </a:endParaRPr>
          </a:p>
          <a:p>
            <a:pPr marL="0" lvl="0" indent="0" algn="l" rtl="0">
              <a:lnSpc>
                <a:spcPct val="115000"/>
              </a:lnSpc>
              <a:spcBef>
                <a:spcPts val="1200"/>
              </a:spcBef>
              <a:spcAft>
                <a:spcPts val="0"/>
              </a:spcAft>
              <a:buNone/>
            </a:pPr>
            <a:r>
              <a:rPr lang="en" sz="1100" b="1" dirty="0" smtClean="0">
                <a:solidFill>
                  <a:schemeClr val="dk1"/>
                </a:solidFill>
              </a:rPr>
              <a:t>Recommendations:</a:t>
            </a:r>
            <a:endParaRPr sz="11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dirty="0">
                <a:solidFill>
                  <a:schemeClr val="dk1"/>
                </a:solidFill>
              </a:rPr>
              <a:t>Focus retention efforts on Short-Term, high-potential salary groups.</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Upsell/cross-sell strategies for Middle-Term to extend tenure.</a:t>
            </a:r>
            <a:endParaRPr sz="11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dirty="0">
                <a:solidFill>
                  <a:schemeClr val="dk1"/>
                </a:solidFill>
              </a:rPr>
              <a:t>Incentivize Long-Term loyalty programs for sustainable revenue.</a:t>
            </a:r>
            <a:endParaRPr sz="1100" dirty="0">
              <a:solidFill>
                <a:schemeClr val="dk1"/>
              </a:solidFill>
            </a:endParaRPr>
          </a:p>
          <a:p>
            <a:pPr marL="0" lvl="0" indent="0" algn="l" rtl="0">
              <a:spcBef>
                <a:spcPts val="1200"/>
              </a:spcBef>
              <a:spcAft>
                <a:spcPts val="0"/>
              </a:spcAft>
              <a:buNone/>
            </a:pPr>
            <a:endParaRPr sz="11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Year wise Churn Rate</a:t>
            </a:r>
            <a:endParaRPr/>
          </a:p>
        </p:txBody>
      </p:sp>
      <p:pic>
        <p:nvPicPr>
          <p:cNvPr id="116" name="Google Shape;116;p21"/>
          <p:cNvPicPr preferRelativeResize="0"/>
          <p:nvPr/>
        </p:nvPicPr>
        <p:blipFill>
          <a:blip r:embed="rId3">
            <a:alphaModFix/>
          </a:blip>
          <a:stretch>
            <a:fillRect/>
          </a:stretch>
        </p:blipFill>
        <p:spPr>
          <a:xfrm>
            <a:off x="311700" y="1152475"/>
            <a:ext cx="3790050" cy="3416400"/>
          </a:xfrm>
          <a:prstGeom prst="rect">
            <a:avLst/>
          </a:prstGeom>
          <a:noFill/>
          <a:ln>
            <a:noFill/>
          </a:ln>
        </p:spPr>
      </p:pic>
      <p:sp>
        <p:nvSpPr>
          <p:cNvPr id="117" name="Google Shape;117;p21"/>
          <p:cNvSpPr txBox="1"/>
          <p:nvPr/>
        </p:nvSpPr>
        <p:spPr>
          <a:xfrm>
            <a:off x="4167000" y="1146150"/>
            <a:ext cx="4621500" cy="34164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 sz="1200" b="1" dirty="0" smtClean="0">
                <a:solidFill>
                  <a:schemeClr val="dk1"/>
                </a:solidFill>
              </a:rPr>
              <a:t>Insights: </a:t>
            </a:r>
          </a:p>
          <a:p>
            <a:pPr marL="171450" lvl="0" indent="-171450" algn="l" rtl="0">
              <a:lnSpc>
                <a:spcPct val="90000"/>
              </a:lnSpc>
              <a:spcBef>
                <a:spcPts val="1000"/>
              </a:spcBef>
              <a:spcAft>
                <a:spcPts val="0"/>
              </a:spcAft>
              <a:buClr>
                <a:schemeClr val="dk1"/>
              </a:buClr>
              <a:buSzPts val="1100"/>
              <a:buFont typeface="Arial" panose="020B0604020202020204" pitchFamily="34" charset="0"/>
              <a:buChar char="•"/>
            </a:pPr>
            <a:r>
              <a:rPr lang="en" sz="1200" dirty="0" smtClean="0">
                <a:solidFill>
                  <a:schemeClr val="dk1"/>
                </a:solidFill>
              </a:rPr>
              <a:t>From </a:t>
            </a:r>
            <a:r>
              <a:rPr lang="en" sz="1200" dirty="0">
                <a:solidFill>
                  <a:schemeClr val="dk1"/>
                </a:solidFill>
              </a:rPr>
              <a:t>2016 to 2019, the average churn rate was around 20%, which is not ideal since a lower churn rate is preferable. </a:t>
            </a:r>
            <a:endParaRPr lang="en" sz="1200" dirty="0" smtClean="0">
              <a:solidFill>
                <a:schemeClr val="dk1"/>
              </a:solidFill>
            </a:endParaRPr>
          </a:p>
          <a:p>
            <a:pPr marL="171450" lvl="0" indent="-171450" algn="l" rtl="0">
              <a:lnSpc>
                <a:spcPct val="90000"/>
              </a:lnSpc>
              <a:spcBef>
                <a:spcPts val="1000"/>
              </a:spcBef>
              <a:spcAft>
                <a:spcPts val="0"/>
              </a:spcAft>
              <a:buClr>
                <a:schemeClr val="dk1"/>
              </a:buClr>
              <a:buSzPts val="1100"/>
              <a:buFont typeface="Arial" panose="020B0604020202020204" pitchFamily="34" charset="0"/>
              <a:buChar char="•"/>
            </a:pPr>
            <a:r>
              <a:rPr lang="en" sz="1200" dirty="0" smtClean="0">
                <a:solidFill>
                  <a:schemeClr val="dk1"/>
                </a:solidFill>
              </a:rPr>
              <a:t>A </a:t>
            </a:r>
            <a:r>
              <a:rPr lang="en" sz="1200" dirty="0">
                <a:solidFill>
                  <a:schemeClr val="dk1"/>
                </a:solidFill>
              </a:rPr>
              <a:t>high churn rate can suggest that customers are dissatisfied with the services or do not find them valuable.</a:t>
            </a:r>
            <a:endParaRPr sz="1200" dirty="0">
              <a:solidFill>
                <a:schemeClr val="dk1"/>
              </a:solidFill>
            </a:endParaRPr>
          </a:p>
          <a:p>
            <a:pPr marL="0" lvl="0" indent="0" algn="l" rtl="0">
              <a:spcBef>
                <a:spcPts val="0"/>
              </a:spcBef>
              <a:spcAft>
                <a:spcPts val="0"/>
              </a:spcAft>
              <a:buNone/>
            </a:pPr>
            <a:r>
              <a:rPr lang="en" sz="1200" dirty="0">
                <a:solidFill>
                  <a:schemeClr val="dk2"/>
                </a:solidFill>
              </a:rPr>
              <a:t/>
            </a:r>
            <a:br>
              <a:rPr lang="en" sz="1200" dirty="0">
                <a:solidFill>
                  <a:schemeClr val="dk2"/>
                </a:solidFill>
              </a:rPr>
            </a:br>
            <a:r>
              <a:rPr lang="en" sz="1200" dirty="0">
                <a:solidFill>
                  <a:schemeClr val="dk2"/>
                </a:solidFill>
              </a:rPr>
              <a:t/>
            </a:r>
            <a:br>
              <a:rPr lang="en" sz="1200" dirty="0">
                <a:solidFill>
                  <a:schemeClr val="dk2"/>
                </a:solidFill>
              </a:rPr>
            </a:br>
            <a:r>
              <a:rPr lang="en" sz="1200" b="1" dirty="0" smtClean="0">
                <a:solidFill>
                  <a:schemeClr val="dk1"/>
                </a:solidFill>
              </a:rPr>
              <a:t>Recommendations:</a:t>
            </a:r>
            <a:endParaRPr sz="1200" b="1"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lang="en" sz="1200" dirty="0" smtClean="0">
              <a:solidFill>
                <a:schemeClr val="dk1"/>
              </a:solidFill>
            </a:endParaRP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sz="1200" dirty="0" smtClean="0">
                <a:solidFill>
                  <a:schemeClr val="dk1"/>
                </a:solidFill>
              </a:rPr>
              <a:t>Improve </a:t>
            </a:r>
            <a:r>
              <a:rPr lang="en" sz="1200" dirty="0">
                <a:solidFill>
                  <a:schemeClr val="dk1"/>
                </a:solidFill>
              </a:rPr>
              <a:t>Customer Service: Enhance the quality and responsiveness of customer support to increase </a:t>
            </a:r>
            <a:r>
              <a:rPr lang="en" sz="1200" dirty="0" smtClean="0">
                <a:solidFill>
                  <a:schemeClr val="dk1"/>
                </a:solidFill>
              </a:rPr>
              <a:t>satisfaction.</a:t>
            </a:r>
            <a:endParaRPr lang="en" sz="1200" dirty="0">
              <a:solidFill>
                <a:schemeClr val="dk1"/>
              </a:solidFill>
            </a:endParaRPr>
          </a:p>
          <a:p>
            <a:pPr marL="171450" lvl="0" indent="-171450" algn="l" rtl="0">
              <a:lnSpc>
                <a:spcPct val="115000"/>
              </a:lnSpc>
              <a:spcBef>
                <a:spcPts val="0"/>
              </a:spcBef>
              <a:spcAft>
                <a:spcPts val="0"/>
              </a:spcAft>
              <a:buClr>
                <a:schemeClr val="dk1"/>
              </a:buClr>
              <a:buSzPts val="1100"/>
              <a:buFont typeface="Arial" panose="020B0604020202020204" pitchFamily="34" charset="0"/>
              <a:buChar char="•"/>
            </a:pPr>
            <a:r>
              <a:rPr lang="en" sz="1200" dirty="0" smtClean="0">
                <a:solidFill>
                  <a:schemeClr val="dk1"/>
                </a:solidFill>
              </a:rPr>
              <a:t>Launch </a:t>
            </a:r>
            <a:r>
              <a:rPr lang="en" sz="1200" dirty="0">
                <a:solidFill>
                  <a:schemeClr val="dk1"/>
                </a:solidFill>
              </a:rPr>
              <a:t>Loyalty Programs: Offer rewards and incentives to encourage long-term customer retention.</a:t>
            </a:r>
            <a:endParaRPr sz="1200" dirty="0">
              <a:solidFill>
                <a:schemeClr val="dk1"/>
              </a:solidFill>
            </a:endParaRPr>
          </a:p>
          <a:p>
            <a:pPr marL="0" lvl="0" indent="0" algn="l" rtl="0">
              <a:spcBef>
                <a:spcPts val="0"/>
              </a:spcBef>
              <a:spcAft>
                <a:spcPts val="0"/>
              </a:spcAft>
              <a:buNone/>
            </a:pPr>
            <a:endParaRPr sz="125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811</Words>
  <Application>Microsoft Office PowerPoint</Application>
  <PresentationFormat>On-screen Show (16:9)</PresentationFormat>
  <Paragraphs>96</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Introduction</vt:lpstr>
      <vt:lpstr>Problem Statement</vt:lpstr>
      <vt:lpstr>Database Model View</vt:lpstr>
      <vt:lpstr>Customer Growth Analysis: Quarterly Trends by Year</vt:lpstr>
      <vt:lpstr>Churn Analysis: Credit Score Category Ranking</vt:lpstr>
      <vt:lpstr>Churn Analysis by Number of Products</vt:lpstr>
      <vt:lpstr>Customer Distribution by Tenure and Salary Segments</vt:lpstr>
      <vt:lpstr>Year wise Churn Rate</vt:lpstr>
      <vt:lpstr>Impact of Credit Card on Churn</vt:lpstr>
      <vt:lpstr>Balance Distribution across Location</vt:lpstr>
      <vt:lpstr>Customer Distribution and Churn Rate by Product Holding</vt:lpstr>
      <vt:lpstr>Active Customers &amp; Churn Rate by Locations</vt:lpstr>
      <vt:lpstr>Dashboard</vt:lpstr>
      <vt:lpstr>PowerPoint Presentation</vt:lpstr>
      <vt:lpstr>Conclusion</vt:lpstr>
      <vt:lpstr>Recommendations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cp:revision>
  <dcterms:modified xsi:type="dcterms:W3CDTF">2025-04-30T04:23:24Z</dcterms:modified>
</cp:coreProperties>
</file>