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Zomato_Data_1%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Zomato_Data_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Zomato_Data_1%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Zomato_Data_Project%20v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Zomato_Data_1%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wnloads\Zomato_Data_1%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wnloads\Zomato_Data_1%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Zomato_Data_Project%20v0.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ownloads\Zomato_Data_1%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(1).xlsx]Pivot and Charts_2!year wise res</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rgbClr val="FF6D6D"/>
                </a:solidFill>
              </a:rPr>
              <a:t>Year wise Restaurants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and Charts_2'!$B$36</c:f>
              <c:strCache>
                <c:ptCount val="1"/>
                <c:pt idx="0">
                  <c:v>Total</c:v>
                </c:pt>
              </c:strCache>
            </c:strRef>
          </c:tx>
          <c:spPr>
            <a:solidFill>
              <a:srgbClr val="FFB1B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and Charts_2'!$A$37:$A$46</c:f>
              <c:strCache>
                <c:ptCount val="9"/>
                <c:pt idx="0">
                  <c:v>2010</c:v>
                </c:pt>
                <c:pt idx="1">
                  <c:v>2011</c:v>
                </c:pt>
                <c:pt idx="2">
                  <c:v>2012</c:v>
                </c:pt>
                <c:pt idx="3">
                  <c:v>2013</c:v>
                </c:pt>
                <c:pt idx="4">
                  <c:v>2014</c:v>
                </c:pt>
                <c:pt idx="5">
                  <c:v>2015</c:v>
                </c:pt>
                <c:pt idx="6">
                  <c:v>2016</c:v>
                </c:pt>
                <c:pt idx="7">
                  <c:v>2017</c:v>
                </c:pt>
                <c:pt idx="8">
                  <c:v>2018</c:v>
                </c:pt>
              </c:strCache>
            </c:strRef>
          </c:cat>
          <c:val>
            <c:numRef>
              <c:f>'Pivot and Charts_2'!$B$37:$B$46</c:f>
              <c:numCache>
                <c:formatCode>General</c:formatCode>
                <c:ptCount val="9"/>
                <c:pt idx="0">
                  <c:v>1079</c:v>
                </c:pt>
                <c:pt idx="1">
                  <c:v>1096</c:v>
                </c:pt>
                <c:pt idx="2">
                  <c:v>1022</c:v>
                </c:pt>
                <c:pt idx="3">
                  <c:v>1059</c:v>
                </c:pt>
                <c:pt idx="4">
                  <c:v>1049</c:v>
                </c:pt>
                <c:pt idx="5">
                  <c:v>1023</c:v>
                </c:pt>
                <c:pt idx="6">
                  <c:v>1026</c:v>
                </c:pt>
                <c:pt idx="7">
                  <c:v>1086</c:v>
                </c:pt>
                <c:pt idx="8">
                  <c:v>1102</c:v>
                </c:pt>
              </c:numCache>
            </c:numRef>
          </c:val>
        </c:ser>
        <c:dLbls>
          <c:dLblPos val="outEnd"/>
          <c:showLegendKey val="0"/>
          <c:showVal val="1"/>
          <c:showCatName val="0"/>
          <c:showSerName val="0"/>
          <c:showPercent val="0"/>
          <c:showBubbleSize val="0"/>
        </c:dLbls>
        <c:gapWidth val="219"/>
        <c:overlap val="-27"/>
        <c:axId val="355913120"/>
        <c:axId val="355909904"/>
      </c:barChart>
      <c:catAx>
        <c:axId val="35591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5909904"/>
        <c:crosses val="autoZero"/>
        <c:auto val="1"/>
        <c:lblAlgn val="ctr"/>
        <c:lblOffset val="100"/>
        <c:noMultiLvlLbl val="0"/>
      </c:catAx>
      <c:valAx>
        <c:axId val="355909904"/>
        <c:scaling>
          <c:orientation val="minMax"/>
        </c:scaling>
        <c:delete val="1"/>
        <c:axPos val="l"/>
        <c:numFmt formatCode="General" sourceLinked="1"/>
        <c:majorTickMark val="none"/>
        <c:minorTickMark val="none"/>
        <c:tickLblPos val="nextTo"/>
        <c:crossAx val="35591312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(1).xlsx]Pivot and Charts_2!PivotTable39</c:name>
    <c:fmtId val="-1"/>
  </c:pivotSource>
  <c:chart>
    <c:title>
      <c:tx>
        <c:rich>
          <a:bodyPr rot="0" spcFirstLastPara="1" vertOverflow="ellipsis" vert="horz" wrap="square" anchor="ctr" anchorCtr="1"/>
          <a:lstStyle/>
          <a:p>
            <a:pPr algn="ctr" rtl="0">
              <a:defRPr lang="en-US" sz="1800" b="1" i="0" u="none" strike="noStrike" kern="1200" spc="0" baseline="0" dirty="0">
                <a:solidFill>
                  <a:srgbClr val="FF6D6D"/>
                </a:solidFill>
                <a:latin typeface="+mn-lt"/>
                <a:ea typeface="+mn-ea"/>
                <a:cs typeface="+mn-cs"/>
              </a:defRPr>
            </a:pPr>
            <a:r>
              <a:rPr lang="en-US" sz="1800" b="1" i="0" u="none" strike="noStrike" kern="1200" spc="0" baseline="0" dirty="0">
                <a:solidFill>
                  <a:srgbClr val="FF6D6D"/>
                </a:solidFill>
                <a:latin typeface="+mn-lt"/>
                <a:ea typeface="+mn-ea"/>
                <a:cs typeface="+mn-cs"/>
              </a:rPr>
              <a:t>Country wise Avg. Voters</a:t>
            </a:r>
          </a:p>
        </c:rich>
      </c:tx>
      <c:layout/>
      <c:overlay val="0"/>
      <c:spPr>
        <a:noFill/>
        <a:ln>
          <a:noFill/>
        </a:ln>
        <a:effectLst/>
      </c:spPr>
      <c:txPr>
        <a:bodyPr rot="0" spcFirstLastPara="1" vertOverflow="ellipsis" vert="horz" wrap="square" anchor="ctr" anchorCtr="1"/>
        <a:lstStyle/>
        <a:p>
          <a:pPr algn="ctr" rtl="0">
            <a:defRPr lang="en-US" sz="1800" b="1" i="0" u="none" strike="noStrike" kern="1200" spc="0" baseline="0" dirty="0">
              <a:solidFill>
                <a:srgbClr val="FF6D6D"/>
              </a:solidFill>
              <a:latin typeface="+mn-lt"/>
              <a:ea typeface="+mn-ea"/>
              <a:cs typeface="+mn-cs"/>
            </a:defRPr>
          </a:pPr>
          <a:endParaRPr lang="en-US"/>
        </a:p>
      </c:txPr>
    </c:title>
    <c:autoTitleDeleted val="0"/>
    <c:pivotFmts>
      <c:pivotFmt>
        <c:idx val="0"/>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and Charts_2'!$J$65</c:f>
              <c:strCache>
                <c:ptCount val="1"/>
                <c:pt idx="0">
                  <c:v>Total</c:v>
                </c:pt>
              </c:strCache>
            </c:strRef>
          </c:tx>
          <c:spPr>
            <a:solidFill>
              <a:srgbClr val="FFB1B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and Charts_2'!$I$66:$I$81</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and Charts_2'!$J$66:$J$81</c:f>
              <c:numCache>
                <c:formatCode>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430.87529411764706</c:v>
                </c:pt>
              </c:numCache>
            </c:numRef>
          </c:val>
        </c:ser>
        <c:dLbls>
          <c:dLblPos val="outEnd"/>
          <c:showLegendKey val="0"/>
          <c:showVal val="1"/>
          <c:showCatName val="0"/>
          <c:showSerName val="0"/>
          <c:showPercent val="0"/>
          <c:showBubbleSize val="0"/>
        </c:dLbls>
        <c:gapWidth val="150"/>
        <c:axId val="355646576"/>
        <c:axId val="355708720"/>
      </c:barChart>
      <c:catAx>
        <c:axId val="35564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5708720"/>
        <c:crosses val="autoZero"/>
        <c:auto val="1"/>
        <c:lblAlgn val="ctr"/>
        <c:lblOffset val="100"/>
        <c:noMultiLvlLbl val="0"/>
      </c:catAx>
      <c:valAx>
        <c:axId val="355708720"/>
        <c:scaling>
          <c:orientation val="minMax"/>
        </c:scaling>
        <c:delete val="1"/>
        <c:axPos val="l"/>
        <c:numFmt formatCode="0" sourceLinked="1"/>
        <c:majorTickMark val="none"/>
        <c:minorTickMark val="none"/>
        <c:tickLblPos val="nextTo"/>
        <c:crossAx val="35564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(1).xlsx]Pivot and Charts_2!country wise res</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dirty="0">
                <a:solidFill>
                  <a:srgbClr val="FF6D6D"/>
                </a:solidFill>
                <a:latin typeface="+mn-lt"/>
                <a:ea typeface="+mn-ea"/>
                <a:cs typeface="+mn-cs"/>
              </a:defRPr>
            </a:pPr>
            <a:r>
              <a:rPr lang="en-US" sz="1800" b="1" i="0" u="none" strike="noStrike" kern="1200" spc="0" baseline="0" dirty="0">
                <a:solidFill>
                  <a:srgbClr val="FF6D6D"/>
                </a:solidFill>
                <a:latin typeface="+mn-lt"/>
                <a:ea typeface="+mn-ea"/>
                <a:cs typeface="+mn-cs"/>
              </a:rPr>
              <a:t>Country wise Restaurants</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dirty="0">
              <a:solidFill>
                <a:srgbClr val="FF6D6D"/>
              </a:solidFill>
              <a:latin typeface="+mn-lt"/>
              <a:ea typeface="+mn-ea"/>
              <a:cs typeface="+mn-cs"/>
            </a:defRPr>
          </a:pPr>
          <a:endParaRPr lang="en-US"/>
        </a:p>
      </c:txPr>
    </c:title>
    <c:autoTitleDeleted val="0"/>
    <c:pivotFmts>
      <c:pivotFmt>
        <c:idx val="0"/>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and Charts_2'!$B$18</c:f>
              <c:strCache>
                <c:ptCount val="1"/>
                <c:pt idx="0">
                  <c:v>Total</c:v>
                </c:pt>
              </c:strCache>
            </c:strRef>
          </c:tx>
          <c:spPr>
            <a:solidFill>
              <a:srgbClr val="FFB1B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and Charts_2'!$A$19:$A$34</c:f>
              <c:strCache>
                <c:ptCount val="15"/>
                <c:pt idx="0">
                  <c:v>India</c:v>
                </c:pt>
                <c:pt idx="1">
                  <c:v>United States of America</c:v>
                </c:pt>
                <c:pt idx="2">
                  <c:v>United Kingdom</c:v>
                </c:pt>
                <c:pt idx="3">
                  <c:v>Brazil</c:v>
                </c:pt>
                <c:pt idx="4">
                  <c:v>South Africa</c:v>
                </c:pt>
                <c:pt idx="5">
                  <c:v>United Arab Emirates</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'Pivot and Charts_2'!$B$19:$B$34</c:f>
              <c:numCache>
                <c:formatCode>General</c:formatCode>
                <c:ptCount val="15"/>
                <c:pt idx="0">
                  <c:v>8652</c:v>
                </c:pt>
                <c:pt idx="1">
                  <c:v>425</c:v>
                </c:pt>
                <c:pt idx="2">
                  <c:v>80</c:v>
                </c:pt>
                <c:pt idx="3">
                  <c:v>60</c:v>
                </c:pt>
                <c:pt idx="4">
                  <c:v>60</c:v>
                </c:pt>
                <c:pt idx="5">
                  <c:v>60</c:v>
                </c:pt>
                <c:pt idx="6">
                  <c:v>40</c:v>
                </c:pt>
                <c:pt idx="7">
                  <c:v>34</c:v>
                </c:pt>
                <c:pt idx="8">
                  <c:v>24</c:v>
                </c:pt>
                <c:pt idx="9">
                  <c:v>22</c:v>
                </c:pt>
                <c:pt idx="10">
                  <c:v>21</c:v>
                </c:pt>
                <c:pt idx="11">
                  <c:v>20</c:v>
                </c:pt>
                <c:pt idx="12">
                  <c:v>20</c:v>
                </c:pt>
                <c:pt idx="13">
                  <c:v>20</c:v>
                </c:pt>
                <c:pt idx="14">
                  <c:v>4</c:v>
                </c:pt>
              </c:numCache>
            </c:numRef>
          </c:val>
        </c:ser>
        <c:dLbls>
          <c:dLblPos val="outEnd"/>
          <c:showLegendKey val="0"/>
          <c:showVal val="1"/>
          <c:showCatName val="0"/>
          <c:showSerName val="0"/>
          <c:showPercent val="0"/>
          <c:showBubbleSize val="0"/>
        </c:dLbls>
        <c:gapWidth val="219"/>
        <c:overlap val="-27"/>
        <c:axId val="355794472"/>
        <c:axId val="356445392"/>
      </c:barChart>
      <c:catAx>
        <c:axId val="35579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445392"/>
        <c:crosses val="autoZero"/>
        <c:auto val="1"/>
        <c:lblAlgn val="ctr"/>
        <c:lblOffset val="100"/>
        <c:noMultiLvlLbl val="0"/>
      </c:catAx>
      <c:valAx>
        <c:axId val="356445392"/>
        <c:scaling>
          <c:orientation val="minMax"/>
        </c:scaling>
        <c:delete val="1"/>
        <c:axPos val="l"/>
        <c:numFmt formatCode="General" sourceLinked="1"/>
        <c:majorTickMark val="none"/>
        <c:minorTickMark val="none"/>
        <c:tickLblPos val="nextTo"/>
        <c:crossAx val="355794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[Zomato_Data_Project v0.3.xlsx]Pivot and Charts!lower com region</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dirty="0">
                <a:solidFill>
                  <a:srgbClr val="FF6D6D"/>
                </a:solidFill>
                <a:latin typeface="+mn-lt"/>
                <a:ea typeface="+mn-ea"/>
                <a:cs typeface="+mn-cs"/>
              </a:defRPr>
            </a:pPr>
            <a:r>
              <a:rPr lang="en-US" sz="1800" b="1" i="0" u="none" strike="noStrike" kern="1200" spc="0" baseline="0" dirty="0">
                <a:solidFill>
                  <a:srgbClr val="FF6D6D"/>
                </a:solidFill>
                <a:latin typeface="+mn-lt"/>
                <a:ea typeface="+mn-ea"/>
                <a:cs typeface="+mn-cs"/>
              </a:rPr>
              <a:t>Lower Competition Region</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dirty="0">
              <a:solidFill>
                <a:srgbClr val="FF6D6D"/>
              </a:solidFill>
              <a:latin typeface="+mn-lt"/>
              <a:ea typeface="+mn-ea"/>
              <a:cs typeface="+mn-cs"/>
            </a:defRPr>
          </a:pPr>
          <a:endParaRPr lang="en-US"/>
        </a:p>
      </c:txPr>
    </c:title>
    <c:autoTitleDeleted val="0"/>
    <c:pivotFmts>
      <c:pivotFmt>
        <c:idx val="0"/>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and Charts'!$B$66</c:f>
              <c:strCache>
                <c:ptCount val="1"/>
                <c:pt idx="0">
                  <c:v>Total</c:v>
                </c:pt>
              </c:strCache>
            </c:strRef>
          </c:tx>
          <c:spPr>
            <a:solidFill>
              <a:srgbClr val="FFB1B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'Pivot and Charts'!$A$67:$A$83</c:f>
              <c:multiLvlStrCache>
                <c:ptCount val="11"/>
                <c:lvl>
                  <c:pt idx="0">
                    <c:v>Chatham-Kent</c:v>
                  </c:pt>
                  <c:pt idx="1">
                    <c:v>Consort</c:v>
                  </c:pt>
                  <c:pt idx="2">
                    <c:v>Vineland Station</c:v>
                  </c:pt>
                  <c:pt idx="3">
                    <c:v>Yorkton</c:v>
                  </c:pt>
                  <c:pt idx="4">
                    <c:v>Doha</c:v>
                  </c:pt>
                  <c:pt idx="5">
                    <c:v>Singapore</c:v>
                  </c:pt>
                  <c:pt idx="6">
                    <c:v>Colombo</c:v>
                  </c:pt>
                  <c:pt idx="7">
                    <c:v>Bandung</c:v>
                  </c:pt>
                  <c:pt idx="8">
                    <c:v>Bogor</c:v>
                  </c:pt>
                  <c:pt idx="9">
                    <c:v>Jakarta</c:v>
                  </c:pt>
                  <c:pt idx="10">
                    <c:v>Tangerang</c:v>
                  </c:pt>
                </c:lvl>
                <c:lvl>
                  <c:pt idx="0">
                    <c:v>Canada</c:v>
                  </c:pt>
                  <c:pt idx="4">
                    <c:v>Qatar</c:v>
                  </c:pt>
                  <c:pt idx="5">
                    <c:v>Singapore</c:v>
                  </c:pt>
                  <c:pt idx="6">
                    <c:v>Sri Lanka</c:v>
                  </c:pt>
                  <c:pt idx="7">
                    <c:v>Indonesia</c:v>
                  </c:pt>
                </c:lvl>
              </c:multiLvlStrCache>
            </c:multiLvlStrRef>
          </c:cat>
          <c:val>
            <c:numRef>
              <c:f>'Pivot and Charts'!$B$67:$B$83</c:f>
              <c:numCache>
                <c:formatCode>General</c:formatCode>
                <c:ptCount val="11"/>
                <c:pt idx="0">
                  <c:v>1</c:v>
                </c:pt>
                <c:pt idx="1">
                  <c:v>1</c:v>
                </c:pt>
                <c:pt idx="2">
                  <c:v>1</c:v>
                </c:pt>
                <c:pt idx="3">
                  <c:v>1</c:v>
                </c:pt>
                <c:pt idx="4">
                  <c:v>20</c:v>
                </c:pt>
                <c:pt idx="5">
                  <c:v>20</c:v>
                </c:pt>
                <c:pt idx="6">
                  <c:v>20</c:v>
                </c:pt>
                <c:pt idx="7">
                  <c:v>1</c:v>
                </c:pt>
                <c:pt idx="8">
                  <c:v>2</c:v>
                </c:pt>
                <c:pt idx="9">
                  <c:v>16</c:v>
                </c:pt>
                <c:pt idx="10">
                  <c:v>2</c:v>
                </c:pt>
              </c:numCache>
            </c:numRef>
          </c:val>
        </c:ser>
        <c:dLbls>
          <c:dLblPos val="outEnd"/>
          <c:showLegendKey val="0"/>
          <c:showVal val="1"/>
          <c:showCatName val="0"/>
          <c:showSerName val="0"/>
          <c:showPercent val="0"/>
          <c:showBubbleSize val="0"/>
        </c:dLbls>
        <c:gapWidth val="219"/>
        <c:overlap val="-27"/>
        <c:axId val="323212528"/>
        <c:axId val="323214880"/>
      </c:barChart>
      <c:catAx>
        <c:axId val="32321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3214880"/>
        <c:crosses val="autoZero"/>
        <c:auto val="1"/>
        <c:lblAlgn val="ctr"/>
        <c:lblOffset val="100"/>
        <c:noMultiLvlLbl val="0"/>
      </c:catAx>
      <c:valAx>
        <c:axId val="323214880"/>
        <c:scaling>
          <c:orientation val="minMax"/>
        </c:scaling>
        <c:delete val="1"/>
        <c:axPos val="l"/>
        <c:numFmt formatCode="General" sourceLinked="1"/>
        <c:majorTickMark val="none"/>
        <c:minorTickMark val="none"/>
        <c:tickLblPos val="nextTo"/>
        <c:crossAx val="323212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(1).xlsx]Pivot and Charts_2!PivotTable32</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IN" sz="1800" b="1" i="0" u="none" strike="noStrike" kern="1200" spc="0" baseline="0" dirty="0">
                <a:solidFill>
                  <a:srgbClr val="FF6D6D"/>
                </a:solidFill>
                <a:latin typeface="+mn-lt"/>
                <a:ea typeface="+mn-ea"/>
                <a:cs typeface="+mn-cs"/>
              </a:defRPr>
            </a:pPr>
            <a:r>
              <a:rPr lang="en-IN" sz="1800" b="1" i="0" u="none" strike="noStrike" kern="1200" spc="0" baseline="0" dirty="0">
                <a:solidFill>
                  <a:srgbClr val="FF6D6D"/>
                </a:solidFill>
                <a:latin typeface="+mn-lt"/>
                <a:ea typeface="+mn-ea"/>
                <a:cs typeface="+mn-cs"/>
              </a:rPr>
              <a:t>Restaurant Count and Avg. Ratings by Cuisine</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IN" sz="1800" b="1" i="0" u="none" strike="noStrike" kern="1200" spc="0" baseline="0" dirty="0">
              <a:solidFill>
                <a:srgbClr val="FF6D6D"/>
              </a:solidFill>
              <a:latin typeface="+mn-lt"/>
              <a:ea typeface="+mn-ea"/>
              <a:cs typeface="+mn-cs"/>
            </a:defRPr>
          </a:pPr>
          <a:endParaRPr lang="en-US"/>
        </a:p>
      </c:txPr>
    </c:title>
    <c:autoTitleDeleted val="0"/>
    <c:pivotFmts>
      <c:pivotFmt>
        <c:idx val="0"/>
        <c:spPr>
          <a:solidFill>
            <a:srgbClr val="EFA989"/>
          </a:solidFill>
          <a:ln>
            <a:noFill/>
          </a:ln>
          <a:effectLst/>
        </c:spPr>
        <c:marker>
          <c:symbol val="none"/>
        </c:marker>
      </c:pivotFmt>
      <c:pivotFmt>
        <c:idx val="1"/>
        <c:spPr>
          <a:solidFill>
            <a:schemeClr val="accent1"/>
          </a:solidFill>
          <a:ln w="28575" cap="rnd">
            <a:solidFill>
              <a:srgbClr val="EA311E"/>
            </a:solidFill>
            <a:round/>
          </a:ln>
          <a:effectLst/>
        </c:spPr>
        <c:marker>
          <c:symbol val="none"/>
        </c:marker>
      </c:pivotFmt>
      <c:pivotFmt>
        <c:idx val="2"/>
        <c:spPr>
          <a:solidFill>
            <a:srgbClr val="EFA989"/>
          </a:solidFill>
          <a:ln>
            <a:noFill/>
          </a:ln>
          <a:effectLst/>
        </c:spPr>
        <c:marker>
          <c:symbol val="none"/>
        </c:marker>
      </c:pivotFmt>
      <c:pivotFmt>
        <c:idx val="3"/>
        <c:spPr>
          <a:solidFill>
            <a:schemeClr val="accent1"/>
          </a:solidFill>
          <a:ln w="28575" cap="rnd">
            <a:solidFill>
              <a:srgbClr val="EA311E"/>
            </a:solidFill>
            <a:round/>
          </a:ln>
          <a:effectLst/>
        </c:spPr>
        <c:marker>
          <c:symbol val="none"/>
        </c:marker>
      </c:pivotFmt>
      <c:pivotFmt>
        <c:idx val="4"/>
        <c:spPr>
          <a:solidFill>
            <a:srgbClr val="EFA989"/>
          </a:solidFill>
          <a:ln>
            <a:noFill/>
          </a:ln>
          <a:effectLst/>
        </c:spPr>
        <c:marker>
          <c:symbol val="none"/>
        </c:marker>
      </c:pivotFmt>
      <c:pivotFmt>
        <c:idx val="5"/>
        <c:spPr>
          <a:solidFill>
            <a:schemeClr val="accent1"/>
          </a:solidFill>
          <a:ln w="28575" cap="rnd">
            <a:solidFill>
              <a:srgbClr val="EA311E"/>
            </a:solidFill>
            <a:round/>
          </a:ln>
          <a:effectLst/>
        </c:spPr>
        <c:marker>
          <c:symbol val="none"/>
        </c:marker>
      </c:pivotFmt>
    </c:pivotFmts>
    <c:plotArea>
      <c:layout/>
      <c:barChart>
        <c:barDir val="col"/>
        <c:grouping val="clustered"/>
        <c:varyColors val="0"/>
        <c:ser>
          <c:idx val="0"/>
          <c:order val="0"/>
          <c:tx>
            <c:strRef>
              <c:f>'Pivot and Charts_2'!$B$127</c:f>
              <c:strCache>
                <c:ptCount val="1"/>
                <c:pt idx="0">
                  <c:v>Count of RestaurantID</c:v>
                </c:pt>
              </c:strCache>
            </c:strRef>
          </c:tx>
          <c:spPr>
            <a:solidFill>
              <a:srgbClr val="EFA989"/>
            </a:solidFill>
            <a:ln>
              <a:noFill/>
            </a:ln>
            <a:effectLst/>
          </c:spPr>
          <c:invertIfNegative val="0"/>
          <c:cat>
            <c:strRef>
              <c:f>'Pivot and Charts_2'!$A$128:$A$162</c:f>
              <c:strCache>
                <c:ptCount val="34"/>
                <c:pt idx="0">
                  <c:v>Italian</c:v>
                </c:pt>
                <c:pt idx="1">
                  <c:v>Fast Food, Burger</c:v>
                </c:pt>
                <c:pt idx="2">
                  <c:v>Bakery, Desserts, Fast Food</c:v>
                </c:pt>
                <c:pt idx="3">
                  <c:v>Chinese, Thai</c:v>
                </c:pt>
                <c:pt idx="4">
                  <c:v>North Indian, Chinese, Continental</c:v>
                </c:pt>
                <c:pt idx="5">
                  <c:v>Cafe</c:v>
                </c:pt>
                <c:pt idx="6">
                  <c:v>North Indian, Mughlai</c:v>
                </c:pt>
                <c:pt idx="7">
                  <c:v>Desserts</c:v>
                </c:pt>
                <c:pt idx="8">
                  <c:v>Ice Cream, Desserts</c:v>
                </c:pt>
                <c:pt idx="9">
                  <c:v>American, Fast Food, Salad, Healthy Food</c:v>
                </c:pt>
                <c:pt idx="10">
                  <c:v>North Indian, Chinese, Mughlai</c:v>
                </c:pt>
                <c:pt idx="11">
                  <c:v>North Indian, Chinese, Fast Food</c:v>
                </c:pt>
                <c:pt idx="12">
                  <c:v>Pizza, Fast Food</c:v>
                </c:pt>
                <c:pt idx="13">
                  <c:v>Beverages</c:v>
                </c:pt>
                <c:pt idx="14">
                  <c:v>North Indian, Mughlai, Chinese</c:v>
                </c:pt>
                <c:pt idx="15">
                  <c:v>Bakery, Fast Food</c:v>
                </c:pt>
                <c:pt idx="16">
                  <c:v>North Indian, Fast Food</c:v>
                </c:pt>
                <c:pt idx="17">
                  <c:v>South Indian</c:v>
                </c:pt>
                <c:pt idx="18">
                  <c:v>North Indian, Chinese</c:v>
                </c:pt>
                <c:pt idx="19">
                  <c:v>Bakery, Desserts</c:v>
                </c:pt>
                <c:pt idx="20">
                  <c:v>Pizza</c:v>
                </c:pt>
                <c:pt idx="21">
                  <c:v>Street Food</c:v>
                </c:pt>
                <c:pt idx="22">
                  <c:v>Ice Cream</c:v>
                </c:pt>
                <c:pt idx="23">
                  <c:v>Fast Food</c:v>
                </c:pt>
                <c:pt idx="24">
                  <c:v>Mughlai, North Indian</c:v>
                </c:pt>
                <c:pt idx="25">
                  <c:v>Chinese</c:v>
                </c:pt>
                <c:pt idx="26">
                  <c:v>Chinese, Fast Food</c:v>
                </c:pt>
                <c:pt idx="27">
                  <c:v>Bakery</c:v>
                </c:pt>
                <c:pt idx="28">
                  <c:v>Mithai, Street Food</c:v>
                </c:pt>
                <c:pt idx="29">
                  <c:v>Chinese, North Indian</c:v>
                </c:pt>
                <c:pt idx="30">
                  <c:v>North Indian</c:v>
                </c:pt>
                <c:pt idx="31">
                  <c:v>Mithai</c:v>
                </c:pt>
                <c:pt idx="32">
                  <c:v>Mughlai</c:v>
                </c:pt>
                <c:pt idx="33">
                  <c:v>Biryani</c:v>
                </c:pt>
              </c:strCache>
            </c:strRef>
          </c:cat>
          <c:val>
            <c:numRef>
              <c:f>'Pivot and Charts_2'!$B$128:$B$162</c:f>
              <c:numCache>
                <c:formatCode>General</c:formatCode>
                <c:ptCount val="34"/>
                <c:pt idx="0">
                  <c:v>54</c:v>
                </c:pt>
                <c:pt idx="1">
                  <c:v>56</c:v>
                </c:pt>
                <c:pt idx="2">
                  <c:v>63</c:v>
                </c:pt>
                <c:pt idx="3">
                  <c:v>51</c:v>
                </c:pt>
                <c:pt idx="4">
                  <c:v>65</c:v>
                </c:pt>
                <c:pt idx="5">
                  <c:v>299</c:v>
                </c:pt>
                <c:pt idx="6">
                  <c:v>334</c:v>
                </c:pt>
                <c:pt idx="7">
                  <c:v>53</c:v>
                </c:pt>
                <c:pt idx="8">
                  <c:v>83</c:v>
                </c:pt>
                <c:pt idx="9">
                  <c:v>62</c:v>
                </c:pt>
                <c:pt idx="10">
                  <c:v>70</c:v>
                </c:pt>
                <c:pt idx="11">
                  <c:v>68</c:v>
                </c:pt>
                <c:pt idx="12">
                  <c:v>131</c:v>
                </c:pt>
                <c:pt idx="13">
                  <c:v>54</c:v>
                </c:pt>
                <c:pt idx="14">
                  <c:v>197</c:v>
                </c:pt>
                <c:pt idx="15">
                  <c:v>108</c:v>
                </c:pt>
                <c:pt idx="16">
                  <c:v>74</c:v>
                </c:pt>
                <c:pt idx="17">
                  <c:v>112</c:v>
                </c:pt>
                <c:pt idx="18">
                  <c:v>511</c:v>
                </c:pt>
                <c:pt idx="19">
                  <c:v>170</c:v>
                </c:pt>
                <c:pt idx="20">
                  <c:v>53</c:v>
                </c:pt>
                <c:pt idx="21">
                  <c:v>149</c:v>
                </c:pt>
                <c:pt idx="22">
                  <c:v>74</c:v>
                </c:pt>
                <c:pt idx="23">
                  <c:v>354</c:v>
                </c:pt>
                <c:pt idx="24">
                  <c:v>60</c:v>
                </c:pt>
                <c:pt idx="25">
                  <c:v>354</c:v>
                </c:pt>
                <c:pt idx="26">
                  <c:v>118</c:v>
                </c:pt>
                <c:pt idx="27">
                  <c:v>218</c:v>
                </c:pt>
                <c:pt idx="28">
                  <c:v>116</c:v>
                </c:pt>
                <c:pt idx="29">
                  <c:v>105</c:v>
                </c:pt>
                <c:pt idx="30">
                  <c:v>936</c:v>
                </c:pt>
                <c:pt idx="31">
                  <c:v>71</c:v>
                </c:pt>
                <c:pt idx="32">
                  <c:v>103</c:v>
                </c:pt>
                <c:pt idx="33">
                  <c:v>54</c:v>
                </c:pt>
              </c:numCache>
            </c:numRef>
          </c:val>
        </c:ser>
        <c:dLbls>
          <c:showLegendKey val="0"/>
          <c:showVal val="0"/>
          <c:showCatName val="0"/>
          <c:showSerName val="0"/>
          <c:showPercent val="0"/>
          <c:showBubbleSize val="0"/>
        </c:dLbls>
        <c:gapWidth val="150"/>
        <c:axId val="356122648"/>
        <c:axId val="356121472"/>
      </c:barChart>
      <c:lineChart>
        <c:grouping val="standard"/>
        <c:varyColors val="0"/>
        <c:ser>
          <c:idx val="1"/>
          <c:order val="1"/>
          <c:tx>
            <c:strRef>
              <c:f>'Pivot and Charts_2'!$C$127</c:f>
              <c:strCache>
                <c:ptCount val="1"/>
                <c:pt idx="0">
                  <c:v>Average of Rating</c:v>
                </c:pt>
              </c:strCache>
            </c:strRef>
          </c:tx>
          <c:spPr>
            <a:ln w="28575" cap="rnd">
              <a:solidFill>
                <a:srgbClr val="EA311E"/>
              </a:solidFill>
              <a:round/>
            </a:ln>
            <a:effectLst/>
          </c:spPr>
          <c:marker>
            <c:symbol val="none"/>
          </c:marker>
          <c:cat>
            <c:strRef>
              <c:f>'Pivot and Charts_2'!$A$128:$A$162</c:f>
              <c:strCache>
                <c:ptCount val="34"/>
                <c:pt idx="0">
                  <c:v>Italian</c:v>
                </c:pt>
                <c:pt idx="1">
                  <c:v>Fast Food, Burger</c:v>
                </c:pt>
                <c:pt idx="2">
                  <c:v>Bakery, Desserts, Fast Food</c:v>
                </c:pt>
                <c:pt idx="3">
                  <c:v>Chinese, Thai</c:v>
                </c:pt>
                <c:pt idx="4">
                  <c:v>North Indian, Chinese, Continental</c:v>
                </c:pt>
                <c:pt idx="5">
                  <c:v>Cafe</c:v>
                </c:pt>
                <c:pt idx="6">
                  <c:v>North Indian, Mughlai</c:v>
                </c:pt>
                <c:pt idx="7">
                  <c:v>Desserts</c:v>
                </c:pt>
                <c:pt idx="8">
                  <c:v>Ice Cream, Desserts</c:v>
                </c:pt>
                <c:pt idx="9">
                  <c:v>American, Fast Food, Salad, Healthy Food</c:v>
                </c:pt>
                <c:pt idx="10">
                  <c:v>North Indian, Chinese, Mughlai</c:v>
                </c:pt>
                <c:pt idx="11">
                  <c:v>North Indian, Chinese, Fast Food</c:v>
                </c:pt>
                <c:pt idx="12">
                  <c:v>Pizza, Fast Food</c:v>
                </c:pt>
                <c:pt idx="13">
                  <c:v>Beverages</c:v>
                </c:pt>
                <c:pt idx="14">
                  <c:v>North Indian, Mughlai, Chinese</c:v>
                </c:pt>
                <c:pt idx="15">
                  <c:v>Bakery, Fast Food</c:v>
                </c:pt>
                <c:pt idx="16">
                  <c:v>North Indian, Fast Food</c:v>
                </c:pt>
                <c:pt idx="17">
                  <c:v>South Indian</c:v>
                </c:pt>
                <c:pt idx="18">
                  <c:v>North Indian, Chinese</c:v>
                </c:pt>
                <c:pt idx="19">
                  <c:v>Bakery, Desserts</c:v>
                </c:pt>
                <c:pt idx="20">
                  <c:v>Pizza</c:v>
                </c:pt>
                <c:pt idx="21">
                  <c:v>Street Food</c:v>
                </c:pt>
                <c:pt idx="22">
                  <c:v>Ice Cream</c:v>
                </c:pt>
                <c:pt idx="23">
                  <c:v>Fast Food</c:v>
                </c:pt>
                <c:pt idx="24">
                  <c:v>Mughlai, North Indian</c:v>
                </c:pt>
                <c:pt idx="25">
                  <c:v>Chinese</c:v>
                </c:pt>
                <c:pt idx="26">
                  <c:v>Chinese, Fast Food</c:v>
                </c:pt>
                <c:pt idx="27">
                  <c:v>Bakery</c:v>
                </c:pt>
                <c:pt idx="28">
                  <c:v>Mithai, Street Food</c:v>
                </c:pt>
                <c:pt idx="29">
                  <c:v>Chinese, North Indian</c:v>
                </c:pt>
                <c:pt idx="30">
                  <c:v>North Indian</c:v>
                </c:pt>
                <c:pt idx="31">
                  <c:v>Mithai</c:v>
                </c:pt>
                <c:pt idx="32">
                  <c:v>Mughlai</c:v>
                </c:pt>
                <c:pt idx="33">
                  <c:v>Biryani</c:v>
                </c:pt>
              </c:strCache>
            </c:strRef>
          </c:cat>
          <c:val>
            <c:numRef>
              <c:f>'Pivot and Charts_2'!$C$128:$C$162</c:f>
              <c:numCache>
                <c:formatCode>0.00</c:formatCode>
                <c:ptCount val="34"/>
                <c:pt idx="0">
                  <c:v>3.731481481481481</c:v>
                </c:pt>
                <c:pt idx="1">
                  <c:v>3.4035714285714285</c:v>
                </c:pt>
                <c:pt idx="2">
                  <c:v>3.3984126984126988</c:v>
                </c:pt>
                <c:pt idx="3">
                  <c:v>3.3686274509803913</c:v>
                </c:pt>
                <c:pt idx="4">
                  <c:v>3.1446153846153848</c:v>
                </c:pt>
                <c:pt idx="5">
                  <c:v>3.0481605351170562</c:v>
                </c:pt>
                <c:pt idx="6">
                  <c:v>3.0083832335329341</c:v>
                </c:pt>
                <c:pt idx="7">
                  <c:v>2.9603773584905655</c:v>
                </c:pt>
                <c:pt idx="8">
                  <c:v>2.9554216867469871</c:v>
                </c:pt>
                <c:pt idx="9">
                  <c:v>2.9322580645161294</c:v>
                </c:pt>
                <c:pt idx="10">
                  <c:v>2.8685714285714283</c:v>
                </c:pt>
                <c:pt idx="11">
                  <c:v>2.8235294117647061</c:v>
                </c:pt>
                <c:pt idx="12">
                  <c:v>2.7664122137404581</c:v>
                </c:pt>
                <c:pt idx="13">
                  <c:v>2.7611111111111111</c:v>
                </c:pt>
                <c:pt idx="14">
                  <c:v>2.736040609137055</c:v>
                </c:pt>
                <c:pt idx="15">
                  <c:v>2.6675925925925932</c:v>
                </c:pt>
                <c:pt idx="16">
                  <c:v>2.6648648648648643</c:v>
                </c:pt>
                <c:pt idx="17">
                  <c:v>2.6473214285714284</c:v>
                </c:pt>
                <c:pt idx="18">
                  <c:v>2.6448140900195698</c:v>
                </c:pt>
                <c:pt idx="19">
                  <c:v>2.6352941176470606</c:v>
                </c:pt>
                <c:pt idx="20">
                  <c:v>2.566037735849056</c:v>
                </c:pt>
                <c:pt idx="21">
                  <c:v>2.5241610738255038</c:v>
                </c:pt>
                <c:pt idx="22">
                  <c:v>2.4824324324324332</c:v>
                </c:pt>
                <c:pt idx="23">
                  <c:v>2.474293785310735</c:v>
                </c:pt>
                <c:pt idx="24">
                  <c:v>2.4583333333333339</c:v>
                </c:pt>
                <c:pt idx="25">
                  <c:v>2.4093220338983037</c:v>
                </c:pt>
                <c:pt idx="26">
                  <c:v>2.3771186440677967</c:v>
                </c:pt>
                <c:pt idx="27">
                  <c:v>2.3279816513761458</c:v>
                </c:pt>
                <c:pt idx="28">
                  <c:v>2.2896551724137937</c:v>
                </c:pt>
                <c:pt idx="29">
                  <c:v>2.2847619047619041</c:v>
                </c:pt>
                <c:pt idx="30">
                  <c:v>2.1466880341880334</c:v>
                </c:pt>
                <c:pt idx="31">
                  <c:v>2.1056338028169015</c:v>
                </c:pt>
                <c:pt idx="32">
                  <c:v>2.098058252427184</c:v>
                </c:pt>
                <c:pt idx="33">
                  <c:v>1.9722222222222223</c:v>
                </c:pt>
              </c:numCache>
            </c:numRef>
          </c:val>
          <c:smooth val="0"/>
        </c:ser>
        <c:dLbls>
          <c:showLegendKey val="0"/>
          <c:showVal val="0"/>
          <c:showCatName val="0"/>
          <c:showSerName val="0"/>
          <c:showPercent val="0"/>
          <c:showBubbleSize val="0"/>
        </c:dLbls>
        <c:marker val="1"/>
        <c:smooth val="0"/>
        <c:axId val="356117160"/>
        <c:axId val="356120688"/>
      </c:lineChart>
      <c:valAx>
        <c:axId val="35612147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22648"/>
        <c:crosses val="max"/>
        <c:crossBetween val="between"/>
      </c:valAx>
      <c:catAx>
        <c:axId val="356122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21472"/>
        <c:crosses val="autoZero"/>
        <c:auto val="1"/>
        <c:lblAlgn val="ctr"/>
        <c:lblOffset val="100"/>
        <c:noMultiLvlLbl val="0"/>
      </c:catAx>
      <c:valAx>
        <c:axId val="356120688"/>
        <c:scaling>
          <c:orientation val="minMax"/>
        </c:scaling>
        <c:delete val="0"/>
        <c:axPos val="l"/>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17160"/>
        <c:crosses val="autoZero"/>
        <c:crossBetween val="between"/>
      </c:valAx>
      <c:catAx>
        <c:axId val="356117160"/>
        <c:scaling>
          <c:orientation val="minMax"/>
        </c:scaling>
        <c:delete val="1"/>
        <c:axPos val="b"/>
        <c:numFmt formatCode="General" sourceLinked="1"/>
        <c:majorTickMark val="out"/>
        <c:minorTickMark val="none"/>
        <c:tickLblPos val="nextTo"/>
        <c:crossAx val="356120688"/>
        <c:crosses val="autoZero"/>
        <c:auto val="1"/>
        <c:lblAlgn val="ctr"/>
        <c:lblOffset val="100"/>
        <c:noMultiLvlLbl val="0"/>
      </c:cat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(1).xlsx]Pivot and charts!online delivery+rating</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IN" sz="1800" b="1" i="0" u="none" strike="noStrike" kern="1200" spc="0" baseline="0">
                <a:solidFill>
                  <a:srgbClr val="FF6D6D"/>
                </a:solidFill>
                <a:latin typeface="+mn-lt"/>
                <a:ea typeface="+mn-ea"/>
                <a:cs typeface="+mn-cs"/>
              </a:defRPr>
            </a:pPr>
            <a:r>
              <a:rPr lang="en-IN" sz="1800" b="1" i="0" u="none" strike="noStrike" kern="1200" spc="0" baseline="0" dirty="0">
                <a:solidFill>
                  <a:srgbClr val="FF6D6D"/>
                </a:solidFill>
                <a:latin typeface="+mn-lt"/>
                <a:ea typeface="+mn-ea"/>
                <a:cs typeface="+mn-cs"/>
              </a:rPr>
              <a:t>Online Delivery </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IN" sz="1800" b="1" i="0" u="none" strike="noStrike" kern="1200" spc="0" baseline="0">
              <a:solidFill>
                <a:srgbClr val="FF6D6D"/>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and charts'!$M$149</c:f>
              <c:strCache>
                <c:ptCount val="1"/>
                <c:pt idx="0">
                  <c:v>Count of RestaurantID</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and charts'!$L$150:$L$152</c:f>
              <c:strCache>
                <c:ptCount val="2"/>
                <c:pt idx="0">
                  <c:v>No</c:v>
                </c:pt>
                <c:pt idx="1">
                  <c:v>Yes</c:v>
                </c:pt>
              </c:strCache>
            </c:strRef>
          </c:cat>
          <c:val>
            <c:numRef>
              <c:f>'Pivot and charts'!$M$150:$M$152</c:f>
              <c:numCache>
                <c:formatCode>0.00%</c:formatCode>
                <c:ptCount val="2"/>
                <c:pt idx="0">
                  <c:v>0.74313561098302239</c:v>
                </c:pt>
                <c:pt idx="1">
                  <c:v>0.25686438901697756</c:v>
                </c:pt>
              </c:numCache>
            </c:numRef>
          </c:val>
        </c:ser>
        <c:ser>
          <c:idx val="1"/>
          <c:order val="1"/>
          <c:tx>
            <c:strRef>
              <c:f>'Pivot and charts'!$N$149</c:f>
              <c:strCache>
                <c:ptCount val="1"/>
                <c:pt idx="0">
                  <c:v>Average of Rating</c:v>
                </c:pt>
              </c:strCache>
            </c:strRef>
          </c:tx>
          <c:spPr>
            <a:solidFill>
              <a:srgbClr val="FFB1B1"/>
            </a:solidFill>
            <a:ln>
              <a:noFill/>
            </a:ln>
            <a:effectLst/>
          </c:spPr>
          <c:invertIfNegative val="0"/>
          <c:dPt>
            <c:idx val="0"/>
            <c:invertIfNegative val="0"/>
            <c:bubble3D val="0"/>
            <c:spPr>
              <a:solidFill>
                <a:srgbClr val="FFB1B1"/>
              </a:solidFill>
              <a:ln>
                <a:noFill/>
              </a:ln>
              <a:effectLst/>
            </c:spPr>
          </c:dPt>
          <c:dPt>
            <c:idx val="1"/>
            <c:invertIfNegative val="0"/>
            <c:bubble3D val="0"/>
            <c:spPr>
              <a:solidFill>
                <a:srgbClr val="FFB1B1"/>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and charts'!$L$150:$L$152</c:f>
              <c:strCache>
                <c:ptCount val="2"/>
                <c:pt idx="0">
                  <c:v>No</c:v>
                </c:pt>
                <c:pt idx="1">
                  <c:v>Yes</c:v>
                </c:pt>
              </c:strCache>
            </c:strRef>
          </c:cat>
          <c:val>
            <c:numRef>
              <c:f>'Pivot and charts'!$N$150:$N$152</c:f>
              <c:numCache>
                <c:formatCode>0.00</c:formatCode>
                <c:ptCount val="2"/>
                <c:pt idx="0">
                  <c:v>2.7528980397687222</c:v>
                </c:pt>
                <c:pt idx="1">
                  <c:v>3.2880048959608312</c:v>
                </c:pt>
              </c:numCache>
            </c:numRef>
          </c:val>
        </c:ser>
        <c:dLbls>
          <c:dLblPos val="outEnd"/>
          <c:showLegendKey val="0"/>
          <c:showVal val="1"/>
          <c:showCatName val="0"/>
          <c:showSerName val="0"/>
          <c:showPercent val="0"/>
          <c:showBubbleSize val="0"/>
        </c:dLbls>
        <c:gapWidth val="219"/>
        <c:overlap val="-27"/>
        <c:axId val="356118728"/>
        <c:axId val="356117552"/>
      </c:barChart>
      <c:catAx>
        <c:axId val="356118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17552"/>
        <c:crosses val="autoZero"/>
        <c:auto val="1"/>
        <c:lblAlgn val="ctr"/>
        <c:lblOffset val="100"/>
        <c:noMultiLvlLbl val="0"/>
      </c:catAx>
      <c:valAx>
        <c:axId val="356117552"/>
        <c:scaling>
          <c:orientation val="minMax"/>
        </c:scaling>
        <c:delete val="1"/>
        <c:axPos val="l"/>
        <c:numFmt formatCode="0.00%" sourceLinked="1"/>
        <c:majorTickMark val="none"/>
        <c:minorTickMark val="none"/>
        <c:tickLblPos val="nextTo"/>
        <c:crossAx val="356118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(1).xlsx]Pivot and Charts_2!PivotTable18</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a:solidFill>
                  <a:srgbClr val="FF6D6D"/>
                </a:solidFill>
                <a:latin typeface="+mn-lt"/>
                <a:ea typeface="+mn-ea"/>
                <a:cs typeface="+mn-cs"/>
              </a:defRPr>
            </a:pPr>
            <a:r>
              <a:rPr lang="en-US" sz="1800" b="1" i="0" u="none" strike="noStrike" kern="1200" spc="0" baseline="0" dirty="0">
                <a:solidFill>
                  <a:srgbClr val="FF6D6D"/>
                </a:solidFill>
                <a:latin typeface="+mn-lt"/>
                <a:ea typeface="+mn-ea"/>
                <a:cs typeface="+mn-cs"/>
              </a:rPr>
              <a:t>Price Bucket List</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a:solidFill>
                <a:srgbClr val="FF6D6D"/>
              </a:solidFill>
              <a:latin typeface="+mn-lt"/>
              <a:ea typeface="+mn-ea"/>
              <a:cs typeface="+mn-cs"/>
            </a:defRPr>
          </a:pPr>
          <a:endParaRPr lang="en-US"/>
        </a:p>
      </c:txPr>
    </c:title>
    <c:autoTitleDeleted val="0"/>
    <c:pivotFmts>
      <c:pivotFmt>
        <c:idx val="0"/>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A311E"/>
          </a:solidFill>
          <a:ln>
            <a:noFill/>
          </a:ln>
          <a:effectLst/>
        </c:spPr>
      </c:pivotFmt>
      <c:pivotFmt>
        <c:idx val="2"/>
        <c:spPr>
          <a:solidFill>
            <a:srgbClr val="EA311E"/>
          </a:solidFill>
          <a:ln>
            <a:noFill/>
          </a:ln>
          <a:effectLst/>
        </c:spPr>
      </c:pivotFmt>
      <c:pivotFmt>
        <c:idx val="3"/>
        <c:spPr>
          <a:solidFill>
            <a:srgbClr val="EA311E"/>
          </a:solidFill>
          <a:ln>
            <a:noFill/>
          </a:ln>
          <a:effectLst/>
        </c:spPr>
      </c:pivotFmt>
      <c:pivotFmt>
        <c:idx val="4"/>
        <c:spPr>
          <a:solidFill>
            <a:srgbClr val="EA311E"/>
          </a:solidFill>
          <a:ln>
            <a:noFill/>
          </a:ln>
          <a:effectLst/>
        </c:spPr>
      </c:pivotFmt>
      <c:pivotFmt>
        <c:idx val="5"/>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EA311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and Charts_2'!$B$1</c:f>
              <c:strCache>
                <c:ptCount val="1"/>
                <c:pt idx="0">
                  <c:v>Total</c:v>
                </c:pt>
              </c:strCache>
            </c:strRef>
          </c:tx>
          <c:spPr>
            <a:solidFill>
              <a:srgbClr val="FFB1B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and Charts_2'!$A$2:$A$7</c:f>
              <c:strCache>
                <c:ptCount val="5"/>
                <c:pt idx="0">
                  <c:v>10000-45000</c:v>
                </c:pt>
                <c:pt idx="1">
                  <c:v>0-300</c:v>
                </c:pt>
                <c:pt idx="2">
                  <c:v>600-1000</c:v>
                </c:pt>
                <c:pt idx="3">
                  <c:v>1000-10000</c:v>
                </c:pt>
                <c:pt idx="4">
                  <c:v>300-600</c:v>
                </c:pt>
              </c:strCache>
            </c:strRef>
          </c:cat>
          <c:val>
            <c:numRef>
              <c:f>'Pivot and Charts_2'!$B$2:$B$7</c:f>
              <c:numCache>
                <c:formatCode>General</c:formatCode>
                <c:ptCount val="5"/>
                <c:pt idx="0">
                  <c:v>28</c:v>
                </c:pt>
                <c:pt idx="1">
                  <c:v>1864</c:v>
                </c:pt>
                <c:pt idx="2">
                  <c:v>1983</c:v>
                </c:pt>
                <c:pt idx="3">
                  <c:v>2052</c:v>
                </c:pt>
                <c:pt idx="4">
                  <c:v>3615</c:v>
                </c:pt>
              </c:numCache>
            </c:numRef>
          </c:val>
        </c:ser>
        <c:dLbls>
          <c:dLblPos val="outEnd"/>
          <c:showLegendKey val="0"/>
          <c:showVal val="1"/>
          <c:showCatName val="0"/>
          <c:showSerName val="0"/>
          <c:showPercent val="0"/>
          <c:showBubbleSize val="0"/>
        </c:dLbls>
        <c:gapWidth val="219"/>
        <c:overlap val="-27"/>
        <c:axId val="356119120"/>
        <c:axId val="356121864"/>
      </c:barChart>
      <c:catAx>
        <c:axId val="3561191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21864"/>
        <c:crosses val="autoZero"/>
        <c:auto val="1"/>
        <c:lblAlgn val="ctr"/>
        <c:lblOffset val="100"/>
        <c:noMultiLvlLbl val="0"/>
      </c:catAx>
      <c:valAx>
        <c:axId val="3561218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19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[Zomato_Data_Project v0.3.xlsx]Pivot and Charts!online delivery</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dirty="0">
                <a:solidFill>
                  <a:srgbClr val="FF6D6D"/>
                </a:solidFill>
                <a:latin typeface="+mn-lt"/>
                <a:ea typeface="+mn-ea"/>
                <a:cs typeface="+mn-cs"/>
              </a:defRPr>
            </a:pPr>
            <a:r>
              <a:rPr lang="en-US" sz="1800" b="1" i="0" u="none" strike="noStrike" kern="1200" spc="0" baseline="0" dirty="0">
                <a:solidFill>
                  <a:srgbClr val="FF6D6D"/>
                </a:solidFill>
                <a:latin typeface="+mn-lt"/>
                <a:ea typeface="+mn-ea"/>
                <a:cs typeface="+mn-cs"/>
              </a:rPr>
              <a:t>Online Delivery Availability</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dirty="0">
              <a:solidFill>
                <a:srgbClr val="FF6D6D"/>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10186826279376275"/>
              <c:y val="1.1409187360417128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dLbl>
          <c:idx val="0"/>
          <c:layout>
            <c:manualLayout>
              <c:x val="-8.0039349337956589E-2"/>
              <c:y val="-4.56367494416685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10186826279376275"/>
              <c:y val="1.140918736041712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8.0039349337956589E-2"/>
              <c:y val="-4.56367494416685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9.6721402497419381E-2"/>
              <c:y val="7.884025937873800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0577455786939188"/>
              <c:y val="-6.008619663056430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9.6721402497419381E-2"/>
              <c:y val="7.884025937873800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0577455786939188"/>
              <c:y val="-6.008619663056430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9.6721402497419381E-2"/>
              <c:y val="7.884025937873800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0.10577455786939188"/>
              <c:y val="-6.008619663056430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147030489655822"/>
          <c:y val="0.33249568978921873"/>
          <c:w val="0.60536745362679423"/>
          <c:h val="0.56649026343674558"/>
        </c:manualLayout>
      </c:layout>
      <c:doughnutChart>
        <c:varyColors val="1"/>
        <c:ser>
          <c:idx val="0"/>
          <c:order val="0"/>
          <c:tx>
            <c:strRef>
              <c:f>'Pivot and Charts'!$B$60</c:f>
              <c:strCache>
                <c:ptCount val="1"/>
                <c:pt idx="0">
                  <c:v>Total</c:v>
                </c:pt>
              </c:strCache>
            </c:strRef>
          </c:tx>
          <c:spPr>
            <a:solidFill>
              <a:srgbClr val="FFB1B1"/>
            </a:solidFill>
          </c:spPr>
          <c:dPt>
            <c:idx val="0"/>
            <c:bubble3D val="0"/>
            <c:spPr>
              <a:solidFill>
                <a:srgbClr val="FFB1B1"/>
              </a:solidFill>
              <a:ln w="19050">
                <a:solidFill>
                  <a:schemeClr val="lt1"/>
                </a:solidFill>
              </a:ln>
              <a:effectLst/>
            </c:spPr>
          </c:dPt>
          <c:dPt>
            <c:idx val="1"/>
            <c:bubble3D val="0"/>
            <c:spPr>
              <a:solidFill>
                <a:schemeClr val="accent1">
                  <a:lumMod val="40000"/>
                  <a:lumOff val="60000"/>
                </a:schemeClr>
              </a:solidFill>
              <a:ln w="19050">
                <a:solidFill>
                  <a:schemeClr val="lt1"/>
                </a:solidFill>
              </a:ln>
              <a:effectLst/>
            </c:spPr>
          </c:dPt>
          <c:dLbls>
            <c:dLbl>
              <c:idx val="0"/>
              <c:layout>
                <c:manualLayout>
                  <c:x val="9.6721402497419381E-2"/>
                  <c:y val="7.884025937873800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0577455786939188"/>
                  <c:y val="-6.0086196630564304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and Charts'!$A$61:$A$63</c:f>
              <c:strCache>
                <c:ptCount val="2"/>
                <c:pt idx="0">
                  <c:v>No</c:v>
                </c:pt>
                <c:pt idx="1">
                  <c:v>Yes</c:v>
                </c:pt>
              </c:strCache>
            </c:strRef>
          </c:cat>
          <c:val>
            <c:numRef>
              <c:f>'Pivot and Charts'!$B$61:$B$63</c:f>
              <c:numCache>
                <c:formatCode>0.00%</c:formatCode>
                <c:ptCount val="2"/>
                <c:pt idx="0">
                  <c:v>0.74313561098302239</c:v>
                </c:pt>
                <c:pt idx="1">
                  <c:v>0.25686438901697756</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41183710804818141"/>
          <c:y val="0.53446158583899495"/>
          <c:w val="0.14551555121995505"/>
          <c:h val="0.162558471337193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12700"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(1).xlsx]Pivot and Charts_2!PivotTable41</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a:solidFill>
                  <a:srgbClr val="FF6D6D"/>
                </a:solidFill>
                <a:latin typeface="+mn-lt"/>
                <a:ea typeface="+mn-ea"/>
                <a:cs typeface="+mn-cs"/>
              </a:defRPr>
            </a:pPr>
            <a:r>
              <a:rPr lang="en-US" sz="1800" b="1" i="0" u="none" strike="noStrike" kern="1200" spc="0" baseline="0">
                <a:solidFill>
                  <a:srgbClr val="FF6D6D"/>
                </a:solidFill>
                <a:latin typeface="+mn-lt"/>
                <a:ea typeface="+mn-ea"/>
                <a:cs typeface="+mn-cs"/>
              </a:rPr>
              <a:t>Weekday/Weekend wise Total Sales</a:t>
            </a: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n-US" sz="1800" b="1" i="0" u="none" strike="noStrike" kern="1200" spc="0" baseline="0">
              <a:solidFill>
                <a:srgbClr val="FF6D6D"/>
              </a:solidFill>
              <a:latin typeface="+mn-lt"/>
              <a:ea typeface="+mn-ea"/>
              <a:cs typeface="+mn-cs"/>
            </a:defRPr>
          </a:pPr>
          <a:endParaRPr lang="en-US"/>
        </a:p>
      </c:txPr>
    </c:title>
    <c:autoTitleDeleted val="0"/>
    <c:pivotFmts>
      <c:pivotFmt>
        <c:idx val="0"/>
        <c:spPr>
          <a:solidFill>
            <a:srgbClr val="F6281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6281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6281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and Charts_2'!$L$36</c:f>
              <c:strCache>
                <c:ptCount val="1"/>
                <c:pt idx="0">
                  <c:v>Total</c:v>
                </c:pt>
              </c:strCache>
            </c:strRef>
          </c:tx>
          <c:spPr>
            <a:solidFill>
              <a:srgbClr val="FFB1B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and Charts_2'!$K$37:$K$39</c:f>
              <c:strCache>
                <c:ptCount val="2"/>
                <c:pt idx="0">
                  <c:v>Weekday</c:v>
                </c:pt>
                <c:pt idx="1">
                  <c:v>Weekend</c:v>
                </c:pt>
              </c:strCache>
            </c:strRef>
          </c:cat>
          <c:val>
            <c:numRef>
              <c:f>'Pivot and Charts_2'!$L$37:$L$39</c:f>
              <c:numCache>
                <c:formatCode>#,##0,\K</c:formatCode>
                <c:ptCount val="2"/>
                <c:pt idx="0">
                  <c:v>5782746.0840771468</c:v>
                </c:pt>
                <c:pt idx="1">
                  <c:v>2301932.7292601233</c:v>
                </c:pt>
              </c:numCache>
            </c:numRef>
          </c:val>
        </c:ser>
        <c:dLbls>
          <c:dLblPos val="outEnd"/>
          <c:showLegendKey val="0"/>
          <c:showVal val="1"/>
          <c:showCatName val="0"/>
          <c:showSerName val="0"/>
          <c:showPercent val="0"/>
          <c:showBubbleSize val="0"/>
        </c:dLbls>
        <c:gapWidth val="219"/>
        <c:overlap val="-27"/>
        <c:axId val="356123432"/>
        <c:axId val="356122256"/>
      </c:barChart>
      <c:catAx>
        <c:axId val="356123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22256"/>
        <c:crosses val="autoZero"/>
        <c:auto val="1"/>
        <c:lblAlgn val="ctr"/>
        <c:lblOffset val="100"/>
        <c:noMultiLvlLbl val="0"/>
      </c:catAx>
      <c:valAx>
        <c:axId val="356122256"/>
        <c:scaling>
          <c:orientation val="minMax"/>
        </c:scaling>
        <c:delete val="0"/>
        <c:axPos val="l"/>
        <c:numFmt formatCode="#,##0,\K"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123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78063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49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38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21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853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92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214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480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30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269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6781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57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93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15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73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77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93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8.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7"/>
        <p:cNvGrpSpPr/>
        <p:nvPr/>
      </p:nvGrpSpPr>
      <p:grpSpPr>
        <a:xfrm>
          <a:off x="0" y="0"/>
          <a:ext cx="0" cy="0"/>
          <a:chOff x="0" y="0"/>
          <a:chExt cx="0" cy="0"/>
        </a:xfrm>
      </p:grpSpPr>
      <p:sp>
        <p:nvSpPr>
          <p:cNvPr id="88" name="Google Shape;88;p13"/>
          <p:cNvSpPr txBox="1"/>
          <p:nvPr/>
        </p:nvSpPr>
        <p:spPr>
          <a:xfrm>
            <a:off x="9540000" y="6113200"/>
            <a:ext cx="2652000" cy="6771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Calibri"/>
                <a:ea typeface="Calibri"/>
                <a:cs typeface="Calibri"/>
                <a:sym typeface="Calibri"/>
              </a:rPr>
              <a:t>Presented By</a:t>
            </a:r>
            <a:br>
              <a:rPr lang="en-US" sz="1800">
                <a:solidFill>
                  <a:schemeClr val="dk1"/>
                </a:solidFill>
                <a:latin typeface="Calibri"/>
                <a:ea typeface="Calibri"/>
                <a:cs typeface="Calibri"/>
                <a:sym typeface="Calibri"/>
              </a:rPr>
            </a:br>
            <a:r>
              <a:rPr lang="en-US" sz="2000" b="1">
                <a:solidFill>
                  <a:schemeClr val="dk1"/>
                </a:solidFill>
                <a:latin typeface="Calibri"/>
                <a:ea typeface="Calibri"/>
                <a:cs typeface="Calibri"/>
                <a:sym typeface="Calibri"/>
              </a:rPr>
              <a:t>Anchal Rani Barnowal</a:t>
            </a:r>
            <a:endParaRPr sz="1700" b="1">
              <a:solidFill>
                <a:schemeClr val="dk1"/>
              </a:solidFill>
              <a:latin typeface="Calibri"/>
              <a:ea typeface="Calibri"/>
              <a:cs typeface="Calibri"/>
              <a:sym typeface="Calibri"/>
            </a:endParaRPr>
          </a:p>
        </p:txBody>
      </p:sp>
      <p:sp>
        <p:nvSpPr>
          <p:cNvPr id="89" name="Google Shape;89;p13"/>
          <p:cNvSpPr txBox="1"/>
          <p:nvPr/>
        </p:nvSpPr>
        <p:spPr>
          <a:xfrm>
            <a:off x="3542700" y="3900575"/>
            <a:ext cx="51066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dirty="0">
                <a:solidFill>
                  <a:srgbClr val="9E0000"/>
                </a:solidFill>
                <a:latin typeface="Calibri"/>
                <a:ea typeface="Calibri"/>
                <a:cs typeface="Calibri"/>
                <a:sym typeface="Calibri"/>
              </a:rPr>
              <a:t>Spreadsheet Project</a:t>
            </a:r>
            <a:endParaRPr sz="4600" b="1" dirty="0">
              <a:solidFill>
                <a:srgbClr val="9E0000"/>
              </a:solidFill>
              <a:latin typeface="Calibri"/>
              <a:ea typeface="Calibri"/>
              <a:cs typeface="Calibri"/>
              <a:sym typeface="Calibri"/>
            </a:endParaRPr>
          </a:p>
        </p:txBody>
      </p:sp>
      <p:sp>
        <p:nvSpPr>
          <p:cNvPr id="90" name="Google Shape;90;p13"/>
          <p:cNvSpPr txBox="1"/>
          <p:nvPr/>
        </p:nvSpPr>
        <p:spPr>
          <a:xfrm>
            <a:off x="3852300" y="4584925"/>
            <a:ext cx="4487400" cy="53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Font typeface="Arial"/>
              <a:buNone/>
            </a:pPr>
            <a:r>
              <a:rPr lang="en-US" sz="2400">
                <a:solidFill>
                  <a:srgbClr val="9E0000"/>
                </a:solidFill>
                <a:latin typeface="Calibri"/>
                <a:ea typeface="Calibri"/>
                <a:cs typeface="Calibri"/>
                <a:sym typeface="Calibri"/>
              </a:rPr>
              <a:t>Zomato Restaurants Analysis</a:t>
            </a:r>
            <a:endParaRPr sz="2400">
              <a:solidFill>
                <a:srgbClr val="9E0000"/>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t="9903" b="9903"/>
          <a:stretch/>
        </p:blipFill>
        <p:spPr>
          <a:xfrm>
            <a:off x="4740261" y="1570985"/>
            <a:ext cx="2711473" cy="2046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460975" y="374800"/>
            <a:ext cx="111540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Online Delivery Impact on Restaurant Ratings</a:t>
            </a:r>
            <a:endParaRPr b="1">
              <a:solidFill>
                <a:srgbClr val="9E0000"/>
              </a:solidFill>
            </a:endParaRPr>
          </a:p>
        </p:txBody>
      </p:sp>
      <p:sp>
        <p:nvSpPr>
          <p:cNvPr id="164" name="Google Shape;164;p22"/>
          <p:cNvSpPr txBox="1"/>
          <p:nvPr/>
        </p:nvSpPr>
        <p:spPr>
          <a:xfrm>
            <a:off x="5449875" y="2113725"/>
            <a:ext cx="6165000" cy="1754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Higher Rating with Online Delivery: Restaurants offering online delivery have a higher average rating (3.29) compared to those that do not offer it (2.75).</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Larger Proportion of Restaurants without Online Delivery: The majority of restaurants (74.31%) do not provide online delivery, yet their average rating is lower.</a:t>
            </a:r>
            <a:endParaRPr sz="1800">
              <a:solidFill>
                <a:schemeClr val="dk1"/>
              </a:solidFill>
              <a:latin typeface="Calibri"/>
              <a:ea typeface="Calibri"/>
              <a:cs typeface="Calibri"/>
              <a:sym typeface="Calibri"/>
            </a:endParaRPr>
          </a:p>
        </p:txBody>
      </p:sp>
      <p:pic>
        <p:nvPicPr>
          <p:cNvPr id="165" name="Google Shape;165;p22"/>
          <p:cNvPicPr preferRelativeResize="0"/>
          <p:nvPr/>
        </p:nvPicPr>
        <p:blipFill rotWithShape="1">
          <a:blip r:embed="rId3">
            <a:alphaModFix/>
          </a:blip>
          <a:srcRect/>
          <a:stretch/>
        </p:blipFill>
        <p:spPr>
          <a:xfrm>
            <a:off x="10607040" y="6155213"/>
            <a:ext cx="1584960" cy="711496"/>
          </a:xfrm>
          <a:prstGeom prst="rect">
            <a:avLst/>
          </a:prstGeom>
          <a:noFill/>
          <a:ln>
            <a:noFill/>
          </a:ln>
        </p:spPr>
      </p:pic>
      <p:sp>
        <p:nvSpPr>
          <p:cNvPr id="166" name="Google Shape;166;p22"/>
          <p:cNvSpPr txBox="1"/>
          <p:nvPr/>
        </p:nvSpPr>
        <p:spPr>
          <a:xfrm>
            <a:off x="5107200" y="4377175"/>
            <a:ext cx="7003200" cy="12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chemeClr val="dk1"/>
                </a:solidFill>
                <a:latin typeface="Calibri"/>
                <a:ea typeface="Calibri"/>
                <a:cs typeface="Calibri"/>
                <a:sym typeface="Calibri"/>
              </a:rPr>
              <a:t>Recommendations: </a:t>
            </a:r>
            <a:r>
              <a:rPr lang="en-US" sz="1800">
                <a:solidFill>
                  <a:schemeClr val="dk1"/>
                </a:solidFill>
                <a:latin typeface="Calibri"/>
                <a:ea typeface="Calibri"/>
                <a:cs typeface="Calibri"/>
                <a:sym typeface="Calibri"/>
              </a:rPr>
              <a:t>Given the higher average ratings for restaurants with online delivery, it would be advisable to consider incorporating online delivery in restaurant services to potentially improve customer satisfaction and ratings.</a:t>
            </a:r>
            <a:endParaRPr sz="2800">
              <a:solidFill>
                <a:schemeClr val="dk1"/>
              </a:solidFill>
              <a:latin typeface="Calibri"/>
              <a:ea typeface="Calibri"/>
              <a:cs typeface="Calibri"/>
              <a:sym typeface="Calibri"/>
            </a:endParaRPr>
          </a:p>
        </p:txBody>
      </p:sp>
      <p:graphicFrame>
        <p:nvGraphicFramePr>
          <p:cNvPr id="7" name="Content Placeholder 3"/>
          <p:cNvGraphicFramePr>
            <a:graphicFrameLocks/>
          </p:cNvGraphicFramePr>
          <p:nvPr>
            <p:extLst>
              <p:ext uri="{D42A27DB-BD31-4B8C-83A1-F6EECF244321}">
                <p14:modId xmlns:p14="http://schemas.microsoft.com/office/powerpoint/2010/main" val="4093616555"/>
              </p:ext>
            </p:extLst>
          </p:nvPr>
        </p:nvGraphicFramePr>
        <p:xfrm>
          <a:off x="828963" y="2113725"/>
          <a:ext cx="4082051" cy="340767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470650" y="3748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Price Bucket List by Restaurant Counts</a:t>
            </a:r>
            <a:endParaRPr b="1">
              <a:solidFill>
                <a:srgbClr val="9E0000"/>
              </a:solidFill>
            </a:endParaRPr>
          </a:p>
        </p:txBody>
      </p:sp>
      <p:sp>
        <p:nvSpPr>
          <p:cNvPr id="173" name="Google Shape;173;p23"/>
          <p:cNvSpPr txBox="1"/>
          <p:nvPr/>
        </p:nvSpPr>
        <p:spPr>
          <a:xfrm>
            <a:off x="5358809" y="1560304"/>
            <a:ext cx="5994991"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It is observed that the majority of restaurants fall within the lower to mid-range categories (between 0-1000). The highest price range (10000-45000) has a significantly smaller number of restaurants.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Recommendations: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Since the majority of restaurants fall within the 0-1000 price range, businesses should prioritize offerings in this segment, focusing on value for money and catering to a wider customer base.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300-600 price range, with 3615 restaurants, is the largest category. This indicates a substantial demand for restaurants offering mid-tier pricing. Restaurants can consider expanding their menu options or introducing more varied pricing models within this range to attract more customers.</a:t>
            </a:r>
            <a:endParaRPr sz="1800" b="1">
              <a:solidFill>
                <a:schemeClr val="dk1"/>
              </a:solidFill>
              <a:latin typeface="Calibri"/>
              <a:ea typeface="Calibri"/>
              <a:cs typeface="Calibri"/>
              <a:sym typeface="Calibri"/>
            </a:endParaRPr>
          </a:p>
        </p:txBody>
      </p:sp>
      <p:pic>
        <p:nvPicPr>
          <p:cNvPr id="174" name="Google Shape;174;p23"/>
          <p:cNvPicPr preferRelativeResize="0"/>
          <p:nvPr/>
        </p:nvPicPr>
        <p:blipFill rotWithShape="1">
          <a:blip r:embed="rId3">
            <a:alphaModFix/>
          </a:blip>
          <a:srcRect/>
          <a:stretch/>
        </p:blipFill>
        <p:spPr>
          <a:xfrm>
            <a:off x="10607040" y="6155213"/>
            <a:ext cx="1584960" cy="711496"/>
          </a:xfrm>
          <a:prstGeom prst="rect">
            <a:avLst/>
          </a:prstGeom>
          <a:noFill/>
          <a:ln>
            <a:noFill/>
          </a:ln>
        </p:spPr>
      </p:pic>
      <p:graphicFrame>
        <p:nvGraphicFramePr>
          <p:cNvPr id="6" name="Content Placeholder 3"/>
          <p:cNvGraphicFramePr>
            <a:graphicFrameLocks/>
          </p:cNvGraphicFramePr>
          <p:nvPr>
            <p:extLst>
              <p:ext uri="{D42A27DB-BD31-4B8C-83A1-F6EECF244321}">
                <p14:modId xmlns:p14="http://schemas.microsoft.com/office/powerpoint/2010/main" val="1795416228"/>
              </p:ext>
            </p:extLst>
          </p:nvPr>
        </p:nvGraphicFramePr>
        <p:xfrm>
          <a:off x="838200" y="1825625"/>
          <a:ext cx="4169735" cy="400101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460950" y="3361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Online Delivery Trends and Insights</a:t>
            </a:r>
            <a:endParaRPr>
              <a:solidFill>
                <a:srgbClr val="9E0000"/>
              </a:solidFill>
            </a:endParaRPr>
          </a:p>
        </p:txBody>
      </p:sp>
      <p:sp>
        <p:nvSpPr>
          <p:cNvPr id="181" name="Google Shape;181;p24"/>
          <p:cNvSpPr/>
          <p:nvPr/>
        </p:nvSpPr>
        <p:spPr>
          <a:xfrm>
            <a:off x="4598126" y="1972551"/>
            <a:ext cx="6096000" cy="313932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Majority of Restaurants Do Not Offer Online Delivery</a:t>
            </a:r>
            <a:r>
              <a:rPr lang="en-US" sz="1800">
                <a:solidFill>
                  <a:schemeClr val="dk1"/>
                </a:solidFill>
                <a:latin typeface="Calibri"/>
                <a:ea typeface="Calibri"/>
                <a:cs typeface="Calibri"/>
                <a:sym typeface="Calibri"/>
              </a:rPr>
              <a:t>: 74.31% of restaurants don’t provide online delivery, limiting options for customers who prefer it.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Online Delivery Adoption is Limited</a:t>
            </a:r>
            <a:r>
              <a:rPr lang="en-US" sz="1800">
                <a:solidFill>
                  <a:schemeClr val="dk1"/>
                </a:solidFill>
                <a:latin typeface="Calibri"/>
                <a:ea typeface="Calibri"/>
                <a:cs typeface="Calibri"/>
                <a:sym typeface="Calibri"/>
              </a:rPr>
              <a:t>: Just 25.69% of restaurants have online delivery, serving a smaller group of customers who want convenience.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Potential for Growth in Online Delivery</a:t>
            </a:r>
            <a:r>
              <a:rPr lang="en-US" sz="1800">
                <a:solidFill>
                  <a:schemeClr val="dk1"/>
                </a:solidFill>
                <a:latin typeface="Calibri"/>
                <a:ea typeface="Calibri"/>
                <a:cs typeface="Calibri"/>
                <a:sym typeface="Calibri"/>
              </a:rPr>
              <a:t>: Adding online delivery could help restaurants reach more customers and grow their business.</a:t>
            </a:r>
            <a:endParaRPr sz="1800">
              <a:solidFill>
                <a:schemeClr val="dk1"/>
              </a:solidFill>
              <a:latin typeface="Calibri"/>
              <a:ea typeface="Calibri"/>
              <a:cs typeface="Calibri"/>
              <a:sym typeface="Calibri"/>
            </a:endParaRPr>
          </a:p>
        </p:txBody>
      </p:sp>
      <p:pic>
        <p:nvPicPr>
          <p:cNvPr id="182" name="Google Shape;182;p24"/>
          <p:cNvPicPr preferRelativeResize="0"/>
          <p:nvPr/>
        </p:nvPicPr>
        <p:blipFill rotWithShape="1">
          <a:blip r:embed="rId3">
            <a:alphaModFix/>
          </a:blip>
          <a:srcRect/>
          <a:stretch/>
        </p:blipFill>
        <p:spPr>
          <a:xfrm>
            <a:off x="10607040" y="6155213"/>
            <a:ext cx="1584960" cy="711496"/>
          </a:xfrm>
          <a:prstGeom prst="rect">
            <a:avLst/>
          </a:prstGeom>
          <a:noFill/>
          <a:ln>
            <a:noFill/>
          </a:ln>
        </p:spPr>
      </p:pic>
      <p:graphicFrame>
        <p:nvGraphicFramePr>
          <p:cNvPr id="6" name="Content Placeholder 3"/>
          <p:cNvGraphicFramePr>
            <a:graphicFrameLocks/>
          </p:cNvGraphicFramePr>
          <p:nvPr>
            <p:extLst>
              <p:ext uri="{D42A27DB-BD31-4B8C-83A1-F6EECF244321}">
                <p14:modId xmlns:p14="http://schemas.microsoft.com/office/powerpoint/2010/main" val="3596519184"/>
              </p:ext>
            </p:extLst>
          </p:nvPr>
        </p:nvGraphicFramePr>
        <p:xfrm>
          <a:off x="838200" y="1972551"/>
          <a:ext cx="3533503" cy="313932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460950" y="3844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Weekday vs. Weekend Spending on Dining</a:t>
            </a:r>
            <a:endParaRPr b="1">
              <a:solidFill>
                <a:srgbClr val="9E0000"/>
              </a:solidFill>
            </a:endParaRPr>
          </a:p>
        </p:txBody>
      </p:sp>
      <p:sp>
        <p:nvSpPr>
          <p:cNvPr id="189" name="Google Shape;189;p25"/>
          <p:cNvSpPr txBox="1"/>
          <p:nvPr/>
        </p:nvSpPr>
        <p:spPr>
          <a:xfrm>
            <a:off x="5263116" y="2030819"/>
            <a:ext cx="6090684"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Customers spend significantly more on dining during weekdays, with a total of </a:t>
            </a:r>
            <a:r>
              <a:rPr lang="en-US" sz="1800" b="1">
                <a:solidFill>
                  <a:schemeClr val="dk1"/>
                </a:solidFill>
                <a:latin typeface="Calibri"/>
                <a:ea typeface="Calibri"/>
                <a:cs typeface="Calibri"/>
                <a:sym typeface="Calibri"/>
              </a:rPr>
              <a:t>₹5,783K</a:t>
            </a:r>
            <a:r>
              <a:rPr lang="en-US" sz="1800">
                <a:solidFill>
                  <a:schemeClr val="dk1"/>
                </a:solidFill>
                <a:latin typeface="Calibri"/>
                <a:ea typeface="Calibri"/>
                <a:cs typeface="Calibri"/>
                <a:sym typeface="Calibri"/>
              </a:rPr>
              <a:t> compared to </a:t>
            </a:r>
            <a:r>
              <a:rPr lang="en-US" sz="1800" b="1">
                <a:solidFill>
                  <a:schemeClr val="dk1"/>
                </a:solidFill>
                <a:latin typeface="Calibri"/>
                <a:ea typeface="Calibri"/>
                <a:cs typeface="Calibri"/>
                <a:sym typeface="Calibri"/>
              </a:rPr>
              <a:t>₹2,302K</a:t>
            </a:r>
            <a:r>
              <a:rPr lang="en-US" sz="1800">
                <a:solidFill>
                  <a:schemeClr val="dk1"/>
                </a:solidFill>
                <a:latin typeface="Calibri"/>
                <a:ea typeface="Calibri"/>
                <a:cs typeface="Calibri"/>
                <a:sym typeface="Calibri"/>
              </a:rPr>
              <a:t> on weekends.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Recommendations:</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Introduce Weekend Promotions: </a:t>
            </a:r>
            <a:r>
              <a:rPr lang="en-US" sz="1800">
                <a:solidFill>
                  <a:schemeClr val="dk1"/>
                </a:solidFill>
                <a:latin typeface="Calibri"/>
                <a:ea typeface="Calibri"/>
                <a:cs typeface="Calibri"/>
                <a:sym typeface="Calibri"/>
              </a:rPr>
              <a:t>Boosts customer footfall and increases revenue on weekends by encouraging more dining out through attractive offers like discounts or combo deals.</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Expand Takeaway and Delivery Options for Weekends: </a:t>
            </a:r>
            <a:r>
              <a:rPr lang="en-US" sz="1800">
                <a:solidFill>
                  <a:schemeClr val="dk1"/>
                </a:solidFill>
                <a:latin typeface="Calibri"/>
                <a:ea typeface="Calibri"/>
                <a:cs typeface="Calibri"/>
                <a:sym typeface="Calibri"/>
              </a:rPr>
              <a:t>Captures customers who prefer staying at home on weekends, driving additional revenue through convenient meal options.</a:t>
            </a:r>
            <a:endParaRPr sz="1800">
              <a:solidFill>
                <a:schemeClr val="dk1"/>
              </a:solidFill>
              <a:latin typeface="Calibri"/>
              <a:ea typeface="Calibri"/>
              <a:cs typeface="Calibri"/>
              <a:sym typeface="Calibri"/>
            </a:endParaRPr>
          </a:p>
        </p:txBody>
      </p:sp>
      <p:pic>
        <p:nvPicPr>
          <p:cNvPr id="190" name="Google Shape;190;p25"/>
          <p:cNvPicPr preferRelativeResize="0"/>
          <p:nvPr/>
        </p:nvPicPr>
        <p:blipFill rotWithShape="1">
          <a:blip r:embed="rId3">
            <a:alphaModFix/>
          </a:blip>
          <a:srcRect/>
          <a:stretch/>
        </p:blipFill>
        <p:spPr>
          <a:xfrm>
            <a:off x="10607040" y="6155213"/>
            <a:ext cx="1584960" cy="711496"/>
          </a:xfrm>
          <a:prstGeom prst="rect">
            <a:avLst/>
          </a:prstGeom>
          <a:noFill/>
          <a:ln>
            <a:noFill/>
          </a:ln>
        </p:spPr>
      </p:pic>
      <p:graphicFrame>
        <p:nvGraphicFramePr>
          <p:cNvPr id="6" name="Content Placeholder 3"/>
          <p:cNvGraphicFramePr>
            <a:graphicFrameLocks/>
          </p:cNvGraphicFramePr>
          <p:nvPr>
            <p:extLst>
              <p:ext uri="{D42A27DB-BD31-4B8C-83A1-F6EECF244321}">
                <p14:modId xmlns:p14="http://schemas.microsoft.com/office/powerpoint/2010/main" val="3639917864"/>
              </p:ext>
            </p:extLst>
          </p:nvPr>
        </p:nvGraphicFramePr>
        <p:xfrm>
          <a:off x="838200" y="1825624"/>
          <a:ext cx="4127206" cy="307637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4"/>
        <p:cNvGrpSpPr/>
        <p:nvPr/>
      </p:nvGrpSpPr>
      <p:grpSpPr>
        <a:xfrm>
          <a:off x="0" y="0"/>
          <a:ext cx="0" cy="0"/>
          <a:chOff x="0" y="0"/>
          <a:chExt cx="0" cy="0"/>
        </a:xfrm>
      </p:grpSpPr>
      <p:sp>
        <p:nvSpPr>
          <p:cNvPr id="195" name="Google Shape;195;p26"/>
          <p:cNvSpPr txBox="1"/>
          <p:nvPr/>
        </p:nvSpPr>
        <p:spPr>
          <a:xfrm>
            <a:off x="435275" y="302875"/>
            <a:ext cx="6996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9E0000"/>
                </a:solidFill>
                <a:latin typeface="Calibri"/>
                <a:ea typeface="Calibri"/>
                <a:cs typeface="Calibri"/>
                <a:sym typeface="Calibri"/>
              </a:rPr>
              <a:t>Dashboard and Visualization:</a:t>
            </a:r>
            <a:endParaRPr sz="4400" b="1">
              <a:solidFill>
                <a:srgbClr val="9E0000"/>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0" y="1320799"/>
            <a:ext cx="12192000" cy="55372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460375" y="3118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Conclusion</a:t>
            </a:r>
            <a:endParaRPr b="1">
              <a:solidFill>
                <a:srgbClr val="9E0000"/>
              </a:solidFill>
            </a:endParaRPr>
          </a:p>
        </p:txBody>
      </p:sp>
      <p:sp>
        <p:nvSpPr>
          <p:cNvPr id="202" name="Google Shape;202;p27"/>
          <p:cNvSpPr txBox="1">
            <a:spLocks noGrp="1"/>
          </p:cNvSpPr>
          <p:nvPr>
            <p:ph type="body" idx="1"/>
          </p:nvPr>
        </p:nvSpPr>
        <p:spPr>
          <a:xfrm>
            <a:off x="818707" y="1637414"/>
            <a:ext cx="5741700" cy="4466700"/>
          </a:xfrm>
          <a:prstGeom prst="rect">
            <a:avLst/>
          </a:prstGeom>
          <a:solidFill>
            <a:srgbClr val="CCCCCC"/>
          </a:solid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rgbClr val="F2F2F2"/>
              </a:buClr>
              <a:buSzPts val="2000"/>
              <a:buNone/>
            </a:pPr>
            <a:r>
              <a:rPr lang="en-US" sz="1800" b="1"/>
              <a:t>Opportunities in Low-Competition Markets      : </a:t>
            </a:r>
            <a:r>
              <a:rPr lang="en-US" sz="1800"/>
              <a:t>Countries like Canada, Qatar, Sri Lanka, and Singapore have fewer restaurants, indicating lower competition. Expanding into these markets could help Zomato establish a strong presence with less resistance from competitors.</a:t>
            </a:r>
            <a:endParaRPr sz="1800"/>
          </a:p>
          <a:p>
            <a:pPr marL="0" lvl="0" indent="0" algn="l" rtl="0">
              <a:lnSpc>
                <a:spcPct val="90000"/>
              </a:lnSpc>
              <a:spcBef>
                <a:spcPts val="1000"/>
              </a:spcBef>
              <a:spcAft>
                <a:spcPts val="0"/>
              </a:spcAft>
              <a:buClr>
                <a:srgbClr val="F2F2F2"/>
              </a:buClr>
              <a:buSzPts val="2000"/>
              <a:buNone/>
            </a:pPr>
            <a:r>
              <a:rPr lang="en-US" sz="1800" b="1"/>
              <a:t>Focus on High-Performing Cuisines      : </a:t>
            </a:r>
            <a:r>
              <a:rPr lang="en-US" sz="1800"/>
              <a:t>Identifying and offering cuisines with higher demand and satisfaction can attract more customers, improve overall ratings, and drive loyalty. A data-driven approach to understanding popular cuisines will ensure success in diverse markets.</a:t>
            </a:r>
            <a:endParaRPr sz="1800"/>
          </a:p>
          <a:p>
            <a:pPr marL="0" lvl="0" indent="0" algn="l" rtl="0">
              <a:lnSpc>
                <a:spcPct val="90000"/>
              </a:lnSpc>
              <a:spcBef>
                <a:spcPts val="1000"/>
              </a:spcBef>
              <a:spcAft>
                <a:spcPts val="0"/>
              </a:spcAft>
              <a:buClr>
                <a:srgbClr val="F2F2F2"/>
              </a:buClr>
              <a:buSzPts val="2000"/>
              <a:buNone/>
            </a:pPr>
            <a:r>
              <a:rPr lang="en-US" sz="1800" b="1"/>
              <a:t>Incorporate Online Delivery Services     : </a:t>
            </a:r>
            <a:r>
              <a:rPr lang="en-US" sz="1800"/>
              <a:t>Restaurants with online delivery options consistently achieve higher ratings. Adding this feature will not only enhance customer satisfaction but also increase accessibility, helping Zomato restaurants reach a larger audience and boost revenue.</a:t>
            </a:r>
            <a:endParaRPr sz="1800"/>
          </a:p>
          <a:p>
            <a:pPr marL="0" lvl="0" indent="0" algn="l" rtl="0">
              <a:lnSpc>
                <a:spcPct val="90000"/>
              </a:lnSpc>
              <a:spcBef>
                <a:spcPts val="1000"/>
              </a:spcBef>
              <a:spcAft>
                <a:spcPts val="0"/>
              </a:spcAft>
              <a:buClr>
                <a:schemeClr val="dk1"/>
              </a:buClr>
              <a:buSzPts val="1800"/>
              <a:buNone/>
            </a:pPr>
            <a:endParaRPr sz="1800"/>
          </a:p>
        </p:txBody>
      </p:sp>
      <p:sp>
        <p:nvSpPr>
          <p:cNvPr id="203" name="Google Shape;203;p27"/>
          <p:cNvSpPr txBox="1">
            <a:spLocks noGrp="1"/>
          </p:cNvSpPr>
          <p:nvPr>
            <p:ph type="body" idx="2"/>
          </p:nvPr>
        </p:nvSpPr>
        <p:spPr>
          <a:xfrm>
            <a:off x="7378995" y="1637414"/>
            <a:ext cx="3974700" cy="3840000"/>
          </a:xfrm>
          <a:prstGeom prst="rect">
            <a:avLst/>
          </a:prstGeom>
          <a:solidFill>
            <a:srgbClr val="CCCCCC"/>
          </a:solidFill>
          <a:ln>
            <a:noFill/>
          </a:ln>
        </p:spPr>
        <p:txBody>
          <a:bodyPr spcFirstLastPara="1" wrap="square" lIns="91425" tIns="45700" rIns="91425" bIns="45700" anchor="t" anchorCtr="0">
            <a:spAutoFit/>
          </a:bodyPr>
          <a:lstStyle/>
          <a:p>
            <a:pPr marL="228600" lvl="0" indent="-228600" algn="l" rtl="0">
              <a:lnSpc>
                <a:spcPct val="90000"/>
              </a:lnSpc>
              <a:spcBef>
                <a:spcPts val="0"/>
              </a:spcBef>
              <a:spcAft>
                <a:spcPts val="0"/>
              </a:spcAft>
              <a:buSzPts val="1800"/>
              <a:buChar char="•"/>
            </a:pPr>
            <a:r>
              <a:rPr lang="en-US" sz="1800"/>
              <a:t>Our </a:t>
            </a:r>
            <a:r>
              <a:rPr lang="en-US" sz="1800" b="1"/>
              <a:t>Zomato Restaurant Analysis</a:t>
            </a:r>
            <a:r>
              <a:rPr lang="en-US" sz="1800"/>
              <a:t> provides a strategic roadmap for expansion. </a:t>
            </a:r>
            <a:endParaRPr sz="1800"/>
          </a:p>
          <a:p>
            <a:pPr marL="228600" lvl="0" indent="-228600" algn="l" rtl="0">
              <a:lnSpc>
                <a:spcPct val="90000"/>
              </a:lnSpc>
              <a:spcBef>
                <a:spcPts val="1000"/>
              </a:spcBef>
              <a:spcAft>
                <a:spcPts val="0"/>
              </a:spcAft>
              <a:buSzPts val="1800"/>
              <a:buChar char="•"/>
            </a:pPr>
            <a:r>
              <a:rPr lang="en-US" sz="1800"/>
              <a:t>By targeting low-competition markets, focusing on high-performing cuisines, and leveraging the benefits of online delivery.</a:t>
            </a:r>
            <a:endParaRPr sz="1800"/>
          </a:p>
          <a:p>
            <a:pPr marL="228600" lvl="0" indent="-228600" algn="l" rtl="0">
              <a:lnSpc>
                <a:spcPct val="90000"/>
              </a:lnSpc>
              <a:spcBef>
                <a:spcPts val="1000"/>
              </a:spcBef>
              <a:spcAft>
                <a:spcPts val="0"/>
              </a:spcAft>
              <a:buSzPts val="1800"/>
              <a:buChar char="•"/>
            </a:pPr>
            <a:r>
              <a:rPr lang="en-US" sz="1800"/>
              <a:t>Zomato can optimize its restaurant openings and customer reach. These strategies, driven by data insights, ensure a balanced approach that addresses customer preferences, market gaps, and long-term business growth.</a:t>
            </a:r>
            <a:endParaRPr sz="1800"/>
          </a:p>
        </p:txBody>
      </p:sp>
      <p:pic>
        <p:nvPicPr>
          <p:cNvPr id="204" name="Google Shape;204;p27"/>
          <p:cNvPicPr preferRelativeResize="0"/>
          <p:nvPr/>
        </p:nvPicPr>
        <p:blipFill rotWithShape="1">
          <a:blip r:embed="rId3">
            <a:alphaModFix/>
          </a:blip>
          <a:srcRect/>
          <a:stretch/>
        </p:blipFill>
        <p:spPr>
          <a:xfrm>
            <a:off x="5027032" y="1690688"/>
            <a:ext cx="222217" cy="266263"/>
          </a:xfrm>
          <a:prstGeom prst="rect">
            <a:avLst/>
          </a:prstGeom>
          <a:noFill/>
          <a:ln>
            <a:noFill/>
          </a:ln>
        </p:spPr>
      </p:pic>
      <p:sp>
        <p:nvSpPr>
          <p:cNvPr id="205" name="Google Shape;205;p27" descr="Chef Hat Outline Stock Illustrations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27"/>
          <p:cNvPicPr preferRelativeResize="0"/>
          <p:nvPr/>
        </p:nvPicPr>
        <p:blipFill rotWithShape="1">
          <a:blip r:embed="rId4">
            <a:alphaModFix/>
          </a:blip>
          <a:srcRect/>
          <a:stretch/>
        </p:blipFill>
        <p:spPr>
          <a:xfrm>
            <a:off x="4211783" y="3024131"/>
            <a:ext cx="272551" cy="272551"/>
          </a:xfrm>
          <a:prstGeom prst="rect">
            <a:avLst/>
          </a:prstGeom>
          <a:noFill/>
          <a:ln>
            <a:noFill/>
          </a:ln>
        </p:spPr>
      </p:pic>
      <p:pic>
        <p:nvPicPr>
          <p:cNvPr id="207" name="Google Shape;207;p27"/>
          <p:cNvPicPr preferRelativeResize="0"/>
          <p:nvPr/>
        </p:nvPicPr>
        <p:blipFill rotWithShape="1">
          <a:blip r:embed="rId5">
            <a:alphaModFix/>
          </a:blip>
          <a:srcRect/>
          <a:stretch/>
        </p:blipFill>
        <p:spPr>
          <a:xfrm>
            <a:off x="4346368" y="4423448"/>
            <a:ext cx="264727" cy="264727"/>
          </a:xfrm>
          <a:prstGeom prst="rect">
            <a:avLst/>
          </a:prstGeom>
          <a:noFill/>
          <a:ln>
            <a:noFill/>
          </a:ln>
        </p:spPr>
      </p:pic>
      <p:pic>
        <p:nvPicPr>
          <p:cNvPr id="208" name="Google Shape;208;p27"/>
          <p:cNvPicPr preferRelativeResize="0"/>
          <p:nvPr/>
        </p:nvPicPr>
        <p:blipFill rotWithShape="1">
          <a:blip r:embed="rId6">
            <a:alphaModFix/>
          </a:blip>
          <a:srcRect/>
          <a:stretch/>
        </p:blipFill>
        <p:spPr>
          <a:xfrm>
            <a:off x="10607040" y="6155213"/>
            <a:ext cx="1584960" cy="7114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2"/>
        <p:cNvGrpSpPr/>
        <p:nvPr/>
      </p:nvGrpSpPr>
      <p:grpSpPr>
        <a:xfrm>
          <a:off x="0" y="0"/>
          <a:ext cx="0" cy="0"/>
          <a:chOff x="0" y="0"/>
          <a:chExt cx="0" cy="0"/>
        </a:xfrm>
      </p:grpSpPr>
      <p:sp>
        <p:nvSpPr>
          <p:cNvPr id="213" name="Google Shape;213;p28"/>
          <p:cNvSpPr txBox="1"/>
          <p:nvPr/>
        </p:nvSpPr>
        <p:spPr>
          <a:xfrm>
            <a:off x="4070247" y="3626925"/>
            <a:ext cx="4128900" cy="939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500" b="1">
                <a:solidFill>
                  <a:srgbClr val="9E0000"/>
                </a:solidFill>
                <a:latin typeface="Calibri"/>
                <a:ea typeface="Calibri"/>
                <a:cs typeface="Calibri"/>
                <a:sym typeface="Calibri"/>
              </a:rPr>
              <a:t>Thank You</a:t>
            </a:r>
            <a:endParaRPr sz="5500" b="1">
              <a:solidFill>
                <a:srgbClr val="9E0000"/>
              </a:solidFill>
              <a:latin typeface="Calibri"/>
              <a:ea typeface="Calibri"/>
              <a:cs typeface="Calibri"/>
              <a:sym typeface="Calibri"/>
            </a:endParaRPr>
          </a:p>
        </p:txBody>
      </p:sp>
      <p:pic>
        <p:nvPicPr>
          <p:cNvPr id="214" name="Google Shape;214;p28"/>
          <p:cNvPicPr preferRelativeResize="0"/>
          <p:nvPr/>
        </p:nvPicPr>
        <p:blipFill rotWithShape="1">
          <a:blip r:embed="rId3">
            <a:alphaModFix/>
          </a:blip>
          <a:srcRect/>
          <a:stretch/>
        </p:blipFill>
        <p:spPr>
          <a:xfrm>
            <a:off x="10607040" y="6155213"/>
            <a:ext cx="1584960" cy="711496"/>
          </a:xfrm>
          <a:prstGeom prst="rect">
            <a:avLst/>
          </a:prstGeom>
          <a:noFill/>
          <a:ln>
            <a:noFill/>
          </a:ln>
        </p:spPr>
      </p:pic>
      <p:pic>
        <p:nvPicPr>
          <p:cNvPr id="215" name="Google Shape;215;p28"/>
          <p:cNvPicPr preferRelativeResize="0"/>
          <p:nvPr/>
        </p:nvPicPr>
        <p:blipFill>
          <a:blip r:embed="rId4">
            <a:alphaModFix/>
          </a:blip>
          <a:stretch>
            <a:fillRect/>
          </a:stretch>
        </p:blipFill>
        <p:spPr>
          <a:xfrm>
            <a:off x="4891075" y="2217225"/>
            <a:ext cx="2409825" cy="140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803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About Zomato </a:t>
            </a:r>
            <a:endParaRPr b="1">
              <a:solidFill>
                <a:srgbClr val="9E0000"/>
              </a:solidFill>
            </a:endParaRPr>
          </a:p>
        </p:txBody>
      </p:sp>
      <p:pic>
        <p:nvPicPr>
          <p:cNvPr id="97" name="Google Shape;97;p14"/>
          <p:cNvPicPr preferRelativeResize="0"/>
          <p:nvPr/>
        </p:nvPicPr>
        <p:blipFill rotWithShape="1">
          <a:blip r:embed="rId3">
            <a:alphaModFix/>
          </a:blip>
          <a:srcRect/>
          <a:stretch/>
        </p:blipFill>
        <p:spPr>
          <a:xfrm>
            <a:off x="606113" y="2223638"/>
            <a:ext cx="3795025" cy="2433400"/>
          </a:xfrm>
          <a:prstGeom prst="rect">
            <a:avLst/>
          </a:prstGeom>
          <a:noFill/>
          <a:ln>
            <a:noFill/>
          </a:ln>
        </p:spPr>
      </p:pic>
      <p:sp>
        <p:nvSpPr>
          <p:cNvPr id="98" name="Google Shape;98;p14"/>
          <p:cNvSpPr txBox="1"/>
          <p:nvPr/>
        </p:nvSpPr>
        <p:spPr>
          <a:xfrm rot="-669">
            <a:off x="191812" y="4978086"/>
            <a:ext cx="46236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rgbClr val="980000"/>
                </a:solidFill>
                <a:latin typeface="Calibri"/>
                <a:ea typeface="Calibri"/>
                <a:cs typeface="Calibri"/>
                <a:sym typeface="Calibri"/>
              </a:rPr>
              <a:t>The name Zomato is derived from "Tomato" but with a "Z" to make it catchy, fun, and easy to remember.</a:t>
            </a:r>
            <a:endParaRPr sz="1500">
              <a:solidFill>
                <a:srgbClr val="980000"/>
              </a:solidFill>
              <a:latin typeface="Calibri"/>
              <a:ea typeface="Calibri"/>
              <a:cs typeface="Calibri"/>
              <a:sym typeface="Calibri"/>
            </a:endParaRPr>
          </a:p>
        </p:txBody>
      </p:sp>
      <p:sp>
        <p:nvSpPr>
          <p:cNvPr id="99" name="Google Shape;99;p14"/>
          <p:cNvSpPr/>
          <p:nvPr/>
        </p:nvSpPr>
        <p:spPr>
          <a:xfrm>
            <a:off x="4815425" y="1690825"/>
            <a:ext cx="7091700" cy="3286800"/>
          </a:xfrm>
          <a:prstGeom prst="rect">
            <a:avLst/>
          </a:prstGeom>
          <a:solidFill>
            <a:schemeClr val="lt2"/>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Zomato, founded in 2008, is a leading global platform for discovering and ordering food from restaurants. Initially focused on restaurant reviews and discovery, Zomato quickly expanded into online food delivery and table reservations, transforming the way people experience dining. </a:t>
            </a:r>
            <a:endParaRPr>
              <a:solidFill>
                <a:schemeClr val="dk1"/>
              </a:solidFill>
            </a:endParaRPr>
          </a:p>
          <a:p>
            <a:pPr marL="285750" marR="0" lvl="0" indent="-285750" algn="l" rtl="0">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With a strong presence in over 20 countries, Zomato connects millions of customers to restaurants, offering seamless food delivery, exclusive memberships, and user-generated reviews. Through innovation and technology, Zomato continues to grow as a go-to platform for food lovers worldwide.</a:t>
            </a:r>
            <a:endParaRPr sz="1800">
              <a:solidFill>
                <a:schemeClr val="dk1"/>
              </a:solidFill>
              <a:latin typeface="Calibri"/>
              <a:ea typeface="Calibri"/>
              <a:cs typeface="Calibri"/>
              <a:sym typeface="Calibri"/>
            </a:endParaRPr>
          </a:p>
        </p:txBody>
      </p:sp>
      <p:pic>
        <p:nvPicPr>
          <p:cNvPr id="100" name="Google Shape;100;p14"/>
          <p:cNvPicPr preferRelativeResize="0"/>
          <p:nvPr/>
        </p:nvPicPr>
        <p:blipFill rotWithShape="1">
          <a:blip r:embed="rId4">
            <a:alphaModFix/>
          </a:blip>
          <a:srcRect/>
          <a:stretch/>
        </p:blipFill>
        <p:spPr>
          <a:xfrm>
            <a:off x="10607040" y="6155213"/>
            <a:ext cx="1584960" cy="7114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99650" y="3650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Data Cleansing and Processing</a:t>
            </a:r>
            <a:endParaRPr b="1">
              <a:solidFill>
                <a:srgbClr val="9E0000"/>
              </a:solidFill>
            </a:endParaRPr>
          </a:p>
        </p:txBody>
      </p:sp>
      <p:sp>
        <p:nvSpPr>
          <p:cNvPr id="106" name="Google Shape;106;p15"/>
          <p:cNvSpPr txBox="1">
            <a:spLocks noGrp="1"/>
          </p:cNvSpPr>
          <p:nvPr>
            <p:ph type="body" idx="1"/>
          </p:nvPr>
        </p:nvSpPr>
        <p:spPr>
          <a:xfrm>
            <a:off x="460950" y="4719782"/>
            <a:ext cx="11562300" cy="1246909"/>
          </a:xfrm>
          <a:prstGeom prst="rect">
            <a:avLst/>
          </a:prstGeom>
          <a:noFill/>
          <a:ln>
            <a:noFill/>
          </a:ln>
        </p:spPr>
        <p:txBody>
          <a:bodyPr spcFirstLastPara="1" wrap="square" lIns="91425" tIns="45700" rIns="91425" bIns="45700" anchor="t" anchorCtr="0">
            <a:normAutofit/>
          </a:bodyPr>
          <a:lstStyle/>
          <a:p>
            <a:pPr marL="228600" lvl="0" indent="-241300" algn="l" rtl="0">
              <a:lnSpc>
                <a:spcPct val="90000"/>
              </a:lnSpc>
              <a:spcBef>
                <a:spcPts val="1000"/>
              </a:spcBef>
              <a:spcAft>
                <a:spcPts val="0"/>
              </a:spcAft>
              <a:buSzPts val="2000"/>
              <a:buChar char="•"/>
            </a:pPr>
            <a:r>
              <a:rPr lang="en-US" sz="2000" dirty="0"/>
              <a:t>Dropped the "Address" column as it was not relevant for analysis, reducing unnecessary clutter.</a:t>
            </a:r>
            <a:endParaRPr dirty="0"/>
          </a:p>
          <a:p>
            <a:pPr marL="228600" lvl="0" indent="-228600" algn="l" rtl="0">
              <a:lnSpc>
                <a:spcPct val="90000"/>
              </a:lnSpc>
              <a:spcBef>
                <a:spcPts val="1000"/>
              </a:spcBef>
              <a:spcAft>
                <a:spcPts val="0"/>
              </a:spcAft>
              <a:buClr>
                <a:schemeClr val="dk1"/>
              </a:buClr>
              <a:buSzPts val="2000"/>
              <a:buChar char="•"/>
            </a:pPr>
            <a:r>
              <a:rPr lang="en-US" sz="2000" dirty="0"/>
              <a:t>Removed duplicate rows to ensure data accuracy and avoid skewed insights.</a:t>
            </a:r>
            <a:endParaRPr sz="2000" dirty="0"/>
          </a:p>
        </p:txBody>
      </p:sp>
      <p:pic>
        <p:nvPicPr>
          <p:cNvPr id="107" name="Google Shape;107;p15"/>
          <p:cNvPicPr preferRelativeResize="0"/>
          <p:nvPr/>
        </p:nvPicPr>
        <p:blipFill rotWithShape="1">
          <a:blip r:embed="rId3">
            <a:alphaModFix/>
          </a:blip>
          <a:srcRect/>
          <a:stretch/>
        </p:blipFill>
        <p:spPr>
          <a:xfrm>
            <a:off x="10607040" y="6155213"/>
            <a:ext cx="1584960" cy="711496"/>
          </a:xfrm>
          <a:prstGeom prst="rect">
            <a:avLst/>
          </a:prstGeom>
          <a:noFill/>
          <a:ln>
            <a:noFill/>
          </a:ln>
        </p:spPr>
      </p:pic>
      <p:sp>
        <p:nvSpPr>
          <p:cNvPr id="108" name="Google Shape;108;p15"/>
          <p:cNvSpPr txBox="1"/>
          <p:nvPr/>
        </p:nvSpPr>
        <p:spPr>
          <a:xfrm>
            <a:off x="4875150" y="2466108"/>
            <a:ext cx="7186800" cy="2253673"/>
          </a:xfrm>
          <a:prstGeom prst="rect">
            <a:avLst/>
          </a:prstGeom>
          <a:noFill/>
          <a:ln>
            <a:noFill/>
          </a:ln>
        </p:spPr>
        <p:txBody>
          <a:bodyPr spcFirstLastPara="1" wrap="square" lIns="91425" tIns="91425" rIns="91425" bIns="91425" anchor="t" anchorCtr="0">
            <a:noAutofit/>
          </a:bodyPr>
          <a:lstStyle/>
          <a:p>
            <a:pPr marL="228600" lvl="0" indent="-228600" algn="l" rtl="0">
              <a:lnSpc>
                <a:spcPct val="90000"/>
              </a:lnSpc>
              <a:spcBef>
                <a:spcPts val="0"/>
              </a:spcBef>
              <a:spcAft>
                <a:spcPts val="0"/>
              </a:spcAft>
              <a:buClr>
                <a:schemeClr val="dk1"/>
              </a:buClr>
              <a:buSzPts val="2000"/>
              <a:buChar char="•"/>
            </a:pPr>
            <a:r>
              <a:rPr lang="en-US" sz="2000" dirty="0">
                <a:solidFill>
                  <a:schemeClr val="dk1"/>
                </a:solidFill>
                <a:latin typeface="Calibri"/>
                <a:ea typeface="Calibri"/>
                <a:cs typeface="Calibri"/>
                <a:sym typeface="Calibri"/>
              </a:rPr>
              <a:t>Extracted year, month, and date from the </a:t>
            </a:r>
            <a:r>
              <a:rPr lang="en-US" sz="2000" dirty="0" err="1">
                <a:solidFill>
                  <a:schemeClr val="dk1"/>
                </a:solidFill>
                <a:latin typeface="Calibri"/>
                <a:ea typeface="Calibri"/>
                <a:cs typeface="Calibri"/>
                <a:sym typeface="Calibri"/>
              </a:rPr>
              <a:t>Datekey_Opening</a:t>
            </a:r>
            <a:r>
              <a:rPr lang="en-US" sz="2000" dirty="0">
                <a:solidFill>
                  <a:schemeClr val="dk1"/>
                </a:solidFill>
                <a:latin typeface="Calibri"/>
                <a:ea typeface="Calibri"/>
                <a:cs typeface="Calibri"/>
                <a:sym typeface="Calibri"/>
              </a:rPr>
              <a:t> column to enable better granularity in analysis.</a:t>
            </a:r>
            <a:endParaRPr sz="2800" dirty="0">
              <a:solidFill>
                <a:schemeClr val="dk1"/>
              </a:solidFill>
              <a:latin typeface="Calibri"/>
              <a:ea typeface="Calibri"/>
              <a:cs typeface="Calibri"/>
              <a:sym typeface="Calibri"/>
            </a:endParaRPr>
          </a:p>
          <a:p>
            <a:pPr marL="228600" lvl="0" indent="-228600" algn="l" rtl="0">
              <a:lnSpc>
                <a:spcPct val="90000"/>
              </a:lnSpc>
              <a:spcBef>
                <a:spcPts val="1000"/>
              </a:spcBef>
              <a:spcAft>
                <a:spcPts val="0"/>
              </a:spcAft>
              <a:buClr>
                <a:schemeClr val="dk1"/>
              </a:buClr>
              <a:buSzPts val="2000"/>
              <a:buChar char="•"/>
            </a:pPr>
            <a:r>
              <a:rPr lang="en-US" sz="2000" dirty="0">
                <a:solidFill>
                  <a:schemeClr val="dk1"/>
                </a:solidFill>
                <a:latin typeface="Calibri"/>
                <a:ea typeface="Calibri"/>
                <a:cs typeface="Calibri"/>
                <a:sym typeface="Calibri"/>
              </a:rPr>
              <a:t>Removed blank rows where the "Cuisines" column had missing values to ensure data completeness.</a:t>
            </a:r>
            <a:endParaRPr sz="2000" dirty="0">
              <a:solidFill>
                <a:schemeClr val="dk1"/>
              </a:solidFill>
              <a:latin typeface="Calibri"/>
              <a:ea typeface="Calibri"/>
              <a:cs typeface="Calibri"/>
              <a:sym typeface="Calibri"/>
            </a:endParaRPr>
          </a:p>
          <a:p>
            <a:pPr marL="228600" lvl="0" indent="-241300" algn="l" rtl="0">
              <a:lnSpc>
                <a:spcPct val="90000"/>
              </a:lnSpc>
              <a:spcBef>
                <a:spcPts val="100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Replaced zero values in the "Average Cost for Two" column with the average value of the respective city to maintain consistency.</a:t>
            </a:r>
            <a:endParaRPr sz="2000" dirty="0">
              <a:solidFill>
                <a:schemeClr val="dk1"/>
              </a:solidFill>
              <a:latin typeface="Calibri"/>
              <a:ea typeface="Calibri"/>
              <a:cs typeface="Calibri"/>
              <a:sym typeface="Calibri"/>
            </a:endParaRPr>
          </a:p>
        </p:txBody>
      </p:sp>
      <p:pic>
        <p:nvPicPr>
          <p:cNvPr id="1028" name="Picture 4" descr="How Zomato Uses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594" y="2354250"/>
            <a:ext cx="3712866" cy="20792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70625" y="3748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Analytical Approach &amp; Tools:</a:t>
            </a:r>
            <a:endParaRPr b="1">
              <a:solidFill>
                <a:srgbClr val="9E0000"/>
              </a:solidFill>
            </a:endParaRPr>
          </a:p>
        </p:txBody>
      </p:sp>
      <p:sp>
        <p:nvSpPr>
          <p:cNvPr id="115" name="Google Shape;115;p16"/>
          <p:cNvSpPr txBox="1">
            <a:spLocks noGrp="1"/>
          </p:cNvSpPr>
          <p:nvPr>
            <p:ph type="body" idx="1"/>
          </p:nvPr>
        </p:nvSpPr>
        <p:spPr>
          <a:xfrm>
            <a:off x="909250" y="1912675"/>
            <a:ext cx="10515600" cy="3804000"/>
          </a:xfrm>
          <a:prstGeom prst="rect">
            <a:avLst/>
          </a:prstGeom>
          <a:noFill/>
          <a:ln>
            <a:noFill/>
          </a:ln>
        </p:spPr>
        <p:txBody>
          <a:bodyPr spcFirstLastPara="1" wrap="square" lIns="91425" tIns="45700" rIns="91425" bIns="45700" anchor="t" anchorCtr="0">
            <a:noAutofit/>
          </a:bodyPr>
          <a:lstStyle/>
          <a:p>
            <a:pPr marL="228600" lvl="0" indent="-215900" algn="l" rtl="0">
              <a:lnSpc>
                <a:spcPct val="90000"/>
              </a:lnSpc>
              <a:spcBef>
                <a:spcPts val="0"/>
              </a:spcBef>
              <a:spcAft>
                <a:spcPts val="0"/>
              </a:spcAft>
              <a:buClr>
                <a:schemeClr val="dk1"/>
              </a:buClr>
              <a:buSzPts val="1800"/>
              <a:buChar char="•"/>
            </a:pPr>
            <a:r>
              <a:rPr lang="en-US" sz="1800" b="1"/>
              <a:t>Data Cleansing:</a:t>
            </a:r>
            <a:r>
              <a:rPr lang="en-US" sz="1800"/>
              <a:t> Leveraged Excel functions like FIND, RIGHT, LEFT, MID, TEXT, and DATE to clean and structure the data effectively.</a:t>
            </a:r>
            <a:endParaRPr sz="1800"/>
          </a:p>
          <a:p>
            <a:pPr marL="228600" lvl="0" indent="-215900" algn="l" rtl="0">
              <a:lnSpc>
                <a:spcPct val="90000"/>
              </a:lnSpc>
              <a:spcBef>
                <a:spcPts val="1000"/>
              </a:spcBef>
              <a:spcAft>
                <a:spcPts val="0"/>
              </a:spcAft>
              <a:buClr>
                <a:schemeClr val="dk1"/>
              </a:buClr>
              <a:buSzPts val="1800"/>
              <a:buChar char="•"/>
            </a:pPr>
            <a:r>
              <a:rPr lang="en-US" sz="1800" b="1"/>
              <a:t>Data Integration:</a:t>
            </a:r>
            <a:r>
              <a:rPr lang="en-US" sz="1800"/>
              <a:t> Applied VLOOKUP to map country names and currencies accurately.</a:t>
            </a:r>
            <a:endParaRPr sz="1800"/>
          </a:p>
          <a:p>
            <a:pPr marL="228600" lvl="0" indent="-215900" algn="l" rtl="0">
              <a:lnSpc>
                <a:spcPct val="90000"/>
              </a:lnSpc>
              <a:spcBef>
                <a:spcPts val="1000"/>
              </a:spcBef>
              <a:spcAft>
                <a:spcPts val="0"/>
              </a:spcAft>
              <a:buClr>
                <a:schemeClr val="dk1"/>
              </a:buClr>
              <a:buSzPts val="1800"/>
              <a:buChar char="•"/>
            </a:pPr>
            <a:r>
              <a:rPr lang="en-US" sz="1800" b="1"/>
              <a:t>Descriptive Analysis:</a:t>
            </a:r>
            <a:r>
              <a:rPr lang="en-US" sz="1800"/>
              <a:t> Created multiple pivot tables to identify regions with new restaurant openings, analyze key competitors and the identify price bucket range for restaurants.</a:t>
            </a:r>
            <a:endParaRPr sz="1800"/>
          </a:p>
          <a:p>
            <a:pPr marL="228600" lvl="0" indent="-215900" algn="l" rtl="0">
              <a:lnSpc>
                <a:spcPct val="90000"/>
              </a:lnSpc>
              <a:spcBef>
                <a:spcPts val="1000"/>
              </a:spcBef>
              <a:spcAft>
                <a:spcPts val="0"/>
              </a:spcAft>
              <a:buClr>
                <a:schemeClr val="dk1"/>
              </a:buClr>
              <a:buSzPts val="1800"/>
              <a:buChar char="•"/>
            </a:pPr>
            <a:r>
              <a:rPr lang="en-US" sz="1800" b="1"/>
              <a:t>Dynamic Visualization:</a:t>
            </a:r>
            <a:r>
              <a:rPr lang="en-US" sz="1800"/>
              <a:t> Designed dynamic charts and dashboards to present insights interactively.</a:t>
            </a:r>
            <a:endParaRPr sz="1800"/>
          </a:p>
          <a:p>
            <a:pPr marL="228600" lvl="0" indent="-215900" algn="l" rtl="0">
              <a:lnSpc>
                <a:spcPct val="90000"/>
              </a:lnSpc>
              <a:spcBef>
                <a:spcPts val="1000"/>
              </a:spcBef>
              <a:spcAft>
                <a:spcPts val="0"/>
              </a:spcAft>
              <a:buClr>
                <a:schemeClr val="dk1"/>
              </a:buClr>
              <a:buSzPts val="1800"/>
              <a:buChar char="•"/>
            </a:pPr>
            <a:r>
              <a:rPr lang="en-US" sz="1800" b="1"/>
              <a:t>Feature Engineering:</a:t>
            </a:r>
            <a:r>
              <a:rPr lang="en-US" sz="1800"/>
              <a:t> Added new columns for enhanced analysis and created a worksheet to standardize all currencies into USD.</a:t>
            </a:r>
            <a:endParaRPr sz="1800"/>
          </a:p>
          <a:p>
            <a:pPr marL="228600" lvl="0" indent="-215900" algn="l" rtl="0">
              <a:lnSpc>
                <a:spcPct val="90000"/>
              </a:lnSpc>
              <a:spcBef>
                <a:spcPts val="1000"/>
              </a:spcBef>
              <a:spcAft>
                <a:spcPts val="0"/>
              </a:spcAft>
              <a:buClr>
                <a:schemeClr val="dk1"/>
              </a:buClr>
              <a:buSzPts val="1800"/>
              <a:buChar char="•"/>
            </a:pPr>
            <a:r>
              <a:rPr lang="en-US" sz="1800" b="1"/>
              <a:t>Insights Extraction: </a:t>
            </a:r>
            <a:r>
              <a:rPr lang="en-US" sz="1800"/>
              <a:t>Used conditional formatting and filters to highlight key insights, such as country and restaurant-specific trends.</a:t>
            </a:r>
            <a:endParaRPr sz="1800"/>
          </a:p>
        </p:txBody>
      </p:sp>
      <p:pic>
        <p:nvPicPr>
          <p:cNvPr id="116" name="Google Shape;116;p16"/>
          <p:cNvPicPr preferRelativeResize="0"/>
          <p:nvPr/>
        </p:nvPicPr>
        <p:blipFill rotWithShape="1">
          <a:blip r:embed="rId3">
            <a:alphaModFix/>
          </a:blip>
          <a:srcRect/>
          <a:stretch/>
        </p:blipFill>
        <p:spPr>
          <a:xfrm>
            <a:off x="10607040" y="6155213"/>
            <a:ext cx="1584960" cy="7114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620486" y="36705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Restaurant Openings Over the Years</a:t>
            </a:r>
            <a:endParaRPr b="1">
              <a:solidFill>
                <a:srgbClr val="9E0000"/>
              </a:solidFill>
            </a:endParaRPr>
          </a:p>
        </p:txBody>
      </p:sp>
      <p:sp>
        <p:nvSpPr>
          <p:cNvPr id="123" name="Google Shape;123;p17"/>
          <p:cNvSpPr txBox="1"/>
          <p:nvPr/>
        </p:nvSpPr>
        <p:spPr>
          <a:xfrm>
            <a:off x="5146767" y="1825625"/>
            <a:ext cx="6792600" cy="42474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Steady Openings:</a:t>
            </a:r>
            <a:r>
              <a:rPr lang="en-US" sz="1800">
                <a:solidFill>
                  <a:schemeClr val="dk1"/>
                </a:solidFill>
                <a:latin typeface="Calibri"/>
                <a:ea typeface="Calibri"/>
                <a:cs typeface="Calibri"/>
                <a:sym typeface="Calibri"/>
              </a:rPr>
              <a:t> The number of restaurants opening each year has remained relatively consistent, ranging between 1,022 and 1,102 across all years.</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Peak Year:</a:t>
            </a:r>
            <a:r>
              <a:rPr lang="en-US" sz="1800">
                <a:solidFill>
                  <a:schemeClr val="dk1"/>
                </a:solidFill>
                <a:latin typeface="Calibri"/>
                <a:ea typeface="Calibri"/>
                <a:cs typeface="Calibri"/>
                <a:sym typeface="Calibri"/>
              </a:rPr>
              <a:t> The highest number of restaurant openings occurred in 2018 with 1,102 restaurants, indicating strong growth in that year.</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Lowest Year:</a:t>
            </a:r>
            <a:r>
              <a:rPr lang="en-US" sz="1800">
                <a:solidFill>
                  <a:schemeClr val="dk1"/>
                </a:solidFill>
                <a:latin typeface="Calibri"/>
                <a:ea typeface="Calibri"/>
                <a:cs typeface="Calibri"/>
                <a:sym typeface="Calibri"/>
              </a:rPr>
              <a:t> The lowest number of openings was in 2012, with 1,022 restaurants, possibly due to economic or industry-specific factors.</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Recovery After Dips:</a:t>
            </a:r>
            <a:r>
              <a:rPr lang="en-US" sz="1800">
                <a:solidFill>
                  <a:schemeClr val="dk1"/>
                </a:solidFill>
                <a:latin typeface="Calibri"/>
                <a:ea typeface="Calibri"/>
                <a:cs typeface="Calibri"/>
                <a:sym typeface="Calibri"/>
              </a:rPr>
              <a:t> While openings dipped slightly in 2012 and 2015, they steadily recovered in subsequent years, showing resilience in the industry.</a:t>
            </a:r>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Gradual Growth:</a:t>
            </a:r>
            <a:r>
              <a:rPr lang="en-US" sz="1800">
                <a:solidFill>
                  <a:schemeClr val="dk1"/>
                </a:solidFill>
                <a:latin typeface="Calibri"/>
                <a:ea typeface="Calibri"/>
                <a:cs typeface="Calibri"/>
                <a:sym typeface="Calibri"/>
              </a:rPr>
              <a:t> There is a slight upward trend from 2015 to 2018, reflecting an increasing demand for restaurants or better market opportunities in recent years.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124" name="Google Shape;124;p17"/>
          <p:cNvPicPr preferRelativeResize="0"/>
          <p:nvPr/>
        </p:nvPicPr>
        <p:blipFill rotWithShape="1">
          <a:blip r:embed="rId3">
            <a:alphaModFix/>
          </a:blip>
          <a:srcRect/>
          <a:stretch/>
        </p:blipFill>
        <p:spPr>
          <a:xfrm>
            <a:off x="10607040" y="6155213"/>
            <a:ext cx="1584960" cy="711496"/>
          </a:xfrm>
          <a:prstGeom prst="rect">
            <a:avLst/>
          </a:prstGeom>
          <a:noFill/>
          <a:ln>
            <a:noFill/>
          </a:ln>
        </p:spPr>
      </p:pic>
      <p:graphicFrame>
        <p:nvGraphicFramePr>
          <p:cNvPr id="6" name="Content Placeholder 3"/>
          <p:cNvGraphicFramePr>
            <a:graphicFrameLocks/>
          </p:cNvGraphicFramePr>
          <p:nvPr>
            <p:extLst>
              <p:ext uri="{D42A27DB-BD31-4B8C-83A1-F6EECF244321}">
                <p14:modId xmlns:p14="http://schemas.microsoft.com/office/powerpoint/2010/main" val="288990790"/>
              </p:ext>
            </p:extLst>
          </p:nvPr>
        </p:nvGraphicFramePr>
        <p:xfrm>
          <a:off x="620486" y="1912883"/>
          <a:ext cx="4359389" cy="36780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Customer Engagement Analysis by Country</a:t>
            </a:r>
            <a:endParaRPr b="1">
              <a:solidFill>
                <a:srgbClr val="9E0000"/>
              </a:solidFill>
            </a:endParaRPr>
          </a:p>
        </p:txBody>
      </p:sp>
      <p:sp>
        <p:nvSpPr>
          <p:cNvPr id="131" name="Google Shape;131;p18"/>
          <p:cNvSpPr txBox="1"/>
          <p:nvPr/>
        </p:nvSpPr>
        <p:spPr>
          <a:xfrm>
            <a:off x="5484475" y="2314725"/>
            <a:ext cx="6413100" cy="25860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Indonesia leads significantly with an average of 772 votes, indicating strong customer engagement or popularity of restaurants in this region.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United Arab Emirates (494), Turkey (431), Philippines (407), and South Africa (315) also show high average votes, reflecting a strong customer base or loyalty.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Regions with lower votes like Brazil and Singapore may offer opportunities for growth or need better marketing strategies to increase customer engagement.</a:t>
            </a:r>
            <a:endParaRPr sz="1800">
              <a:solidFill>
                <a:schemeClr val="dk1"/>
              </a:solidFill>
              <a:latin typeface="Calibri"/>
              <a:ea typeface="Calibri"/>
              <a:cs typeface="Calibri"/>
              <a:sym typeface="Calibri"/>
            </a:endParaRPr>
          </a:p>
        </p:txBody>
      </p:sp>
      <p:pic>
        <p:nvPicPr>
          <p:cNvPr id="132" name="Google Shape;132;p18"/>
          <p:cNvPicPr preferRelativeResize="0"/>
          <p:nvPr/>
        </p:nvPicPr>
        <p:blipFill rotWithShape="1">
          <a:blip r:embed="rId3">
            <a:alphaModFix/>
          </a:blip>
          <a:srcRect/>
          <a:stretch/>
        </p:blipFill>
        <p:spPr>
          <a:xfrm>
            <a:off x="10607040" y="6155213"/>
            <a:ext cx="1584960" cy="711496"/>
          </a:xfrm>
          <a:prstGeom prst="rect">
            <a:avLst/>
          </a:prstGeom>
          <a:noFill/>
          <a:ln>
            <a:noFill/>
          </a:ln>
        </p:spPr>
      </p:pic>
      <p:graphicFrame>
        <p:nvGraphicFramePr>
          <p:cNvPr id="7" name="Content Placeholder 3"/>
          <p:cNvGraphicFramePr>
            <a:graphicFrameLocks/>
          </p:cNvGraphicFramePr>
          <p:nvPr>
            <p:extLst>
              <p:ext uri="{D42A27DB-BD31-4B8C-83A1-F6EECF244321}">
                <p14:modId xmlns:p14="http://schemas.microsoft.com/office/powerpoint/2010/main" val="2477756258"/>
              </p:ext>
            </p:extLst>
          </p:nvPr>
        </p:nvGraphicFramePr>
        <p:xfrm>
          <a:off x="838199" y="1825626"/>
          <a:ext cx="4584405" cy="412860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70625" y="3388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Restaurant Market Distribution by Country</a:t>
            </a:r>
            <a:endParaRPr b="1">
              <a:solidFill>
                <a:srgbClr val="9E0000"/>
              </a:solidFill>
            </a:endParaRPr>
          </a:p>
        </p:txBody>
      </p:sp>
      <p:sp>
        <p:nvSpPr>
          <p:cNvPr id="138" name="Google Shape;138;p19"/>
          <p:cNvSpPr txBox="1">
            <a:spLocks noGrp="1"/>
          </p:cNvSpPr>
          <p:nvPr>
            <p:ph type="body" idx="1"/>
          </p:nvPr>
        </p:nvSpPr>
        <p:spPr>
          <a:xfrm>
            <a:off x="5369442" y="1664562"/>
            <a:ext cx="5984358" cy="46033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b="1"/>
              <a:t>India's Dominance in the Global Market: </a:t>
            </a:r>
            <a:r>
              <a:rPr lang="en-US" sz="1800"/>
              <a:t>With 8652 restaurants, India leads by a significant margin, accounting for the majority of the global restaurant count.</a:t>
            </a:r>
            <a:endParaRPr/>
          </a:p>
          <a:p>
            <a:pPr marL="228600" lvl="0" indent="-228600" algn="l" rtl="0">
              <a:lnSpc>
                <a:spcPct val="90000"/>
              </a:lnSpc>
              <a:spcBef>
                <a:spcPts val="1000"/>
              </a:spcBef>
              <a:spcAft>
                <a:spcPts val="0"/>
              </a:spcAft>
              <a:buClr>
                <a:schemeClr val="dk1"/>
              </a:buClr>
              <a:buSzPts val="1800"/>
              <a:buChar char="•"/>
            </a:pPr>
            <a:r>
              <a:rPr lang="en-US" sz="1800" b="1"/>
              <a:t>Key Markets with Strong Restaurant Presence: </a:t>
            </a:r>
            <a:r>
              <a:rPr lang="en-US" sz="1800"/>
              <a:t>The United States (425), United Kingdom (80), and Brazil (60) represent some of the top countries with notable restaurant networks, indicating diverse market engagement.</a:t>
            </a:r>
            <a:endParaRPr/>
          </a:p>
          <a:p>
            <a:pPr marL="228600" lvl="0" indent="-228600" algn="l" rtl="0">
              <a:lnSpc>
                <a:spcPct val="90000"/>
              </a:lnSpc>
              <a:spcBef>
                <a:spcPts val="1000"/>
              </a:spcBef>
              <a:spcAft>
                <a:spcPts val="0"/>
              </a:spcAft>
              <a:buClr>
                <a:schemeClr val="dk1"/>
              </a:buClr>
              <a:buSzPts val="1800"/>
              <a:buChar char="•"/>
            </a:pPr>
            <a:r>
              <a:rPr lang="en-US" sz="1800" b="1"/>
              <a:t>Potential for Growth in Low-Density Markets: </a:t>
            </a:r>
            <a:r>
              <a:rPr lang="en-US" sz="1800"/>
              <a:t>Canada (with only 4 restaurants) and others with lower restaurant counts may represent untapped markets for future development.</a:t>
            </a:r>
            <a:endParaRPr/>
          </a:p>
          <a:p>
            <a:pPr marL="228600" lvl="0" indent="-228600" algn="l" rtl="0">
              <a:lnSpc>
                <a:spcPct val="90000"/>
              </a:lnSpc>
              <a:spcBef>
                <a:spcPts val="1000"/>
              </a:spcBef>
              <a:spcAft>
                <a:spcPts val="0"/>
              </a:spcAft>
              <a:buClr>
                <a:schemeClr val="dk1"/>
              </a:buClr>
              <a:buSzPts val="1800"/>
              <a:buChar char="•"/>
            </a:pPr>
            <a:r>
              <a:rPr lang="en-US" sz="1800" b="1"/>
              <a:t>Global Restaurant Trends: </a:t>
            </a:r>
            <a:r>
              <a:rPr lang="en-US" sz="1800"/>
              <a:t>The total of 9542 restaurants worldwide highlights a highly concentrated market, with a few key players driving the restaurant industry.</a:t>
            </a:r>
            <a:endParaRPr/>
          </a:p>
          <a:p>
            <a:pPr marL="0" lvl="0" indent="0" algn="l" rtl="0">
              <a:lnSpc>
                <a:spcPct val="90000"/>
              </a:lnSpc>
              <a:spcBef>
                <a:spcPts val="1000"/>
              </a:spcBef>
              <a:spcAft>
                <a:spcPts val="0"/>
              </a:spcAft>
              <a:buClr>
                <a:schemeClr val="dk1"/>
              </a:buClr>
              <a:buSzPts val="1800"/>
              <a:buNone/>
            </a:pPr>
            <a:endParaRPr sz="1800"/>
          </a:p>
        </p:txBody>
      </p:sp>
      <p:pic>
        <p:nvPicPr>
          <p:cNvPr id="140" name="Google Shape;140;p19"/>
          <p:cNvPicPr preferRelativeResize="0"/>
          <p:nvPr/>
        </p:nvPicPr>
        <p:blipFill rotWithShape="1">
          <a:blip r:embed="rId3">
            <a:alphaModFix/>
          </a:blip>
          <a:srcRect/>
          <a:stretch/>
        </p:blipFill>
        <p:spPr>
          <a:xfrm>
            <a:off x="10607040" y="6155213"/>
            <a:ext cx="1584960" cy="711496"/>
          </a:xfrm>
          <a:prstGeom prst="rect">
            <a:avLst/>
          </a:prstGeom>
          <a:noFill/>
          <a:ln>
            <a:noFill/>
          </a:ln>
        </p:spPr>
      </p:pic>
      <p:graphicFrame>
        <p:nvGraphicFramePr>
          <p:cNvPr id="6" name="country wise res_chart"/>
          <p:cNvGraphicFramePr>
            <a:graphicFrameLocks/>
          </p:cNvGraphicFramePr>
          <p:nvPr>
            <p:extLst>
              <p:ext uri="{D42A27DB-BD31-4B8C-83A1-F6EECF244321}">
                <p14:modId xmlns:p14="http://schemas.microsoft.com/office/powerpoint/2010/main" val="272198952"/>
              </p:ext>
            </p:extLst>
          </p:nvPr>
        </p:nvGraphicFramePr>
        <p:xfrm>
          <a:off x="691116" y="1881963"/>
          <a:ext cx="4560153" cy="4295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98575" y="365125"/>
            <a:ext cx="114570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Opportunities in Low-Competition Restaurant Markets</a:t>
            </a:r>
            <a:endParaRPr>
              <a:solidFill>
                <a:srgbClr val="9E0000"/>
              </a:solidFill>
            </a:endParaRPr>
          </a:p>
        </p:txBody>
      </p:sp>
      <p:sp>
        <p:nvSpPr>
          <p:cNvPr id="147" name="Google Shape;147;p20"/>
          <p:cNvSpPr/>
          <p:nvPr/>
        </p:nvSpPr>
        <p:spPr>
          <a:xfrm>
            <a:off x="5913120" y="1887141"/>
            <a:ext cx="6096000" cy="397031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Countries with shorter bars in the previous chart, such as Canada, Qatar, Sri Lanka, Singapore and Indonesia, indicate a lower number of restaurants. These countries represent areas with relatively lesser competition.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Canada has several cities like Chatham-Kent, Consort, Vineland Station and Yorkton with only 1 restaurant each. These cities have low competition, making them ideal for opening new restaurants.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Qatar, Singapore, Sri Lanka have slightly higher competition with 20 restaurants in their capital cities (Doha, Singapore, and Colombo). And Indonesia with 21 restaurants across its cities. However, these cities may still be suitable for opening new restaurants depending on their growth potential and the type of cuisine being offered.</a:t>
            </a:r>
            <a:endParaRPr/>
          </a:p>
        </p:txBody>
      </p:sp>
      <p:pic>
        <p:nvPicPr>
          <p:cNvPr id="148" name="Google Shape;148;p20"/>
          <p:cNvPicPr preferRelativeResize="0"/>
          <p:nvPr/>
        </p:nvPicPr>
        <p:blipFill rotWithShape="1">
          <a:blip r:embed="rId3">
            <a:alphaModFix/>
          </a:blip>
          <a:srcRect/>
          <a:stretch/>
        </p:blipFill>
        <p:spPr>
          <a:xfrm>
            <a:off x="10607040" y="6155213"/>
            <a:ext cx="1584960" cy="711496"/>
          </a:xfrm>
          <a:prstGeom prst="rect">
            <a:avLst/>
          </a:prstGeom>
          <a:noFill/>
          <a:ln>
            <a:noFill/>
          </a:ln>
        </p:spPr>
      </p:pic>
      <p:graphicFrame>
        <p:nvGraphicFramePr>
          <p:cNvPr id="6" name="lower comp_chart"/>
          <p:cNvGraphicFramePr>
            <a:graphicFrameLocks/>
          </p:cNvGraphicFramePr>
          <p:nvPr>
            <p:extLst>
              <p:ext uri="{D42A27DB-BD31-4B8C-83A1-F6EECF244321}">
                <p14:modId xmlns:p14="http://schemas.microsoft.com/office/powerpoint/2010/main" val="9974020"/>
              </p:ext>
            </p:extLst>
          </p:nvPr>
        </p:nvGraphicFramePr>
        <p:xfrm>
          <a:off x="83127" y="2425090"/>
          <a:ext cx="5829993" cy="28944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464300" y="365125"/>
            <a:ext cx="11355900" cy="1197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6D6D"/>
              </a:buClr>
              <a:buSzPts val="4400"/>
              <a:buFont typeface="Calibri"/>
              <a:buNone/>
            </a:pPr>
            <a:r>
              <a:rPr lang="en-US" b="1">
                <a:solidFill>
                  <a:srgbClr val="9E0000"/>
                </a:solidFill>
              </a:rPr>
              <a:t>Restaurant Count and Average Rating by Cuisine</a:t>
            </a:r>
            <a:endParaRPr b="1">
              <a:solidFill>
                <a:srgbClr val="9E0000"/>
              </a:solidFill>
            </a:endParaRPr>
          </a:p>
        </p:txBody>
      </p:sp>
      <p:sp>
        <p:nvSpPr>
          <p:cNvPr id="155" name="Google Shape;155;p21"/>
          <p:cNvSpPr txBox="1"/>
          <p:nvPr/>
        </p:nvSpPr>
        <p:spPr>
          <a:xfrm>
            <a:off x="5885050" y="1697250"/>
            <a:ext cx="57804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Conclusion: </a:t>
            </a:r>
            <a:r>
              <a:rPr lang="en-US" sz="1800">
                <a:solidFill>
                  <a:schemeClr val="dk1"/>
                </a:solidFill>
                <a:latin typeface="Calibri"/>
                <a:ea typeface="Calibri"/>
                <a:cs typeface="Calibri"/>
                <a:sym typeface="Calibri"/>
              </a:rPr>
              <a:t>The choice of cuisines impacts restaurant ratings:</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Cuisines like Italian (3.73) and Bakery, Desserts, Fast Food (3.40) outperform the overall average (2.58), indicating a strong correlation between cuisine type and customer satisfaction.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Poor-performing cuisines like North Indian (2.15) and Biryani (1.97) negatively affect feedback despite their popularity or high presence.</a:t>
            </a:r>
            <a:endParaRPr sz="1800" b="1">
              <a:solidFill>
                <a:schemeClr val="dk1"/>
              </a:solidFill>
              <a:latin typeface="Calibri"/>
              <a:ea typeface="Calibri"/>
              <a:cs typeface="Calibri"/>
              <a:sym typeface="Calibri"/>
            </a:endParaRPr>
          </a:p>
        </p:txBody>
      </p:sp>
      <p:pic>
        <p:nvPicPr>
          <p:cNvPr id="156" name="Google Shape;156;p21"/>
          <p:cNvPicPr preferRelativeResize="0"/>
          <p:nvPr/>
        </p:nvPicPr>
        <p:blipFill rotWithShape="1">
          <a:blip r:embed="rId3">
            <a:alphaModFix/>
          </a:blip>
          <a:srcRect/>
          <a:stretch/>
        </p:blipFill>
        <p:spPr>
          <a:xfrm>
            <a:off x="10607040" y="6155213"/>
            <a:ext cx="1584960" cy="711496"/>
          </a:xfrm>
          <a:prstGeom prst="rect">
            <a:avLst/>
          </a:prstGeom>
          <a:noFill/>
          <a:ln>
            <a:noFill/>
          </a:ln>
        </p:spPr>
      </p:pic>
      <p:sp>
        <p:nvSpPr>
          <p:cNvPr id="157" name="Google Shape;157;p21"/>
          <p:cNvSpPr txBox="1"/>
          <p:nvPr/>
        </p:nvSpPr>
        <p:spPr>
          <a:xfrm>
            <a:off x="5720700" y="4623575"/>
            <a:ext cx="6099600" cy="10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By focusing on high-performing cuisines, newer restaurants can enhance customer satisfaction and improve ratings.</a:t>
            </a:r>
            <a:endParaRPr sz="2800">
              <a:solidFill>
                <a:schemeClr val="dk1"/>
              </a:solidFill>
              <a:latin typeface="Calibri"/>
              <a:ea typeface="Calibri"/>
              <a:cs typeface="Calibri"/>
              <a:sym typeface="Calibri"/>
            </a:endParaRPr>
          </a:p>
        </p:txBody>
      </p:sp>
      <p:graphicFrame>
        <p:nvGraphicFramePr>
          <p:cNvPr id="7" name="Content Placeholder 3"/>
          <p:cNvGraphicFramePr>
            <a:graphicFrameLocks/>
          </p:cNvGraphicFramePr>
          <p:nvPr>
            <p:extLst>
              <p:ext uri="{D42A27DB-BD31-4B8C-83A1-F6EECF244321}">
                <p14:modId xmlns:p14="http://schemas.microsoft.com/office/powerpoint/2010/main" val="2370358660"/>
              </p:ext>
            </p:extLst>
          </p:nvPr>
        </p:nvGraphicFramePr>
        <p:xfrm>
          <a:off x="838200" y="1860698"/>
          <a:ext cx="4797056" cy="399784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1517</Words>
  <Application>Microsoft Office PowerPoint</Application>
  <PresentationFormat>Widescreen</PresentationFormat>
  <Paragraphs>86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About Zomato </vt:lpstr>
      <vt:lpstr>Data Cleansing and Processing</vt:lpstr>
      <vt:lpstr>Analytical Approach &amp; Tools:</vt:lpstr>
      <vt:lpstr>Restaurant Openings Over the Years</vt:lpstr>
      <vt:lpstr>Customer Engagement Analysis by Country</vt:lpstr>
      <vt:lpstr>Restaurant Market Distribution by Country</vt:lpstr>
      <vt:lpstr>Opportunities in Low-Competition Restaurant Markets</vt:lpstr>
      <vt:lpstr>Restaurant Count and Average Rating by Cuisine</vt:lpstr>
      <vt:lpstr>Online Delivery Impact on Restaurant Ratings</vt:lpstr>
      <vt:lpstr>Price Bucket List by Restaurant Counts</vt:lpstr>
      <vt:lpstr>Online Delivery Trends and Insights</vt:lpstr>
      <vt:lpstr>Weekday vs. Weekend Spending on Dining</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4</cp:revision>
  <dcterms:modified xsi:type="dcterms:W3CDTF">2025-01-01T09:50:52Z</dcterms:modified>
</cp:coreProperties>
</file>