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59" r:id="rId8"/>
    <p:sldId id="262" r:id="rId9"/>
    <p:sldId id="263" r:id="rId10"/>
    <p:sldId id="265" r:id="rId11"/>
    <p:sldId id="293" r:id="rId12"/>
    <p:sldId id="294" r:id="rId13"/>
    <p:sldId id="295" r:id="rId14"/>
    <p:sldId id="296" r:id="rId15"/>
    <p:sldId id="297" r:id="rId16"/>
    <p:sldId id="313" r:id="rId17"/>
    <p:sldId id="314" r:id="rId18"/>
    <p:sldId id="315" r:id="rId19"/>
    <p:sldId id="316" r:id="rId20"/>
    <p:sldId id="317" r:id="rId21"/>
    <p:sldId id="318" r:id="rId22"/>
    <p:sldId id="319" r:id="rId23"/>
    <p:sldId id="320" r:id="rId24"/>
    <p:sldId id="321" r:id="rId25"/>
    <p:sldId id="322" r:id="rId26"/>
    <p:sldId id="323" r:id="rId27"/>
    <p:sldId id="324" r:id="rId28"/>
    <p:sldId id="325" r:id="rId29"/>
    <p:sldId id="326" r:id="rId30"/>
    <p:sldId id="327" r:id="rId31"/>
    <p:sldId id="328" r:id="rId32"/>
    <p:sldId id="329"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7.png"/><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1.png"/><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3.png"/><Relationship Id="rId1"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5.png"/><Relationship Id="rId1"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7.png"/><Relationship Id="rId1"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9.png"/><Relationship Id="rId1"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1.png"/><Relationship Id="rId1"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3.png"/><Relationship Id="rId1"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5.png"/><Relationship Id="rId1"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7.png"/><Relationship Id="rId1"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9.png"/><Relationship Id="rId1" Type="http://schemas.openxmlformats.org/officeDocument/2006/relationships/image" Target="../media/image4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0340" y="570548"/>
            <a:ext cx="9144000" cy="2387600"/>
          </a:xfrm>
        </p:spPr>
        <p:txBody>
          <a:bodyPr/>
          <a:lstStyle/>
          <a:p>
            <a:r>
              <a:rPr lang="en-US" dirty="0">
                <a:ln w="10160">
                  <a:solidFill>
                    <a:schemeClr val="accent5"/>
                  </a:solidFill>
                  <a:prstDash val="solid"/>
                </a:ln>
                <a:solidFill>
                  <a:srgbClr val="FFFFFF"/>
                </a:solidFill>
                <a:effectLst>
                  <a:outerShdw blurRad="38100" dist="22860" dir="5400000" algn="tl" rotWithShape="0">
                    <a:srgbClr val="000000">
                      <a:alpha val="30000"/>
                    </a:srgbClr>
                  </a:outerShdw>
                </a:effectLst>
              </a:rPr>
              <a:t>Customer Retention Analysis</a:t>
            </a:r>
            <a:endParaRPr lang="en-US"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Subtitle 2"/>
          <p:cNvSpPr>
            <a:spLocks noGrp="1"/>
          </p:cNvSpPr>
          <p:nvPr>
            <p:ph type="subTitle" idx="1"/>
          </p:nvPr>
        </p:nvSpPr>
        <p:spPr>
          <a:xfrm>
            <a:off x="1625600" y="4906963"/>
            <a:ext cx="9144000" cy="1655762"/>
          </a:xfrm>
        </p:spPr>
        <p:txBody>
          <a:bodyPr/>
          <a:lstStyle/>
          <a:p>
            <a:r>
              <a:rPr lang="en-US"/>
              <a:t>Submitted by :</a:t>
            </a:r>
            <a:endParaRPr lang="en-US"/>
          </a:p>
          <a:p>
            <a:r>
              <a:rPr lang="en-US"/>
              <a:t>Anchal Awasthi</a:t>
            </a:r>
            <a:endParaRPr lang="en-US"/>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4267200" y="-361950"/>
            <a:ext cx="3657600" cy="2438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325120" y="648970"/>
            <a:ext cx="5117465" cy="5528310"/>
          </a:xfrm>
          <a:prstGeom prst="rect">
            <a:avLst/>
          </a:prstGeom>
        </p:spPr>
      </p:pic>
      <p:pic>
        <p:nvPicPr>
          <p:cNvPr id="6" name="Content Placeholder 5"/>
          <p:cNvPicPr>
            <a:picLocks noChangeAspect="1"/>
          </p:cNvPicPr>
          <p:nvPr>
            <p:ph sz="half" idx="2"/>
          </p:nvPr>
        </p:nvPicPr>
        <p:blipFill>
          <a:blip r:embed="rId2"/>
          <a:stretch>
            <a:fillRect/>
          </a:stretch>
        </p:blipFill>
        <p:spPr>
          <a:xfrm>
            <a:off x="6698615" y="648970"/>
            <a:ext cx="5243195" cy="55283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Content Placeholder 1"/>
          <p:cNvPicPr>
            <a:picLocks noChangeAspect="1"/>
          </p:cNvPicPr>
          <p:nvPr>
            <p:ph sz="half" idx="1"/>
          </p:nvPr>
        </p:nvPicPr>
        <p:blipFill>
          <a:blip r:embed="rId1"/>
          <a:stretch>
            <a:fillRect/>
          </a:stretch>
        </p:blipFill>
        <p:spPr>
          <a:xfrm>
            <a:off x="317500" y="309880"/>
            <a:ext cx="5167630" cy="5867400"/>
          </a:xfrm>
          <a:prstGeom prst="rect">
            <a:avLst/>
          </a:prstGeom>
        </p:spPr>
      </p:pic>
      <p:pic>
        <p:nvPicPr>
          <p:cNvPr id="4" name="Content Placeholder 3"/>
          <p:cNvPicPr>
            <a:picLocks noChangeAspect="1"/>
          </p:cNvPicPr>
          <p:nvPr>
            <p:ph sz="half" idx="2"/>
          </p:nvPr>
        </p:nvPicPr>
        <p:blipFill>
          <a:blip r:embed="rId2"/>
          <a:stretch>
            <a:fillRect/>
          </a:stretch>
        </p:blipFill>
        <p:spPr>
          <a:xfrm>
            <a:off x="6762115" y="248285"/>
            <a:ext cx="5299710" cy="59289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450850" y="393065"/>
            <a:ext cx="4869180" cy="5784215"/>
          </a:xfrm>
          <a:prstGeom prst="rect">
            <a:avLst/>
          </a:prstGeom>
        </p:spPr>
      </p:pic>
      <p:pic>
        <p:nvPicPr>
          <p:cNvPr id="6" name="Content Placeholder 5"/>
          <p:cNvPicPr>
            <a:picLocks noChangeAspect="1"/>
          </p:cNvPicPr>
          <p:nvPr>
            <p:ph sz="half" idx="2"/>
          </p:nvPr>
        </p:nvPicPr>
        <p:blipFill>
          <a:blip r:embed="rId2"/>
          <a:stretch>
            <a:fillRect/>
          </a:stretch>
        </p:blipFill>
        <p:spPr>
          <a:xfrm>
            <a:off x="6380480" y="393065"/>
            <a:ext cx="5562600" cy="57842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Content Placeholder 1"/>
          <p:cNvPicPr>
            <a:picLocks noChangeAspect="1"/>
          </p:cNvPicPr>
          <p:nvPr>
            <p:ph sz="half" idx="1"/>
          </p:nvPr>
        </p:nvPicPr>
        <p:blipFill>
          <a:blip r:embed="rId1"/>
          <a:stretch>
            <a:fillRect/>
          </a:stretch>
        </p:blipFill>
        <p:spPr>
          <a:xfrm>
            <a:off x="508635" y="703580"/>
            <a:ext cx="4846955" cy="5473700"/>
          </a:xfrm>
          <a:prstGeom prst="rect">
            <a:avLst/>
          </a:prstGeom>
        </p:spPr>
      </p:pic>
      <p:pic>
        <p:nvPicPr>
          <p:cNvPr id="4" name="Content Placeholder 3"/>
          <p:cNvPicPr>
            <a:picLocks noChangeAspect="1"/>
          </p:cNvPicPr>
          <p:nvPr>
            <p:ph sz="half" idx="2"/>
          </p:nvPr>
        </p:nvPicPr>
        <p:blipFill>
          <a:blip r:embed="rId2"/>
          <a:stretch>
            <a:fillRect/>
          </a:stretch>
        </p:blipFill>
        <p:spPr>
          <a:xfrm>
            <a:off x="6825615" y="567055"/>
            <a:ext cx="4993640" cy="56102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341630" y="502285"/>
            <a:ext cx="5006975" cy="5674995"/>
          </a:xfrm>
          <a:prstGeom prst="rect">
            <a:avLst/>
          </a:prstGeom>
        </p:spPr>
      </p:pic>
      <p:pic>
        <p:nvPicPr>
          <p:cNvPr id="6" name="Content Placeholder 5"/>
          <p:cNvPicPr>
            <a:picLocks noChangeAspect="1"/>
          </p:cNvPicPr>
          <p:nvPr>
            <p:ph sz="half" idx="2"/>
          </p:nvPr>
        </p:nvPicPr>
        <p:blipFill>
          <a:blip r:embed="rId2"/>
          <a:stretch>
            <a:fillRect/>
          </a:stretch>
        </p:blipFill>
        <p:spPr>
          <a:xfrm>
            <a:off x="6847205" y="557530"/>
            <a:ext cx="4946015" cy="56197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327660" y="640080"/>
            <a:ext cx="5107940" cy="5537200"/>
          </a:xfrm>
          <a:prstGeom prst="rect">
            <a:avLst/>
          </a:prstGeom>
        </p:spPr>
      </p:pic>
      <p:pic>
        <p:nvPicPr>
          <p:cNvPr id="6" name="Content Placeholder 5"/>
          <p:cNvPicPr>
            <a:picLocks noChangeAspect="1"/>
          </p:cNvPicPr>
          <p:nvPr>
            <p:ph sz="half" idx="2"/>
          </p:nvPr>
        </p:nvPicPr>
        <p:blipFill>
          <a:blip r:embed="rId2"/>
          <a:stretch>
            <a:fillRect/>
          </a:stretch>
        </p:blipFill>
        <p:spPr>
          <a:xfrm>
            <a:off x="6845935" y="539115"/>
            <a:ext cx="4966335" cy="56381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330835" y="481965"/>
            <a:ext cx="5013325" cy="5695315"/>
          </a:xfrm>
          <a:prstGeom prst="rect">
            <a:avLst/>
          </a:prstGeom>
        </p:spPr>
      </p:pic>
      <p:pic>
        <p:nvPicPr>
          <p:cNvPr id="6" name="Content Placeholder 5"/>
          <p:cNvPicPr>
            <a:picLocks noChangeAspect="1"/>
          </p:cNvPicPr>
          <p:nvPr>
            <p:ph sz="half" idx="2"/>
          </p:nvPr>
        </p:nvPicPr>
        <p:blipFill>
          <a:blip r:embed="rId2"/>
          <a:stretch>
            <a:fillRect/>
          </a:stretch>
        </p:blipFill>
        <p:spPr>
          <a:xfrm>
            <a:off x="6808470" y="364490"/>
            <a:ext cx="5219700" cy="58127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302260" y="372745"/>
            <a:ext cx="5001260" cy="5804535"/>
          </a:xfrm>
          <a:prstGeom prst="rect">
            <a:avLst/>
          </a:prstGeom>
        </p:spPr>
      </p:pic>
      <p:pic>
        <p:nvPicPr>
          <p:cNvPr id="6" name="Content Placeholder 5"/>
          <p:cNvPicPr>
            <a:picLocks noChangeAspect="1"/>
          </p:cNvPicPr>
          <p:nvPr>
            <p:ph sz="half" idx="2"/>
          </p:nvPr>
        </p:nvPicPr>
        <p:blipFill>
          <a:blip r:embed="rId2"/>
          <a:stretch>
            <a:fillRect/>
          </a:stretch>
        </p:blipFill>
        <p:spPr>
          <a:xfrm>
            <a:off x="6814820" y="437515"/>
            <a:ext cx="5137785" cy="57397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415290" y="528955"/>
            <a:ext cx="4901565" cy="5648325"/>
          </a:xfrm>
          <a:prstGeom prst="rect">
            <a:avLst/>
          </a:prstGeom>
        </p:spPr>
      </p:pic>
      <p:pic>
        <p:nvPicPr>
          <p:cNvPr id="6" name="Content Placeholder 5"/>
          <p:cNvPicPr>
            <a:picLocks noChangeAspect="1"/>
          </p:cNvPicPr>
          <p:nvPr>
            <p:ph sz="half" idx="2"/>
          </p:nvPr>
        </p:nvPicPr>
        <p:blipFill>
          <a:blip r:embed="rId2"/>
          <a:stretch>
            <a:fillRect/>
          </a:stretch>
        </p:blipFill>
        <p:spPr>
          <a:xfrm>
            <a:off x="6774180" y="528955"/>
            <a:ext cx="5161915" cy="56483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170815" y="437515"/>
            <a:ext cx="5246370" cy="5739765"/>
          </a:xfrm>
          <a:prstGeom prst="rect">
            <a:avLst/>
          </a:prstGeom>
        </p:spPr>
      </p:pic>
      <p:pic>
        <p:nvPicPr>
          <p:cNvPr id="6" name="Content Placeholder 5"/>
          <p:cNvPicPr>
            <a:picLocks noChangeAspect="1"/>
          </p:cNvPicPr>
          <p:nvPr>
            <p:ph sz="half" idx="2"/>
          </p:nvPr>
        </p:nvPicPr>
        <p:blipFill>
          <a:blip r:embed="rId2"/>
          <a:stretch>
            <a:fillRect/>
          </a:stretch>
        </p:blipFill>
        <p:spPr>
          <a:xfrm>
            <a:off x="6823075" y="539115"/>
            <a:ext cx="5024755" cy="56381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5400">
                <a:ln w="10160">
                  <a:solidFill>
                    <a:schemeClr val="accent5"/>
                  </a:solidFill>
                  <a:prstDash val="solid"/>
                </a:ln>
                <a:solidFill>
                  <a:srgbClr val="FFFFFF"/>
                </a:solidFill>
                <a:effectLst>
                  <a:outerShdw blurRad="38100" dist="22860" dir="5400000" algn="tl" rotWithShape="0">
                    <a:srgbClr val="000000">
                      <a:alpha val="30000"/>
                    </a:srgbClr>
                  </a:outerShdw>
                </a:effectLst>
              </a:rPr>
              <a:t>Introduction</a:t>
            </a:r>
            <a:endParaRPr lang="en-US" sz="54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1"/>
          </p:nvPr>
        </p:nvSpPr>
        <p:spPr/>
        <p:txBody>
          <a:bodyPr>
            <a:normAutofit/>
          </a:bodyPr>
          <a:p>
            <a:r>
              <a:rPr lang="en-US" sz="2000">
                <a:latin typeface="Comic Sans MS" panose="030F0702030302020204" charset="0"/>
                <a:cs typeface="Comic Sans MS" panose="030F0702030302020204" charset="0"/>
              </a:rPr>
              <a:t>The customer retention definition in marketing is the process of engaging existing customers to continue buying products or services from your business. The best customer retention tactics enable you to form lasting relationships with consumers who will become loyal to your brand. They might even spread the word within their own circles of influence, which can turn them into brand ambassadors.</a:t>
            </a:r>
            <a:endParaRPr lang="en-US" sz="2000">
              <a:latin typeface="Comic Sans MS" panose="030F0702030302020204" charset="0"/>
              <a:cs typeface="Comic Sans MS" panose="030F0702030302020204" charset="0"/>
            </a:endParaRPr>
          </a:p>
          <a:p>
            <a:endParaRPr lang="en-US" sz="2000">
              <a:latin typeface="Comic Sans MS" panose="030F0702030302020204" charset="0"/>
              <a:cs typeface="Comic Sans MS" panose="030F0702030302020204" charset="0"/>
            </a:endParaRPr>
          </a:p>
          <a:p>
            <a:r>
              <a:rPr lang="en-US" sz="2000">
                <a:latin typeface="Comic Sans MS" panose="030F0702030302020204" charset="0"/>
                <a:cs typeface="Comic Sans MS" panose="030F0702030302020204" charset="0"/>
              </a:rPr>
              <a:t>Successful e-commerce brands are often the ones that focus on their customer retention rate and keep working to improve it. Take the example of a newly launched online store that sells women’s shoes. They launch a social media campaign to get sign-ups from 20,000 women customers. The store then shoots emails and SMS to their list with exclusive discount offers for ‘VIP Members’.2,500 Women sign-up for the VIP membership to avail of exclusive discounts on the latest shoes. This new ‘VIP Members List’ now becomes valuable retained customers for the store.</a:t>
            </a:r>
            <a:endParaRPr lang="en-US" sz="2000">
              <a:latin typeface="Comic Sans MS" panose="030F0702030302020204" charset="0"/>
              <a:cs typeface="Comic Sans MS" panose="030F07020303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Content Placeholder 8"/>
          <p:cNvPicPr>
            <a:picLocks noChangeAspect="1"/>
          </p:cNvPicPr>
          <p:nvPr>
            <p:ph sz="half" idx="1"/>
          </p:nvPr>
        </p:nvPicPr>
        <p:blipFill>
          <a:blip r:embed="rId1"/>
          <a:stretch>
            <a:fillRect/>
          </a:stretch>
        </p:blipFill>
        <p:spPr>
          <a:xfrm>
            <a:off x="72390" y="64770"/>
            <a:ext cx="5771515" cy="3637915"/>
          </a:xfrm>
          <a:prstGeom prst="rect">
            <a:avLst/>
          </a:prstGeom>
        </p:spPr>
      </p:pic>
      <p:pic>
        <p:nvPicPr>
          <p:cNvPr id="10" name="Content Placeholder 9"/>
          <p:cNvPicPr>
            <a:picLocks noChangeAspect="1"/>
          </p:cNvPicPr>
          <p:nvPr>
            <p:ph sz="half" idx="2"/>
          </p:nvPr>
        </p:nvPicPr>
        <p:blipFill>
          <a:blip r:embed="rId2"/>
          <a:stretch>
            <a:fillRect/>
          </a:stretch>
        </p:blipFill>
        <p:spPr>
          <a:xfrm>
            <a:off x="6042025" y="2573020"/>
            <a:ext cx="5716270" cy="39395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0" y="88900"/>
            <a:ext cx="6099810" cy="3973195"/>
          </a:xfrm>
          <a:prstGeom prst="rect">
            <a:avLst/>
          </a:prstGeom>
        </p:spPr>
      </p:pic>
      <p:pic>
        <p:nvPicPr>
          <p:cNvPr id="7" name="Content Placeholder 6"/>
          <p:cNvPicPr>
            <a:picLocks noChangeAspect="1"/>
          </p:cNvPicPr>
          <p:nvPr>
            <p:ph sz="half" idx="2"/>
          </p:nvPr>
        </p:nvPicPr>
        <p:blipFill>
          <a:blip r:embed="rId2"/>
          <a:stretch>
            <a:fillRect/>
          </a:stretch>
        </p:blipFill>
        <p:spPr>
          <a:xfrm>
            <a:off x="6099175" y="2637155"/>
            <a:ext cx="5981065" cy="371983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192405" y="262255"/>
            <a:ext cx="5657215" cy="3940175"/>
          </a:xfrm>
          <a:prstGeom prst="rect">
            <a:avLst/>
          </a:prstGeom>
        </p:spPr>
      </p:pic>
      <p:pic>
        <p:nvPicPr>
          <p:cNvPr id="6" name="Picture 5"/>
          <p:cNvPicPr>
            <a:picLocks noChangeAspect="1"/>
          </p:cNvPicPr>
          <p:nvPr/>
        </p:nvPicPr>
        <p:blipFill>
          <a:blip r:embed="rId2"/>
          <a:stretch>
            <a:fillRect/>
          </a:stretch>
        </p:blipFill>
        <p:spPr>
          <a:xfrm>
            <a:off x="6160770" y="2616200"/>
            <a:ext cx="5700395" cy="39046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6238240" y="2860675"/>
            <a:ext cx="5616575" cy="3752850"/>
          </a:xfrm>
          <a:prstGeom prst="rect">
            <a:avLst/>
          </a:prstGeom>
        </p:spPr>
      </p:pic>
      <p:pic>
        <p:nvPicPr>
          <p:cNvPr id="3" name="Picture 2"/>
          <p:cNvPicPr>
            <a:picLocks noChangeAspect="1"/>
          </p:cNvPicPr>
          <p:nvPr/>
        </p:nvPicPr>
        <p:blipFill>
          <a:blip r:embed="rId2"/>
          <a:stretch>
            <a:fillRect/>
          </a:stretch>
        </p:blipFill>
        <p:spPr>
          <a:xfrm>
            <a:off x="187325" y="96520"/>
            <a:ext cx="6050915" cy="40093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51130" y="191770"/>
            <a:ext cx="5774690" cy="4089400"/>
          </a:xfrm>
          <a:prstGeom prst="rect">
            <a:avLst/>
          </a:prstGeom>
        </p:spPr>
      </p:pic>
      <p:pic>
        <p:nvPicPr>
          <p:cNvPr id="3" name="Picture 2"/>
          <p:cNvPicPr>
            <a:picLocks noChangeAspect="1"/>
          </p:cNvPicPr>
          <p:nvPr/>
        </p:nvPicPr>
        <p:blipFill>
          <a:blip r:embed="rId2"/>
          <a:stretch>
            <a:fillRect/>
          </a:stretch>
        </p:blipFill>
        <p:spPr>
          <a:xfrm>
            <a:off x="6009005" y="2961640"/>
            <a:ext cx="5855335" cy="365061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rcRect l="1610"/>
          <a:stretch>
            <a:fillRect/>
          </a:stretch>
        </p:blipFill>
        <p:spPr>
          <a:xfrm>
            <a:off x="6261735" y="2567305"/>
            <a:ext cx="5628005" cy="4011930"/>
          </a:xfrm>
          <a:prstGeom prst="rect">
            <a:avLst/>
          </a:prstGeom>
        </p:spPr>
      </p:pic>
      <p:pic>
        <p:nvPicPr>
          <p:cNvPr id="3" name="Picture 2"/>
          <p:cNvPicPr>
            <a:picLocks noChangeAspect="1"/>
          </p:cNvPicPr>
          <p:nvPr/>
        </p:nvPicPr>
        <p:blipFill>
          <a:blip r:embed="rId2"/>
          <a:stretch>
            <a:fillRect/>
          </a:stretch>
        </p:blipFill>
        <p:spPr>
          <a:xfrm>
            <a:off x="0" y="56515"/>
            <a:ext cx="6007735" cy="393763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0" y="111760"/>
            <a:ext cx="6076950" cy="3963670"/>
          </a:xfrm>
          <a:prstGeom prst="rect">
            <a:avLst/>
          </a:prstGeom>
        </p:spPr>
      </p:pic>
      <p:pic>
        <p:nvPicPr>
          <p:cNvPr id="3" name="Picture 2"/>
          <p:cNvPicPr>
            <a:picLocks noChangeAspect="1"/>
          </p:cNvPicPr>
          <p:nvPr/>
        </p:nvPicPr>
        <p:blipFill>
          <a:blip r:embed="rId2"/>
          <a:stretch>
            <a:fillRect/>
          </a:stretch>
        </p:blipFill>
        <p:spPr>
          <a:xfrm>
            <a:off x="6076315" y="3069590"/>
            <a:ext cx="6017895" cy="362521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232410" y="262255"/>
            <a:ext cx="6142990" cy="3855720"/>
          </a:xfrm>
          <a:prstGeom prst="rect">
            <a:avLst/>
          </a:prstGeom>
        </p:spPr>
      </p:pic>
      <p:pic>
        <p:nvPicPr>
          <p:cNvPr id="3" name="Picture 2"/>
          <p:cNvPicPr>
            <a:picLocks noChangeAspect="1"/>
          </p:cNvPicPr>
          <p:nvPr/>
        </p:nvPicPr>
        <p:blipFill>
          <a:blip r:embed="rId2"/>
          <a:stretch>
            <a:fillRect/>
          </a:stretch>
        </p:blipFill>
        <p:spPr>
          <a:xfrm>
            <a:off x="6270625" y="3006725"/>
            <a:ext cx="5921375" cy="34848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30175" y="205740"/>
            <a:ext cx="6200140" cy="3716655"/>
          </a:xfrm>
          <a:prstGeom prst="rect">
            <a:avLst/>
          </a:prstGeom>
        </p:spPr>
      </p:pic>
      <p:pic>
        <p:nvPicPr>
          <p:cNvPr id="3" name="Picture 2"/>
          <p:cNvPicPr>
            <a:picLocks noChangeAspect="1"/>
          </p:cNvPicPr>
          <p:nvPr/>
        </p:nvPicPr>
        <p:blipFill>
          <a:blip r:embed="rId2"/>
          <a:stretch>
            <a:fillRect/>
          </a:stretch>
        </p:blipFill>
        <p:spPr>
          <a:xfrm>
            <a:off x="5999480" y="3278505"/>
            <a:ext cx="5875020" cy="33528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241300" y="389255"/>
            <a:ext cx="5751830" cy="3375660"/>
          </a:xfrm>
          <a:prstGeom prst="rect">
            <a:avLst/>
          </a:prstGeom>
        </p:spPr>
      </p:pic>
      <p:pic>
        <p:nvPicPr>
          <p:cNvPr id="3" name="Picture 2"/>
          <p:cNvPicPr>
            <a:picLocks noChangeAspect="1"/>
          </p:cNvPicPr>
          <p:nvPr/>
        </p:nvPicPr>
        <p:blipFill>
          <a:blip r:embed="rId2"/>
          <a:stretch>
            <a:fillRect/>
          </a:stretch>
        </p:blipFill>
        <p:spPr>
          <a:xfrm>
            <a:off x="6164580" y="3260090"/>
            <a:ext cx="5650865" cy="33597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5910" y="365125"/>
            <a:ext cx="11609070" cy="1325880"/>
          </a:xfrm>
        </p:spPr>
        <p:txBody>
          <a:bodyPr>
            <a:noAutofit/>
          </a:bodyPr>
          <a:p>
            <a:r>
              <a:rPr lang="en-US" sz="5000">
                <a:ln w="10160">
                  <a:solidFill>
                    <a:schemeClr val="accent5"/>
                  </a:solidFill>
                  <a:prstDash val="solid"/>
                </a:ln>
                <a:solidFill>
                  <a:srgbClr val="FFFFFF"/>
                </a:solidFill>
                <a:effectLst>
                  <a:outerShdw blurRad="38100" dist="22860" dir="5400000" algn="tl" rotWithShape="0">
                    <a:srgbClr val="000000">
                      <a:alpha val="30000"/>
                    </a:srgbClr>
                  </a:outerShdw>
                </a:effectLst>
              </a:rPr>
              <a:t>Why perform customer retention analysis?</a:t>
            </a:r>
            <a:endParaRPr lang="en-US" sz="5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1"/>
          </p:nvPr>
        </p:nvSpPr>
        <p:spPr/>
        <p:txBody>
          <a:bodyPr>
            <a:normAutofit/>
          </a:bodyPr>
          <a:p>
            <a:r>
              <a:rPr lang="en-IN" sz="1800">
                <a:latin typeface="Comic Sans MS" panose="030F0702030302020204" charset="0"/>
                <a:ea typeface="+mn-lt"/>
                <a:cs typeface="Comic Sans MS" panose="030F0702030302020204" charset="0"/>
                <a:sym typeface="+mn-ea"/>
              </a:rPr>
              <a:t>1. Improve</a:t>
            </a:r>
            <a:r>
              <a:rPr lang="en-US" altLang="en-IN" sz="1800">
                <a:latin typeface="Comic Sans MS" panose="030F0702030302020204" charset="0"/>
                <a:ea typeface="+mn-lt"/>
                <a:cs typeface="Comic Sans MS" panose="030F0702030302020204" charset="0"/>
                <a:sym typeface="+mn-ea"/>
              </a:rPr>
              <a:t>s</a:t>
            </a:r>
            <a:r>
              <a:rPr lang="en-IN" sz="1800">
                <a:latin typeface="Comic Sans MS" panose="030F0702030302020204" charset="0"/>
                <a:ea typeface="+mn-lt"/>
                <a:cs typeface="Comic Sans MS" panose="030F0702030302020204" charset="0"/>
                <a:sym typeface="+mn-ea"/>
              </a:rPr>
              <a:t> ROI</a:t>
            </a:r>
            <a:endParaRPr lang="en-IN" sz="1800">
              <a:latin typeface="Comic Sans MS" panose="030F0702030302020204" charset="0"/>
              <a:ea typeface="+mn-lt"/>
              <a:cs typeface="Comic Sans MS" panose="030F0702030302020204" charset="0"/>
            </a:endParaRPr>
          </a:p>
          <a:p>
            <a:endParaRPr lang="en-IN" sz="1800" dirty="0">
              <a:latin typeface="Comic Sans MS" panose="030F0702030302020204" charset="0"/>
              <a:cs typeface="Comic Sans MS" panose="030F0702030302020204" charset="0"/>
            </a:endParaRPr>
          </a:p>
          <a:p>
            <a:r>
              <a:rPr lang="en-US" sz="1800">
                <a:latin typeface="Comic Sans MS" panose="030F0702030302020204" charset="0"/>
                <a:ea typeface="+mn-lt"/>
                <a:cs typeface="Comic Sans MS" panose="030F0702030302020204" charset="0"/>
                <a:sym typeface="+mn-ea"/>
              </a:rPr>
              <a:t>2. Convert more sales</a:t>
            </a:r>
            <a:endParaRPr lang="en-US" sz="1800">
              <a:latin typeface="Comic Sans MS" panose="030F0702030302020204" charset="0"/>
              <a:ea typeface="+mn-lt"/>
              <a:cs typeface="Comic Sans MS" panose="030F0702030302020204" charset="0"/>
            </a:endParaRPr>
          </a:p>
          <a:p>
            <a:endParaRPr lang="en-US" sz="1800" dirty="0">
              <a:latin typeface="Comic Sans MS" panose="030F0702030302020204" charset="0"/>
              <a:ea typeface="+mn-lt"/>
              <a:cs typeface="Comic Sans MS" panose="030F0702030302020204" charset="0"/>
            </a:endParaRPr>
          </a:p>
          <a:p>
            <a:r>
              <a:rPr lang="en-IN" sz="1800">
                <a:latin typeface="Comic Sans MS" panose="030F0702030302020204" charset="0"/>
                <a:ea typeface="+mn-lt"/>
                <a:cs typeface="Comic Sans MS" panose="030F0702030302020204" charset="0"/>
                <a:sym typeface="+mn-ea"/>
              </a:rPr>
              <a:t>3. Spend less on TOFU marketing</a:t>
            </a:r>
            <a:endParaRPr lang="en-IN" sz="1800">
              <a:latin typeface="Comic Sans MS" panose="030F0702030302020204" charset="0"/>
              <a:ea typeface="+mn-lt"/>
              <a:cs typeface="Comic Sans MS" panose="030F0702030302020204" charset="0"/>
            </a:endParaRPr>
          </a:p>
          <a:p>
            <a:endParaRPr lang="en-IN" sz="1800" dirty="0">
              <a:latin typeface="Comic Sans MS" panose="030F0702030302020204" charset="0"/>
              <a:ea typeface="+mn-lt"/>
              <a:cs typeface="Comic Sans MS" panose="030F0702030302020204" charset="0"/>
            </a:endParaRPr>
          </a:p>
          <a:p>
            <a:r>
              <a:rPr lang="en-IN" sz="1800">
                <a:latin typeface="Comic Sans MS" panose="030F0702030302020204" charset="0"/>
                <a:ea typeface="+mn-lt"/>
                <a:cs typeface="Comic Sans MS" panose="030F0702030302020204" charset="0"/>
                <a:sym typeface="+mn-ea"/>
              </a:rPr>
              <a:t>4. Increase customer LTV</a:t>
            </a:r>
            <a:endParaRPr lang="en-IN" sz="1800">
              <a:latin typeface="Comic Sans MS" panose="030F0702030302020204" charset="0"/>
              <a:ea typeface="+mn-lt"/>
              <a:cs typeface="Comic Sans MS" panose="030F0702030302020204" charset="0"/>
            </a:endParaRPr>
          </a:p>
          <a:p>
            <a:endParaRPr lang="en-IN" sz="1800" dirty="0">
              <a:latin typeface="Comic Sans MS" panose="030F0702030302020204" charset="0"/>
              <a:ea typeface="+mn-lt"/>
              <a:cs typeface="Comic Sans MS" panose="030F0702030302020204" charset="0"/>
            </a:endParaRPr>
          </a:p>
          <a:p>
            <a:r>
              <a:rPr lang="en-IN" sz="1800">
                <a:latin typeface="Comic Sans MS" panose="030F0702030302020204" charset="0"/>
                <a:ea typeface="+mn-lt"/>
                <a:cs typeface="Comic Sans MS" panose="030F0702030302020204" charset="0"/>
                <a:sym typeface="+mn-ea"/>
              </a:rPr>
              <a:t>5. Earn more referrals</a:t>
            </a:r>
            <a:endParaRPr lang="en-IN" sz="1800">
              <a:latin typeface="Comic Sans MS" panose="030F0702030302020204" charset="0"/>
              <a:cs typeface="Comic Sans MS" panose="030F0702030302020204" charset="0"/>
            </a:endParaRPr>
          </a:p>
          <a:p>
            <a:endParaRPr lang="en-US" sz="1800">
              <a:latin typeface="Comic Sans MS" panose="030F0702030302020204" charset="0"/>
              <a:cs typeface="Comic Sans MS" panose="030F070203030202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53670" y="201295"/>
            <a:ext cx="5972175" cy="3610610"/>
          </a:xfrm>
          <a:prstGeom prst="rect">
            <a:avLst/>
          </a:prstGeom>
        </p:spPr>
      </p:pic>
      <p:pic>
        <p:nvPicPr>
          <p:cNvPr id="3" name="Picture 2"/>
          <p:cNvPicPr>
            <a:picLocks noChangeAspect="1"/>
          </p:cNvPicPr>
          <p:nvPr/>
        </p:nvPicPr>
        <p:blipFill>
          <a:blip r:embed="rId2"/>
          <a:stretch>
            <a:fillRect/>
          </a:stretch>
        </p:blipFill>
        <p:spPr>
          <a:xfrm>
            <a:off x="6135370" y="3175635"/>
            <a:ext cx="6056630" cy="343027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32080" y="248285"/>
            <a:ext cx="5750560" cy="3388995"/>
          </a:xfrm>
          <a:prstGeom prst="rect">
            <a:avLst/>
          </a:prstGeom>
        </p:spPr>
      </p:pic>
      <p:pic>
        <p:nvPicPr>
          <p:cNvPr id="3" name="Picture 2"/>
          <p:cNvPicPr>
            <a:picLocks noChangeAspect="1"/>
          </p:cNvPicPr>
          <p:nvPr/>
        </p:nvPicPr>
        <p:blipFill>
          <a:blip r:embed="rId2"/>
          <a:stretch>
            <a:fillRect/>
          </a:stretch>
        </p:blipFill>
        <p:spPr>
          <a:xfrm>
            <a:off x="6240145" y="3035935"/>
            <a:ext cx="5669280" cy="35433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Content Placeholder 19"/>
          <p:cNvPicPr>
            <a:picLocks noChangeAspect="1"/>
          </p:cNvPicPr>
          <p:nvPr>
            <p:ph idx="1"/>
          </p:nvPr>
        </p:nvPicPr>
        <p:blipFill>
          <a:blip r:embed="rId1"/>
          <a:stretch>
            <a:fillRect/>
          </a:stretch>
        </p:blipFill>
        <p:spPr>
          <a:xfrm>
            <a:off x="2240280" y="0"/>
            <a:ext cx="7306310" cy="4784090"/>
          </a:xfrm>
          <a:prstGeom prst="rect">
            <a:avLst/>
          </a:prstGeom>
          <a:noFill/>
          <a:ln>
            <a:noFill/>
          </a:ln>
        </p:spPr>
      </p:pic>
      <p:sp>
        <p:nvSpPr>
          <p:cNvPr id="100" name="Text Box 99"/>
          <p:cNvSpPr txBox="1"/>
          <p:nvPr/>
        </p:nvSpPr>
        <p:spPr>
          <a:xfrm>
            <a:off x="1184910" y="5241925"/>
            <a:ext cx="9408795" cy="922020"/>
          </a:xfrm>
          <a:prstGeom prst="rect">
            <a:avLst/>
          </a:prstGeom>
          <a:noFill/>
          <a:ln w="9525">
            <a:noFill/>
          </a:ln>
        </p:spPr>
        <p:txBody>
          <a:bodyPr wrap="square">
            <a:spAutoFit/>
          </a:bodyPr>
          <a:p>
            <a:pPr indent="0" algn="just"/>
            <a:r>
              <a:rPr lang="en-US" b="0">
                <a:latin typeface="Comic Sans MS" panose="030F0702030302020204" charset="0"/>
                <a:cs typeface="Comic Sans MS" panose="030F0702030302020204" charset="0"/>
              </a:rPr>
              <a:t>Most people strongly agree that Amazon.in, Paytm.com and Myntra.com are easy to use and maximum shopping has been done from these websites. Also it has complete and relevant information of products.</a:t>
            </a:r>
            <a:endParaRPr lang="en-US">
              <a:latin typeface="Comic Sans MS" panose="030F0702030302020204" charset="0"/>
              <a:cs typeface="Comic Sans MS" panose="030F07020303020202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 name="Content Placeholder 21"/>
          <p:cNvPicPr>
            <a:picLocks noChangeAspect="1"/>
          </p:cNvPicPr>
          <p:nvPr>
            <p:ph idx="1"/>
          </p:nvPr>
        </p:nvPicPr>
        <p:blipFill>
          <a:blip r:embed="rId1"/>
          <a:srcRect b="7143"/>
          <a:stretch>
            <a:fillRect/>
          </a:stretch>
        </p:blipFill>
        <p:spPr>
          <a:xfrm>
            <a:off x="2424430" y="156210"/>
            <a:ext cx="6939915" cy="4946650"/>
          </a:xfrm>
          <a:prstGeom prst="rect">
            <a:avLst/>
          </a:prstGeom>
          <a:noFill/>
          <a:ln>
            <a:noFill/>
          </a:ln>
        </p:spPr>
      </p:pic>
      <p:sp>
        <p:nvSpPr>
          <p:cNvPr id="100" name="Text Box 99"/>
          <p:cNvSpPr txBox="1"/>
          <p:nvPr/>
        </p:nvSpPr>
        <p:spPr>
          <a:xfrm>
            <a:off x="1560830" y="5589270"/>
            <a:ext cx="9666605" cy="645160"/>
          </a:xfrm>
          <a:prstGeom prst="rect">
            <a:avLst/>
          </a:prstGeom>
          <a:noFill/>
          <a:ln w="9525">
            <a:noFill/>
          </a:ln>
        </p:spPr>
        <p:txBody>
          <a:bodyPr wrap="square">
            <a:spAutoFit/>
          </a:bodyPr>
          <a:p>
            <a:pPr indent="0"/>
            <a:r>
              <a:rPr lang="en-US" b="0">
                <a:latin typeface="Comic Sans MS" panose="030F0702030302020204" charset="0"/>
                <a:cs typeface="Comic Sans MS" panose="030F0702030302020204" charset="0"/>
              </a:rPr>
              <a:t>Most people strongly agree that Amazon.in, Flipkart.com, Paytm.com, Myntra.com  and Snapdeal.com are visually  appealing web page.</a:t>
            </a:r>
            <a:endParaRPr lang="en-US">
              <a:latin typeface="Comic Sans MS" panose="030F0702030302020204" charset="0"/>
              <a:cs typeface="Comic Sans MS" panose="030F07020303020202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 name="Content Placeholder 23"/>
          <p:cNvPicPr>
            <a:picLocks noChangeAspect="1"/>
          </p:cNvPicPr>
          <p:nvPr>
            <p:ph idx="1"/>
          </p:nvPr>
        </p:nvPicPr>
        <p:blipFill>
          <a:blip r:embed="rId1"/>
          <a:srcRect b="488"/>
          <a:stretch>
            <a:fillRect/>
          </a:stretch>
        </p:blipFill>
        <p:spPr>
          <a:xfrm>
            <a:off x="1626870" y="88900"/>
            <a:ext cx="8577580" cy="4921885"/>
          </a:xfrm>
          <a:prstGeom prst="rect">
            <a:avLst/>
          </a:prstGeom>
          <a:noFill/>
          <a:ln>
            <a:noFill/>
          </a:ln>
        </p:spPr>
      </p:pic>
      <p:sp>
        <p:nvSpPr>
          <p:cNvPr id="100" name="Text Box 99"/>
          <p:cNvSpPr txBox="1"/>
          <p:nvPr/>
        </p:nvSpPr>
        <p:spPr>
          <a:xfrm>
            <a:off x="512445" y="5462905"/>
            <a:ext cx="11322050" cy="922020"/>
          </a:xfrm>
          <a:prstGeom prst="rect">
            <a:avLst/>
          </a:prstGeom>
          <a:noFill/>
          <a:ln w="9525">
            <a:noFill/>
          </a:ln>
        </p:spPr>
        <p:txBody>
          <a:bodyPr wrap="square">
            <a:spAutoFit/>
          </a:bodyPr>
          <a:p>
            <a:pPr indent="0"/>
            <a:r>
              <a:rPr lang="en-US" b="0">
                <a:latin typeface="Comic Sans MS" panose="030F0702030302020204" charset="0"/>
                <a:cs typeface="Comic Sans MS" panose="030F0702030302020204" charset="0"/>
              </a:rPr>
              <a:t>We will analyze our data for “How many times have you made an online purchase in the past 1 year” against other features and will analyze only for those customers who have made a purchase more than 20 times in an year.</a:t>
            </a:r>
            <a:endParaRPr lang="en-US">
              <a:latin typeface="Comic Sans MS" panose="030F0702030302020204" charset="0"/>
              <a:cs typeface="Comic Sans MS" panose="030F070203030202020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 name="Content Placeholder 25"/>
          <p:cNvPicPr>
            <a:picLocks noChangeAspect="1"/>
          </p:cNvPicPr>
          <p:nvPr>
            <p:ph idx="1"/>
          </p:nvPr>
        </p:nvPicPr>
        <p:blipFill>
          <a:blip r:embed="rId1"/>
          <a:srcRect l="814" b="641"/>
          <a:stretch>
            <a:fillRect/>
          </a:stretch>
        </p:blipFill>
        <p:spPr>
          <a:xfrm>
            <a:off x="2736850" y="0"/>
            <a:ext cx="6278245" cy="4636770"/>
          </a:xfrm>
          <a:prstGeom prst="rect">
            <a:avLst/>
          </a:prstGeom>
          <a:noFill/>
          <a:ln>
            <a:noFill/>
          </a:ln>
        </p:spPr>
      </p:pic>
      <p:sp>
        <p:nvSpPr>
          <p:cNvPr id="100" name="Text Box 99"/>
          <p:cNvSpPr txBox="1"/>
          <p:nvPr/>
        </p:nvSpPr>
        <p:spPr>
          <a:xfrm>
            <a:off x="1569720" y="4982210"/>
            <a:ext cx="9051925" cy="922020"/>
          </a:xfrm>
          <a:prstGeom prst="rect">
            <a:avLst/>
          </a:prstGeom>
          <a:noFill/>
          <a:ln w="9525">
            <a:noFill/>
          </a:ln>
        </p:spPr>
        <p:txBody>
          <a:bodyPr wrap="square">
            <a:spAutoFit/>
          </a:bodyPr>
          <a:p>
            <a:pPr indent="0"/>
            <a:r>
              <a:rPr lang="en-US" b="0">
                <a:latin typeface="Comic Sans MS" panose="030F0702030302020204" charset="0"/>
                <a:cs typeface="Comic Sans MS" panose="030F0702030302020204" charset="0"/>
              </a:rPr>
              <a:t>Highest number of customers have shopped from Amazon.com, Paytm and Myntra. There is no customer who has not shopped from Amazon, making Amazon the market leader in this domain.</a:t>
            </a:r>
            <a:endParaRPr lang="en-US">
              <a:latin typeface="Comic Sans MS" panose="030F0702030302020204" charset="0"/>
              <a:cs typeface="Comic Sans MS" panose="030F07020303020202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7" name="Content Placeholder 26"/>
          <p:cNvPicPr>
            <a:picLocks noChangeAspect="1"/>
          </p:cNvPicPr>
          <p:nvPr>
            <p:ph idx="1"/>
          </p:nvPr>
        </p:nvPicPr>
        <p:blipFill>
          <a:blip r:embed="rId1"/>
          <a:stretch>
            <a:fillRect/>
          </a:stretch>
        </p:blipFill>
        <p:spPr>
          <a:xfrm>
            <a:off x="2169160" y="0"/>
            <a:ext cx="7528560" cy="4351655"/>
          </a:xfrm>
          <a:prstGeom prst="rect">
            <a:avLst/>
          </a:prstGeom>
          <a:noFill/>
          <a:ln>
            <a:noFill/>
          </a:ln>
        </p:spPr>
      </p:pic>
      <p:sp>
        <p:nvSpPr>
          <p:cNvPr id="100" name="Text Box 99"/>
          <p:cNvSpPr txBox="1"/>
          <p:nvPr/>
        </p:nvSpPr>
        <p:spPr>
          <a:xfrm>
            <a:off x="1050925" y="4724400"/>
            <a:ext cx="10090150" cy="1753235"/>
          </a:xfrm>
          <a:prstGeom prst="rect">
            <a:avLst/>
          </a:prstGeom>
          <a:noFill/>
          <a:ln w="9525">
            <a:noFill/>
          </a:ln>
        </p:spPr>
        <p:txBody>
          <a:bodyPr wrap="square">
            <a:spAutoFit/>
          </a:bodyPr>
          <a:p>
            <a:pPr indent="0"/>
            <a:r>
              <a:rPr lang="en-US" b="0">
                <a:latin typeface="Comic Sans MS" panose="030F0702030302020204" charset="0"/>
                <a:cs typeface="Comic Sans MS" panose="030F0702030302020204" charset="0"/>
              </a:rPr>
              <a:t>when it comes to the trustworthiness, Amazon again has earned a lot of brownie points and have outperformed the other companies. </a:t>
            </a:r>
            <a:r>
              <a:rPr lang="en-US" b="1">
                <a:latin typeface="Comic Sans MS" panose="030F0702030302020204" charset="0"/>
                <a:cs typeface="Comic Sans MS" panose="030F0702030302020204" charset="0"/>
              </a:rPr>
              <a:t>We can safely conclude that Amazon has outperformed the other portals in all the aspects of the survey and has clearly maintained its image. It has been able to retain its customers successfully as compared to the others in the market.</a:t>
            </a:r>
            <a:endParaRPr lang="en-US">
              <a:latin typeface="Comic Sans MS" panose="030F0702030302020204" charset="0"/>
              <a:cs typeface="Comic Sans MS" panose="030F07020303020202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5400">
                <a:ln w="10160">
                  <a:solidFill>
                    <a:schemeClr val="accent5"/>
                  </a:solidFill>
                  <a:prstDash val="solid"/>
                </a:ln>
                <a:solidFill>
                  <a:srgbClr val="FFFFFF"/>
                </a:solidFill>
                <a:effectLst>
                  <a:outerShdw blurRad="38100" dist="22860" dir="5400000" algn="tl" rotWithShape="0">
                    <a:srgbClr val="000000">
                      <a:alpha val="30000"/>
                    </a:srgbClr>
                  </a:outerShdw>
                </a:effectLst>
              </a:rPr>
              <a:t>Conclusion</a:t>
            </a:r>
            <a:endParaRPr lang="en-US" sz="54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1"/>
          </p:nvPr>
        </p:nvSpPr>
        <p:spPr/>
        <p:txBody>
          <a:bodyPr>
            <a:normAutofit/>
          </a:bodyPr>
          <a:p>
            <a:pPr marL="457200" indent="-457200">
              <a:buAutoNum type="arabicPeriod"/>
            </a:pPr>
            <a:r>
              <a:rPr lang="en-US" sz="2000">
                <a:latin typeface="Comic Sans MS" panose="030F0702030302020204" charset="0"/>
                <a:cs typeface="Comic Sans MS" panose="030F0702030302020204" charset="0"/>
              </a:rPr>
              <a:t>Females shop more than males, hence they're the target audience.</a:t>
            </a:r>
            <a:endParaRPr lang="en-US" sz="2000">
              <a:latin typeface="Comic Sans MS" panose="030F0702030302020204" charset="0"/>
              <a:cs typeface="Comic Sans MS" panose="030F0702030302020204" charset="0"/>
            </a:endParaRPr>
          </a:p>
          <a:p>
            <a:pPr marL="457200" indent="-457200">
              <a:buAutoNum type="arabicPeriod"/>
            </a:pPr>
            <a:endParaRPr lang="en-US" sz="2000">
              <a:latin typeface="Comic Sans MS" panose="030F0702030302020204" charset="0"/>
              <a:cs typeface="Comic Sans MS" panose="030F0702030302020204" charset="0"/>
            </a:endParaRPr>
          </a:p>
          <a:p>
            <a:pPr marL="457200" indent="-457200">
              <a:buAutoNum type="arabicPeriod"/>
            </a:pPr>
            <a:r>
              <a:rPr lang="en-US" sz="2000">
                <a:latin typeface="Comic Sans MS" panose="030F0702030302020204" charset="0"/>
                <a:cs typeface="Comic Sans MS" panose="030F0702030302020204" charset="0"/>
              </a:rPr>
              <a:t>People in age group of 31-40 years shop maximum and least is done by 51 years.</a:t>
            </a:r>
            <a:endParaRPr lang="en-US" sz="2000">
              <a:latin typeface="Comic Sans MS" panose="030F0702030302020204" charset="0"/>
              <a:cs typeface="Comic Sans MS" panose="030F0702030302020204" charset="0"/>
            </a:endParaRPr>
          </a:p>
          <a:p>
            <a:pPr marL="457200" indent="-457200">
              <a:buAutoNum type="arabicPeriod"/>
            </a:pPr>
            <a:endParaRPr lang="en-US" sz="2000">
              <a:latin typeface="Comic Sans MS" panose="030F0702030302020204" charset="0"/>
              <a:cs typeface="Comic Sans MS" panose="030F0702030302020204" charset="0"/>
            </a:endParaRPr>
          </a:p>
          <a:p>
            <a:pPr marL="457200" indent="-457200">
              <a:buAutoNum type="arabicPeriod"/>
            </a:pPr>
            <a:r>
              <a:rPr lang="en-US" sz="2000">
                <a:latin typeface="Comic Sans MS" panose="030F0702030302020204" charset="0"/>
                <a:cs typeface="Comic Sans MS" panose="030F0702030302020204" charset="0"/>
              </a:rPr>
              <a:t>People in metropolitan cities (Delhi, Greater Noida, Bangalore and Noida) exercise more online shopping.  </a:t>
            </a:r>
            <a:endParaRPr lang="en-US" sz="2000">
              <a:latin typeface="Comic Sans MS" panose="030F0702030302020204" charset="0"/>
              <a:cs typeface="Comic Sans MS" panose="030F0702030302020204" charset="0"/>
            </a:endParaRPr>
          </a:p>
          <a:p>
            <a:pPr marL="457200" indent="-457200">
              <a:buAutoNum type="arabicPeriod"/>
            </a:pPr>
            <a:endParaRPr lang="en-US" sz="2000">
              <a:latin typeface="Comic Sans MS" panose="030F0702030302020204" charset="0"/>
              <a:cs typeface="Comic Sans MS" panose="030F0702030302020204" charset="0"/>
            </a:endParaRPr>
          </a:p>
          <a:p>
            <a:pPr marL="457200" indent="-457200">
              <a:buAutoNum type="arabicPeriod"/>
            </a:pPr>
            <a:r>
              <a:rPr lang="en-US" sz="2000">
                <a:latin typeface="Comic Sans MS" panose="030F0702030302020204" charset="0"/>
                <a:cs typeface="Comic Sans MS" panose="030F0702030302020204" charset="0"/>
              </a:rPr>
              <a:t>Shoppers prefer Card payment option followed by COD.   </a:t>
            </a:r>
            <a:endParaRPr lang="en-US" sz="2000">
              <a:latin typeface="Comic Sans MS" panose="030F0702030302020204" charset="0"/>
              <a:cs typeface="Comic Sans MS" panose="030F0702030302020204" charset="0"/>
            </a:endParaRPr>
          </a:p>
          <a:p>
            <a:pPr marL="457200" indent="-457200">
              <a:buAutoNum type="arabicPeriod"/>
            </a:pPr>
            <a:endParaRPr lang="en-US" sz="2000">
              <a:latin typeface="Comic Sans MS" panose="030F0702030302020204" charset="0"/>
              <a:cs typeface="Comic Sans MS" panose="030F070203030202020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18820" y="624205"/>
            <a:ext cx="10515600" cy="5610225"/>
          </a:xfrm>
        </p:spPr>
        <p:txBody>
          <a:bodyPr>
            <a:normAutofit/>
          </a:bodyPr>
          <a:p>
            <a:pPr marL="457200" indent="-457200">
              <a:buFont typeface="+mj-lt"/>
              <a:buAutoNum type="arabicPeriod" startAt="5"/>
            </a:pPr>
            <a:r>
              <a:rPr lang="en-US" sz="2000">
                <a:latin typeface="Comic Sans MS" panose="030F0702030302020204" charset="0"/>
                <a:cs typeface="Comic Sans MS" panose="030F0702030302020204" charset="0"/>
              </a:rPr>
              <a:t>Most of the shoppers strongly agree that </a:t>
            </a:r>
            <a:endParaRPr lang="en-US" sz="2000">
              <a:latin typeface="Comic Sans MS" panose="030F0702030302020204" charset="0"/>
              <a:cs typeface="Comic Sans MS" panose="030F0702030302020204" charset="0"/>
            </a:endParaRPr>
          </a:p>
          <a:p>
            <a:pPr marL="0" indent="0">
              <a:buFont typeface="+mj-lt"/>
              <a:buNone/>
            </a:pPr>
            <a:endParaRPr lang="en-US" sz="2000">
              <a:latin typeface="Comic Sans MS" panose="030F0702030302020204" charset="0"/>
              <a:cs typeface="Comic Sans MS" panose="030F0702030302020204" charset="0"/>
            </a:endParaRPr>
          </a:p>
          <a:p>
            <a:pPr marL="457200" lvl="1" indent="0">
              <a:buFont typeface="+mj-lt"/>
              <a:buNone/>
            </a:pPr>
            <a:r>
              <a:rPr lang="en-US" sz="1800">
                <a:latin typeface="Comic Sans MS" panose="030F0702030302020204" charset="0"/>
                <a:cs typeface="Comic Sans MS" panose="030F0702030302020204" charset="0"/>
              </a:rPr>
              <a:t>- content on the website must be easy to read and understand,</a:t>
            </a:r>
            <a:endParaRPr lang="en-US" sz="1800">
              <a:latin typeface="Comic Sans MS" panose="030F0702030302020204" charset="0"/>
              <a:cs typeface="Comic Sans MS" panose="030F0702030302020204" charset="0"/>
            </a:endParaRPr>
          </a:p>
          <a:p>
            <a:pPr marL="457200" lvl="1" indent="0">
              <a:buFont typeface="+mj-lt"/>
              <a:buNone/>
            </a:pPr>
            <a:endParaRPr lang="en-US" sz="1800">
              <a:latin typeface="Comic Sans MS" panose="030F0702030302020204" charset="0"/>
              <a:cs typeface="Comic Sans MS" panose="030F0702030302020204" charset="0"/>
            </a:endParaRPr>
          </a:p>
          <a:p>
            <a:pPr marL="457200" lvl="1" indent="0">
              <a:buFont typeface="+mj-lt"/>
              <a:buNone/>
            </a:pPr>
            <a:r>
              <a:rPr lang="en-US" sz="1800">
                <a:latin typeface="Comic Sans MS" panose="030F0702030302020204" charset="0"/>
                <a:cs typeface="Comic Sans MS" panose="030F0702030302020204" charset="0"/>
              </a:rPr>
              <a:t>- Must have all the information on listed seller and product, </a:t>
            </a:r>
            <a:endParaRPr lang="en-US" sz="1800">
              <a:latin typeface="Comic Sans MS" panose="030F0702030302020204" charset="0"/>
              <a:cs typeface="Comic Sans MS" panose="030F0702030302020204" charset="0"/>
            </a:endParaRPr>
          </a:p>
          <a:p>
            <a:pPr marL="457200" lvl="1" indent="0">
              <a:buFont typeface="+mj-lt"/>
              <a:buNone/>
            </a:pPr>
            <a:endParaRPr lang="en-US" sz="1800">
              <a:latin typeface="Comic Sans MS" panose="030F0702030302020204" charset="0"/>
              <a:cs typeface="Comic Sans MS" panose="030F0702030302020204" charset="0"/>
            </a:endParaRPr>
          </a:p>
          <a:p>
            <a:pPr marL="457200" lvl="1" indent="0">
              <a:buFont typeface="+mj-lt"/>
              <a:buNone/>
            </a:pPr>
            <a:r>
              <a:rPr lang="en-US" sz="1800">
                <a:latin typeface="Comic Sans MS" panose="030F0702030302020204" charset="0"/>
                <a:cs typeface="Comic Sans MS" panose="030F0702030302020204" charset="0"/>
              </a:rPr>
              <a:t>- There must be ease of navigation in website,</a:t>
            </a:r>
            <a:endParaRPr lang="en-US" sz="1800">
              <a:latin typeface="Comic Sans MS" panose="030F0702030302020204" charset="0"/>
              <a:cs typeface="Comic Sans MS" panose="030F0702030302020204" charset="0"/>
            </a:endParaRPr>
          </a:p>
          <a:p>
            <a:pPr marL="457200" lvl="1" indent="0">
              <a:buFont typeface="+mj-lt"/>
              <a:buNone/>
            </a:pPr>
            <a:endParaRPr lang="en-US" sz="1800">
              <a:latin typeface="Comic Sans MS" panose="030F0702030302020204" charset="0"/>
              <a:cs typeface="Comic Sans MS" panose="030F0702030302020204" charset="0"/>
            </a:endParaRPr>
          </a:p>
          <a:p>
            <a:pPr marL="457200" lvl="1" indent="0">
              <a:buFont typeface="+mj-lt"/>
              <a:buNone/>
            </a:pPr>
            <a:r>
              <a:rPr lang="en-US" sz="1800">
                <a:latin typeface="Comic Sans MS" panose="030F0702030302020204" charset="0"/>
                <a:cs typeface="Comic Sans MS" panose="030F0702030302020204" charset="0"/>
              </a:rPr>
              <a:t>- Must have convenient payment method,</a:t>
            </a:r>
            <a:endParaRPr lang="en-US" sz="1800">
              <a:latin typeface="Comic Sans MS" panose="030F0702030302020204" charset="0"/>
              <a:cs typeface="Comic Sans MS" panose="030F0702030302020204" charset="0"/>
            </a:endParaRPr>
          </a:p>
          <a:p>
            <a:pPr marL="457200" lvl="1" indent="0">
              <a:buFont typeface="+mj-lt"/>
              <a:buNone/>
            </a:pPr>
            <a:endParaRPr lang="en-US" sz="1800">
              <a:latin typeface="Comic Sans MS" panose="030F0702030302020204" charset="0"/>
              <a:cs typeface="Comic Sans MS" panose="030F0702030302020204" charset="0"/>
            </a:endParaRPr>
          </a:p>
          <a:p>
            <a:pPr marL="457200" lvl="1" indent="0">
              <a:buFont typeface="+mj-lt"/>
              <a:buNone/>
            </a:pPr>
            <a:r>
              <a:rPr lang="en-US" sz="1800">
                <a:latin typeface="Comic Sans MS" panose="030F0702030302020204" charset="0"/>
                <a:cs typeface="Comic Sans MS" panose="030F0702030302020204" charset="0"/>
              </a:rPr>
              <a:t>- must have empathy towards the customers </a:t>
            </a:r>
            <a:endParaRPr lang="en-US" sz="1800">
              <a:latin typeface="Comic Sans MS" panose="030F0702030302020204" charset="0"/>
              <a:cs typeface="Comic Sans MS" panose="030F0702030302020204" charset="0"/>
            </a:endParaRPr>
          </a:p>
          <a:p>
            <a:pPr marL="457200" lvl="1" indent="0">
              <a:buFont typeface="+mj-lt"/>
              <a:buNone/>
            </a:pPr>
            <a:endParaRPr lang="en-US" sz="1800">
              <a:latin typeface="Comic Sans MS" panose="030F0702030302020204" charset="0"/>
              <a:cs typeface="Comic Sans MS" panose="030F0702030302020204" charset="0"/>
            </a:endParaRPr>
          </a:p>
          <a:p>
            <a:pPr marL="457200" lvl="1" indent="0">
              <a:buFont typeface="+mj-lt"/>
              <a:buNone/>
            </a:pPr>
            <a:r>
              <a:rPr lang="en-US" sz="1800">
                <a:latin typeface="Comic Sans MS" panose="030F0702030302020204" charset="0"/>
                <a:cs typeface="Comic Sans MS" panose="030F0702030302020204" charset="0"/>
              </a:rPr>
              <a:t>- online shopping gives monetary benefit and discounts</a:t>
            </a:r>
            <a:endParaRPr lang="en-US" sz="1800">
              <a:latin typeface="Comic Sans MS" panose="030F0702030302020204" charset="0"/>
              <a:cs typeface="Comic Sans MS" panose="030F0702030302020204" charset="0"/>
            </a:endParaRPr>
          </a:p>
          <a:p>
            <a:pPr marL="457200" lvl="1" indent="0">
              <a:buFont typeface="+mj-lt"/>
              <a:buNone/>
            </a:pPr>
            <a:endParaRPr lang="en-US" sz="1800">
              <a:latin typeface="Comic Sans MS" panose="030F0702030302020204" charset="0"/>
              <a:cs typeface="Comic Sans MS" panose="030F0702030302020204" charset="0"/>
            </a:endParaRPr>
          </a:p>
          <a:p>
            <a:pPr marL="457200" lvl="1" indent="0">
              <a:buFont typeface="+mj-lt"/>
              <a:buNone/>
            </a:pPr>
            <a:r>
              <a:rPr lang="en-US" sz="1800">
                <a:latin typeface="Comic Sans MS" panose="030F0702030302020204" charset="0"/>
                <a:cs typeface="Comic Sans MS" panose="030F0702030302020204" charset="0"/>
              </a:rPr>
              <a:t>- There must be return and replacement policy of the e-tailer for purchasing</a:t>
            </a:r>
            <a:endParaRPr lang="en-US" sz="1800">
              <a:latin typeface="Comic Sans MS" panose="030F0702030302020204" charset="0"/>
              <a:cs typeface="Comic Sans MS" panose="030F070203030202020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18820" y="624205"/>
            <a:ext cx="10515600" cy="5610225"/>
          </a:xfrm>
        </p:spPr>
        <p:txBody>
          <a:bodyPr>
            <a:normAutofit/>
          </a:bodyPr>
          <a:p>
            <a:pPr marL="342900" indent="-342900">
              <a:buFont typeface="+mj-lt"/>
              <a:buAutoNum type="arabicPeriod" startAt="6"/>
            </a:pPr>
            <a:r>
              <a:rPr lang="en-US" sz="2000">
                <a:latin typeface="Comic Sans MS" panose="030F0702030302020204" charset="0"/>
                <a:cs typeface="Comic Sans MS" panose="030F0702030302020204" charset="0"/>
              </a:rPr>
              <a:t>Shoppers agree that they are getting value for money spent </a:t>
            </a:r>
            <a:endParaRPr lang="en-US" sz="2000">
              <a:latin typeface="Comic Sans MS" panose="030F0702030302020204" charset="0"/>
              <a:cs typeface="Comic Sans MS" panose="030F0702030302020204" charset="0"/>
            </a:endParaRPr>
          </a:p>
          <a:p>
            <a:pPr marL="342900" indent="-342900">
              <a:buFont typeface="+mj-lt"/>
              <a:buAutoNum type="arabicPeriod" startAt="6"/>
            </a:pPr>
            <a:endParaRPr lang="en-US" sz="2000">
              <a:latin typeface="Comic Sans MS" panose="030F0702030302020204" charset="0"/>
              <a:cs typeface="Comic Sans MS" panose="030F0702030302020204" charset="0"/>
            </a:endParaRPr>
          </a:p>
          <a:p>
            <a:pPr marL="342900" indent="-342900">
              <a:buFont typeface="+mj-lt"/>
              <a:buAutoNum type="arabicPeriod" startAt="6"/>
            </a:pPr>
            <a:r>
              <a:rPr lang="en-US" sz="2000">
                <a:latin typeface="Comic Sans MS" panose="030F0702030302020204" charset="0"/>
                <a:cs typeface="Comic Sans MS" panose="030F0702030302020204" charset="0"/>
              </a:rPr>
              <a:t>They also strongly agree that Amazon.in, Paytm.com and Myntra.com are easy to use and maximum shopping has been done from these websites, also they have complete and relevant information of products  </a:t>
            </a:r>
            <a:endParaRPr lang="en-US" sz="2000">
              <a:latin typeface="Comic Sans MS" panose="030F0702030302020204" charset="0"/>
              <a:cs typeface="Comic Sans MS" panose="030F0702030302020204" charset="0"/>
            </a:endParaRPr>
          </a:p>
          <a:p>
            <a:pPr marL="342900" indent="-342900">
              <a:buFont typeface="+mj-lt"/>
              <a:buAutoNum type="arabicPeriod" startAt="6"/>
            </a:pPr>
            <a:endParaRPr lang="en-US" sz="2000">
              <a:latin typeface="Comic Sans MS" panose="030F0702030302020204" charset="0"/>
              <a:cs typeface="Comic Sans MS" panose="030F0702030302020204" charset="0"/>
            </a:endParaRPr>
          </a:p>
          <a:p>
            <a:pPr marL="342900" indent="-342900">
              <a:buFont typeface="+mj-lt"/>
              <a:buAutoNum type="arabicPeriod" startAt="6"/>
            </a:pPr>
            <a:r>
              <a:rPr lang="en-US" sz="2000">
                <a:latin typeface="Comic Sans MS" panose="030F0702030302020204" charset="0"/>
                <a:cs typeface="Comic Sans MS" panose="030F0702030302020204" charset="0"/>
              </a:rPr>
              <a:t>Amazon and Flipkart offer wide variety of products Amazon has fastest delivery followed by Flipkart and Myntra. Also they are highly satisfactory in terms of privacy of customer information. </a:t>
            </a:r>
            <a:endParaRPr lang="en-US" sz="2000">
              <a:latin typeface="Comic Sans MS" panose="030F0702030302020204" charset="0"/>
              <a:cs typeface="Comic Sans MS" panose="030F0702030302020204" charset="0"/>
            </a:endParaRPr>
          </a:p>
          <a:p>
            <a:pPr marL="342900" indent="-342900">
              <a:buFont typeface="+mj-lt"/>
              <a:buAutoNum type="arabicPeriod" startAt="6"/>
            </a:pPr>
            <a:endParaRPr lang="en-US" sz="2000">
              <a:latin typeface="Comic Sans MS" panose="030F0702030302020204" charset="0"/>
              <a:cs typeface="Comic Sans MS" panose="030F0702030302020204" charset="0"/>
            </a:endParaRPr>
          </a:p>
          <a:p>
            <a:pPr marL="342900" indent="-342900">
              <a:buFont typeface="+mj-lt"/>
              <a:buAutoNum type="arabicPeriod" startAt="6"/>
            </a:pPr>
            <a:r>
              <a:rPr lang="en-US" sz="2000">
                <a:latin typeface="Comic Sans MS" panose="030F0702030302020204" charset="0"/>
                <a:cs typeface="Comic Sans MS" panose="030F0702030302020204" charset="0"/>
              </a:rPr>
              <a:t>Moreover Amazon website is best since its extremely efficient. Snapdeal provides limited mode of payment and has frequent disruption on moving from one page to other. Most of the people would refer Amazon to others.</a:t>
            </a:r>
            <a:endParaRPr lang="en-US" sz="2000">
              <a:latin typeface="Comic Sans MS" panose="030F0702030302020204" charset="0"/>
              <a:cs typeface="Comic Sans MS" panose="030F0702030302020204" charset="0"/>
            </a:endParaRPr>
          </a:p>
          <a:p>
            <a:pPr marL="342900" indent="-342900">
              <a:buFont typeface="+mj-lt"/>
              <a:buAutoNum type="arabicPeriod" startAt="6"/>
            </a:pPr>
            <a:endParaRPr lang="en-US" sz="2000">
              <a:latin typeface="Comic Sans MS" panose="030F0702030302020204" charset="0"/>
              <a:cs typeface="Comic Sans MS" panose="030F0702030302020204" charset="0"/>
            </a:endParaRPr>
          </a:p>
          <a:p>
            <a:pPr marL="342900" indent="-342900">
              <a:buFont typeface="+mj-lt"/>
              <a:buAutoNum type="arabicPeriod" startAt="6"/>
            </a:pPr>
            <a:r>
              <a:rPr lang="en-US" sz="2000">
                <a:latin typeface="Comic Sans MS" panose="030F0702030302020204" charset="0"/>
                <a:cs typeface="Comic Sans MS" panose="030F0702030302020204" charset="0"/>
              </a:rPr>
              <a:t> Females in age group 21-30 years do maximum shopping. </a:t>
            </a:r>
            <a:endParaRPr lang="en-US" sz="2000">
              <a:latin typeface="Comic Sans MS" panose="030F0702030302020204" charset="0"/>
              <a:cs typeface="Comic Sans MS" panose="030F07020303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sz="5400">
                <a:ln w="10160">
                  <a:solidFill>
                    <a:schemeClr val="accent5"/>
                  </a:solidFill>
                  <a:prstDash val="solid"/>
                </a:ln>
                <a:solidFill>
                  <a:srgbClr val="FFFFFF"/>
                </a:solidFill>
                <a:effectLst>
                  <a:outerShdw blurRad="38100" dist="22860" dir="5400000" algn="tl" rotWithShape="0">
                    <a:srgbClr val="000000">
                      <a:alpha val="30000"/>
                    </a:srgbClr>
                  </a:outerShdw>
                </a:effectLst>
              </a:rPr>
              <a:t>Why is Retention Important?</a:t>
            </a:r>
            <a:endParaRPr lang="en-US" sz="54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1"/>
          </p:nvPr>
        </p:nvSpPr>
        <p:spPr/>
        <p:txBody>
          <a:bodyPr>
            <a:normAutofit lnSpcReduction="20000"/>
          </a:bodyPr>
          <a:p>
            <a:r>
              <a:rPr lang="en-US" altLang="en-US" sz="1800" dirty="0" smtClean="0">
                <a:latin typeface="Comic Sans MS" panose="030F0702030302020204" charset="0"/>
                <a:cs typeface="Comic Sans MS" panose="030F0702030302020204" charset="0"/>
                <a:sym typeface="+mn-ea"/>
              </a:rPr>
              <a:t>Loyal customers help increase sales</a:t>
            </a:r>
            <a:endParaRPr lang="en-US" altLang="en-US" sz="1800" dirty="0" smtClean="0">
              <a:latin typeface="Comic Sans MS" panose="030F0702030302020204" charset="0"/>
              <a:cs typeface="Comic Sans MS" panose="030F0702030302020204" charset="0"/>
              <a:sym typeface="+mn-ea"/>
            </a:endParaRPr>
          </a:p>
          <a:p>
            <a:endParaRPr lang="en-US" altLang="en-US" sz="1800" dirty="0" smtClean="0">
              <a:latin typeface="Comic Sans MS" panose="030F0702030302020204" charset="0"/>
              <a:cs typeface="Comic Sans MS" panose="030F0702030302020204" charset="0"/>
            </a:endParaRPr>
          </a:p>
          <a:p>
            <a:r>
              <a:rPr lang="en-US" altLang="en-US" sz="1800" dirty="0" smtClean="0">
                <a:latin typeface="Comic Sans MS" panose="030F0702030302020204" charset="0"/>
                <a:cs typeface="Comic Sans MS" panose="030F0702030302020204" charset="0"/>
                <a:sym typeface="+mn-ea"/>
              </a:rPr>
              <a:t>Buy higher priced options</a:t>
            </a:r>
            <a:endParaRPr lang="en-US" altLang="en-US" sz="1800" dirty="0" smtClean="0">
              <a:latin typeface="Comic Sans MS" panose="030F0702030302020204" charset="0"/>
              <a:cs typeface="Comic Sans MS" panose="030F0702030302020204" charset="0"/>
              <a:sym typeface="+mn-ea"/>
            </a:endParaRPr>
          </a:p>
          <a:p>
            <a:endParaRPr lang="en-US" altLang="en-US" sz="1800" dirty="0" smtClean="0">
              <a:latin typeface="Comic Sans MS" panose="030F0702030302020204" charset="0"/>
              <a:cs typeface="Comic Sans MS" panose="030F0702030302020204" charset="0"/>
            </a:endParaRPr>
          </a:p>
          <a:p>
            <a:r>
              <a:rPr lang="en-US" altLang="en-US" sz="1800" dirty="0" smtClean="0">
                <a:latin typeface="Comic Sans MS" panose="030F0702030302020204" charset="0"/>
                <a:cs typeface="Comic Sans MS" panose="030F0702030302020204" charset="0"/>
                <a:sym typeface="+mn-ea"/>
              </a:rPr>
              <a:t>Buy more often</a:t>
            </a:r>
            <a:endParaRPr lang="en-US" altLang="en-US" sz="1800" dirty="0" smtClean="0">
              <a:latin typeface="Comic Sans MS" panose="030F0702030302020204" charset="0"/>
              <a:cs typeface="Comic Sans MS" panose="030F0702030302020204" charset="0"/>
              <a:sym typeface="+mn-ea"/>
            </a:endParaRPr>
          </a:p>
          <a:p>
            <a:endParaRPr lang="en-US" altLang="en-US" sz="1800" dirty="0" smtClean="0">
              <a:latin typeface="Comic Sans MS" panose="030F0702030302020204" charset="0"/>
              <a:cs typeface="Comic Sans MS" panose="030F0702030302020204" charset="0"/>
            </a:endParaRPr>
          </a:p>
          <a:p>
            <a:r>
              <a:rPr lang="en-US" altLang="en-US" sz="1800" dirty="0" smtClean="0">
                <a:latin typeface="Comic Sans MS" panose="030F0702030302020204" charset="0"/>
                <a:cs typeface="Comic Sans MS" panose="030F0702030302020204" charset="0"/>
                <a:sym typeface="+mn-ea"/>
              </a:rPr>
              <a:t>Are less price sensitive</a:t>
            </a:r>
            <a:endParaRPr lang="en-US" altLang="en-US" sz="1800" dirty="0" smtClean="0">
              <a:latin typeface="Comic Sans MS" panose="030F0702030302020204" charset="0"/>
              <a:cs typeface="Comic Sans MS" panose="030F0702030302020204" charset="0"/>
              <a:sym typeface="+mn-ea"/>
            </a:endParaRPr>
          </a:p>
          <a:p>
            <a:endParaRPr lang="en-US" altLang="en-US" sz="1800" dirty="0" smtClean="0">
              <a:latin typeface="Comic Sans MS" panose="030F0702030302020204" charset="0"/>
              <a:cs typeface="Comic Sans MS" panose="030F0702030302020204" charset="0"/>
            </a:endParaRPr>
          </a:p>
          <a:p>
            <a:r>
              <a:rPr lang="en-US" altLang="en-US" sz="1800" dirty="0" smtClean="0">
                <a:latin typeface="Comic Sans MS" panose="030F0702030302020204" charset="0"/>
                <a:cs typeface="Comic Sans MS" panose="030F0702030302020204" charset="0"/>
                <a:sym typeface="+mn-ea"/>
              </a:rPr>
              <a:t>Are less costly to serve</a:t>
            </a:r>
            <a:endParaRPr lang="en-US" altLang="en-US" sz="1800" dirty="0" smtClean="0">
              <a:latin typeface="Comic Sans MS" panose="030F0702030302020204" charset="0"/>
              <a:cs typeface="Comic Sans MS" panose="030F0702030302020204" charset="0"/>
              <a:sym typeface="+mn-ea"/>
            </a:endParaRPr>
          </a:p>
          <a:p>
            <a:endParaRPr lang="en-US" altLang="en-US" sz="1800" dirty="0" smtClean="0">
              <a:latin typeface="Comic Sans MS" panose="030F0702030302020204" charset="0"/>
              <a:cs typeface="Comic Sans MS" panose="030F0702030302020204" charset="0"/>
            </a:endParaRPr>
          </a:p>
          <a:p>
            <a:r>
              <a:rPr lang="en-US" altLang="en-US" sz="1800" dirty="0" smtClean="0">
                <a:latin typeface="Comic Sans MS" panose="030F0702030302020204" charset="0"/>
                <a:cs typeface="Comic Sans MS" panose="030F0702030302020204" charset="0"/>
                <a:sym typeface="+mn-ea"/>
              </a:rPr>
              <a:t>Are more loyal</a:t>
            </a:r>
            <a:endParaRPr lang="en-US" altLang="en-US" sz="1800" dirty="0" smtClean="0">
              <a:latin typeface="Comic Sans MS" panose="030F0702030302020204" charset="0"/>
              <a:cs typeface="Comic Sans MS" panose="030F0702030302020204" charset="0"/>
              <a:sym typeface="+mn-ea"/>
            </a:endParaRPr>
          </a:p>
          <a:p>
            <a:endParaRPr lang="en-US" altLang="en-US" sz="1800" dirty="0" smtClean="0">
              <a:latin typeface="Comic Sans MS" panose="030F0702030302020204" charset="0"/>
              <a:cs typeface="Comic Sans MS" panose="030F0702030302020204" charset="0"/>
            </a:endParaRPr>
          </a:p>
          <a:p>
            <a:r>
              <a:rPr lang="en-US" altLang="en-US" sz="1800" dirty="0" smtClean="0">
                <a:latin typeface="Comic Sans MS" panose="030F0702030302020204" charset="0"/>
                <a:cs typeface="Comic Sans MS" panose="030F0702030302020204" charset="0"/>
                <a:sym typeface="+mn-ea"/>
              </a:rPr>
              <a:t>And have a higher lifetime value</a:t>
            </a:r>
            <a:endParaRPr lang="en-US" altLang="en-US" sz="1800" dirty="0" smtClean="0">
              <a:latin typeface="Comic Sans MS" panose="030F0702030302020204" charset="0"/>
              <a:cs typeface="Comic Sans MS" panose="030F0702030302020204" charset="0"/>
            </a:endParaRPr>
          </a:p>
          <a:p>
            <a:endParaRPr lang="en-US" sz="1800" dirty="0">
              <a:latin typeface="Comic Sans MS" panose="030F0702030302020204" charset="0"/>
              <a:cs typeface="Comic Sans MS" panose="030F0702030302020204" charset="0"/>
            </a:endParaRPr>
          </a:p>
          <a:p>
            <a:endParaRPr lang="en-US" sz="1800">
              <a:latin typeface="Comic Sans MS" panose="030F0702030302020204" charset="0"/>
              <a:cs typeface="Comic Sans MS" panose="030F07020303020202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18820" y="624205"/>
            <a:ext cx="10515600" cy="5610225"/>
          </a:xfrm>
        </p:spPr>
        <p:txBody>
          <a:bodyPr>
            <a:normAutofit/>
          </a:bodyPr>
          <a:p>
            <a:pPr marL="457200" indent="-457200">
              <a:buFont typeface="+mj-lt"/>
              <a:buAutoNum type="arabicPeriod" startAt="11"/>
            </a:pPr>
            <a:r>
              <a:rPr lang="en-US" sz="2000">
                <a:latin typeface="Comic Sans MS" panose="030F0702030302020204" charset="0"/>
                <a:cs typeface="Comic Sans MS" panose="030F0702030302020204" charset="0"/>
              </a:rPr>
              <a:t>Females from greater Noida and males from Delhi do maximum shopping </a:t>
            </a:r>
            <a:endParaRPr lang="en-US" sz="2000">
              <a:latin typeface="Comic Sans MS" panose="030F0702030302020204" charset="0"/>
              <a:cs typeface="Comic Sans MS" panose="030F0702030302020204" charset="0"/>
            </a:endParaRPr>
          </a:p>
          <a:p>
            <a:pPr marL="457200" indent="-457200">
              <a:buFont typeface="+mj-lt"/>
              <a:buAutoNum type="arabicPeriod" startAt="11"/>
            </a:pPr>
            <a:endParaRPr lang="en-US" sz="2000">
              <a:latin typeface="Comic Sans MS" panose="030F0702030302020204" charset="0"/>
              <a:cs typeface="Comic Sans MS" panose="030F0702030302020204" charset="0"/>
            </a:endParaRPr>
          </a:p>
          <a:p>
            <a:pPr marL="457200" indent="-457200">
              <a:buFont typeface="+mj-lt"/>
              <a:buAutoNum type="arabicPeriod" startAt="11"/>
            </a:pPr>
            <a:r>
              <a:rPr lang="en-US" sz="2000">
                <a:latin typeface="Comic Sans MS" panose="030F0702030302020204" charset="0"/>
                <a:cs typeface="Comic Sans MS" panose="030F0702030302020204" charset="0"/>
              </a:rPr>
              <a:t>Most of the females shop from Amazon, Flipkart, Paytm, Myntra, Snapdeal as they find it easy to use and find amazon reliable </a:t>
            </a:r>
            <a:endParaRPr lang="en-US" sz="2000">
              <a:latin typeface="Comic Sans MS" panose="030F0702030302020204" charset="0"/>
              <a:cs typeface="Comic Sans MS" panose="030F0702030302020204" charset="0"/>
            </a:endParaRPr>
          </a:p>
          <a:p>
            <a:pPr marL="457200" indent="-457200">
              <a:buFont typeface="+mj-lt"/>
              <a:buAutoNum type="arabicPeriod" startAt="11"/>
            </a:pPr>
            <a:endParaRPr lang="en-US" sz="2000">
              <a:latin typeface="Comic Sans MS" panose="030F0702030302020204" charset="0"/>
              <a:cs typeface="Comic Sans MS" panose="030F0702030302020204" charset="0"/>
            </a:endParaRPr>
          </a:p>
          <a:p>
            <a:pPr marL="457200" indent="-457200">
              <a:buFont typeface="+mj-lt"/>
              <a:buAutoNum type="arabicPeriod" startAt="11"/>
            </a:pPr>
            <a:r>
              <a:rPr lang="en-US" sz="2000">
                <a:latin typeface="Comic Sans MS" panose="030F0702030302020204" charset="0"/>
                <a:cs typeface="Comic Sans MS" panose="030F0702030302020204" charset="0"/>
              </a:rPr>
              <a:t>Males find amazon, Flipkart and Paytm to be equally reliable. </a:t>
            </a:r>
            <a:endParaRPr lang="en-US" sz="2000">
              <a:latin typeface="Comic Sans MS" panose="030F0702030302020204" charset="0"/>
              <a:cs typeface="Comic Sans MS" panose="030F0702030302020204" charset="0"/>
            </a:endParaRPr>
          </a:p>
          <a:p>
            <a:pPr marL="457200" indent="-457200">
              <a:buFont typeface="+mj-lt"/>
              <a:buAutoNum type="arabicPeriod" startAt="11"/>
            </a:pPr>
            <a:endParaRPr lang="en-US" sz="2000">
              <a:latin typeface="Comic Sans MS" panose="030F0702030302020204" charset="0"/>
              <a:cs typeface="Comic Sans MS" panose="030F0702030302020204" charset="0"/>
            </a:endParaRPr>
          </a:p>
          <a:p>
            <a:pPr marL="457200" indent="-457200">
              <a:buFont typeface="+mj-lt"/>
              <a:buAutoNum type="arabicPeriod" startAt="11"/>
            </a:pPr>
            <a:r>
              <a:rPr lang="en-US" sz="2000">
                <a:latin typeface="Comic Sans MS" panose="030F0702030302020204" charset="0"/>
                <a:cs typeface="Comic Sans MS" panose="030F0702030302020204" charset="0"/>
              </a:rPr>
              <a:t>Both male and female agree that amazon is as efficient as before.</a:t>
            </a:r>
            <a:endParaRPr lang="en-US" sz="2000">
              <a:latin typeface="Comic Sans MS" panose="030F0702030302020204" charset="0"/>
              <a:cs typeface="Comic Sans MS" panose="030F0702030302020204" charset="0"/>
            </a:endParaRPr>
          </a:p>
          <a:p>
            <a:pPr marL="457200" indent="-457200">
              <a:buFont typeface="+mj-lt"/>
              <a:buAutoNum type="arabicPeriod" startAt="11"/>
            </a:pPr>
            <a:endParaRPr lang="en-US" sz="2000">
              <a:latin typeface="Comic Sans MS" panose="030F0702030302020204" charset="0"/>
              <a:cs typeface="Comic Sans MS" panose="030F0702030302020204" charset="0"/>
            </a:endParaRPr>
          </a:p>
          <a:p>
            <a:pPr marL="457200" indent="-457200">
              <a:buFont typeface="+mj-lt"/>
              <a:buAutoNum type="arabicPeriod" startAt="11"/>
            </a:pPr>
            <a:r>
              <a:rPr lang="en-US" sz="2000">
                <a:latin typeface="Comic Sans MS" panose="030F0702030302020204" charset="0"/>
                <a:cs typeface="Comic Sans MS" panose="030F0702030302020204" charset="0"/>
              </a:rPr>
              <a:t>Moreover they both would recommend amazon to a friend.</a:t>
            </a:r>
            <a:endParaRPr lang="en-US" sz="2000">
              <a:latin typeface="Comic Sans MS" panose="030F0702030302020204" charset="0"/>
              <a:cs typeface="Comic Sans MS" panose="030F0702030302020204" charset="0"/>
            </a:endParaRPr>
          </a:p>
          <a:p>
            <a:pPr marL="457200" indent="-457200">
              <a:buFont typeface="+mj-lt"/>
              <a:buAutoNum type="arabicPeriod" startAt="11"/>
            </a:pPr>
            <a:endParaRPr lang="en-US" sz="2000">
              <a:latin typeface="Comic Sans MS" panose="030F0702030302020204" charset="0"/>
              <a:cs typeface="Comic Sans MS" panose="030F0702030302020204" charset="0"/>
            </a:endParaRPr>
          </a:p>
          <a:p>
            <a:pPr marL="457200" indent="-457200">
              <a:buFont typeface="+mj-lt"/>
              <a:buAutoNum type="arabicPeriod" startAt="11"/>
            </a:pPr>
            <a:r>
              <a:rPr lang="en-US" sz="2000">
                <a:latin typeface="Comic Sans MS" panose="030F0702030302020204" charset="0"/>
                <a:cs typeface="Comic Sans MS" panose="030F0702030302020204" charset="0"/>
              </a:rPr>
              <a:t>Shopping on your preferred e-tailer enhances your social status: This attribute has only 17% of the customers who strongly agree. This is because most of the customers will go to the shopping malls for the social status as ordering online doesn't usually help in showing off.</a:t>
            </a:r>
            <a:endParaRPr lang="en-US" sz="2000">
              <a:latin typeface="Comic Sans MS" panose="030F0702030302020204" charset="0"/>
              <a:cs typeface="Comic Sans MS" panose="030F070203030202020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18820" y="624205"/>
            <a:ext cx="10515600" cy="5610225"/>
          </a:xfrm>
        </p:spPr>
        <p:txBody>
          <a:bodyPr>
            <a:normAutofit/>
          </a:bodyPr>
          <a:p>
            <a:pPr marL="457200" indent="-457200">
              <a:buFont typeface="+mj-lt"/>
              <a:buAutoNum type="arabicPeriod" startAt="17"/>
            </a:pPr>
            <a:r>
              <a:rPr lang="en-US" sz="2000">
                <a:latin typeface="Comic Sans MS" panose="030F0702030302020204" charset="0"/>
                <a:cs typeface="Comic Sans MS" panose="030F0702030302020204" charset="0"/>
              </a:rPr>
              <a:t>The Convenience of patronizing the online retailer  : This attribute has only 20% of the customers who strongly agree. This means that the customers are not much concerned about patronizing with the retailer.</a:t>
            </a:r>
            <a:endParaRPr lang="en-US" sz="2000">
              <a:latin typeface="Comic Sans MS" panose="030F0702030302020204" charset="0"/>
              <a:cs typeface="Comic Sans MS" panose="030F0702030302020204" charset="0"/>
            </a:endParaRPr>
          </a:p>
          <a:p>
            <a:pPr marL="457200" indent="-457200">
              <a:buFont typeface="+mj-lt"/>
              <a:buAutoNum type="arabicPeriod" startAt="17"/>
            </a:pPr>
            <a:endParaRPr lang="en-US" sz="2000">
              <a:latin typeface="Comic Sans MS" panose="030F0702030302020204" charset="0"/>
              <a:cs typeface="Comic Sans MS" panose="030F0702030302020204" charset="0"/>
            </a:endParaRPr>
          </a:p>
          <a:p>
            <a:pPr marL="457200" indent="-457200">
              <a:buFont typeface="+mj-lt"/>
              <a:buAutoNum type="arabicPeriod" startAt="17"/>
            </a:pPr>
            <a:r>
              <a:rPr lang="en-US" sz="2000">
                <a:latin typeface="Comic Sans MS" panose="030F0702030302020204" charset="0"/>
                <a:cs typeface="Comic Sans MS" panose="030F0702030302020204" charset="0"/>
              </a:rPr>
              <a:t>Return and replacement policy of the e-tailor is important for purchase decision: It has whopping 73% of the customers who strongly agree to it. It is evident from the fact that people cannot actually try, touch and feel the products that they are purchasing before they reach home and they would want to return or replace in case of dissatisfaction. Online shopping websites should make strategies around easy return and replacement policy if they want to retain their customers. It also reveals that touch and feel is an important aspect of shopping.</a:t>
            </a:r>
            <a:endParaRPr lang="en-US" sz="2000">
              <a:latin typeface="Comic Sans MS" panose="030F0702030302020204" charset="0"/>
              <a:cs typeface="Comic Sans MS" panose="030F0702030302020204" charset="0"/>
            </a:endParaRPr>
          </a:p>
          <a:p>
            <a:pPr marL="457200" indent="-457200">
              <a:buFont typeface="+mj-lt"/>
              <a:buAutoNum type="arabicPeriod" startAt="17"/>
            </a:pPr>
            <a:endParaRPr lang="en-US" sz="2000">
              <a:latin typeface="Comic Sans MS" panose="030F0702030302020204" charset="0"/>
              <a:cs typeface="Comic Sans MS" panose="030F0702030302020204" charset="0"/>
            </a:endParaRPr>
          </a:p>
          <a:p>
            <a:pPr marL="457200" indent="-457200">
              <a:buFont typeface="+mj-lt"/>
              <a:buAutoNum type="arabicPeriod" startAt="17"/>
            </a:pPr>
            <a:r>
              <a:rPr lang="en-US" sz="2000">
                <a:latin typeface="Comic Sans MS" panose="030F0702030302020204" charset="0"/>
                <a:cs typeface="Comic Sans MS" panose="030F0702030302020204" charset="0"/>
              </a:rPr>
              <a:t>Empathy (readiness to assist with queries) towards the customers: This also has a high percentage of 72. The reason is insecurity amongst the customers. If they have a provision of a helpline number associated with the website, that sense of insecurity vanishes and the customer can trust the website more. A 24X7 support is a must for these online retail stores.</a:t>
            </a:r>
            <a:endParaRPr lang="en-US" sz="2000">
              <a:latin typeface="Comic Sans MS" panose="030F0702030302020204" charset="0"/>
              <a:cs typeface="Comic Sans MS" panose="030F070203030202020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18820" y="624205"/>
            <a:ext cx="10515600" cy="5610225"/>
          </a:xfrm>
        </p:spPr>
        <p:txBody>
          <a:bodyPr>
            <a:normAutofit lnSpcReduction="20000"/>
          </a:bodyPr>
          <a:p>
            <a:pPr marL="457200" indent="-457200">
              <a:buFont typeface="+mj-lt"/>
              <a:buAutoNum type="arabicPeriod" startAt="20"/>
            </a:pPr>
            <a:r>
              <a:rPr lang="en-US" sz="2000">
                <a:latin typeface="Comic Sans MS" panose="030F0702030302020204" charset="0"/>
                <a:cs typeface="Comic Sans MS" panose="030F0702030302020204" charset="0"/>
              </a:rPr>
              <a:t>User friendly Interface of the website: Just like the navigation in a physical store should be easy, same is the case with the online retail store so that the customers do not have to work around much and the overall shopping experience is smooth. The retail stores should invest heavily in creating user friendly apps and websites.</a:t>
            </a:r>
            <a:endParaRPr lang="en-US" sz="2000">
              <a:latin typeface="Comic Sans MS" panose="030F0702030302020204" charset="0"/>
              <a:cs typeface="Comic Sans MS" panose="030F0702030302020204" charset="0"/>
            </a:endParaRPr>
          </a:p>
          <a:p>
            <a:pPr marL="457200" indent="-457200">
              <a:buFont typeface="+mj-lt"/>
              <a:buAutoNum type="arabicPeriod" startAt="20"/>
            </a:pPr>
            <a:endParaRPr lang="en-US" sz="2000">
              <a:latin typeface="Comic Sans MS" panose="030F0702030302020204" charset="0"/>
              <a:cs typeface="Comic Sans MS" panose="030F0702030302020204" charset="0"/>
            </a:endParaRPr>
          </a:p>
          <a:p>
            <a:pPr marL="457200" indent="-457200">
              <a:buFont typeface="+mj-lt"/>
              <a:buAutoNum type="arabicPeriod" startAt="20"/>
            </a:pPr>
            <a:r>
              <a:rPr lang="en-US" sz="2000">
                <a:latin typeface="Comic Sans MS" panose="030F0702030302020204" charset="0"/>
                <a:cs typeface="Comic Sans MS" panose="030F0702030302020204" charset="0"/>
              </a:rPr>
              <a:t>Being able to guarantee the privacy of the customer: This also got 68% strongly  agree. Everyone is concerned of their privacy. If there is a website that posts about your recent purchase on its social media and tags you without your consent can be a breach of privacy. Imagine buying underwear's and being tagged by amazon on Facebook for doing so. </a:t>
            </a:r>
            <a:endParaRPr lang="en-US" sz="2000">
              <a:latin typeface="Comic Sans MS" panose="030F0702030302020204" charset="0"/>
              <a:cs typeface="Comic Sans MS" panose="030F0702030302020204" charset="0"/>
            </a:endParaRPr>
          </a:p>
          <a:p>
            <a:pPr marL="457200" indent="-457200">
              <a:buFont typeface="+mj-lt"/>
              <a:buAutoNum type="arabicPeriod" startAt="20"/>
            </a:pPr>
            <a:endParaRPr lang="en-US" sz="2000">
              <a:latin typeface="Comic Sans MS" panose="030F0702030302020204" charset="0"/>
              <a:cs typeface="Comic Sans MS" panose="030F0702030302020204" charset="0"/>
            </a:endParaRPr>
          </a:p>
          <a:p>
            <a:pPr marL="457200" indent="-457200">
              <a:buFont typeface="+mj-lt"/>
              <a:buAutoNum type="arabicPeriod" startAt="20"/>
            </a:pPr>
            <a:r>
              <a:rPr lang="en-US" sz="2000">
                <a:latin typeface="Comic Sans MS" panose="030F0702030302020204" charset="0"/>
                <a:cs typeface="Comic Sans MS" panose="030F0702030302020204" charset="0"/>
              </a:rPr>
              <a:t>Convenient Payment methods: This also had 59% people strongly agreeing. Cash on delivery, online cards and upi, all the methods should be available for the customers to make the transaction.</a:t>
            </a:r>
            <a:endParaRPr lang="en-US" sz="2000">
              <a:latin typeface="Comic Sans MS" panose="030F0702030302020204" charset="0"/>
              <a:cs typeface="Comic Sans MS" panose="030F0702030302020204" charset="0"/>
            </a:endParaRPr>
          </a:p>
          <a:p>
            <a:pPr marL="457200" indent="-457200">
              <a:buFont typeface="+mj-lt"/>
              <a:buAutoNum type="arabicPeriod" startAt="20"/>
            </a:pPr>
            <a:endParaRPr lang="en-US" sz="2000">
              <a:latin typeface="Comic Sans MS" panose="030F0702030302020204" charset="0"/>
              <a:cs typeface="Comic Sans MS" panose="030F0702030302020204" charset="0"/>
            </a:endParaRPr>
          </a:p>
          <a:p>
            <a:pPr marL="457200" indent="-457200">
              <a:buFont typeface="+mj-lt"/>
              <a:buAutoNum type="arabicPeriod" startAt="20"/>
            </a:pPr>
            <a:r>
              <a:rPr lang="en-US" sz="2000">
                <a:latin typeface="Comic Sans MS" panose="030F0702030302020204" charset="0"/>
                <a:cs typeface="Comic Sans MS" panose="030F0702030302020204" charset="0"/>
              </a:rPr>
              <a:t>Responsiveness, availability of several communication channels (email, online rep, twitter, phone etc.): In case one channel is not available, customers can reach out to multiple channels which again is an important factor. We have recently seen customers reaching out to Amazon and Flipkart's Twitter handles and raising issues over there which are readily resolved.</a:t>
            </a:r>
            <a:endParaRPr lang="en-US" sz="2000">
              <a:latin typeface="Comic Sans MS" panose="030F0702030302020204" charset="0"/>
              <a:cs typeface="Comic Sans MS" panose="030F070203030202020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707515" y="1967548"/>
            <a:ext cx="9144000" cy="2387600"/>
          </a:xfrm>
        </p:spPr>
        <p:txBody>
          <a:bodyPr/>
          <a:p>
            <a:pPr algn="ctr"/>
            <a:r>
              <a:rPr lang="en-US" sz="6000" dirty="0">
                <a:ln w="10160">
                  <a:solidFill>
                    <a:schemeClr val="accent5"/>
                  </a:solidFill>
                  <a:prstDash val="solid"/>
                </a:ln>
                <a:solidFill>
                  <a:srgbClr val="FFFFFF"/>
                </a:solidFill>
                <a:effectLst>
                  <a:outerShdw blurRad="38100" dist="22860" dir="5400000" algn="tl" rotWithShape="0">
                    <a:srgbClr val="000000">
                      <a:alpha val="30000"/>
                    </a:srgbClr>
                  </a:outerShdw>
                </a:effectLst>
              </a:rPr>
              <a:t>Thank You</a:t>
            </a:r>
            <a:endParaRPr lang="en-US" sz="600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sz="5400">
                <a:ln w="10160">
                  <a:solidFill>
                    <a:schemeClr val="accent5"/>
                  </a:solidFill>
                  <a:prstDash val="solid"/>
                </a:ln>
                <a:solidFill>
                  <a:srgbClr val="FFFFFF"/>
                </a:solidFill>
                <a:effectLst>
                  <a:outerShdw blurRad="38100" dist="22860" dir="5400000" algn="tl" rotWithShape="0">
                    <a:srgbClr val="000000">
                      <a:alpha val="30000"/>
                    </a:srgbClr>
                  </a:outerShdw>
                </a:effectLst>
              </a:rPr>
              <a:t>How to retain them?</a:t>
            </a:r>
            <a:endParaRPr lang="en-US" sz="54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1"/>
          </p:nvPr>
        </p:nvSpPr>
        <p:spPr/>
        <p:txBody>
          <a:bodyPr/>
          <a:p>
            <a:endParaRPr lang="en-US" altLang="en-US" sz="1800" dirty="0" smtClean="0">
              <a:latin typeface="Comic Sans MS" panose="030F0702030302020204" charset="0"/>
              <a:cs typeface="Comic Sans MS" panose="030F0702030302020204" charset="0"/>
              <a:sym typeface="+mn-ea"/>
            </a:endParaRPr>
          </a:p>
          <a:p>
            <a:r>
              <a:rPr lang="en-US" altLang="en-US" sz="1800" dirty="0" smtClean="0">
                <a:latin typeface="Comic Sans MS" panose="030F0702030302020204" charset="0"/>
                <a:cs typeface="Comic Sans MS" panose="030F0702030302020204" charset="0"/>
                <a:sym typeface="+mn-ea"/>
              </a:rPr>
              <a:t>Recruit the right customers to begin with</a:t>
            </a:r>
            <a:endParaRPr lang="en-US" altLang="en-US" sz="1800" dirty="0" smtClean="0">
              <a:latin typeface="Comic Sans MS" panose="030F0702030302020204" charset="0"/>
              <a:cs typeface="Comic Sans MS" panose="030F0702030302020204" charset="0"/>
              <a:sym typeface="+mn-ea"/>
            </a:endParaRPr>
          </a:p>
          <a:p>
            <a:endParaRPr lang="en-US" altLang="en-US" sz="1800" dirty="0" smtClean="0">
              <a:latin typeface="Comic Sans MS" panose="030F0702030302020204" charset="0"/>
              <a:cs typeface="Comic Sans MS" panose="030F0702030302020204" charset="0"/>
            </a:endParaRPr>
          </a:p>
          <a:p>
            <a:r>
              <a:rPr lang="en-US" altLang="en-US" sz="1800" dirty="0" smtClean="0">
                <a:latin typeface="Comic Sans MS" panose="030F0702030302020204" charset="0"/>
                <a:cs typeface="Comic Sans MS" panose="030F0702030302020204" charset="0"/>
                <a:sym typeface="+mn-ea"/>
              </a:rPr>
              <a:t>Once you have them, segment them by lifetime value</a:t>
            </a:r>
            <a:endParaRPr lang="en-US" altLang="en-US" sz="1800" dirty="0" smtClean="0">
              <a:latin typeface="Comic Sans MS" panose="030F0702030302020204" charset="0"/>
              <a:cs typeface="Comic Sans MS" panose="030F0702030302020204" charset="0"/>
              <a:sym typeface="+mn-ea"/>
            </a:endParaRPr>
          </a:p>
          <a:p>
            <a:endParaRPr lang="en-US" altLang="en-US" sz="1800" dirty="0" smtClean="0">
              <a:latin typeface="Comic Sans MS" panose="030F0702030302020204" charset="0"/>
              <a:cs typeface="Comic Sans MS" panose="030F0702030302020204" charset="0"/>
            </a:endParaRPr>
          </a:p>
          <a:p>
            <a:r>
              <a:rPr lang="en-US" altLang="en-US" sz="1800" dirty="0" smtClean="0">
                <a:latin typeface="Comic Sans MS" panose="030F0702030302020204" charset="0"/>
                <a:cs typeface="Comic Sans MS" panose="030F0702030302020204" charset="0"/>
                <a:sym typeface="+mn-ea"/>
              </a:rPr>
              <a:t>Communicate with them to build loyalty</a:t>
            </a:r>
            <a:endParaRPr lang="en-US" altLang="en-US" sz="1800" dirty="0" smtClean="0">
              <a:latin typeface="Comic Sans MS" panose="030F0702030302020204" charset="0"/>
              <a:cs typeface="Comic Sans MS" panose="030F0702030302020204" charset="0"/>
            </a:endParaRPr>
          </a:p>
          <a:p>
            <a:endParaRPr lang="en-US" sz="1800" dirty="0">
              <a:latin typeface="Comic Sans MS" panose="030F0702030302020204" charset="0"/>
              <a:cs typeface="Comic Sans MS" panose="030F0702030302020204" charset="0"/>
            </a:endParaRPr>
          </a:p>
          <a:p>
            <a:endParaRPr lang="en-US" sz="1800">
              <a:latin typeface="Comic Sans MS" panose="030F0702030302020204" charset="0"/>
              <a:cs typeface="Comic Sans MS" panose="030F07020303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sz="5400">
                <a:ln w="10160">
                  <a:solidFill>
                    <a:schemeClr val="accent5"/>
                  </a:solidFill>
                  <a:prstDash val="solid"/>
                </a:ln>
                <a:solidFill>
                  <a:srgbClr val="FFFFFF"/>
                </a:solidFill>
                <a:effectLst>
                  <a:outerShdw blurRad="38100" dist="22860" dir="5400000" algn="tl" rotWithShape="0">
                    <a:srgbClr val="000000">
                      <a:alpha val="30000"/>
                    </a:srgbClr>
                  </a:outerShdw>
                </a:effectLst>
              </a:rPr>
              <a:t>Problem Statement</a:t>
            </a:r>
            <a:endParaRPr lang="en-US" sz="54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1"/>
          </p:nvPr>
        </p:nvSpPr>
        <p:spPr/>
        <p:txBody>
          <a:bodyPr>
            <a:normAutofit/>
          </a:bodyPr>
          <a:p>
            <a:pPr>
              <a:lnSpc>
                <a:spcPct val="100000"/>
              </a:lnSpc>
            </a:pPr>
            <a:endParaRPr lang="en-US" sz="2000">
              <a:latin typeface="Comic Sans MS" panose="030F0702030302020204" charset="0"/>
              <a:cs typeface="Comic Sans MS" panose="030F0702030302020204" charset="0"/>
            </a:endParaRPr>
          </a:p>
          <a:p>
            <a:pPr>
              <a:lnSpc>
                <a:spcPct val="100000"/>
              </a:lnSpc>
            </a:pPr>
            <a:r>
              <a:rPr lang="en-US" sz="2000">
                <a:latin typeface="Comic Sans MS" panose="030F0702030302020204" charset="0"/>
                <a:cs typeface="Comic Sans MS" panose="030F070203030202020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a:t>
            </a:r>
            <a:endParaRPr lang="en-US" sz="2000">
              <a:latin typeface="Comic Sans MS" panose="030F0702030302020204" charset="0"/>
              <a:cs typeface="Comic Sans MS" panose="030F07020303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97455"/>
            <a:ext cx="10515600" cy="1325563"/>
          </a:xfrm>
        </p:spPr>
        <p:txBody>
          <a:bodyPr>
            <a:scene3d>
              <a:camera prst="orthographicFront"/>
              <a:lightRig rig="threePt" dir="t"/>
            </a:scene3d>
          </a:bodyPr>
          <a:p>
            <a:pPr algn="ctr"/>
            <a:r>
              <a:rPr lang="en-US" sz="6000">
                <a:ln w="10160">
                  <a:solidFill>
                    <a:schemeClr val="accent5"/>
                  </a:solidFill>
                  <a:prstDash val="solid"/>
                </a:ln>
                <a:solidFill>
                  <a:srgbClr val="FFFFFF"/>
                </a:solidFill>
                <a:effectLst>
                  <a:outerShdw blurRad="38100" dist="22860" dir="5400000" algn="tl" rotWithShape="0">
                    <a:srgbClr val="000000">
                      <a:alpha val="30000"/>
                    </a:srgbClr>
                  </a:outerShdw>
                </a:effectLst>
              </a:rPr>
              <a:t>Data Analysis </a:t>
            </a:r>
            <a:endParaRPr lang="en-US" sz="6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307340" y="594360"/>
            <a:ext cx="5114290" cy="5582920"/>
          </a:xfrm>
          <a:prstGeom prst="rect">
            <a:avLst/>
          </a:prstGeom>
        </p:spPr>
      </p:pic>
      <p:pic>
        <p:nvPicPr>
          <p:cNvPr id="7" name="Content Placeholder 1"/>
          <p:cNvPicPr>
            <a:picLocks noChangeAspect="1"/>
          </p:cNvPicPr>
          <p:nvPr>
            <p:ph sz="half" idx="2"/>
          </p:nvPr>
        </p:nvPicPr>
        <p:blipFill>
          <a:blip r:embed="rId2"/>
          <a:stretch>
            <a:fillRect/>
          </a:stretch>
        </p:blipFill>
        <p:spPr>
          <a:xfrm>
            <a:off x="6275070" y="594360"/>
            <a:ext cx="5059680" cy="54737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p:cNvPicPr>
            <a:picLocks noChangeAspect="1"/>
          </p:cNvPicPr>
          <p:nvPr>
            <p:ph sz="half" idx="1"/>
          </p:nvPr>
        </p:nvPicPr>
        <p:blipFill>
          <a:blip r:embed="rId1"/>
          <a:stretch>
            <a:fillRect/>
          </a:stretch>
        </p:blipFill>
        <p:spPr>
          <a:xfrm>
            <a:off x="313055" y="511175"/>
            <a:ext cx="5535295" cy="5666105"/>
          </a:xfrm>
          <a:prstGeom prst="rect">
            <a:avLst/>
          </a:prstGeom>
        </p:spPr>
      </p:pic>
      <p:pic>
        <p:nvPicPr>
          <p:cNvPr id="9" name="Content Placeholder 8"/>
          <p:cNvPicPr>
            <a:picLocks noChangeAspect="1"/>
          </p:cNvPicPr>
          <p:nvPr>
            <p:ph sz="half" idx="2"/>
          </p:nvPr>
        </p:nvPicPr>
        <p:blipFill>
          <a:blip r:embed="rId2"/>
          <a:stretch>
            <a:fillRect/>
          </a:stretch>
        </p:blipFill>
        <p:spPr>
          <a:xfrm>
            <a:off x="6691630" y="447675"/>
            <a:ext cx="5453380" cy="57296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7901</Words>
  <Application>WPS Presentation</Application>
  <PresentationFormat>Widescreen</PresentationFormat>
  <Paragraphs>135</Paragraphs>
  <Slides>43</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43</vt:i4>
      </vt:variant>
    </vt:vector>
  </HeadingPairs>
  <TitlesOfParts>
    <vt:vector size="62" baseType="lpstr">
      <vt:lpstr>Arial</vt:lpstr>
      <vt:lpstr>SimSun</vt:lpstr>
      <vt:lpstr>Wingdings</vt:lpstr>
      <vt:lpstr>Calibri Light</vt:lpstr>
      <vt:lpstr>Calibri</vt:lpstr>
      <vt:lpstr>Microsoft YaHei</vt:lpstr>
      <vt:lpstr>Arial Unicode MS</vt:lpstr>
      <vt:lpstr>NSimSun</vt:lpstr>
      <vt:lpstr>Franklin Gothic Medium</vt:lpstr>
      <vt:lpstr>Leelawadee UI Semilight</vt:lpstr>
      <vt:lpstr>Microsoft Sans Serif</vt:lpstr>
      <vt:lpstr>Microsoft Himalaya</vt:lpstr>
      <vt:lpstr>Trebuchet MS</vt:lpstr>
      <vt:lpstr>Times New Roman</vt:lpstr>
      <vt:lpstr>Comic Sans MS</vt:lpstr>
      <vt:lpstr>Calibri</vt:lpstr>
      <vt:lpstr>Carlito</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Introduction</vt:lpstr>
      <vt:lpstr>PowerPoint 演示文稿</vt:lpstr>
      <vt:lpstr>PowerPoint 演示文稿</vt:lpstr>
      <vt:lpstr>PowerPoint 演示文稿</vt:lpstr>
      <vt:lpstr>PowerPoint 演示文稿</vt:lpstr>
      <vt:lpstr>PowerPoint 演示文稿</vt:lpstr>
      <vt:lpstr>Customer Retention Analysis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Analysis</dc:title>
  <dc:creator/>
  <cp:lastModifiedBy>awast</cp:lastModifiedBy>
  <cp:revision>1</cp:revision>
  <dcterms:created xsi:type="dcterms:W3CDTF">2021-05-21T05:56:36Z</dcterms:created>
  <dcterms:modified xsi:type="dcterms:W3CDTF">2021-05-21T05:56:37Z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1033-11.2.0.10093</vt:lpwstr>
  </property>
</Properties>
</file>