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56200"/>
  <p:notesSz cx="9144000" cy="5156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7516" y="1368628"/>
            <a:ext cx="7528966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7472"/>
            <a:ext cx="6400800" cy="128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34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3434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3959" y="1191260"/>
            <a:ext cx="372110" cy="45720"/>
          </a:xfrm>
          <a:custGeom>
            <a:avLst/>
            <a:gdLst/>
            <a:ahLst/>
            <a:cxnLst/>
            <a:rect l="l" t="t" r="r" b="b"/>
            <a:pathLst>
              <a:path w="372109" h="45719">
                <a:moveTo>
                  <a:pt x="372109" y="0"/>
                </a:moveTo>
                <a:lnTo>
                  <a:pt x="0" y="0"/>
                </a:lnTo>
                <a:lnTo>
                  <a:pt x="0" y="45720"/>
                </a:lnTo>
                <a:lnTo>
                  <a:pt x="372109" y="45720"/>
                </a:lnTo>
                <a:lnTo>
                  <a:pt x="372109" y="0"/>
                </a:lnTo>
                <a:close/>
              </a:path>
            </a:pathLst>
          </a:custGeom>
          <a:solidFill>
            <a:srgbClr val="EB5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28675" y="1191260"/>
            <a:ext cx="378460" cy="45720"/>
          </a:xfrm>
          <a:custGeom>
            <a:avLst/>
            <a:gdLst/>
            <a:ahLst/>
            <a:cxnLst/>
            <a:rect l="l" t="t" r="r" b="b"/>
            <a:pathLst>
              <a:path w="378459" h="45719">
                <a:moveTo>
                  <a:pt x="378459" y="0"/>
                </a:moveTo>
                <a:lnTo>
                  <a:pt x="0" y="0"/>
                </a:lnTo>
                <a:lnTo>
                  <a:pt x="0" y="45720"/>
                </a:lnTo>
                <a:lnTo>
                  <a:pt x="378459" y="45720"/>
                </a:lnTo>
                <a:lnTo>
                  <a:pt x="378459" y="0"/>
                </a:lnTo>
                <a:close/>
              </a:path>
            </a:pathLst>
          </a:custGeom>
          <a:solidFill>
            <a:srgbClr val="1A99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0463" y="2372309"/>
            <a:ext cx="3243072" cy="786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43434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5925" y="2036826"/>
            <a:ext cx="8512149" cy="1725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3434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3331" y="4816551"/>
            <a:ext cx="11696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95266"/>
            <a:ext cx="210312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95266"/>
            <a:ext cx="210312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4958" y="2174047"/>
            <a:ext cx="496887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0" marR="5080" indent="-615950">
              <a:lnSpc>
                <a:spcPct val="115000"/>
              </a:lnSpc>
              <a:spcBef>
                <a:spcPts val="100"/>
              </a:spcBef>
            </a:pPr>
            <a:r>
              <a:rPr sz="3600" spc="190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IMA</a:t>
            </a:r>
            <a:r>
              <a:rPr sz="3600" spc="220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3600" spc="200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600" spc="-240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175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600" spc="185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600" spc="220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RA</a:t>
            </a:r>
            <a:r>
              <a:rPr sz="3600" spc="180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600" spc="160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spc="240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3600" spc="-180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175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AND  </a:t>
            </a:r>
            <a:r>
              <a:rPr sz="3600" spc="185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CLASSIFICATION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8675" y="1181100"/>
            <a:ext cx="746760" cy="45720"/>
            <a:chOff x="828675" y="1181100"/>
            <a:chExt cx="746760" cy="45720"/>
          </a:xfrm>
        </p:grpSpPr>
        <p:sp>
          <p:nvSpPr>
            <p:cNvPr id="6" name="object 6"/>
            <p:cNvSpPr/>
            <p:nvPr/>
          </p:nvSpPr>
          <p:spPr>
            <a:xfrm>
              <a:off x="1203325" y="1181100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210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2109" y="45720"/>
                  </a:lnTo>
                  <a:lnTo>
                    <a:pt x="372109" y="0"/>
                  </a:lnTo>
                  <a:close/>
                </a:path>
              </a:pathLst>
            </a:custGeom>
            <a:solidFill>
              <a:srgbClr val="EB5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8675" y="1181100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845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8459" y="4572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1A998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Text Box 7"/>
          <p:cNvSpPr txBox="1"/>
          <p:nvPr/>
        </p:nvSpPr>
        <p:spPr>
          <a:xfrm>
            <a:off x="3124200" y="4102100"/>
            <a:ext cx="2540000" cy="658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  <a:sym typeface="+mn-ea"/>
              </a:rPr>
              <a:t>S</a:t>
            </a:r>
            <a:r>
              <a:rPr b="1" spc="-12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  <a:sym typeface="+mn-ea"/>
              </a:rPr>
              <a:t>ub</a:t>
            </a:r>
            <a:r>
              <a:rPr b="1" spc="-14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  <a:sym typeface="+mn-ea"/>
              </a:rPr>
              <a:t>m</a:t>
            </a:r>
            <a:r>
              <a:rPr b="1" spc="-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  <a:sym typeface="+mn-ea"/>
              </a:rPr>
              <a:t>i</a:t>
            </a:r>
            <a:r>
              <a:rPr b="1" spc="-7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  <a:sym typeface="+mn-ea"/>
              </a:rPr>
              <a:t>t</a:t>
            </a:r>
            <a:r>
              <a:rPr b="1" spc="-7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  <a:sym typeface="+mn-ea"/>
              </a:rPr>
              <a:t>t</a:t>
            </a:r>
            <a:r>
              <a:rPr b="1" spc="-9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  <a:sym typeface="+mn-ea"/>
              </a:rPr>
              <a:t>e</a:t>
            </a:r>
            <a:r>
              <a:rPr b="1" spc="-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  <a:sym typeface="+mn-ea"/>
              </a:rPr>
              <a:t>d</a:t>
            </a:r>
            <a:r>
              <a:rPr b="1" spc="-15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b="1" spc="-114" dirty="0">
                <a:solidFill>
                  <a:srgbClr val="666666"/>
                </a:solidFill>
                <a:latin typeface="Tahoma" panose="020B0604030504040204"/>
                <a:cs typeface="Tahoma" panose="020B0604030504040204"/>
                <a:sym typeface="+mn-ea"/>
              </a:rPr>
              <a:t>B</a:t>
            </a:r>
            <a:r>
              <a:rPr b="1" spc="-10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  <a:sym typeface="+mn-ea"/>
              </a:rPr>
              <a:t>y</a:t>
            </a:r>
            <a:r>
              <a:rPr b="1" spc="-16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b="1" spc="-80" dirty="0">
                <a:solidFill>
                  <a:srgbClr val="666666"/>
                </a:solidFill>
                <a:latin typeface="Tahoma" panose="020B0604030504040204"/>
                <a:cs typeface="Tahoma" panose="020B0604030504040204"/>
                <a:sym typeface="+mn-ea"/>
              </a:rPr>
              <a:t>-</a:t>
            </a:r>
            <a:endParaRPr b="1" spc="-80" dirty="0">
              <a:solidFill>
                <a:srgbClr val="666666"/>
              </a:solidFill>
              <a:latin typeface="Tahoma" panose="020B0604030504040204"/>
              <a:cs typeface="Tahoma" panose="020B0604030504040204"/>
              <a:sym typeface="+mn-ea"/>
            </a:endParaRP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>
                <a:solidFill>
                  <a:srgbClr val="666666"/>
                </a:solidFill>
                <a:latin typeface="Tahoma" panose="020B0604030504040204"/>
                <a:cs typeface="Tahoma" panose="020B0604030504040204"/>
                <a:sym typeface="+mn-ea"/>
              </a:rPr>
              <a:t>Anchal Awasthi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176720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5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600" spc="6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2600" spc="5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600" spc="4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600" spc="5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us</a:t>
            </a:r>
            <a:r>
              <a:rPr sz="2600" spc="4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io</a:t>
            </a:r>
            <a:r>
              <a:rPr sz="2600" spc="5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47724" y="2262632"/>
            <a:ext cx="7185025" cy="19519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29565" marR="5080" indent="-311150">
              <a:lnSpc>
                <a:spcPts val="1560"/>
              </a:lnSpc>
              <a:spcBef>
                <a:spcPts val="240"/>
              </a:spcBef>
              <a:buClr>
                <a:srgbClr val="575757"/>
              </a:buClr>
              <a:buSzPct val="93000"/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400" spc="-6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task</a:t>
            </a:r>
            <a:r>
              <a:rPr sz="1400" spc="-2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400" spc="-6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classifying</a:t>
            </a:r>
            <a:r>
              <a:rPr sz="1400" spc="5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images</a:t>
            </a:r>
            <a:r>
              <a:rPr sz="1400" spc="-6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requires</a:t>
            </a:r>
            <a:r>
              <a:rPr sz="1400" spc="-1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in-depth</a:t>
            </a:r>
            <a:r>
              <a:rPr sz="1400" spc="-3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knowledge</a:t>
            </a:r>
            <a:r>
              <a:rPr sz="1400" spc="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400" spc="-5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domain</a:t>
            </a:r>
            <a:r>
              <a:rPr sz="1400" spc="-3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expertise </a:t>
            </a:r>
            <a:r>
              <a:rPr sz="1400" spc="-42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400" spc="-7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identify</a:t>
            </a:r>
            <a:r>
              <a:rPr sz="1400" spc="-5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anomalies</a:t>
            </a:r>
            <a:r>
              <a:rPr sz="1400" spc="-4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400" spc="-3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400" spc="-6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image.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Char char="●"/>
            </a:pPr>
            <a:endParaRPr sz="17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●"/>
            </a:pPr>
            <a:endParaRPr sz="1400">
              <a:latin typeface="Tahoma" panose="020B0604030504040204"/>
              <a:cs typeface="Tahom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Clr>
                <a:srgbClr val="575757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40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40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multi-class</a:t>
            </a:r>
            <a:r>
              <a:rPr sz="1400" spc="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classification</a:t>
            </a:r>
            <a:r>
              <a:rPr sz="1400" spc="5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problem.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●"/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329565" marR="314960" indent="-317500">
              <a:lnSpc>
                <a:spcPct val="114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400" spc="-3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400" spc="-6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project, </a:t>
            </a: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we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discussed</a:t>
            </a:r>
            <a:r>
              <a:rPr sz="1400" spc="-1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classification</a:t>
            </a:r>
            <a:r>
              <a:rPr sz="1400" spc="-2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400" spc="-5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images</a:t>
            </a:r>
            <a:r>
              <a:rPr sz="1400" spc="-4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obtained</a:t>
            </a:r>
            <a:r>
              <a:rPr sz="1400" spc="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from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Amazon</a:t>
            </a:r>
            <a:r>
              <a:rPr sz="1400" spc="-2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into </a:t>
            </a:r>
            <a:r>
              <a:rPr sz="1400" spc="-42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saree,</a:t>
            </a:r>
            <a:r>
              <a:rPr sz="1400" spc="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jeans</a:t>
            </a:r>
            <a:r>
              <a:rPr sz="140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trousers,</a:t>
            </a:r>
            <a:r>
              <a:rPr sz="1400" spc="3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using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Deep</a:t>
            </a:r>
            <a:r>
              <a:rPr sz="1400" spc="-2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 panose="020B0604030504040204"/>
                <a:cs typeface="Tahoma" panose="020B0604030504040204"/>
              </a:rPr>
              <a:t>learning.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spc="-310" dirty="0"/>
              <a:t>T</a:t>
            </a:r>
            <a:r>
              <a:rPr spc="-330" dirty="0"/>
              <a:t>h</a:t>
            </a:r>
            <a:r>
              <a:rPr spc="-320" dirty="0"/>
              <a:t>a</a:t>
            </a:r>
            <a:r>
              <a:rPr spc="-320" dirty="0"/>
              <a:t>n</a:t>
            </a:r>
            <a:r>
              <a:rPr spc="-320" dirty="0"/>
              <a:t>k</a:t>
            </a:r>
            <a:r>
              <a:rPr spc="-280" dirty="0"/>
              <a:t> </a:t>
            </a:r>
            <a:r>
              <a:rPr spc="-325" dirty="0"/>
              <a:t>Yo</a:t>
            </a:r>
            <a:r>
              <a:rPr spc="-330" dirty="0"/>
              <a:t>u</a:t>
            </a:r>
            <a:r>
              <a:rPr spc="-185" dirty="0"/>
              <a:t>!</a:t>
            </a:r>
            <a:endParaRPr spc="-185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56" y="1554937"/>
            <a:ext cx="30067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6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2500" spc="-18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spc="6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Statement</a:t>
            </a:r>
            <a:endParaRPr sz="2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420" y="2109114"/>
            <a:ext cx="7559675" cy="706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8455" marR="5080" indent="-326390" algn="just">
              <a:lnSpc>
                <a:spcPct val="114000"/>
              </a:lnSpc>
              <a:spcBef>
                <a:spcPts val="125"/>
              </a:spcBef>
              <a:buClr>
                <a:srgbClr val="434343"/>
              </a:buClr>
              <a:buSzPct val="115000"/>
              <a:buChar char="●"/>
              <a:tabLst>
                <a:tab pos="339090" algn="l"/>
              </a:tabLst>
            </a:pPr>
            <a:r>
              <a:rPr sz="1300" spc="-5" dirty="0">
                <a:latin typeface="Tahoma" panose="020B0604030504040204"/>
                <a:cs typeface="Tahoma" panose="020B0604030504040204"/>
              </a:rPr>
              <a:t>Images</a:t>
            </a:r>
            <a:r>
              <a:rPr sz="13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are one</a:t>
            </a:r>
            <a:r>
              <a:rPr sz="13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of</a:t>
            </a:r>
            <a:r>
              <a:rPr sz="13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1300" dirty="0">
                <a:latin typeface="Tahoma" panose="020B0604030504040204"/>
                <a:cs typeface="Tahoma" panose="020B0604030504040204"/>
              </a:rPr>
              <a:t>the</a:t>
            </a:r>
            <a:r>
              <a:rPr sz="13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major</a:t>
            </a:r>
            <a:r>
              <a:rPr sz="13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sources</a:t>
            </a:r>
            <a:r>
              <a:rPr sz="13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of</a:t>
            </a:r>
            <a:r>
              <a:rPr sz="13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5" dirty="0">
                <a:latin typeface="Tahoma" panose="020B0604030504040204"/>
                <a:cs typeface="Tahoma" panose="020B0604030504040204"/>
              </a:rPr>
              <a:t>data</a:t>
            </a:r>
            <a:r>
              <a:rPr sz="13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in</a:t>
            </a:r>
            <a:r>
              <a:rPr sz="13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the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field</a:t>
            </a:r>
            <a:r>
              <a:rPr sz="13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of</a:t>
            </a:r>
            <a:r>
              <a:rPr sz="13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300" dirty="0">
                <a:latin typeface="Tahoma" panose="020B0604030504040204"/>
                <a:cs typeface="Tahoma" panose="020B0604030504040204"/>
              </a:rPr>
              <a:t>data</a:t>
            </a:r>
            <a:r>
              <a:rPr sz="13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1300" dirty="0">
                <a:latin typeface="Tahoma" panose="020B0604030504040204"/>
                <a:cs typeface="Tahoma" panose="020B0604030504040204"/>
              </a:rPr>
              <a:t>science</a:t>
            </a:r>
            <a:r>
              <a:rPr sz="13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1300" dirty="0">
                <a:latin typeface="Tahoma" panose="020B0604030504040204"/>
                <a:cs typeface="Tahoma" panose="020B0604030504040204"/>
              </a:rPr>
              <a:t>and</a:t>
            </a:r>
            <a:r>
              <a:rPr sz="13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1300" dirty="0">
                <a:latin typeface="Tahoma" panose="020B0604030504040204"/>
                <a:cs typeface="Tahoma" panose="020B0604030504040204"/>
              </a:rPr>
              <a:t>AI.</a:t>
            </a:r>
            <a:r>
              <a:rPr sz="13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This</a:t>
            </a:r>
            <a:r>
              <a:rPr sz="13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field</a:t>
            </a:r>
            <a:r>
              <a:rPr sz="13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is</a:t>
            </a:r>
            <a:r>
              <a:rPr sz="13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making </a:t>
            </a:r>
            <a:r>
              <a:rPr sz="1300" spc="-39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appropriate </a:t>
            </a:r>
            <a:r>
              <a:rPr sz="1300" dirty="0">
                <a:latin typeface="Tahoma" panose="020B0604030504040204"/>
                <a:cs typeface="Tahoma" panose="020B0604030504040204"/>
              </a:rPr>
              <a:t>use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of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information that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can </a:t>
            </a:r>
            <a:r>
              <a:rPr sz="1300" spc="10" dirty="0">
                <a:latin typeface="Tahoma" panose="020B0604030504040204"/>
                <a:cs typeface="Tahoma" panose="020B0604030504040204"/>
              </a:rPr>
              <a:t>be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gathered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through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images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by examining </a:t>
            </a:r>
            <a:r>
              <a:rPr sz="1300" dirty="0">
                <a:latin typeface="Tahoma" panose="020B0604030504040204"/>
                <a:cs typeface="Tahoma" panose="020B0604030504040204"/>
              </a:rPr>
              <a:t>its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features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and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details.</a:t>
            </a:r>
            <a:endParaRPr sz="13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756" y="3323361"/>
            <a:ext cx="7661275" cy="470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2000"/>
              </a:lnSpc>
              <a:spcBef>
                <a:spcPts val="100"/>
              </a:spcBef>
              <a:buClr>
                <a:srgbClr val="434343"/>
              </a:buClr>
              <a:buSzPct val="115000"/>
              <a:buChar char="●"/>
              <a:tabLst>
                <a:tab pos="335280" algn="l"/>
                <a:tab pos="335915" algn="l"/>
              </a:tabLst>
            </a:pPr>
            <a:r>
              <a:rPr sz="1300" dirty="0">
                <a:latin typeface="Tahoma" panose="020B0604030504040204"/>
                <a:cs typeface="Tahoma" panose="020B0604030504040204"/>
              </a:rPr>
              <a:t>The</a:t>
            </a:r>
            <a:r>
              <a:rPr sz="1300" spc="4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idea behind</a:t>
            </a:r>
            <a:r>
              <a:rPr sz="1300" spc="6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this</a:t>
            </a:r>
            <a:r>
              <a:rPr sz="130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project</a:t>
            </a:r>
            <a:r>
              <a:rPr sz="13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is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5" dirty="0">
                <a:latin typeface="Tahoma" panose="020B0604030504040204"/>
                <a:cs typeface="Tahoma" panose="020B0604030504040204"/>
              </a:rPr>
              <a:t>to</a:t>
            </a:r>
            <a:r>
              <a:rPr sz="13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build</a:t>
            </a:r>
            <a:r>
              <a:rPr sz="1300" spc="3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a</a:t>
            </a:r>
            <a:r>
              <a:rPr sz="13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deep</a:t>
            </a:r>
            <a:r>
              <a:rPr sz="1300" spc="3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learning-based</a:t>
            </a:r>
            <a:r>
              <a:rPr sz="1300" spc="8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Image</a:t>
            </a:r>
            <a:r>
              <a:rPr sz="1300" spc="5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Classification</a:t>
            </a:r>
            <a:r>
              <a:rPr sz="13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model</a:t>
            </a:r>
            <a:r>
              <a:rPr sz="1300" spc="5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on</a:t>
            </a:r>
            <a:r>
              <a:rPr sz="13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images </a:t>
            </a:r>
            <a:r>
              <a:rPr sz="1300" spc="-39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that</a:t>
            </a:r>
            <a:r>
              <a:rPr sz="130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will</a:t>
            </a:r>
            <a:r>
              <a:rPr sz="13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be</a:t>
            </a:r>
            <a:r>
              <a:rPr sz="13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scraped</a:t>
            </a:r>
            <a:r>
              <a:rPr sz="13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from</a:t>
            </a:r>
            <a:r>
              <a:rPr sz="130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e-commerce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portal.</a:t>
            </a:r>
            <a:r>
              <a:rPr sz="13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1300" dirty="0">
                <a:latin typeface="Tahoma" panose="020B0604030504040204"/>
                <a:cs typeface="Tahoma" panose="020B0604030504040204"/>
              </a:rPr>
              <a:t>This</a:t>
            </a:r>
            <a:r>
              <a:rPr sz="13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is</a:t>
            </a:r>
            <a:r>
              <a:rPr sz="13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300" dirty="0">
                <a:latin typeface="Tahoma" panose="020B0604030504040204"/>
                <a:cs typeface="Tahoma" panose="020B0604030504040204"/>
              </a:rPr>
              <a:t>done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5" dirty="0">
                <a:latin typeface="Tahoma" panose="020B0604030504040204"/>
                <a:cs typeface="Tahoma" panose="020B0604030504040204"/>
              </a:rPr>
              <a:t>to</a:t>
            </a:r>
            <a:r>
              <a:rPr sz="13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make</a:t>
            </a:r>
            <a:r>
              <a:rPr sz="13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1300" dirty="0">
                <a:latin typeface="Tahoma" panose="020B0604030504040204"/>
                <a:cs typeface="Tahoma" panose="020B0604030504040204"/>
              </a:rPr>
              <a:t>the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 model</a:t>
            </a:r>
            <a:r>
              <a:rPr sz="130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more </a:t>
            </a:r>
            <a:r>
              <a:rPr sz="1300" dirty="0">
                <a:latin typeface="Tahoma" panose="020B0604030504040204"/>
                <a:cs typeface="Tahoma" panose="020B0604030504040204"/>
              </a:rPr>
              <a:t>and</a:t>
            </a:r>
            <a:r>
              <a:rPr sz="13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more</a:t>
            </a:r>
            <a:r>
              <a:rPr sz="130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robust.</a:t>
            </a:r>
            <a:endParaRPr sz="13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612" y="4330395"/>
            <a:ext cx="56216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95"/>
              </a:spcBef>
              <a:buChar char="●"/>
              <a:tabLst>
                <a:tab pos="326390" algn="l"/>
                <a:tab pos="327025" algn="l"/>
              </a:tabLst>
            </a:pPr>
            <a:r>
              <a:rPr sz="1300" spc="-5" dirty="0">
                <a:latin typeface="Tahoma" panose="020B0604030504040204"/>
                <a:cs typeface="Tahoma" panose="020B0604030504040204"/>
              </a:rPr>
              <a:t>This</a:t>
            </a:r>
            <a:r>
              <a:rPr sz="1300" spc="3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task</a:t>
            </a:r>
            <a:r>
              <a:rPr sz="130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is</a:t>
            </a:r>
            <a:r>
              <a:rPr sz="13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divided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into</a:t>
            </a:r>
            <a:r>
              <a:rPr sz="13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300" dirty="0">
                <a:latin typeface="Tahoma" panose="020B0604030504040204"/>
                <a:cs typeface="Tahoma" panose="020B0604030504040204"/>
              </a:rPr>
              <a:t>two</a:t>
            </a:r>
            <a:r>
              <a:rPr sz="13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latin typeface="Tahoma" panose="020B0604030504040204"/>
                <a:cs typeface="Tahoma" panose="020B0604030504040204"/>
              </a:rPr>
              <a:t>phases:</a:t>
            </a:r>
            <a:r>
              <a:rPr sz="1300" spc="50" dirty="0">
                <a:latin typeface="Tahoma" panose="020B0604030504040204"/>
                <a:cs typeface="Tahoma" panose="020B0604030504040204"/>
              </a:rPr>
              <a:t> </a:t>
            </a:r>
            <a:r>
              <a:rPr sz="1300" dirty="0">
                <a:latin typeface="Tahoma" panose="020B0604030504040204"/>
                <a:cs typeface="Tahoma" panose="020B0604030504040204"/>
              </a:rPr>
              <a:t>Data</a:t>
            </a:r>
            <a:r>
              <a:rPr sz="13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13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1300" dirty="0">
                <a:latin typeface="Tahoma" panose="020B0604030504040204"/>
                <a:cs typeface="Tahoma" panose="020B0604030504040204"/>
              </a:rPr>
              <a:t>and</a:t>
            </a:r>
            <a:r>
              <a:rPr sz="1300" spc="30" dirty="0"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latin typeface="Tahoma" panose="020B0604030504040204"/>
                <a:cs typeface="Tahoma" panose="020B0604030504040204"/>
              </a:rPr>
              <a:t>Model</a:t>
            </a:r>
            <a:r>
              <a:rPr sz="13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300" dirty="0">
                <a:latin typeface="Tahoma" panose="020B0604030504040204"/>
                <a:cs typeface="Tahoma" panose="020B0604030504040204"/>
              </a:rPr>
              <a:t>Building.</a:t>
            </a:r>
            <a:endParaRPr sz="13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245745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7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600" spc="7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600" spc="2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600" spc="5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600" spc="-12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5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600" spc="6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600" spc="4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ll</a:t>
            </a:r>
            <a:r>
              <a:rPr sz="2600" spc="5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ectio</a:t>
            </a:r>
            <a:r>
              <a:rPr sz="2600" spc="5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47724" y="2158746"/>
            <a:ext cx="5349240" cy="162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Tahoma" panose="020B0604030504040204"/>
                <a:cs typeface="Tahoma" panose="020B0604030504040204"/>
              </a:rPr>
              <a:t>The</a:t>
            </a:r>
            <a:r>
              <a:rPr sz="1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latin typeface="Tahoma" panose="020B0604030504040204"/>
                <a:cs typeface="Tahoma" panose="020B0604030504040204"/>
              </a:rPr>
              <a:t>data</a:t>
            </a:r>
            <a:r>
              <a:rPr sz="1400" spc="-10" dirty="0">
                <a:latin typeface="Tahoma" panose="020B0604030504040204"/>
                <a:cs typeface="Tahoma" panose="020B0604030504040204"/>
              </a:rPr>
              <a:t> is</a:t>
            </a:r>
            <a:r>
              <a:rPr sz="1400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latin typeface="Tahoma" panose="020B0604030504040204"/>
                <a:cs typeface="Tahoma" panose="020B0604030504040204"/>
              </a:rPr>
              <a:t>collected</a:t>
            </a:r>
            <a:r>
              <a:rPr sz="14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latin typeface="Tahoma" panose="020B0604030504040204"/>
                <a:cs typeface="Tahoma" panose="020B0604030504040204"/>
              </a:rPr>
              <a:t>by</a:t>
            </a:r>
            <a:r>
              <a:rPr sz="1400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latin typeface="Tahoma" panose="020B0604030504040204"/>
                <a:cs typeface="Tahoma" panose="020B0604030504040204"/>
              </a:rPr>
              <a:t>scraping</a:t>
            </a:r>
            <a:r>
              <a:rPr sz="14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latin typeface="Tahoma" panose="020B0604030504040204"/>
                <a:cs typeface="Tahoma" panose="020B0604030504040204"/>
              </a:rPr>
              <a:t>the</a:t>
            </a:r>
            <a:r>
              <a:rPr sz="14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latin typeface="Tahoma" panose="020B0604030504040204"/>
                <a:cs typeface="Tahoma" panose="020B0604030504040204"/>
              </a:rPr>
              <a:t>images</a:t>
            </a:r>
            <a:r>
              <a:rPr sz="14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latin typeface="Tahoma" panose="020B0604030504040204"/>
                <a:cs typeface="Tahoma" panose="020B0604030504040204"/>
              </a:rPr>
              <a:t>from</a:t>
            </a:r>
            <a:r>
              <a:rPr sz="14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latin typeface="Tahoma" panose="020B0604030504040204"/>
                <a:cs typeface="Tahoma" panose="020B0604030504040204"/>
              </a:rPr>
              <a:t>Amazon.com.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Tahoma" panose="020B0604030504040204"/>
              <a:buChar char="●"/>
            </a:pPr>
            <a:endParaRPr sz="1700">
              <a:latin typeface="Tahoma" panose="020B0604030504040204"/>
              <a:cs typeface="Tahom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133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Tahoma" panose="020B0604030504040204"/>
                <a:cs typeface="Tahoma" panose="020B0604030504040204"/>
              </a:rPr>
              <a:t>The</a:t>
            </a:r>
            <a:r>
              <a:rPr sz="14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latin typeface="Tahoma" panose="020B0604030504040204"/>
                <a:cs typeface="Tahoma" panose="020B0604030504040204"/>
              </a:rPr>
              <a:t>clothing</a:t>
            </a:r>
            <a:r>
              <a:rPr sz="14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latin typeface="Tahoma" panose="020B0604030504040204"/>
                <a:cs typeface="Tahoma" panose="020B0604030504040204"/>
              </a:rPr>
              <a:t>categories</a:t>
            </a:r>
            <a:r>
              <a:rPr sz="14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latin typeface="Tahoma" panose="020B0604030504040204"/>
                <a:cs typeface="Tahoma" panose="020B0604030504040204"/>
              </a:rPr>
              <a:t>used</a:t>
            </a:r>
            <a:r>
              <a:rPr sz="1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latin typeface="Tahoma" panose="020B0604030504040204"/>
                <a:cs typeface="Tahoma" panose="020B0604030504040204"/>
              </a:rPr>
              <a:t>for</a:t>
            </a:r>
            <a:r>
              <a:rPr sz="14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latin typeface="Tahoma" panose="020B0604030504040204"/>
                <a:cs typeface="Tahoma" panose="020B0604030504040204"/>
              </a:rPr>
              <a:t>scraping</a:t>
            </a:r>
            <a:r>
              <a:rPr sz="14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latin typeface="Tahoma" panose="020B0604030504040204"/>
                <a:cs typeface="Tahoma" panose="020B0604030504040204"/>
              </a:rPr>
              <a:t>will</a:t>
            </a:r>
            <a:r>
              <a:rPr sz="14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latin typeface="Tahoma" panose="020B0604030504040204"/>
                <a:cs typeface="Tahoma" panose="020B0604030504040204"/>
              </a:rPr>
              <a:t>be: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786765" lvl="1" indent="-317500">
              <a:lnSpc>
                <a:spcPct val="100000"/>
              </a:lnSpc>
              <a:spcBef>
                <a:spcPts val="29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Tahoma" panose="020B0604030504040204"/>
                <a:cs typeface="Tahoma" panose="020B0604030504040204"/>
              </a:rPr>
              <a:t>Sarees</a:t>
            </a:r>
            <a:r>
              <a:rPr sz="1400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latin typeface="Tahoma" panose="020B0604030504040204"/>
                <a:cs typeface="Tahoma" panose="020B0604030504040204"/>
              </a:rPr>
              <a:t>(women)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786765" lvl="1" indent="-317500">
              <a:lnSpc>
                <a:spcPct val="100000"/>
              </a:lnSpc>
              <a:spcBef>
                <a:spcPts val="245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Tahoma" panose="020B0604030504040204"/>
                <a:cs typeface="Tahoma" panose="020B0604030504040204"/>
              </a:rPr>
              <a:t>Trousers</a:t>
            </a:r>
            <a:r>
              <a:rPr sz="14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latin typeface="Tahoma" panose="020B0604030504040204"/>
                <a:cs typeface="Tahoma" panose="020B0604030504040204"/>
              </a:rPr>
              <a:t>(men)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786765" lvl="1" indent="-317500">
              <a:lnSpc>
                <a:spcPct val="100000"/>
              </a:lnSpc>
              <a:spcBef>
                <a:spcPts val="26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Tahoma" panose="020B0604030504040204"/>
                <a:cs typeface="Tahoma" panose="020B0604030504040204"/>
              </a:rPr>
              <a:t>Jeans</a:t>
            </a:r>
            <a:r>
              <a:rPr sz="14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latin typeface="Tahoma" panose="020B0604030504040204"/>
                <a:cs typeface="Tahoma" panose="020B0604030504040204"/>
              </a:rPr>
              <a:t>(men)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545793"/>
            <a:ext cx="23679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6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500" spc="5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500" spc="6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500" spc="5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500" spc="-12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spc="7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500" spc="4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500" spc="2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500" spc="4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500" spc="6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500" spc="4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500" spc="5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500" spc="3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500" spc="4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500" spc="5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2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075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961390" algn="l"/>
                <a:tab pos="962025" algn="l"/>
              </a:tabLst>
            </a:pPr>
            <a:r>
              <a:rPr spc="-5" dirty="0"/>
              <a:t>To</a:t>
            </a:r>
            <a:r>
              <a:rPr spc="5" dirty="0"/>
              <a:t> </a:t>
            </a:r>
            <a:r>
              <a:rPr spc="-10" dirty="0"/>
              <a:t>scrape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25" dirty="0"/>
              <a:t> </a:t>
            </a:r>
            <a:r>
              <a:rPr spc="-5" dirty="0"/>
              <a:t>images,</a:t>
            </a:r>
            <a:r>
              <a:rPr spc="30" dirty="0"/>
              <a:t> </a:t>
            </a:r>
            <a:r>
              <a:rPr spc="-10" dirty="0"/>
              <a:t>Selenium</a:t>
            </a:r>
            <a:r>
              <a:rPr spc="75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dirty="0"/>
              <a:t>used.</a:t>
            </a:r>
            <a:endParaRPr dirty="0"/>
          </a:p>
          <a:p>
            <a:pPr marL="631190">
              <a:lnSpc>
                <a:spcPct val="100000"/>
              </a:lnSpc>
              <a:buClr>
                <a:srgbClr val="434343"/>
              </a:buClr>
              <a:buFont typeface="Tahoma" panose="020B0604030504040204"/>
              <a:buChar char="●"/>
            </a:pPr>
            <a:endParaRPr sz="1700"/>
          </a:p>
          <a:p>
            <a:pPr marL="960755" marR="5080" indent="-317500">
              <a:lnSpc>
                <a:spcPts val="1590"/>
              </a:lnSpc>
              <a:spcBef>
                <a:spcPts val="1055"/>
              </a:spcBef>
              <a:buChar char="●"/>
              <a:tabLst>
                <a:tab pos="961390" algn="l"/>
                <a:tab pos="962025" algn="l"/>
              </a:tabLst>
            </a:pPr>
            <a:r>
              <a:rPr spc="-10" dirty="0"/>
              <a:t>The</a:t>
            </a:r>
            <a:r>
              <a:rPr spc="250" dirty="0"/>
              <a:t> </a:t>
            </a:r>
            <a:r>
              <a:rPr spc="-5" dirty="0"/>
              <a:t>scraped</a:t>
            </a:r>
            <a:r>
              <a:rPr spc="260" dirty="0"/>
              <a:t> </a:t>
            </a:r>
            <a:r>
              <a:rPr spc="-5" dirty="0"/>
              <a:t>images</a:t>
            </a:r>
            <a:r>
              <a:rPr spc="290" dirty="0"/>
              <a:t> </a:t>
            </a:r>
            <a:r>
              <a:rPr spc="-15" dirty="0"/>
              <a:t>are</a:t>
            </a:r>
            <a:r>
              <a:rPr spc="275" dirty="0"/>
              <a:t> </a:t>
            </a:r>
            <a:r>
              <a:rPr spc="-10" dirty="0"/>
              <a:t>then</a:t>
            </a:r>
            <a:r>
              <a:rPr spc="275" dirty="0"/>
              <a:t> </a:t>
            </a:r>
            <a:r>
              <a:rPr spc="-5" dirty="0"/>
              <a:t>downloaded</a:t>
            </a:r>
            <a:r>
              <a:rPr spc="265" dirty="0"/>
              <a:t> </a:t>
            </a:r>
            <a:r>
              <a:rPr spc="-5" dirty="0"/>
              <a:t>and</a:t>
            </a:r>
            <a:r>
              <a:rPr spc="265" dirty="0"/>
              <a:t> </a:t>
            </a:r>
            <a:r>
              <a:rPr spc="-5" dirty="0"/>
              <a:t>saved</a:t>
            </a:r>
            <a:r>
              <a:rPr spc="260" dirty="0"/>
              <a:t> </a:t>
            </a:r>
            <a:r>
              <a:rPr spc="-5" dirty="0"/>
              <a:t>into</a:t>
            </a:r>
            <a:r>
              <a:rPr spc="275" dirty="0"/>
              <a:t> </a:t>
            </a:r>
            <a:r>
              <a:rPr spc="-15" dirty="0"/>
              <a:t>the</a:t>
            </a:r>
            <a:r>
              <a:rPr spc="270" dirty="0"/>
              <a:t> </a:t>
            </a:r>
            <a:r>
              <a:rPr spc="-5" dirty="0"/>
              <a:t>destination</a:t>
            </a:r>
            <a:r>
              <a:rPr spc="305" dirty="0"/>
              <a:t> </a:t>
            </a:r>
            <a:r>
              <a:rPr spc="-5" dirty="0"/>
              <a:t>folder</a:t>
            </a:r>
            <a:r>
              <a:rPr spc="265" dirty="0"/>
              <a:t> </a:t>
            </a:r>
            <a:r>
              <a:rPr spc="-10" dirty="0"/>
              <a:t>in</a:t>
            </a:r>
            <a:r>
              <a:rPr spc="275" dirty="0"/>
              <a:t> </a:t>
            </a:r>
            <a:r>
              <a:rPr spc="-15" dirty="0"/>
              <a:t>the</a:t>
            </a:r>
            <a:r>
              <a:rPr spc="280" dirty="0"/>
              <a:t> </a:t>
            </a:r>
            <a:r>
              <a:rPr spc="-5" dirty="0"/>
              <a:t>.jpg </a:t>
            </a:r>
            <a:r>
              <a:rPr spc="-425" dirty="0"/>
              <a:t> </a:t>
            </a:r>
            <a:r>
              <a:rPr spc="-10" dirty="0"/>
              <a:t>format.</a:t>
            </a:r>
            <a:endParaRPr spc="-10" dirty="0"/>
          </a:p>
          <a:p>
            <a:pPr marL="631190">
              <a:lnSpc>
                <a:spcPct val="100000"/>
              </a:lnSpc>
              <a:buClr>
                <a:srgbClr val="434343"/>
              </a:buClr>
              <a:buFont typeface="Tahoma" panose="020B0604030504040204"/>
              <a:buChar char="●"/>
            </a:pPr>
            <a:endParaRPr sz="1700"/>
          </a:p>
          <a:p>
            <a:pPr marL="631190">
              <a:lnSpc>
                <a:spcPct val="100000"/>
              </a:lnSpc>
              <a:spcBef>
                <a:spcPts val="10"/>
              </a:spcBef>
              <a:buClr>
                <a:srgbClr val="434343"/>
              </a:buClr>
              <a:buFont typeface="Tahoma" panose="020B0604030504040204"/>
              <a:buChar char="●"/>
            </a:pPr>
          </a:p>
          <a:p>
            <a:pPr marL="1009650" indent="-366395">
              <a:lnSpc>
                <a:spcPct val="100000"/>
              </a:lnSpc>
              <a:buChar char="●"/>
              <a:tabLst>
                <a:tab pos="1010285" algn="l"/>
                <a:tab pos="1010285" algn="l"/>
              </a:tabLst>
            </a:pPr>
            <a:r>
              <a:rPr spc="-10" dirty="0"/>
              <a:t>Labels</a:t>
            </a:r>
            <a:r>
              <a:rPr spc="70" dirty="0"/>
              <a:t> </a:t>
            </a:r>
            <a:r>
              <a:rPr spc="-15" dirty="0"/>
              <a:t>are</a:t>
            </a:r>
            <a:r>
              <a:rPr spc="35" dirty="0"/>
              <a:t> </a:t>
            </a:r>
            <a:r>
              <a:rPr spc="-5" dirty="0"/>
              <a:t>assigned</a:t>
            </a:r>
            <a:r>
              <a:rPr spc="50" dirty="0"/>
              <a:t> </a:t>
            </a:r>
            <a:r>
              <a:rPr spc="-10" dirty="0"/>
              <a:t>to</a:t>
            </a:r>
            <a:r>
              <a:rPr spc="10" dirty="0"/>
              <a:t> </a:t>
            </a:r>
            <a:r>
              <a:rPr spc="-5" dirty="0"/>
              <a:t>each</a:t>
            </a:r>
            <a:r>
              <a:rPr spc="10" dirty="0"/>
              <a:t> </a:t>
            </a:r>
            <a:r>
              <a:rPr spc="-5" dirty="0"/>
              <a:t>class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45" dirty="0"/>
              <a:t> </a:t>
            </a:r>
            <a:r>
              <a:rPr spc="-15" dirty="0"/>
              <a:t>are</a:t>
            </a:r>
            <a:r>
              <a:rPr spc="35" dirty="0"/>
              <a:t> </a:t>
            </a:r>
            <a:r>
              <a:rPr spc="-15" dirty="0"/>
              <a:t>also</a:t>
            </a:r>
            <a:r>
              <a:rPr spc="40" dirty="0"/>
              <a:t> </a:t>
            </a:r>
            <a:r>
              <a:rPr spc="-5" dirty="0"/>
              <a:t>saved</a:t>
            </a:r>
            <a:r>
              <a:rPr spc="4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5" dirty="0"/>
              <a:t>csv</a:t>
            </a:r>
            <a:r>
              <a:rPr spc="25" dirty="0"/>
              <a:t> </a:t>
            </a:r>
            <a:r>
              <a:rPr spc="-5" dirty="0"/>
              <a:t>format.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197940"/>
            <a:ext cx="13931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7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500" spc="5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2500" spc="-14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spc="6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500" spc="5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500" spc="6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500" spc="5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25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3914" y="2132914"/>
            <a:ext cx="2331720" cy="2247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2650" y="2132952"/>
            <a:ext cx="2334260" cy="22475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3925" y="2132914"/>
            <a:ext cx="2331720" cy="2247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431292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Splitting</a:t>
            </a:r>
            <a:r>
              <a:rPr sz="2600" spc="12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train</a:t>
            </a:r>
            <a:r>
              <a:rPr sz="2600" spc="3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600" spc="9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1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2600" spc="8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-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2068880"/>
            <a:ext cx="3115945" cy="230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7390" marR="5080" indent="-317500">
              <a:lnSpc>
                <a:spcPct val="117000"/>
              </a:lnSpc>
              <a:spcBef>
                <a:spcPts val="100"/>
              </a:spcBef>
              <a:buChar char="●"/>
              <a:tabLst>
                <a:tab pos="707390" algn="l"/>
                <a:tab pos="708025" algn="l"/>
              </a:tabLst>
            </a:pP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400" spc="-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400" spc="-9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400" spc="-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first</a:t>
            </a:r>
            <a:r>
              <a:rPr sz="1400" spc="-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converted 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into </a:t>
            </a:r>
            <a:r>
              <a:rPr sz="1400" spc="-4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array.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1700">
              <a:latin typeface="Tahoma" panose="020B0604030504040204"/>
              <a:cs typeface="Tahoma" panose="020B0604030504040204"/>
            </a:endParaRPr>
          </a:p>
          <a:p>
            <a:pPr marL="329565" marR="208280" indent="-329565">
              <a:lnSpc>
                <a:spcPct val="115000"/>
              </a:lnSpc>
              <a:spcBef>
                <a:spcPts val="1090"/>
              </a:spcBef>
              <a:buClr>
                <a:srgbClr val="434343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sz="1400" spc="-5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data </a:t>
            </a:r>
            <a:r>
              <a:rPr sz="1400" spc="-10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is splitted </a:t>
            </a:r>
            <a:r>
              <a:rPr sz="1400" spc="-5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into </a:t>
            </a:r>
            <a:r>
              <a:rPr sz="1400" spc="-10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training </a:t>
            </a:r>
            <a:r>
              <a:rPr sz="1400" spc="-5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400" spc="-20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testing</a:t>
            </a:r>
            <a:r>
              <a:rPr sz="1400" spc="10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400" spc="-15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 as</a:t>
            </a:r>
            <a:r>
              <a:rPr sz="1400" spc="-35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X </a:t>
            </a:r>
            <a:r>
              <a:rPr sz="1400" spc="-10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400" spc="-35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Tahoma" panose="020B0604030504040204"/>
                <a:cs typeface="Tahoma" panose="020B0604030504040204"/>
              </a:rPr>
              <a:t>y.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Tahoma" panose="020B0604030504040204"/>
              <a:buChar char="●"/>
            </a:pPr>
            <a:endParaRPr sz="1700">
              <a:latin typeface="Tahoma" panose="020B0604030504040204"/>
              <a:cs typeface="Tahoma" panose="020B0604030504040204"/>
            </a:endParaRPr>
          </a:p>
          <a:p>
            <a:pPr marL="329565" marR="22225" indent="-329565">
              <a:lnSpc>
                <a:spcPct val="116000"/>
              </a:lnSpc>
              <a:spcBef>
                <a:spcPts val="107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400" spc="-11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400" spc="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4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400" spc="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400" spc="-1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400" spc="-1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4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400" spc="-1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400" spc="-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spc="-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vi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4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  </a:t>
            </a:r>
            <a:r>
              <a:rPr sz="1400" spc="-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into</a:t>
            </a:r>
            <a:r>
              <a:rPr sz="1400" spc="-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80%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20%</a:t>
            </a:r>
            <a:r>
              <a:rPr sz="1400" spc="-3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respectively.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35804" y="2173579"/>
            <a:ext cx="4162171" cy="20834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B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23869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5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2600" spc="2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5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Building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2307133"/>
            <a:ext cx="3159125" cy="19989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400" spc="-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4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400" spc="-1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4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400" spc="-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spc="-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ui</a:t>
            </a:r>
            <a:r>
              <a:rPr sz="1400" spc="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d.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Activation</a:t>
            </a:r>
            <a:r>
              <a:rPr sz="1400" spc="-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functions</a:t>
            </a:r>
            <a:r>
              <a:rPr sz="1400" spc="-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: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789940" lvl="1" indent="-320675">
              <a:lnSpc>
                <a:spcPct val="100000"/>
              </a:lnSpc>
              <a:spcBef>
                <a:spcPts val="245"/>
              </a:spcBef>
              <a:buChar char="○"/>
              <a:tabLst>
                <a:tab pos="789940" algn="l"/>
                <a:tab pos="790575" algn="l"/>
              </a:tabLst>
            </a:pP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‘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lu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’</a:t>
            </a:r>
            <a:r>
              <a:rPr sz="1400" spc="-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400" spc="-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dd</a:t>
            </a:r>
            <a:r>
              <a:rPr sz="14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400" spc="-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4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789940" lvl="1" indent="-320675">
              <a:lnSpc>
                <a:spcPct val="100000"/>
              </a:lnSpc>
              <a:spcBef>
                <a:spcPts val="260"/>
              </a:spcBef>
              <a:buChar char="○"/>
              <a:tabLst>
                <a:tab pos="789940" algn="l"/>
                <a:tab pos="790575" algn="l"/>
              </a:tabLst>
            </a:pP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‘S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14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4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’</a:t>
            </a:r>
            <a:r>
              <a:rPr sz="1400" spc="-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400" spc="-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4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1400" spc="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ut</a:t>
            </a:r>
            <a:r>
              <a:rPr sz="1400" spc="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400" spc="-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4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4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Op</a:t>
            </a:r>
            <a:r>
              <a:rPr sz="14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400" spc="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400" spc="-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400" spc="-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spc="-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‘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Ad</a:t>
            </a:r>
            <a:r>
              <a:rPr sz="14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400" spc="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’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spc="-1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400" spc="-13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is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329565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‘sparse_categorical_crossentropy’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Me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ric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spc="-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400" spc="-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spc="-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‘</a:t>
            </a:r>
            <a:r>
              <a:rPr sz="14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4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cc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400" spc="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4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4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y’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8675" y="1177290"/>
            <a:ext cx="746760" cy="45720"/>
            <a:chOff x="828675" y="1177290"/>
            <a:chExt cx="746760" cy="45720"/>
          </a:xfrm>
        </p:grpSpPr>
        <p:sp>
          <p:nvSpPr>
            <p:cNvPr id="6" name="object 6"/>
            <p:cNvSpPr/>
            <p:nvPr/>
          </p:nvSpPr>
          <p:spPr>
            <a:xfrm>
              <a:off x="1203325" y="1177290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210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2109" y="45720"/>
                  </a:lnTo>
                  <a:lnTo>
                    <a:pt x="372109" y="0"/>
                  </a:lnTo>
                  <a:close/>
                </a:path>
              </a:pathLst>
            </a:custGeom>
            <a:solidFill>
              <a:srgbClr val="EB5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8675" y="1177290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845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8459" y="45720"/>
                  </a:lnTo>
                  <a:lnTo>
                    <a:pt x="378459" y="0"/>
                  </a:lnTo>
                  <a:close/>
                </a:path>
              </a:pathLst>
            </a:custGeom>
            <a:solidFill>
              <a:srgbClr val="1A998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92370" y="624205"/>
            <a:ext cx="3413252" cy="43402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516" y="1368628"/>
            <a:ext cx="117411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6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Re</a:t>
            </a:r>
            <a:r>
              <a:rPr sz="2600" b="1" spc="5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su</a:t>
            </a:r>
            <a:r>
              <a:rPr sz="2600" b="1" spc="4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2600" b="1" spc="4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600" b="1" spc="4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9532" y="2003298"/>
            <a:ext cx="44170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400" spc="-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highest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accuracy</a:t>
            </a:r>
            <a:r>
              <a:rPr sz="14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obtained</a:t>
            </a:r>
            <a:r>
              <a:rPr sz="1400" spc="-3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400" spc="-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90.32%</a:t>
            </a:r>
            <a:r>
              <a:rPr sz="1400" spc="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1400" spc="-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30th</a:t>
            </a:r>
            <a:r>
              <a:rPr sz="1400" spc="-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epoch.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6104" y="2371636"/>
            <a:ext cx="5554980" cy="25905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368628"/>
            <a:ext cx="340614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5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Evaluating</a:t>
            </a:r>
            <a:r>
              <a:rPr sz="2600" spc="-8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50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600" spc="-114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600" spc="65" dirty="0">
                <a:solidFill>
                  <a:srgbClr val="1A1A1A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2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7989" y="2158745"/>
            <a:ext cx="47396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1300" spc="-140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5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testing/evaluating</a:t>
            </a:r>
            <a:r>
              <a:rPr sz="1300" spc="-80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300" spc="-145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model,</a:t>
            </a:r>
            <a:r>
              <a:rPr sz="1300" spc="-125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300" spc="-145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accuracy</a:t>
            </a:r>
            <a:r>
              <a:rPr sz="1300" spc="-80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obtained</a:t>
            </a:r>
            <a:r>
              <a:rPr sz="1300" spc="-110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300" spc="-135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575757"/>
                </a:solidFill>
                <a:latin typeface="Tahoma" panose="020B0604030504040204"/>
                <a:cs typeface="Tahoma" panose="020B0604030504040204"/>
              </a:rPr>
              <a:t>89.78%.</a:t>
            </a:r>
            <a:endParaRPr sz="13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50619" y="2656611"/>
            <a:ext cx="7120890" cy="19424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pc="-5" dirty="0"/>
              <a:t>Classification:</a:t>
            </a:r>
            <a:r>
              <a:rPr spc="-30" dirty="0"/>
              <a:t> </a:t>
            </a:r>
            <a:r>
              <a:rPr spc="-5" dirty="0"/>
              <a:t>Internal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2044</Words>
  <Application>WPS Presentation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Tahoma</vt:lpstr>
      <vt:lpstr>Calibri</vt:lpstr>
      <vt:lpstr>Trebuchet MS</vt:lpstr>
      <vt:lpstr>Microsoft YaHei</vt:lpstr>
      <vt:lpstr>Arial Unicode MS</vt:lpstr>
      <vt:lpstr>Calibri</vt:lpstr>
      <vt:lpstr>Office Theme</vt:lpstr>
      <vt:lpstr>IMAGE SCRAPING AND  CLASSIFICATION</vt:lpstr>
      <vt:lpstr>Problem Statement</vt:lpstr>
      <vt:lpstr>Data Collection</vt:lpstr>
      <vt:lpstr>Data Collection</vt:lpstr>
      <vt:lpstr>The Data</vt:lpstr>
      <vt:lpstr>Splitting train and test data</vt:lpstr>
      <vt:lpstr>Model Building</vt:lpstr>
      <vt:lpstr>PowerPoint 演示文稿</vt:lpstr>
      <vt:lpstr>Evaluating the model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SCRAPING AND  CLASSIFICATION</dc:title>
  <dc:creator>Anurag N Srivastav</dc:creator>
  <cp:lastModifiedBy>awast</cp:lastModifiedBy>
  <cp:revision>1</cp:revision>
  <dcterms:created xsi:type="dcterms:W3CDTF">2021-07-21T11:46:10Z</dcterms:created>
  <dcterms:modified xsi:type="dcterms:W3CDTF">2021-07-21T11:46:10Z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2021-06-17T05:30:00Z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2021-06-17T05:30:00Z</vt:filetime>
  </property>
  <property fmtid="{D5CDD505-2E9C-101B-9397-08002B2CF9AE}" pid="5" name="KSOProductBuildVer">
    <vt:lpwstr>1033-11.2.0.10093</vt:lpwstr>
  </property>
</Properties>
</file>