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59" r:id="rId6"/>
    <p:sldId id="267" r:id="rId7"/>
    <p:sldId id="268" r:id="rId8"/>
    <p:sldId id="272" r:id="rId9"/>
    <p:sldId id="260" r:id="rId10"/>
    <p:sldId id="270" r:id="rId11"/>
    <p:sldId id="265" r:id="rId12"/>
    <p:sldId id="273" r:id="rId13"/>
    <p:sldId id="274" r:id="rId14"/>
    <p:sldId id="275" r:id="rId15"/>
    <p:sldId id="262" r:id="rId16"/>
    <p:sldId id="271" r:id="rId17"/>
    <p:sldId id="258"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817" y="1310323"/>
            <a:ext cx="10943167" cy="1082675"/>
          </a:xfrm>
        </p:spPr>
        <p:txBody>
          <a:bodyPr/>
          <a:lstStyle/>
          <a:p>
            <a:pPr algn="ctr"/>
            <a:r>
              <a:rPr lang="en-US" b="1" dirty="0">
                <a:cs typeface="Calibri Light" panose="020F0302020204030204"/>
                <a:sym typeface="+mn-ea"/>
              </a:rPr>
              <a:t>MALIGNANT COMMENTS CLASSIFIER</a:t>
            </a:r>
            <a:endParaRPr lang="en-US" dirty="0"/>
          </a:p>
        </p:txBody>
      </p:sp>
      <p:sp>
        <p:nvSpPr>
          <p:cNvPr id="3" name="Subtitle 2"/>
          <p:cNvSpPr>
            <a:spLocks noGrp="1"/>
          </p:cNvSpPr>
          <p:nvPr>
            <p:ph type="subTitle" idx="1"/>
          </p:nvPr>
        </p:nvSpPr>
        <p:spPr>
          <a:xfrm>
            <a:off x="516043" y="5612448"/>
            <a:ext cx="10949517" cy="981075"/>
          </a:xfrm>
        </p:spPr>
        <p:txBody>
          <a:bodyPr/>
          <a:lstStyle/>
          <a:p>
            <a:pPr algn="r"/>
            <a:r>
              <a:rPr lang="en-US" sz="2800"/>
              <a:t>- Anchal Awasthi</a:t>
            </a:r>
            <a:endParaRPr lang="en-US" sz="280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487420" y="-669925"/>
            <a:ext cx="4191000" cy="281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 processing</a:t>
            </a:r>
            <a:endParaRPr lang="en-US"/>
          </a:p>
        </p:txBody>
      </p:sp>
      <p:sp>
        <p:nvSpPr>
          <p:cNvPr id="3" name="Content Placeholder 2"/>
          <p:cNvSpPr>
            <a:spLocks noGrp="1"/>
          </p:cNvSpPr>
          <p:nvPr>
            <p:ph sz="half" idx="1"/>
          </p:nvPr>
        </p:nvSpPr>
        <p:spPr>
          <a:xfrm>
            <a:off x="609600" y="1174750"/>
            <a:ext cx="10972165" cy="798195"/>
          </a:xfrm>
        </p:spPr>
        <p:txBody>
          <a:bodyPr/>
          <a:p>
            <a:pPr marL="0" indent="0">
              <a:buNone/>
            </a:pPr>
            <a:r>
              <a:rPr lang="en-US" sz="1800">
                <a:solidFill>
                  <a:schemeClr val="dk1"/>
                </a:solidFill>
                <a:ea typeface="Twentieth Century"/>
                <a:cs typeface="+mn-lt"/>
                <a:sym typeface="Twentieth Century"/>
              </a:rPr>
              <a:t>As there are no null values in the dataset, but as the comment column in text format hence it requires pre processing.</a:t>
            </a:r>
            <a:endParaRPr sz="1800" b="0" i="0" u="none" strike="noStrike" cap="none">
              <a:solidFill>
                <a:schemeClr val="dk1"/>
              </a:solidFill>
              <a:ea typeface="Twentieth Century"/>
              <a:cs typeface="+mn-lt"/>
              <a:sym typeface="Twentieth Century"/>
            </a:endParaRPr>
          </a:p>
          <a:p>
            <a:endParaRPr lang="en-US" sz="1800" b="0" i="0" u="none" strike="noStrike" cap="none">
              <a:solidFill>
                <a:schemeClr val="dk1"/>
              </a:solidFill>
              <a:ea typeface="Twentieth Century"/>
              <a:cs typeface="+mn-lt"/>
              <a:sym typeface="Twentieth Century"/>
            </a:endParaRPr>
          </a:p>
        </p:txBody>
      </p:sp>
      <p:pic>
        <p:nvPicPr>
          <p:cNvPr id="4" name="Content Placeholder 3"/>
          <p:cNvPicPr>
            <a:picLocks noChangeAspect="1"/>
          </p:cNvPicPr>
          <p:nvPr>
            <p:ph sz="half" idx="2"/>
          </p:nvPr>
        </p:nvPicPr>
        <p:blipFill>
          <a:blip r:embed="rId1"/>
          <a:stretch>
            <a:fillRect/>
          </a:stretch>
        </p:blipFill>
        <p:spPr>
          <a:xfrm>
            <a:off x="434340" y="2840990"/>
            <a:ext cx="11061700" cy="196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2233295"/>
            <a:ext cx="5384800" cy="283464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2233295"/>
            <a:ext cx="5384800" cy="2834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1243965" y="958850"/>
            <a:ext cx="8330565" cy="4262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740535" y="1131570"/>
            <a:ext cx="8343900" cy="4447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Trained Model</a:t>
            </a:r>
            <a:endParaRPr lang="en-US"/>
          </a:p>
        </p:txBody>
      </p:sp>
      <p:sp>
        <p:nvSpPr>
          <p:cNvPr id="3" name="Content Placeholder 2"/>
          <p:cNvSpPr>
            <a:spLocks noGrp="1"/>
          </p:cNvSpPr>
          <p:nvPr>
            <p:ph idx="1"/>
          </p:nvPr>
        </p:nvSpPr>
        <p:spPr/>
        <p:txBody>
          <a:bodyPr/>
          <a:p>
            <a:pPr marL="0" lvl="0" indent="0" algn="l" rtl="0">
              <a:lnSpc>
                <a:spcPct val="90000"/>
              </a:lnSpc>
              <a:spcBef>
                <a:spcPts val="0"/>
              </a:spcBef>
              <a:spcAft>
                <a:spcPts val="0"/>
              </a:spcAft>
              <a:buSzPts val="2000"/>
              <a:buNone/>
            </a:pPr>
            <a:r>
              <a:rPr lang="en-US" sz="2000">
                <a:sym typeface="+mn-ea"/>
              </a:rPr>
              <a:t>The </a:t>
            </a:r>
            <a:r>
              <a:rPr lang="en-US" sz="2000">
                <a:sym typeface="+mn-ea"/>
              </a:rPr>
              <a:t>model building process involves setting up ways of collecting data, understanding and paying attention to what is important in the </a:t>
            </a:r>
            <a:r>
              <a:rPr lang="en-US" sz="2000">
                <a:sym typeface="+mn-ea"/>
              </a:rPr>
              <a:t>data to answer the questions you are asking, finding a statistical, mathematical or a simulation model to gain understanding and make predictions.</a:t>
            </a:r>
            <a:endParaRPr lang="en-US" sz="2000"/>
          </a:p>
          <a:p>
            <a:pPr marL="0" lvl="0" indent="0" algn="l" rtl="0">
              <a:lnSpc>
                <a:spcPct val="90000"/>
              </a:lnSpc>
              <a:spcBef>
                <a:spcPts val="1400"/>
              </a:spcBef>
              <a:spcAft>
                <a:spcPts val="0"/>
              </a:spcAft>
              <a:buSzPts val="2000"/>
              <a:buNone/>
            </a:pPr>
            <a:r>
              <a:rPr lang="en-US" sz="2000">
                <a:sym typeface="+mn-ea"/>
              </a:rPr>
              <a:t>Evaluation Matrices:</a:t>
            </a:r>
            <a:endParaRPr lang="en-US" sz="2000"/>
          </a:p>
          <a:p>
            <a:pPr marL="471170" lvl="1" indent="-342900" algn="l" rtl="0">
              <a:lnSpc>
                <a:spcPct val="90000"/>
              </a:lnSpc>
              <a:spcBef>
                <a:spcPts val="400"/>
              </a:spcBef>
              <a:spcAft>
                <a:spcPts val="0"/>
              </a:spcAft>
              <a:buSzPts val="2000"/>
              <a:buFont typeface="Arial" panose="020B0604020202020204" pitchFamily="34" charset="0"/>
              <a:buChar char="•"/>
            </a:pPr>
            <a:r>
              <a:rPr lang="en-US" sz="2000">
                <a:sym typeface="+mn-ea"/>
              </a:rPr>
              <a:t>Accuracy - it determines how often a model predicts default and non default correctly.</a:t>
            </a:r>
            <a:endParaRPr lang="en-US" sz="2000"/>
          </a:p>
          <a:p>
            <a:pPr marL="471170" lvl="1" indent="-342900" algn="l" rtl="0">
              <a:lnSpc>
                <a:spcPct val="90000"/>
              </a:lnSpc>
              <a:spcBef>
                <a:spcPts val="600"/>
              </a:spcBef>
              <a:spcAft>
                <a:spcPts val="0"/>
              </a:spcAft>
              <a:buSzPts val="2000"/>
              <a:buFont typeface="Arial" panose="020B0604020202020204" pitchFamily="34" charset="0"/>
              <a:buChar char="•"/>
            </a:pPr>
            <a:r>
              <a:rPr lang="en-US" sz="2000">
                <a:sym typeface="+mn-ea"/>
              </a:rPr>
              <a:t>Precision-it calculates whenever our models predicts it is default how often it is correct.</a:t>
            </a:r>
            <a:endParaRPr lang="en-US" sz="2000"/>
          </a:p>
          <a:p>
            <a:pPr marL="471170" lvl="1" indent="-342900" algn="l" rtl="0">
              <a:lnSpc>
                <a:spcPct val="90000"/>
              </a:lnSpc>
              <a:spcBef>
                <a:spcPts val="600"/>
              </a:spcBef>
              <a:spcAft>
                <a:spcPts val="0"/>
              </a:spcAft>
              <a:buSzPts val="2000"/>
              <a:buFont typeface="Arial" panose="020B0604020202020204" pitchFamily="34" charset="0"/>
              <a:buChar char="•"/>
            </a:pPr>
            <a:r>
              <a:rPr lang="en-US" sz="2000">
                <a:sym typeface="+mn-ea"/>
              </a:rPr>
              <a:t>Recall- Recall regulate the actual default that the model is actually predict.</a:t>
            </a:r>
            <a:endParaRPr lang="en-US" sz="2000"/>
          </a:p>
          <a:p>
            <a:pPr marL="471170" lvl="1" indent="-342900" algn="l" rtl="0">
              <a:lnSpc>
                <a:spcPct val="90000"/>
              </a:lnSpc>
              <a:spcBef>
                <a:spcPts val="600"/>
              </a:spcBef>
              <a:spcAft>
                <a:spcPts val="0"/>
              </a:spcAft>
              <a:buSzPts val="2000"/>
              <a:buFont typeface="Arial" panose="020B0604020202020204" pitchFamily="34" charset="0"/>
              <a:buChar char="•"/>
            </a:pPr>
            <a:r>
              <a:rPr lang="en-US" sz="2000">
                <a:sym typeface="+mn-ea"/>
              </a:rPr>
              <a:t>Precision Recall Curve - PRC will display the tradeoff between Precision and Recall threshold.</a:t>
            </a:r>
            <a:endParaRPr lang="en-US" sz="2000"/>
          </a:p>
          <a:p>
            <a:pPr marL="471170" lvl="1" indent="-342900" algn="l" rtl="0">
              <a:lnSpc>
                <a:spcPct val="90000"/>
              </a:lnSpc>
              <a:spcBef>
                <a:spcPts val="600"/>
              </a:spcBef>
              <a:spcAft>
                <a:spcPts val="0"/>
              </a:spcAft>
              <a:buSzPts val="2000"/>
              <a:buFont typeface="Arial" panose="020B0604020202020204" pitchFamily="34" charset="0"/>
              <a:buChar char="•"/>
            </a:pPr>
            <a:r>
              <a:rPr lang="en-US" sz="2000">
                <a:sym typeface="+mn-ea"/>
              </a:rPr>
              <a:t>F1 score - the F1-score, is a measure of a model's accuracy on a dataset. It is used to evaluate binary classification systems, which classify examples into 'positive' or 'negative'.</a:t>
            </a:r>
            <a:endParaRPr lang="en-US" sz="2000">
              <a:sym typeface="+mn-ea"/>
            </a:endParaRPr>
          </a:p>
          <a:p>
            <a:pPr marL="471170" lvl="1" indent="-342900" algn="l" rtl="0">
              <a:lnSpc>
                <a:spcPct val="90000"/>
              </a:lnSpc>
              <a:spcBef>
                <a:spcPts val="600"/>
              </a:spcBef>
              <a:spcAft>
                <a:spcPts val="0"/>
              </a:spcAft>
              <a:buSzPts val="2000"/>
              <a:buFont typeface="Arial" panose="020B0604020202020204" pitchFamily="34" charset="0"/>
              <a:buChar char="•"/>
            </a:pPr>
            <a:r>
              <a:rPr lang="en-US" sz="2000">
                <a:sym typeface="+mn-ea"/>
              </a:rPr>
              <a:t>Cross Validations:</a:t>
            </a:r>
            <a:endParaRPr lang="en-US" sz="2000"/>
          </a:p>
          <a:p>
            <a:pPr marL="128270" lvl="1" indent="0" algn="l" rtl="0">
              <a:lnSpc>
                <a:spcPct val="90000"/>
              </a:lnSpc>
              <a:spcBef>
                <a:spcPts val="600"/>
              </a:spcBef>
              <a:spcAft>
                <a:spcPts val="0"/>
              </a:spcAft>
              <a:buSzPts val="2000"/>
              <a:buFont typeface="Arial" panose="020B0604020202020204" pitchFamily="34" charset="0"/>
              <a:buNone/>
            </a:pPr>
            <a:r>
              <a:rPr lang="en-US" sz="2000">
                <a:sym typeface="+mn-ea"/>
              </a:rPr>
              <a:t>K Fold cross validations , K = 10</a:t>
            </a:r>
            <a:endParaRPr lang="en-US" sz="2000"/>
          </a:p>
          <a:p>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77975" y="311150"/>
            <a:ext cx="8973820" cy="5513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Trained Model</a:t>
            </a:r>
            <a:endParaRPr lang="en-US"/>
          </a:p>
        </p:txBody>
      </p:sp>
      <p:pic>
        <p:nvPicPr>
          <p:cNvPr id="4" name="Content Placeholder 3"/>
          <p:cNvPicPr>
            <a:picLocks noChangeAspect="1"/>
          </p:cNvPicPr>
          <p:nvPr>
            <p:ph sz="half" idx="1"/>
          </p:nvPr>
        </p:nvPicPr>
        <p:blipFill>
          <a:blip r:embed="rId1"/>
          <a:stretch>
            <a:fillRect/>
          </a:stretch>
        </p:blipFill>
        <p:spPr>
          <a:xfrm>
            <a:off x="464820" y="1285875"/>
            <a:ext cx="4936490" cy="2479040"/>
          </a:xfrm>
          <a:prstGeom prst="rect">
            <a:avLst/>
          </a:prstGeom>
        </p:spPr>
      </p:pic>
      <p:pic>
        <p:nvPicPr>
          <p:cNvPr id="9" name="Content Placeholder 8"/>
          <p:cNvPicPr>
            <a:picLocks noChangeAspect="1"/>
          </p:cNvPicPr>
          <p:nvPr>
            <p:ph sz="half" idx="2"/>
          </p:nvPr>
        </p:nvPicPr>
        <p:blipFill>
          <a:blip r:embed="rId2"/>
          <a:stretch>
            <a:fillRect/>
          </a:stretch>
        </p:blipFill>
        <p:spPr>
          <a:xfrm>
            <a:off x="5673090" y="3041650"/>
            <a:ext cx="5909310" cy="2587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idx="1"/>
          </p:nvPr>
        </p:nvSpPr>
        <p:spPr/>
        <p:txBody>
          <a:bodyPr/>
          <a:p>
            <a:r>
              <a:rPr lang="en-US" sz="2000"/>
              <a:t>We have got Logistic Regression as best model since it’s giving us good result and other metrics are also satisfactory.</a:t>
            </a:r>
            <a:endParaRPr lang="en-US" sz="2000"/>
          </a:p>
          <a:p>
            <a:r>
              <a:rPr lang="en-US" sz="2000"/>
              <a:t>Using Logistic Regression as our final algorithm we have predicted the values for test dataset and it’s also working well and is able to differentiate/predict negative comments and non-negative (good) comments.</a:t>
            </a:r>
            <a:endParaRPr lang="en-US" sz="2000"/>
          </a:p>
          <a:p>
            <a:r>
              <a:rPr lang="en-US" sz="2000"/>
              <a:t>From displaying the data, it seems there is lot of special characters present in the data. So, it is better to proceed by filter it out.</a:t>
            </a:r>
            <a:endParaRPr lang="en-US" sz="2000"/>
          </a:p>
          <a:p>
            <a:r>
              <a:rPr lang="en-US" sz="2000"/>
              <a:t>As the above data is in text, so presence of special characters and stopwords is always there.</a:t>
            </a:r>
            <a:endParaRPr lang="en-US" sz="2000"/>
          </a:p>
          <a:p>
            <a:r>
              <a:rPr lang="en-US" sz="2000"/>
              <a:t>After proper cleaning and processing, decision tree classifier gives the highest accuracy as well as ROC Score.</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dirty="0">
                <a:cs typeface="Calibri Light" panose="020F0302020204030204"/>
                <a:sym typeface="+mn-ea"/>
              </a:rPr>
            </a:br>
            <a:br>
              <a:rPr lang="en-US" b="1" dirty="0">
                <a:cs typeface="Calibri Light" panose="020F0302020204030204"/>
                <a:sym typeface="+mn-ea"/>
              </a:rPr>
            </a:br>
            <a:r>
              <a:rPr lang="en-US" b="1" dirty="0">
                <a:cs typeface="Calibri Light" panose="020F0302020204030204"/>
                <a:sym typeface="+mn-ea"/>
              </a:rPr>
              <a:t>Table Of Contents :-</a:t>
            </a:r>
            <a:br>
              <a:rPr lang="en-US" b="1" dirty="0"/>
            </a:br>
            <a:endParaRPr lang="en-US"/>
          </a:p>
        </p:txBody>
      </p:sp>
      <p:sp>
        <p:nvSpPr>
          <p:cNvPr id="3" name="Content Placeholder 2"/>
          <p:cNvSpPr>
            <a:spLocks noGrp="1"/>
          </p:cNvSpPr>
          <p:nvPr>
            <p:ph idx="1"/>
          </p:nvPr>
        </p:nvSpPr>
        <p:spPr/>
        <p:txBody>
          <a:bodyPr/>
          <a:p>
            <a:pPr marL="0" indent="0">
              <a:buNone/>
            </a:pPr>
            <a:endParaRPr lang="en-US" sz="2400" dirty="0">
              <a:cs typeface="Calibri" panose="020F0502020204030204"/>
              <a:sym typeface="+mn-ea"/>
            </a:endParaRPr>
          </a:p>
          <a:p>
            <a:pPr marL="0" indent="0">
              <a:buNone/>
            </a:pPr>
            <a:r>
              <a:rPr lang="en-US" sz="2400" dirty="0">
                <a:cs typeface="Calibri" panose="020F0502020204030204"/>
                <a:sym typeface="+mn-ea"/>
              </a:rPr>
              <a:t>1.   Introduction</a:t>
            </a:r>
            <a:endParaRPr lang="en-US" sz="2400" dirty="0">
              <a:cs typeface="Calibri" panose="020F0502020204030204"/>
            </a:endParaRPr>
          </a:p>
          <a:p>
            <a:pPr marL="0" indent="0">
              <a:buNone/>
            </a:pPr>
            <a:r>
              <a:rPr lang="en-US" sz="2400" dirty="0">
                <a:cs typeface="Calibri" panose="020F0502020204030204"/>
                <a:sym typeface="+mn-ea"/>
              </a:rPr>
              <a:t>    1.1 Problem Statement and understanding</a:t>
            </a:r>
            <a:endParaRPr lang="en-US" sz="2400" dirty="0">
              <a:cs typeface="Calibri" panose="020F0502020204030204"/>
            </a:endParaRPr>
          </a:p>
          <a:p>
            <a:pPr marL="0" indent="0">
              <a:buNone/>
            </a:pPr>
            <a:r>
              <a:rPr lang="en-US" sz="2400" dirty="0">
                <a:ea typeface="+mn-lt"/>
                <a:cs typeface="+mn-lt"/>
                <a:sym typeface="+mn-ea"/>
              </a:rPr>
              <a:t>2.   EDA steps and Visualization</a:t>
            </a:r>
            <a:endParaRPr lang="en-IN" sz="2400" dirty="0">
              <a:ea typeface="+mn-lt"/>
              <a:cs typeface="+mn-lt"/>
            </a:endParaRPr>
          </a:p>
          <a:p>
            <a:pPr marL="0" indent="0">
              <a:buNone/>
            </a:pPr>
            <a:r>
              <a:rPr lang="en-IN" sz="2400" dirty="0">
                <a:ea typeface="+mn-lt"/>
                <a:cs typeface="+mn-lt"/>
                <a:sym typeface="+mn-ea"/>
              </a:rPr>
              <a:t>3.   Steps and assumptions used to complete the project</a:t>
            </a:r>
            <a:endParaRPr lang="en-IN" sz="2400">
              <a:cs typeface="Calibri" panose="020F0502020204030204"/>
            </a:endParaRPr>
          </a:p>
          <a:p>
            <a:pPr marL="0" indent="0">
              <a:buNone/>
            </a:pPr>
            <a:r>
              <a:rPr lang="en-IN" sz="2400" dirty="0">
                <a:ea typeface="+mn-lt"/>
                <a:cs typeface="+mn-lt"/>
                <a:sym typeface="+mn-ea"/>
              </a:rPr>
              <a:t>    3.1 Data </a:t>
            </a:r>
            <a:r>
              <a:rPr lang="en-IN" sz="2400" dirty="0" err="1">
                <a:ea typeface="+mn-lt"/>
                <a:cs typeface="+mn-lt"/>
                <a:sym typeface="+mn-ea"/>
              </a:rPr>
              <a:t>Preprocessing</a:t>
            </a:r>
            <a:r>
              <a:rPr lang="en-IN" sz="2400" dirty="0">
                <a:ea typeface="+mn-lt"/>
                <a:cs typeface="+mn-lt"/>
                <a:sym typeface="+mn-ea"/>
              </a:rPr>
              <a:t> Done</a:t>
            </a:r>
            <a:endParaRPr lang="en-IN" sz="2400" dirty="0">
              <a:ea typeface="+mn-lt"/>
              <a:cs typeface="+mn-lt"/>
            </a:endParaRPr>
          </a:p>
          <a:p>
            <a:pPr marL="0" indent="0">
              <a:buNone/>
            </a:pPr>
            <a:r>
              <a:rPr lang="en-IN" sz="2400" dirty="0">
                <a:ea typeface="+mn-lt"/>
                <a:cs typeface="+mn-lt"/>
                <a:sym typeface="+mn-ea"/>
              </a:rPr>
              <a:t>    3.2 Set of assumptions related to the problem under consideration</a:t>
            </a:r>
            <a:endParaRPr lang="en-IN" sz="2400" dirty="0">
              <a:ea typeface="+mn-lt"/>
              <a:cs typeface="+mn-lt"/>
            </a:endParaRPr>
          </a:p>
          <a:p>
            <a:pPr marL="0" indent="0">
              <a:buNone/>
            </a:pPr>
            <a:r>
              <a:rPr lang="en-IN" sz="2400" dirty="0">
                <a:ea typeface="+mn-lt"/>
                <a:cs typeface="+mn-lt"/>
                <a:sym typeface="+mn-ea"/>
              </a:rPr>
              <a:t>4.   Model </a:t>
            </a:r>
            <a:r>
              <a:rPr lang="en-US" altLang="en-IN" sz="2400" dirty="0">
                <a:ea typeface="+mn-lt"/>
                <a:cs typeface="+mn-lt"/>
                <a:sym typeface="+mn-ea"/>
              </a:rPr>
              <a:t>Training</a:t>
            </a:r>
            <a:endParaRPr lang="en-IN" sz="2400" dirty="0">
              <a:ea typeface="+mn-lt"/>
              <a:cs typeface="+mn-lt"/>
            </a:endParaRPr>
          </a:p>
          <a:p>
            <a:pPr marL="0" indent="0">
              <a:buNone/>
            </a:pPr>
            <a:r>
              <a:rPr lang="en-IN" sz="2400" dirty="0">
                <a:ea typeface="+mn-lt"/>
                <a:cs typeface="+mn-lt"/>
                <a:sym typeface="+mn-ea"/>
              </a:rPr>
              <a:t>5.   </a:t>
            </a:r>
            <a:r>
              <a:rPr lang="en-US" altLang="en-IN" sz="2400" dirty="0">
                <a:ea typeface="+mn-lt"/>
                <a:cs typeface="+mn-lt"/>
                <a:sym typeface="+mn-ea"/>
              </a:rPr>
              <a:t>Trained Model</a:t>
            </a:r>
            <a:endParaRPr lang="en-IN" sz="2400" dirty="0">
              <a:ea typeface="+mn-lt"/>
              <a:cs typeface="+mn-lt"/>
            </a:endParaRPr>
          </a:p>
          <a:p>
            <a:pPr marL="0" indent="0">
              <a:buNone/>
            </a:pPr>
            <a:r>
              <a:rPr lang="en-IN" sz="2400" dirty="0">
                <a:ea typeface="+mn-lt"/>
                <a:cs typeface="+mn-lt"/>
                <a:sym typeface="+mn-ea"/>
              </a:rPr>
              <a:t>6.   Conclusion</a:t>
            </a:r>
            <a:endParaRPr lang="en-IN" sz="2400" dirty="0">
              <a:ea typeface="+mn-lt"/>
              <a:cs typeface="+mn-lt"/>
            </a:endParaRPr>
          </a:p>
          <a:p>
            <a:pPr marL="0" indent="0">
              <a:buNone/>
            </a:pPr>
            <a:endParaRPr lang="en-IN" sz="2400" dirty="0">
              <a:ea typeface="+mn-lt"/>
              <a:cs typeface="+mn-lt"/>
            </a:endParaRPr>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471170" lvl="1" indent="-342900" algn="l" rtl="0">
              <a:lnSpc>
                <a:spcPct val="90000"/>
              </a:lnSpc>
              <a:spcBef>
                <a:spcPts val="0"/>
              </a:spcBef>
              <a:spcAft>
                <a:spcPts val="0"/>
              </a:spcAft>
              <a:buSzPts val="2000"/>
            </a:pPr>
            <a:r>
              <a:rPr lang="en-US" sz="2000">
                <a:sym typeface="+mn-ea"/>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a:sym typeface="+mn-ea"/>
            </a:endParaRPr>
          </a:p>
          <a:p>
            <a:pPr marL="471170" lvl="1" indent="-342900" algn="l" rtl="0">
              <a:lnSpc>
                <a:spcPct val="90000"/>
              </a:lnSpc>
              <a:spcBef>
                <a:spcPts val="0"/>
              </a:spcBef>
              <a:spcAft>
                <a:spcPts val="0"/>
              </a:spcAft>
              <a:buSzPts val="2000"/>
            </a:pPr>
            <a:endParaRPr lang="en-US" sz="2000">
              <a:sym typeface="+mn-ea"/>
            </a:endParaRPr>
          </a:p>
          <a:p>
            <a:pPr marL="471170" lvl="1" indent="-342900" algn="l" rtl="0">
              <a:lnSpc>
                <a:spcPct val="90000"/>
              </a:lnSpc>
              <a:spcBef>
                <a:spcPts val="0"/>
              </a:spcBef>
              <a:spcAft>
                <a:spcPts val="0"/>
              </a:spcAft>
              <a:buSzPts val="2000"/>
            </a:pPr>
            <a:r>
              <a:rPr lang="en-US" sz="2000">
                <a:sym typeface="+mn-ea"/>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000">
              <a:sym typeface="+mn-ea"/>
            </a:endParaRPr>
          </a:p>
          <a:p>
            <a:pPr marL="471170" lvl="1" indent="-342900" algn="l" rtl="0">
              <a:lnSpc>
                <a:spcPct val="90000"/>
              </a:lnSpc>
              <a:spcBef>
                <a:spcPts val="0"/>
              </a:spcBef>
              <a:spcAft>
                <a:spcPts val="0"/>
              </a:spcAft>
              <a:buSzPts val="2000"/>
            </a:pPr>
            <a:endParaRPr lang="en-US" sz="2000">
              <a:sym typeface="+mn-ea"/>
            </a:endParaRPr>
          </a:p>
          <a:p>
            <a:pPr marL="471170" lvl="1" indent="-342900" algn="l" rtl="0">
              <a:lnSpc>
                <a:spcPct val="90000"/>
              </a:lnSpc>
              <a:spcBef>
                <a:spcPts val="0"/>
              </a:spcBef>
              <a:spcAft>
                <a:spcPts val="0"/>
              </a:spcAft>
              <a:buSzPts val="2000"/>
            </a:pPr>
            <a:r>
              <a:rPr lang="en-US" sz="2000">
                <a:sym typeface="+mn-ea"/>
              </a:rPr>
              <a:t>Our goal is to build a prototype of online hate and abuse comment classifier which can used to classify hate and offensive comments so that it can be controlled and restricted from spreading hatred and cyberbullying. </a:t>
            </a:r>
            <a:endParaRPr sz="2000"/>
          </a:p>
          <a:p>
            <a:pPr marL="91440" lvl="0" indent="0" algn="l" rtl="0">
              <a:lnSpc>
                <a:spcPct val="90000"/>
              </a:lnSpc>
              <a:spcBef>
                <a:spcPts val="1600"/>
              </a:spcBef>
              <a:spcAft>
                <a:spcPts val="0"/>
              </a:spcAft>
              <a:buSzPts val="2000"/>
              <a:buNone/>
            </a:pPr>
            <a:endParaRPr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 &amp; Vizualization</a:t>
            </a:r>
            <a:endParaRPr lang="en-US"/>
          </a:p>
        </p:txBody>
      </p:sp>
      <p:pic>
        <p:nvPicPr>
          <p:cNvPr id="8" name="Picture 4"/>
          <p:cNvPicPr>
            <a:picLocks noChangeAspect="1"/>
          </p:cNvPicPr>
          <p:nvPr>
            <p:ph sz="half" idx="1"/>
          </p:nvPr>
        </p:nvPicPr>
        <p:blipFill>
          <a:blip r:embed="rId1"/>
          <a:stretch>
            <a:fillRect/>
          </a:stretch>
        </p:blipFill>
        <p:spPr>
          <a:xfrm>
            <a:off x="1285875" y="1955165"/>
            <a:ext cx="4030980" cy="3390900"/>
          </a:xfrm>
          <a:prstGeom prst="rect">
            <a:avLst/>
          </a:prstGeom>
          <a:noFill/>
          <a:ln>
            <a:noFill/>
          </a:ln>
        </p:spPr>
      </p:pic>
      <p:pic>
        <p:nvPicPr>
          <p:cNvPr id="9" name="Picture 5"/>
          <p:cNvPicPr>
            <a:picLocks noChangeAspect="1"/>
          </p:cNvPicPr>
          <p:nvPr>
            <p:ph sz="half" idx="2"/>
          </p:nvPr>
        </p:nvPicPr>
        <p:blipFill>
          <a:blip r:embed="rId2"/>
          <a:stretch>
            <a:fillRect/>
          </a:stretch>
        </p:blipFill>
        <p:spPr>
          <a:xfrm>
            <a:off x="6919595" y="1924685"/>
            <a:ext cx="3939540" cy="34518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6"/>
          <p:cNvPicPr>
            <a:picLocks noChangeAspect="1"/>
          </p:cNvPicPr>
          <p:nvPr>
            <p:ph sz="half" idx="1"/>
          </p:nvPr>
        </p:nvPicPr>
        <p:blipFill>
          <a:blip r:embed="rId1"/>
          <a:stretch>
            <a:fillRect/>
          </a:stretch>
        </p:blipFill>
        <p:spPr>
          <a:xfrm>
            <a:off x="1289685" y="1966595"/>
            <a:ext cx="4023360" cy="3368040"/>
          </a:xfrm>
          <a:prstGeom prst="rect">
            <a:avLst/>
          </a:prstGeom>
          <a:noFill/>
          <a:ln>
            <a:noFill/>
          </a:ln>
        </p:spPr>
      </p:pic>
      <p:pic>
        <p:nvPicPr>
          <p:cNvPr id="11" name="Picture 7"/>
          <p:cNvPicPr>
            <a:picLocks noChangeAspect="1"/>
          </p:cNvPicPr>
          <p:nvPr>
            <p:ph sz="half" idx="2"/>
          </p:nvPr>
        </p:nvPicPr>
        <p:blipFill>
          <a:blip r:embed="rId2"/>
          <a:stretch>
            <a:fillRect/>
          </a:stretch>
        </p:blipFill>
        <p:spPr>
          <a:xfrm>
            <a:off x="6927215" y="1932305"/>
            <a:ext cx="3924300" cy="34366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8"/>
          <p:cNvPicPr>
            <a:picLocks noChangeAspect="1"/>
          </p:cNvPicPr>
          <p:nvPr>
            <p:ph sz="half" idx="1"/>
          </p:nvPr>
        </p:nvPicPr>
        <p:blipFill>
          <a:blip r:embed="rId1"/>
          <a:stretch>
            <a:fillRect/>
          </a:stretch>
        </p:blipFill>
        <p:spPr>
          <a:xfrm>
            <a:off x="1237615" y="1833880"/>
            <a:ext cx="3962400" cy="3375660"/>
          </a:xfrm>
          <a:prstGeom prst="rect">
            <a:avLst/>
          </a:prstGeom>
          <a:noFill/>
          <a:ln>
            <a:noFill/>
          </a:ln>
        </p:spPr>
      </p:pic>
      <p:pic>
        <p:nvPicPr>
          <p:cNvPr id="13" name="Picture 9"/>
          <p:cNvPicPr>
            <a:picLocks noChangeAspect="1"/>
          </p:cNvPicPr>
          <p:nvPr>
            <p:ph sz="half" idx="2"/>
          </p:nvPr>
        </p:nvPicPr>
        <p:blipFill>
          <a:blip r:embed="rId2"/>
          <a:stretch>
            <a:fillRect/>
          </a:stretch>
        </p:blipFill>
        <p:spPr>
          <a:xfrm>
            <a:off x="6824345" y="1909445"/>
            <a:ext cx="4130040" cy="34823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tretch>
            <a:fillRect/>
          </a:stretch>
        </p:blipFill>
        <p:spPr>
          <a:xfrm>
            <a:off x="933450" y="1177290"/>
            <a:ext cx="10325100" cy="4671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t>
            </a:r>
            <a:endParaRPr lang="en-US"/>
          </a:p>
        </p:txBody>
      </p:sp>
      <p:sp>
        <p:nvSpPr>
          <p:cNvPr id="4" name="Content Placeholder 3"/>
          <p:cNvSpPr>
            <a:spLocks noGrp="1"/>
          </p:cNvSpPr>
          <p:nvPr>
            <p:ph idx="1"/>
          </p:nvPr>
        </p:nvSpPr>
        <p:spPr/>
        <p:txBody>
          <a:bodyPr>
            <a:normAutofit/>
          </a:bodyPr>
          <a:p>
            <a:r>
              <a:rPr lang="en-US" sz="2000" dirty="0"/>
              <a:t>The data set includes:</a:t>
            </a:r>
            <a:endParaRPr lang="en-US" sz="2000" dirty="0"/>
          </a:p>
          <a:p>
            <a:endParaRPr lang="en-US" sz="2000" dirty="0"/>
          </a:p>
          <a:p>
            <a:pPr lvl="1"/>
            <a:r>
              <a:rPr lang="en-US" sz="2000" dirty="0"/>
              <a:t>Malignant: It is the Label column, which includes values 0 and 1, denoting if the comment is malignant or not.</a:t>
            </a:r>
            <a:endParaRPr lang="en-US" sz="2000" dirty="0"/>
          </a:p>
          <a:p>
            <a:pPr lvl="1"/>
            <a:r>
              <a:rPr lang="en-US" sz="2000" dirty="0"/>
              <a:t>Highly Malignant: It denotes comments that are highly malignant and hurtful.</a:t>
            </a:r>
            <a:endParaRPr lang="en-US" sz="2000" dirty="0"/>
          </a:p>
          <a:p>
            <a:pPr lvl="1"/>
            <a:r>
              <a:rPr lang="en-US" sz="2000" dirty="0"/>
              <a:t>Rude: It denotes comments that are very rude and offensive.</a:t>
            </a:r>
            <a:endParaRPr lang="en-US" sz="2000" dirty="0"/>
          </a:p>
          <a:p>
            <a:pPr lvl="1"/>
            <a:r>
              <a:rPr lang="en-US" sz="2000" dirty="0"/>
              <a:t>Threat: It contains indication of the comments that are giving any threat to someone.</a:t>
            </a:r>
            <a:endParaRPr lang="en-US" sz="2000" dirty="0"/>
          </a:p>
          <a:p>
            <a:pPr lvl="1"/>
            <a:r>
              <a:rPr lang="en-US" sz="2000" dirty="0"/>
              <a:t>Abuse: It is for comments that are abusive in nature.</a:t>
            </a:r>
            <a:endParaRPr lang="en-US" sz="2000" dirty="0"/>
          </a:p>
          <a:p>
            <a:pPr lvl="1"/>
            <a:r>
              <a:rPr lang="en-US" sz="2000" dirty="0"/>
              <a:t>Loathe: It describes the comments which are hateful and loathing in nature.</a:t>
            </a:r>
            <a:endParaRPr lang="en-US" sz="2000" dirty="0"/>
          </a:p>
          <a:p>
            <a:pPr lvl="1"/>
            <a:r>
              <a:rPr lang="en-US" sz="2000" dirty="0"/>
              <a:t>ID: It includes unique Ids associated with each comment text given.</a:t>
            </a:r>
            <a:endParaRPr lang="en-US" sz="2000" dirty="0"/>
          </a:p>
          <a:p>
            <a:pPr lvl="1"/>
            <a:r>
              <a:rPr lang="en-US" sz="2000" dirty="0"/>
              <a:t>Comment text: This column contains the comments extracted from various social media platforms.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8150"/>
            <a:ext cx="10972800" cy="582613"/>
          </a:xfrm>
        </p:spPr>
        <p:txBody>
          <a:bodyPr/>
          <a:p>
            <a:r>
              <a:rPr lang="en-US"/>
              <a:t>Data Description</a:t>
            </a:r>
            <a:endParaRPr lang="en-US"/>
          </a:p>
        </p:txBody>
      </p:sp>
      <p:sp>
        <p:nvSpPr>
          <p:cNvPr id="302" name="Google Shape;302;p17"/>
          <p:cNvSpPr txBox="1"/>
          <p:nvPr>
            <p:ph type="body" idx="1"/>
          </p:nvPr>
        </p:nvSpPr>
        <p:spPr>
          <a:xfrm>
            <a:off x="609473" y="1706880"/>
            <a:ext cx="9720071" cy="4023360"/>
          </a:xfrm>
          <a:prstGeom prst="rect">
            <a:avLst/>
          </a:prstGeom>
          <a:noFill/>
          <a:ln>
            <a:noFill/>
          </a:ln>
        </p:spPr>
        <p:txBody>
          <a:bodyPr spcFirstLastPara="1" wrap="square" lIns="45700" tIns="45700" rIns="45700" bIns="45700" anchor="t" anchorCtr="0">
            <a:normAutofit/>
          </a:bodyPr>
          <a:p>
            <a:pPr marL="91440" lvl="0" indent="-127000" algn="l" rtl="0">
              <a:lnSpc>
                <a:spcPct val="90000"/>
              </a:lnSpc>
              <a:spcBef>
                <a:spcPts val="0"/>
              </a:spcBef>
              <a:spcAft>
                <a:spcPts val="0"/>
              </a:spcAft>
              <a:buSzPts val="2000"/>
              <a:buFont typeface="Arial" panose="020B0604020202020204"/>
              <a:buChar char="•"/>
            </a:pPr>
            <a:r>
              <a:rPr lang="en-US" sz="2000"/>
              <a:t>Project contain train and test dataset.</a:t>
            </a:r>
            <a:endParaRPr sz="2000"/>
          </a:p>
          <a:p>
            <a:pPr marL="91440" lvl="0" indent="-127000" algn="l" rtl="0">
              <a:lnSpc>
                <a:spcPct val="90000"/>
              </a:lnSpc>
              <a:spcBef>
                <a:spcPts val="1400"/>
              </a:spcBef>
              <a:spcAft>
                <a:spcPts val="0"/>
              </a:spcAft>
              <a:buSzPts val="2000"/>
              <a:buFont typeface="Arial" panose="020B0604020202020204"/>
              <a:buChar char="•"/>
            </a:pPr>
            <a:r>
              <a:rPr lang="en-US" sz="2000"/>
              <a:t>In train data set there are 159,571 rows and 8 columns.</a:t>
            </a:r>
            <a:endParaRPr sz="2000"/>
          </a:p>
          <a:p>
            <a:pPr marL="91440" lvl="0" indent="-127000" algn="l" rtl="0">
              <a:lnSpc>
                <a:spcPct val="90000"/>
              </a:lnSpc>
              <a:spcBef>
                <a:spcPts val="1400"/>
              </a:spcBef>
              <a:spcAft>
                <a:spcPts val="0"/>
              </a:spcAft>
              <a:buSzPts val="2000"/>
              <a:buFont typeface="Arial" panose="020B0604020202020204"/>
              <a:buChar char="•"/>
            </a:pPr>
            <a:r>
              <a:rPr lang="en-US" sz="2000"/>
              <a:t>In test data set it is like 153,164 rows and 2 columns.</a:t>
            </a:r>
            <a:endParaRPr sz="2000"/>
          </a:p>
          <a:p>
            <a:pPr marL="91440" lvl="0" indent="-127000" algn="l" rtl="0">
              <a:lnSpc>
                <a:spcPct val="90000"/>
              </a:lnSpc>
              <a:spcBef>
                <a:spcPts val="1400"/>
              </a:spcBef>
              <a:spcAft>
                <a:spcPts val="0"/>
              </a:spcAft>
              <a:buSzPts val="2000"/>
              <a:buFont typeface="Arial" panose="020B0604020202020204"/>
              <a:buChar char="•"/>
            </a:pPr>
            <a:r>
              <a:rPr lang="en-US" sz="2000"/>
              <a:t>There are no null values in the dataset</a:t>
            </a:r>
            <a:endParaRPr sz="2000"/>
          </a:p>
          <a:p>
            <a:pPr marL="91440" lvl="0" indent="-127000" algn="l" rtl="0">
              <a:lnSpc>
                <a:spcPct val="90000"/>
              </a:lnSpc>
              <a:spcBef>
                <a:spcPts val="1400"/>
              </a:spcBef>
              <a:spcAft>
                <a:spcPts val="0"/>
              </a:spcAft>
              <a:buSzPts val="2000"/>
              <a:buFont typeface="Arial" panose="020B0604020202020204"/>
              <a:buChar char="•"/>
            </a:pPr>
            <a:r>
              <a:rPr lang="en-US" sz="2000"/>
              <a:t>Most of the data are numeric in nature which are binary.</a:t>
            </a:r>
            <a:endParaRPr sz="2000"/>
          </a:p>
          <a:p>
            <a:pPr marL="91440" lvl="0" indent="-127000" algn="l" rtl="0">
              <a:lnSpc>
                <a:spcPct val="90000"/>
              </a:lnSpc>
              <a:spcBef>
                <a:spcPts val="1400"/>
              </a:spcBef>
              <a:spcAft>
                <a:spcPts val="0"/>
              </a:spcAft>
              <a:buSzPts val="2000"/>
              <a:buFont typeface="Arial" panose="020B0604020202020204"/>
              <a:buChar char="•"/>
            </a:pPr>
            <a:r>
              <a:rPr lang="en-US" sz="2000"/>
              <a:t>Comments is object in nature and consist of text.</a:t>
            </a:r>
            <a:endParaRPr sz="2000"/>
          </a:p>
          <a:p>
            <a:pPr marL="91440" lvl="0" indent="-127000" algn="l" rtl="0">
              <a:lnSpc>
                <a:spcPct val="90000"/>
              </a:lnSpc>
              <a:spcBef>
                <a:spcPts val="1400"/>
              </a:spcBef>
              <a:spcAft>
                <a:spcPts val="0"/>
              </a:spcAft>
              <a:buSzPts val="2000"/>
              <a:buFont typeface="Arial" panose="020B0604020202020204"/>
              <a:buChar char="•"/>
            </a:pPr>
            <a:r>
              <a:rPr lang="en-US" sz="2000"/>
              <a:t>Overall memory usage for train and test is around 15MB.</a:t>
            </a:r>
            <a:endParaRPr sz="2000"/>
          </a:p>
          <a:p>
            <a:pPr marL="91440" lvl="0" indent="0" algn="l" rtl="0">
              <a:lnSpc>
                <a:spcPct val="90000"/>
              </a:lnSpc>
              <a:spcBef>
                <a:spcPts val="1400"/>
              </a:spcBef>
              <a:spcAft>
                <a:spcPts val="0"/>
              </a:spcAft>
              <a:buSzPts val="2000"/>
              <a:buFont typeface="Arial" panose="020B0604020202020204"/>
              <a:buNone/>
            </a:pPr>
            <a:endParaRPr sz="2000"/>
          </a:p>
          <a:p>
            <a:pPr marL="91440" lvl="0" indent="0" algn="l" rtl="0">
              <a:lnSpc>
                <a:spcPct val="90000"/>
              </a:lnSpc>
              <a:spcBef>
                <a:spcPts val="1400"/>
              </a:spcBef>
              <a:spcAft>
                <a:spcPts val="0"/>
              </a:spcAft>
              <a:buSzPts val="2000"/>
              <a:buFont typeface="Arial" panose="020B0604020202020204"/>
              <a:buNone/>
            </a:pPr>
            <a:endParaRPr sz="20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3968</Words>
  <Application>WPS Presentation</Application>
  <PresentationFormat>Widescreen</PresentationFormat>
  <Paragraphs>83</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Calibri Light</vt:lpstr>
      <vt:lpstr>Calibri</vt:lpstr>
      <vt:lpstr>Microsoft YaHei</vt:lpstr>
      <vt:lpstr>Arial Unicode MS</vt:lpstr>
      <vt:lpstr>Calibri Light</vt:lpstr>
      <vt:lpstr>Calibri</vt:lpstr>
      <vt:lpstr>Arial</vt:lpstr>
      <vt:lpstr>Twentieth Century</vt:lpstr>
      <vt:lpstr>Segoe Print</vt:lpstr>
      <vt:lpstr>Times New Roman</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
  <cp:lastModifiedBy>awast</cp:lastModifiedBy>
  <cp:revision>1</cp:revision>
  <dcterms:created xsi:type="dcterms:W3CDTF">2021-06-05T17:37:50Z</dcterms:created>
  <dcterms:modified xsi:type="dcterms:W3CDTF">2021-06-05T17:37:50Z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