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BF96DDC-2BCC-43C1-8C78-36F5B4DD436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0565" y="2571750"/>
            <a:ext cx="10972800" cy="582613"/>
          </a:xfrm>
        </p:spPr>
        <p:txBody>
          <a:bodyPr/>
          <a:p>
            <a:pPr algn="ctr"/>
            <a:r>
              <a:rPr lang="en-US"/>
              <a:t>FAKE NEWS CLASSIFIER</a:t>
            </a:r>
            <a:endParaRPr lang="en-US"/>
          </a:p>
        </p:txBody>
      </p:sp>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957955" y="56515"/>
            <a:ext cx="3945255" cy="3026410"/>
          </a:xfrm>
          <a:prstGeom prst="rect">
            <a:avLst/>
          </a:prstGeom>
          <a:noFill/>
          <a:ln>
            <a:noFill/>
          </a:ln>
        </p:spPr>
      </p:pic>
      <p:sp>
        <p:nvSpPr>
          <p:cNvPr id="3" name="Text Box 2"/>
          <p:cNvSpPr txBox="1"/>
          <p:nvPr/>
        </p:nvSpPr>
        <p:spPr>
          <a:xfrm>
            <a:off x="4826000" y="4770755"/>
            <a:ext cx="2540000" cy="645160"/>
          </a:xfrm>
          <a:prstGeom prst="rect">
            <a:avLst/>
          </a:prstGeom>
          <a:noFill/>
        </p:spPr>
        <p:txBody>
          <a:bodyPr wrap="square" rtlCol="0" anchor="t">
            <a:spAutoFit/>
          </a:bodyPr>
          <a:p>
            <a:pPr algn="ctr"/>
            <a:r>
              <a:rPr lang="en-US"/>
              <a:t>Submitted by:</a:t>
            </a:r>
            <a:endParaRPr lang="en-US"/>
          </a:p>
          <a:p>
            <a:pPr algn="ctr"/>
            <a:r>
              <a:rPr lang="en-US"/>
              <a:t>Anchal Awasthi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462280" y="90678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t>Conclusion</a:t>
            </a:r>
            <a:endParaRPr lang="en-US"/>
          </a:p>
        </p:txBody>
      </p:sp>
      <p:sp>
        <p:nvSpPr>
          <p:cNvPr id="2" name="Text Box 1"/>
          <p:cNvSpPr txBox="1"/>
          <p:nvPr/>
        </p:nvSpPr>
        <p:spPr>
          <a:xfrm>
            <a:off x="570230" y="1866265"/>
            <a:ext cx="10664825" cy="2306955"/>
          </a:xfrm>
          <a:prstGeom prst="rect">
            <a:avLst/>
          </a:prstGeom>
          <a:noFill/>
        </p:spPr>
        <p:txBody>
          <a:bodyPr wrap="square" rtlCol="0" anchor="t">
            <a:spAutoFit/>
          </a:bodyPr>
          <a:p>
            <a:r>
              <a:rPr lang="en-US"/>
              <a:t>- The dataset is well balance between fake and genuine news, hence the model will be trained well and will produce accurate results, the model will be able to predict fake news accuratly. </a:t>
            </a:r>
            <a:endParaRPr lang="en-US"/>
          </a:p>
          <a:p>
            <a:endParaRPr lang="en-US"/>
          </a:p>
          <a:p>
            <a:r>
              <a:rPr lang="en-US"/>
              <a:t>- Most of the fake news revolves around political section. Can be assumed that fake propagandas are aired for their personal gain.</a:t>
            </a:r>
            <a:endParaRPr lang="en-US"/>
          </a:p>
          <a:p>
            <a:endParaRPr lang="en-US"/>
          </a:p>
          <a:p>
            <a:r>
              <a:rPr lang="en-US"/>
              <a:t>- It is easier to predict fake news using key words, than to predict genuine news as genuine news does not necesarily have any keywords.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Table Of Contents</a:t>
            </a:r>
            <a:endParaRPr lang="en-US"/>
          </a:p>
        </p:txBody>
      </p:sp>
      <p:sp>
        <p:nvSpPr>
          <p:cNvPr id="5" name="Content Placeholder 4"/>
          <p:cNvSpPr>
            <a:spLocks noGrp="1"/>
          </p:cNvSpPr>
          <p:nvPr>
            <p:ph idx="1"/>
          </p:nvPr>
        </p:nvSpPr>
        <p:spPr/>
        <p:txBody>
          <a:bodyPr/>
          <a:p>
            <a:pPr marL="457200" indent="-457200">
              <a:lnSpc>
                <a:spcPct val="200000"/>
              </a:lnSpc>
              <a:buAutoNum type="arabicPeriod"/>
            </a:pPr>
            <a:r>
              <a:rPr lang="en-US" sz="2400" dirty="0">
                <a:cs typeface="Calibri" panose="020F0502020204030204"/>
                <a:sym typeface="+mn-ea"/>
              </a:rPr>
              <a:t>Problem Statement and understanding</a:t>
            </a:r>
            <a:endParaRPr lang="en-US" sz="2400" dirty="0">
              <a:cs typeface="Calibri" panose="020F0502020204030204"/>
              <a:sym typeface="+mn-ea"/>
            </a:endParaRPr>
          </a:p>
          <a:p>
            <a:pPr marL="457200" indent="-457200">
              <a:lnSpc>
                <a:spcPct val="200000"/>
              </a:lnSpc>
              <a:buAutoNum type="arabicPeriod"/>
            </a:pPr>
            <a:r>
              <a:rPr lang="en-US" sz="2400" dirty="0">
                <a:ea typeface="+mn-lt"/>
                <a:cs typeface="+mn-lt"/>
                <a:sym typeface="+mn-ea"/>
              </a:rPr>
              <a:t>EDA steps and Visualization</a:t>
            </a:r>
            <a:endParaRPr lang="en-US" sz="2400" dirty="0">
              <a:ea typeface="+mn-lt"/>
              <a:cs typeface="+mn-lt"/>
              <a:sym typeface="+mn-ea"/>
            </a:endParaRPr>
          </a:p>
          <a:p>
            <a:pPr marL="457200" indent="-457200">
              <a:lnSpc>
                <a:spcPct val="200000"/>
              </a:lnSpc>
              <a:buAutoNum type="arabicPeriod"/>
            </a:pPr>
            <a:r>
              <a:rPr lang="en-IN" sz="2400" dirty="0">
                <a:ea typeface="+mn-lt"/>
                <a:cs typeface="+mn-lt"/>
                <a:sym typeface="+mn-ea"/>
              </a:rPr>
              <a:t>Conclusion</a:t>
            </a:r>
            <a:endParaRPr lang="en-IN" sz="2400" dirty="0">
              <a:ea typeface="+mn-lt"/>
              <a:cs typeface="+mn-lt"/>
            </a:endParaRPr>
          </a:p>
          <a:p>
            <a:pPr marL="0" indent="0">
              <a:lnSpc>
                <a:spcPct val="200000"/>
              </a:lnSpc>
              <a:buNone/>
            </a:pPr>
            <a:endParaRPr lang="en-IN" sz="2400" dirty="0">
              <a:ea typeface="+mn-lt"/>
              <a:cs typeface="+mn-lt"/>
            </a:endParaRPr>
          </a:p>
          <a:p>
            <a:pPr>
              <a:lnSpc>
                <a:spcPct val="200000"/>
              </a:lnSpc>
            </a:pP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35940" y="916305"/>
            <a:ext cx="10972800" cy="582613"/>
          </a:xfrm>
        </p:spPr>
        <p:txBody>
          <a:bodyPr/>
          <a:p>
            <a:r>
              <a:rPr lang="en-US"/>
              <a:t>Problem Statement </a:t>
            </a:r>
            <a:endParaRPr lang="en-US"/>
          </a:p>
        </p:txBody>
      </p:sp>
      <p:sp>
        <p:nvSpPr>
          <p:cNvPr id="5" name="Text Box 4"/>
          <p:cNvSpPr txBox="1"/>
          <p:nvPr/>
        </p:nvSpPr>
        <p:spPr>
          <a:xfrm>
            <a:off x="609600" y="2448560"/>
            <a:ext cx="10972165" cy="2584450"/>
          </a:xfrm>
          <a:prstGeom prst="rect">
            <a:avLst/>
          </a:prstGeom>
          <a:noFill/>
        </p:spPr>
        <p:txBody>
          <a:bodyPr wrap="square" rtlCol="0" anchor="t">
            <a:spAutoFit/>
          </a:bodyPr>
          <a:p>
            <a:r>
              <a:rPr lang="en-US"/>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endParaRPr lang="en-US"/>
          </a:p>
          <a:p>
            <a:endParaRPr lang="en-US"/>
          </a:p>
          <a:p>
            <a:r>
              <a:rPr lang="en-US"/>
              <a:t>So our work is to build a model to detect the Fake news. This project is highly associated with real word. Because in the world we stay, work &amp; move depending on news. And circulation of Fake news can effect a lot to everyone.</a:t>
            </a:r>
            <a:endParaRPr lang="en-US"/>
          </a:p>
        </p:txBody>
      </p:sp>
      <p:pic>
        <p:nvPicPr>
          <p:cNvPr id="6" name="Content Placeholder 5"/>
          <p:cNvPicPr>
            <a:picLocks noChangeAspect="1"/>
          </p:cNvPicPr>
          <p:nvPr>
            <p:ph idx="1"/>
          </p:nvPr>
        </p:nvPicPr>
        <p:blipFill>
          <a:blip r:embed="rId1"/>
          <a:stretch>
            <a:fillRect/>
          </a:stretch>
        </p:blipFill>
        <p:spPr>
          <a:xfrm>
            <a:off x="8780780" y="400050"/>
            <a:ext cx="2580640" cy="14516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Exploratory Data Analysis</a:t>
            </a:r>
            <a:endParaRPr lang="en-US"/>
          </a:p>
        </p:txBody>
      </p:sp>
      <p:pic>
        <p:nvPicPr>
          <p:cNvPr id="8" name="Content Placeholder 7"/>
          <p:cNvPicPr>
            <a:picLocks noChangeAspect="1"/>
          </p:cNvPicPr>
          <p:nvPr>
            <p:ph sz="half" idx="1"/>
          </p:nvPr>
        </p:nvPicPr>
        <p:blipFill>
          <a:blip r:embed="rId1"/>
          <a:srcRect t="4716"/>
          <a:stretch>
            <a:fillRect/>
          </a:stretch>
        </p:blipFill>
        <p:spPr>
          <a:xfrm>
            <a:off x="1216025" y="2453640"/>
            <a:ext cx="3931920" cy="982980"/>
          </a:xfrm>
          <a:prstGeom prst="rect">
            <a:avLst/>
          </a:prstGeom>
        </p:spPr>
      </p:pic>
      <p:pic>
        <p:nvPicPr>
          <p:cNvPr id="9" name="Content Placeholder 8"/>
          <p:cNvPicPr>
            <a:picLocks noChangeAspect="1"/>
          </p:cNvPicPr>
          <p:nvPr>
            <p:ph sz="half" idx="2"/>
          </p:nvPr>
        </p:nvPicPr>
        <p:blipFill>
          <a:blip r:embed="rId2"/>
          <a:stretch>
            <a:fillRect/>
          </a:stretch>
        </p:blipFill>
        <p:spPr>
          <a:xfrm>
            <a:off x="6997065" y="1764030"/>
            <a:ext cx="4272915" cy="2770505"/>
          </a:xfrm>
          <a:prstGeom prst="rect">
            <a:avLst/>
          </a:prstGeom>
        </p:spPr>
      </p:pic>
      <p:sp>
        <p:nvSpPr>
          <p:cNvPr id="10" name="Text Box 9"/>
          <p:cNvSpPr txBox="1"/>
          <p:nvPr/>
        </p:nvSpPr>
        <p:spPr>
          <a:xfrm>
            <a:off x="1216025" y="4751070"/>
            <a:ext cx="6087745" cy="368300"/>
          </a:xfrm>
          <a:prstGeom prst="rect">
            <a:avLst/>
          </a:prstGeom>
          <a:noFill/>
        </p:spPr>
        <p:txBody>
          <a:bodyPr wrap="square" rtlCol="0" anchor="t">
            <a:spAutoFit/>
          </a:bodyPr>
          <a:p>
            <a:r>
              <a:rPr lang="en-US"/>
              <a:t>It can be seen that the dataset is well balanced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2224405" y="872490"/>
            <a:ext cx="7559040" cy="5113020"/>
          </a:xfrm>
          <a:prstGeom prst="rect">
            <a:avLst/>
          </a:prstGeom>
        </p:spPr>
      </p:pic>
      <p:sp>
        <p:nvSpPr>
          <p:cNvPr id="10" name="Text Box 9"/>
          <p:cNvSpPr txBox="1"/>
          <p:nvPr/>
        </p:nvSpPr>
        <p:spPr>
          <a:xfrm>
            <a:off x="2861310" y="311150"/>
            <a:ext cx="6087745" cy="368300"/>
          </a:xfrm>
          <a:prstGeom prst="rect">
            <a:avLst/>
          </a:prstGeom>
          <a:noFill/>
        </p:spPr>
        <p:txBody>
          <a:bodyPr wrap="square" rtlCol="0" anchor="t">
            <a:spAutoFit/>
          </a:bodyPr>
          <a:p>
            <a:r>
              <a:rPr lang="en-US" b="1"/>
              <a:t>Top 20 most frequently occuring words in fake news</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2861310" y="311150"/>
            <a:ext cx="6482080" cy="368300"/>
          </a:xfrm>
          <a:prstGeom prst="rect">
            <a:avLst/>
          </a:prstGeom>
          <a:noFill/>
        </p:spPr>
        <p:txBody>
          <a:bodyPr wrap="square" rtlCol="0" anchor="t">
            <a:spAutoFit/>
          </a:bodyPr>
          <a:p>
            <a:r>
              <a:rPr lang="en-US" b="1"/>
              <a:t>Top 20 most frequently occuring words in genuine news</a:t>
            </a:r>
            <a:endParaRPr lang="en-US" b="1"/>
          </a:p>
        </p:txBody>
      </p:sp>
      <p:pic>
        <p:nvPicPr>
          <p:cNvPr id="2" name="Picture 1"/>
          <p:cNvPicPr>
            <a:picLocks noChangeAspect="1"/>
          </p:cNvPicPr>
          <p:nvPr/>
        </p:nvPicPr>
        <p:blipFill>
          <a:blip r:embed="rId1"/>
          <a:stretch>
            <a:fillRect/>
          </a:stretch>
        </p:blipFill>
        <p:spPr>
          <a:xfrm>
            <a:off x="2514600" y="925830"/>
            <a:ext cx="7162800" cy="5006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2861310" y="311150"/>
            <a:ext cx="6087745" cy="368300"/>
          </a:xfrm>
          <a:prstGeom prst="rect">
            <a:avLst/>
          </a:prstGeom>
          <a:noFill/>
        </p:spPr>
        <p:txBody>
          <a:bodyPr wrap="square" rtlCol="0" anchor="t">
            <a:spAutoFit/>
          </a:bodyPr>
          <a:p>
            <a:pPr algn="ctr"/>
            <a:r>
              <a:rPr lang="en-US" b="1"/>
              <a:t>Data Analysis using Word Cloud</a:t>
            </a:r>
            <a:endParaRPr lang="en-US" b="1"/>
          </a:p>
        </p:txBody>
      </p:sp>
      <p:sp>
        <p:nvSpPr>
          <p:cNvPr id="2" name="Text Box 1"/>
          <p:cNvSpPr txBox="1"/>
          <p:nvPr/>
        </p:nvSpPr>
        <p:spPr>
          <a:xfrm>
            <a:off x="1370330" y="1305560"/>
            <a:ext cx="9093200" cy="1198880"/>
          </a:xfrm>
          <a:prstGeom prst="rect">
            <a:avLst/>
          </a:prstGeom>
          <a:noFill/>
        </p:spPr>
        <p:txBody>
          <a:bodyPr wrap="square" rtlCol="0" anchor="t">
            <a:spAutoFit/>
          </a:bodyPr>
          <a:p>
            <a:r>
              <a:rPr lang="en-US"/>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endParaRPr lang="en-US"/>
          </a:p>
        </p:txBody>
      </p:sp>
      <p:pic>
        <p:nvPicPr>
          <p:cNvPr id="3" name="Picture 2"/>
          <p:cNvPicPr>
            <a:picLocks noChangeAspect="1"/>
          </p:cNvPicPr>
          <p:nvPr/>
        </p:nvPicPr>
        <p:blipFill>
          <a:blip r:embed="rId1"/>
          <a:stretch>
            <a:fillRect/>
          </a:stretch>
        </p:blipFill>
        <p:spPr>
          <a:xfrm>
            <a:off x="737870" y="4018280"/>
            <a:ext cx="2240280" cy="1303020"/>
          </a:xfrm>
          <a:prstGeom prst="rect">
            <a:avLst/>
          </a:prstGeom>
        </p:spPr>
      </p:pic>
      <p:pic>
        <p:nvPicPr>
          <p:cNvPr id="4" name="Picture 3"/>
          <p:cNvPicPr>
            <a:picLocks noChangeAspect="1"/>
          </p:cNvPicPr>
          <p:nvPr/>
        </p:nvPicPr>
        <p:blipFill>
          <a:blip r:embed="rId2"/>
          <a:stretch>
            <a:fillRect/>
          </a:stretch>
        </p:blipFill>
        <p:spPr>
          <a:xfrm>
            <a:off x="3890645" y="3625850"/>
            <a:ext cx="2058670" cy="1925955"/>
          </a:xfrm>
          <a:prstGeom prst="rect">
            <a:avLst/>
          </a:prstGeom>
        </p:spPr>
      </p:pic>
      <p:pic>
        <p:nvPicPr>
          <p:cNvPr id="5" name="Picture 4"/>
          <p:cNvPicPr>
            <a:picLocks noChangeAspect="1"/>
          </p:cNvPicPr>
          <p:nvPr/>
        </p:nvPicPr>
        <p:blipFill>
          <a:blip r:embed="rId3"/>
          <a:stretch>
            <a:fillRect/>
          </a:stretch>
        </p:blipFill>
        <p:spPr>
          <a:xfrm>
            <a:off x="6745605" y="3711575"/>
            <a:ext cx="1899920" cy="1754505"/>
          </a:xfrm>
          <a:prstGeom prst="rect">
            <a:avLst/>
          </a:prstGeom>
        </p:spPr>
      </p:pic>
      <p:pic>
        <p:nvPicPr>
          <p:cNvPr id="6" name="Picture 5"/>
          <p:cNvPicPr>
            <a:picLocks noChangeAspect="1"/>
          </p:cNvPicPr>
          <p:nvPr/>
        </p:nvPicPr>
        <p:blipFill>
          <a:blip r:embed="rId4"/>
          <a:stretch>
            <a:fillRect/>
          </a:stretch>
        </p:blipFill>
        <p:spPr>
          <a:xfrm>
            <a:off x="9544050" y="3903980"/>
            <a:ext cx="1874520" cy="1562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2861310" y="311150"/>
            <a:ext cx="6087745" cy="368300"/>
          </a:xfrm>
          <a:prstGeom prst="rect">
            <a:avLst/>
          </a:prstGeom>
          <a:noFill/>
        </p:spPr>
        <p:txBody>
          <a:bodyPr wrap="square" rtlCol="0" anchor="t">
            <a:spAutoFit/>
          </a:bodyPr>
          <a:p>
            <a:pPr algn="ctr"/>
            <a:r>
              <a:rPr lang="en-US" b="1"/>
              <a:t>Python WordCloud for fake news</a:t>
            </a:r>
            <a:endParaRPr lang="en-US" b="1"/>
          </a:p>
        </p:txBody>
      </p:sp>
      <p:pic>
        <p:nvPicPr>
          <p:cNvPr id="2" name="Picture 1"/>
          <p:cNvPicPr>
            <a:picLocks noChangeAspect="1"/>
          </p:cNvPicPr>
          <p:nvPr/>
        </p:nvPicPr>
        <p:blipFill>
          <a:blip r:embed="rId1"/>
          <a:stretch>
            <a:fillRect/>
          </a:stretch>
        </p:blipFill>
        <p:spPr>
          <a:xfrm>
            <a:off x="2861310" y="1000760"/>
            <a:ext cx="6300470" cy="45319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2861310" y="311150"/>
            <a:ext cx="6087745" cy="368300"/>
          </a:xfrm>
          <a:prstGeom prst="rect">
            <a:avLst/>
          </a:prstGeom>
          <a:noFill/>
        </p:spPr>
        <p:txBody>
          <a:bodyPr wrap="square" rtlCol="0" anchor="t">
            <a:spAutoFit/>
          </a:bodyPr>
          <a:p>
            <a:pPr algn="ctr"/>
            <a:r>
              <a:rPr lang="en-US" b="1"/>
              <a:t>Python WordCloud for genuine news</a:t>
            </a:r>
            <a:endParaRPr lang="en-US" b="1"/>
          </a:p>
        </p:txBody>
      </p:sp>
      <p:pic>
        <p:nvPicPr>
          <p:cNvPr id="2" name="Picture 1"/>
          <p:cNvPicPr>
            <a:picLocks noChangeAspect="1"/>
          </p:cNvPicPr>
          <p:nvPr/>
        </p:nvPicPr>
        <p:blipFill>
          <a:blip r:embed="rId1"/>
          <a:stretch>
            <a:fillRect/>
          </a:stretch>
        </p:blipFill>
        <p:spPr>
          <a:xfrm>
            <a:off x="2584450" y="945515"/>
            <a:ext cx="6520815" cy="4690745"/>
          </a:xfrm>
          <a:prstGeom prst="rect">
            <a:avLst/>
          </a:prstGeom>
        </p:spPr>
      </p:pic>
    </p:spTree>
  </p:cSld>
  <p:clrMapOvr>
    <a:masterClrMapping/>
  </p:clrMapOvr>
</p:sld>
</file>

<file path=ppt/theme/theme1.xml><?xml version="1.0" encoding="utf-8"?>
<a:theme xmlns:a="http://schemas.openxmlformats.org/drawingml/2006/main" name="1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1908</Words>
  <Application>WPS Presentation</Application>
  <PresentationFormat>Widescreen</PresentationFormat>
  <Paragraphs>43</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 Unicode MS</vt:lpstr>
      <vt:lpstr>Calibri Light</vt:lpstr>
      <vt:lpstr>Calibri</vt:lpstr>
      <vt:lpstr>Microsoft YaHei</vt:lpstr>
      <vt:lpstr>Calibri Light</vt:lpstr>
      <vt:lpstr>黑体</vt:lpstr>
      <vt:lpstr>Calibri</vt:lpstr>
      <vt:lpstr>1_Orange Waves</vt:lpstr>
      <vt:lpstr>PowerPoint 演示文稿</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Problem Statement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dc:title>
  <dc:creator/>
  <cp:lastModifiedBy>awast</cp:lastModifiedBy>
  <cp:revision>1</cp:revision>
  <dcterms:created xsi:type="dcterms:W3CDTF">2021-06-21T06:13:07Z</dcterms:created>
  <dcterms:modified xsi:type="dcterms:W3CDTF">2021-06-21T06:13:07Z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