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309" r:id="rId3"/>
    <p:sldId id="257" r:id="rId4"/>
    <p:sldId id="311" r:id="rId5"/>
    <p:sldId id="261" r:id="rId6"/>
    <p:sldId id="262" r:id="rId7"/>
    <p:sldId id="302" r:id="rId8"/>
    <p:sldId id="361" r:id="rId9"/>
    <p:sldId id="354" r:id="rId10"/>
    <p:sldId id="356" r:id="rId11"/>
    <p:sldId id="355" r:id="rId12"/>
    <p:sldId id="357" r:id="rId13"/>
    <p:sldId id="358" r:id="rId14"/>
    <p:sldId id="360" r:id="rId15"/>
    <p:sldId id="359" r:id="rId16"/>
    <p:sldId id="368" r:id="rId17"/>
    <p:sldId id="369" r:id="rId18"/>
    <p:sldId id="364" r:id="rId19"/>
    <p:sldId id="363" r:id="rId20"/>
    <p:sldId id="365" r:id="rId21"/>
    <p:sldId id="362"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4" r:id="rId35"/>
    <p:sldId id="385" r:id="rId36"/>
    <p:sldId id="386" r:id="rId37"/>
    <p:sldId id="3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376B6A-6696-4CFE-A970-BE37772368EA}" type="datetimeFigureOut">
              <a:rPr lang="en-US" smtClean="0"/>
              <a:pPr/>
              <a:t>2/20/2021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DE4C1E-FBB4-4950-8CA9-9AC1387B719E}"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26F81-BC32-498A-B2D7-BE30C8EE7D3B}" type="datetimeFigureOut">
              <a:rPr lang="en-US" smtClean="0"/>
              <a:pPr/>
              <a:t>2/20/2021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0933BB-199A-4074-88CF-7F6B36E455E6}"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0933BB-199A-4074-88CF-7F6B36E455E6}" type="slidenum">
              <a:rPr lang="en-IN" smtClean="0"/>
              <a:pPr/>
              <a:t>4</a:t>
            </a:fld>
            <a:endParaRPr lang="en-IN"/>
          </a:p>
        </p:txBody>
      </p:sp>
      <p:sp>
        <p:nvSpPr>
          <p:cNvPr id="5" name="Footer Placeholder 4"/>
          <p:cNvSpPr>
            <a:spLocks noGrp="1"/>
          </p:cNvSpPr>
          <p:nvPr>
            <p:ph type="ftr" sz="quarter" idx="1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33</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34</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35</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36</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830933BB-199A-4074-88CF-7F6B36E455E6}" type="slidenum">
              <a:rPr lang="en-IN" smtClean="0"/>
              <a:pPr/>
              <a:t>37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81D610-2A4D-43F7-902D-48B56AF126DA}" type="datetime1">
              <a:rPr lang="en-US" smtClean="0"/>
              <a:pPr/>
              <a:t>2/20/2021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5E9A08-628C-4015-BACA-BD7CD2CECFFF}" type="datetime1">
              <a:rPr lang="en-US" smtClean="0"/>
              <a:pPr/>
              <a:t>2/20/2021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127AF-32CF-473A-9484-FB2FC4C2F51A}" type="datetime1">
              <a:rPr lang="en-US" smtClean="0"/>
              <a:pPr/>
              <a:t>2/20/2021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1A3209-14CA-4570-9BEC-88A51C5BDE36}" type="datetime1">
              <a:rPr lang="en-US" smtClean="0"/>
              <a:pPr/>
              <a:t>2/20/2021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E9EFB-7D40-4641-934E-21593C3BB08B}" type="datetime1">
              <a:rPr lang="en-US" smtClean="0"/>
              <a:pPr/>
              <a:t>2/20/2021</a:t>
            </a:fld>
            <a:endParaRPr lang="en-IN"/>
          </a:p>
        </p:txBody>
      </p:sp>
      <p:sp>
        <p:nvSpPr>
          <p:cNvPr id="5" name="Footer Placeholder 4"/>
          <p:cNvSpPr>
            <a:spLocks noGrp="1"/>
          </p:cNvSpPr>
          <p:nvPr>
            <p:ph type="ftr" sz="quarter" idx="11"/>
          </p:nvPr>
        </p:nvSpPr>
        <p:spPr/>
        <p:txBody>
          <a:bodyPr/>
          <a:lstStyle/>
          <a:p>
            <a:r>
              <a:rPr lang="en-IN"/>
              <a:t>SCHOOL OF MECHANICAL ENGINEERING</a:t>
            </a:r>
          </a:p>
        </p:txBody>
      </p:sp>
      <p:sp>
        <p:nvSpPr>
          <p:cNvPr id="6" name="Slide Number Placeholder 5"/>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E92AB55-AEE0-4780-9B54-C142FF631B15}" type="datetime1">
              <a:rPr lang="en-US" smtClean="0"/>
              <a:pPr/>
              <a:t>2/20/2021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27D136-A75B-4CF8-A90F-417024E97EE8}" type="datetime1">
              <a:rPr lang="en-US" smtClean="0"/>
              <a:pPr/>
              <a:t>2/20/2021</a:t>
            </a:fld>
            <a:endParaRPr lang="en-IN"/>
          </a:p>
        </p:txBody>
      </p:sp>
      <p:sp>
        <p:nvSpPr>
          <p:cNvPr id="8" name="Footer Placeholder 7"/>
          <p:cNvSpPr>
            <a:spLocks noGrp="1"/>
          </p:cNvSpPr>
          <p:nvPr>
            <p:ph type="ftr" sz="quarter" idx="11"/>
          </p:nvPr>
        </p:nvSpPr>
        <p:spPr/>
        <p:txBody>
          <a:bodyPr/>
          <a:lstStyle/>
          <a:p>
            <a:r>
              <a:rPr lang="en-IN"/>
              <a:t>SCHOOL OF MECHANICAL ENGINEERING</a:t>
            </a:r>
          </a:p>
        </p:txBody>
      </p:sp>
      <p:sp>
        <p:nvSpPr>
          <p:cNvPr id="9" name="Slide Number Placeholder 8"/>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6B74E3-48BC-4D7B-9893-B3EA8D6A8715}" type="datetime1">
              <a:rPr lang="en-US" smtClean="0"/>
              <a:pPr/>
              <a:t>2/20/2021</a:t>
            </a:fld>
            <a:endParaRPr lang="en-IN"/>
          </a:p>
        </p:txBody>
      </p:sp>
      <p:sp>
        <p:nvSpPr>
          <p:cNvPr id="4" name="Footer Placeholder 3"/>
          <p:cNvSpPr>
            <a:spLocks noGrp="1"/>
          </p:cNvSpPr>
          <p:nvPr>
            <p:ph type="ftr" sz="quarter" idx="11"/>
          </p:nvPr>
        </p:nvSpPr>
        <p:spPr/>
        <p:txBody>
          <a:bodyPr/>
          <a:lstStyle/>
          <a:p>
            <a:r>
              <a:rPr lang="en-IN"/>
              <a:t>SCHOOL OF MECHANICAL ENGINEERING</a:t>
            </a:r>
          </a:p>
        </p:txBody>
      </p:sp>
      <p:sp>
        <p:nvSpPr>
          <p:cNvPr id="5" name="Slide Number Placeholder 4"/>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77223-593A-4822-8449-839AF426D53A}" type="datetime1">
              <a:rPr lang="en-US" smtClean="0"/>
              <a:pPr/>
              <a:t>2/20/2021</a:t>
            </a:fld>
            <a:endParaRPr lang="en-IN"/>
          </a:p>
        </p:txBody>
      </p:sp>
      <p:sp>
        <p:nvSpPr>
          <p:cNvPr id="3" name="Footer Placeholder 2"/>
          <p:cNvSpPr>
            <a:spLocks noGrp="1"/>
          </p:cNvSpPr>
          <p:nvPr>
            <p:ph type="ftr" sz="quarter" idx="11"/>
          </p:nvPr>
        </p:nvSpPr>
        <p:spPr/>
        <p:txBody>
          <a:bodyPr/>
          <a:lstStyle/>
          <a:p>
            <a:r>
              <a:rPr lang="en-IN"/>
              <a:t>SCHOOL OF MECHANICAL ENGINEERING</a:t>
            </a:r>
          </a:p>
        </p:txBody>
      </p:sp>
      <p:sp>
        <p:nvSpPr>
          <p:cNvPr id="4" name="Slide Number Placeholder 3"/>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0362B4-8E2B-4A7E-9B43-521486C5BBD8}" type="datetime1">
              <a:rPr lang="en-US" smtClean="0"/>
              <a:pPr/>
              <a:t>2/20/2021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A853C-140E-47C5-AC3B-14C40606F769}" type="datetime1">
              <a:rPr lang="en-US" smtClean="0"/>
              <a:pPr/>
              <a:t>2/20/2021</a:t>
            </a:fld>
            <a:endParaRPr lang="en-IN"/>
          </a:p>
        </p:txBody>
      </p:sp>
      <p:sp>
        <p:nvSpPr>
          <p:cNvPr id="6" name="Footer Placeholder 5"/>
          <p:cNvSpPr>
            <a:spLocks noGrp="1"/>
          </p:cNvSpPr>
          <p:nvPr>
            <p:ph type="ftr" sz="quarter" idx="11"/>
          </p:nvPr>
        </p:nvSpPr>
        <p:spPr/>
        <p:txBody>
          <a:bodyPr/>
          <a:lstStyle/>
          <a:p>
            <a:r>
              <a:rPr lang="en-IN"/>
              <a:t>SCHOOL OF MECHANICAL ENGINEERING</a:t>
            </a:r>
          </a:p>
        </p:txBody>
      </p:sp>
      <p:sp>
        <p:nvSpPr>
          <p:cNvPr id="7" name="Slide Number Placeholder 6"/>
          <p:cNvSpPr>
            <a:spLocks noGrp="1"/>
          </p:cNvSpPr>
          <p:nvPr>
            <p:ph type="sldNum" sz="quarter" idx="12"/>
          </p:nvPr>
        </p:nvSpPr>
        <p:spPr/>
        <p:txBody>
          <a:bodyPr/>
          <a:lstStyle/>
          <a:p>
            <a:fld id="{8553DDAD-3CBE-46F2-AC62-D87E555C74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66641-EC8F-4057-ADAB-140A37320D6F}" type="datetime1">
              <a:rPr lang="en-US" smtClean="0"/>
              <a:pPr/>
              <a:t>2/20/2021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SCHOOL OF MECHANICAL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3DDAD-3CBE-46F2-AC62-D87E555C74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331128"/>
            <a:ext cx="8143932" cy="1077218"/>
          </a:xfrm>
          <a:prstGeom prst="rect">
            <a:avLst/>
          </a:prstGeom>
          <a:noFill/>
        </p:spPr>
        <p:txBody>
          <a:bodyPr wrap="square" rtlCol="0">
            <a:spAutoFit/>
          </a:bodyPr>
          <a:lstStyle/>
          <a:p>
            <a:pPr algn="ctr"/>
            <a:endParaRPr lang="en-US" dirty="0">
              <a:cs typeface="Times New Roman" pitchFamily="18" charset="0"/>
            </a:endParaRPr>
          </a:p>
          <a:p>
            <a:pPr algn="ctr"/>
            <a:r>
              <a:rPr lang="en-US" dirty="0">
                <a:cs typeface="Times New Roman" pitchFamily="18" charset="0"/>
              </a:rPr>
              <a:t>   Presentation on</a:t>
            </a:r>
            <a:endParaRPr lang="en-US" sz="1600" dirty="0">
              <a:cs typeface="Times New Roman" pitchFamily="18" charset="0"/>
            </a:endParaRPr>
          </a:p>
          <a:p>
            <a:pPr algn="ctr"/>
            <a:r>
              <a:rPr lang="en-IN" sz="2800" b="1" dirty="0">
                <a:cs typeface="Times New Roman" pitchFamily="18" charset="0"/>
              </a:rPr>
              <a:t>  MICRO CREDIT DEFAULTER MODEL</a:t>
            </a:r>
            <a:endParaRPr lang="en-US" sz="2800" dirty="0">
              <a:cs typeface="Times New Roman" pitchFamily="18" charset="0"/>
            </a:endParaRPr>
          </a:p>
        </p:txBody>
      </p:sp>
      <p:sp>
        <p:nvSpPr>
          <p:cNvPr id="8" name="TextBox 7"/>
          <p:cNvSpPr txBox="1"/>
          <p:nvPr/>
        </p:nvSpPr>
        <p:spPr>
          <a:xfrm>
            <a:off x="3867372" y="3571876"/>
            <a:ext cx="1725730" cy="646331"/>
          </a:xfrm>
          <a:prstGeom prst="rect">
            <a:avLst/>
          </a:prstGeom>
          <a:noFill/>
        </p:spPr>
        <p:txBody>
          <a:bodyPr wrap="none" rtlCol="0">
            <a:spAutoFit/>
          </a:bodyPr>
          <a:lstStyle/>
          <a:p>
            <a:pPr algn="ctr"/>
            <a:r>
              <a:rPr lang="en-IN" dirty="0">
                <a:cs typeface="Times New Roman" pitchFamily="18" charset="0"/>
              </a:rPr>
              <a:t>Submitted by:</a:t>
            </a:r>
          </a:p>
          <a:p>
            <a:pPr algn="ctr"/>
            <a:r>
              <a:rPr lang="en-IN" b="1" dirty="0">
                <a:cs typeface="Times New Roman" pitchFamily="18" charset="0"/>
              </a:rPr>
              <a:t>Anchal Awasthi</a:t>
            </a:r>
          </a:p>
        </p:txBody>
      </p:sp>
      <p:sp>
        <p:nvSpPr>
          <p:cNvPr id="10" name="TextBox 9"/>
          <p:cNvSpPr txBox="1"/>
          <p:nvPr/>
        </p:nvSpPr>
        <p:spPr>
          <a:xfrm>
            <a:off x="955099" y="6188681"/>
            <a:ext cx="7550276" cy="338554"/>
          </a:xfrm>
          <a:prstGeom prst="rect">
            <a:avLst/>
          </a:prstGeom>
          <a:noFill/>
        </p:spPr>
        <p:txBody>
          <a:bodyPr wrap="square" rtlCol="0">
            <a:spAutoFit/>
          </a:bodyPr>
          <a:lstStyle/>
          <a:p>
            <a:pPr algn="ctr"/>
            <a:r>
              <a:rPr lang="en-IN" sz="1600" dirty="0">
                <a:cs typeface="Times New Roman" pitchFamily="18" charset="0"/>
              </a:rPr>
              <a:t> </a:t>
            </a:r>
            <a:r>
              <a:rPr lang="en-IN" sz="1600" u="sng" dirty="0">
                <a:cs typeface="Times New Roman" pitchFamily="18" charset="0"/>
              </a:rPr>
              <a:t>Internal Guide –</a:t>
            </a:r>
            <a:r>
              <a:rPr lang="en-IN" sz="1600" dirty="0">
                <a:cs typeface="Times New Roman" pitchFamily="18" charset="0"/>
              </a:rPr>
              <a:t> Harsh </a:t>
            </a:r>
            <a:r>
              <a:rPr lang="en-IN" sz="1600" dirty="0" err="1">
                <a:cs typeface="Times New Roman" pitchFamily="18" charset="0"/>
              </a:rPr>
              <a:t>Ayush</a:t>
            </a:r>
            <a:r>
              <a:rPr lang="en-IN" sz="1600" b="1" dirty="0">
                <a:cs typeface="Times New Roman" pitchFamily="18" charset="0"/>
              </a:rPr>
              <a:t>, </a:t>
            </a:r>
            <a:r>
              <a:rPr lang="en-IN" sz="1600" dirty="0">
                <a:cs typeface="Times New Roman" pitchFamily="18" charset="0"/>
              </a:rPr>
              <a:t>SME, Flip Robo Technologies</a:t>
            </a:r>
          </a:p>
        </p:txBody>
      </p:sp>
      <p:pic>
        <p:nvPicPr>
          <p:cNvPr id="43009"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6198" y="314246"/>
            <a:ext cx="2310248"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Summary Statistics</a:t>
            </a:r>
            <a:endParaRPr lang="en-IN" sz="2000" b="1" dirty="0">
              <a:latin typeface="Times New Roman" pitchFamily="18" charset="0"/>
              <a:cs typeface="Times New Roman" pitchFamily="18" charset="0"/>
            </a:endParaRPr>
          </a:p>
        </p:txBody>
      </p:sp>
      <p:sp>
        <p:nvSpPr>
          <p:cNvPr id="3" name="TextBox 2"/>
          <p:cNvSpPr txBox="1"/>
          <p:nvPr/>
        </p:nvSpPr>
        <p:spPr>
          <a:xfrm>
            <a:off x="500034" y="857232"/>
            <a:ext cx="8286808" cy="1477328"/>
          </a:xfrm>
          <a:prstGeom prst="rect">
            <a:avLst/>
          </a:prstGeom>
          <a:noFill/>
        </p:spPr>
        <p:txBody>
          <a:bodyPr wrap="square" rtlCol="0">
            <a:spAutoFit/>
          </a:bodyPr>
          <a:lstStyle/>
          <a:p>
            <a:pPr algn="just"/>
            <a:r>
              <a:rPr lang="en-IN" dirty="0">
                <a:latin typeface="Times New Roman" pitchFamily="18" charset="0"/>
                <a:cs typeface="Times New Roman" pitchFamily="18" charset="0"/>
              </a:rPr>
              <a:t>	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F6B1A0E5-48A2-40C0-96B4-98CE51053290}"/>
              </a:ext>
            </a:extLst>
          </p:cNvPr>
          <p:cNvPicPr>
            <a:picLocks noChangeAspect="1"/>
          </p:cNvPicPr>
          <p:nvPr/>
        </p:nvPicPr>
        <p:blipFill>
          <a:blip r:embed="rId2"/>
          <a:stretch>
            <a:fillRect/>
          </a:stretch>
        </p:blipFill>
        <p:spPr>
          <a:xfrm>
            <a:off x="36066" y="2996952"/>
            <a:ext cx="9107934" cy="2917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214290"/>
            <a:ext cx="2251129"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Correlation Factor</a:t>
            </a:r>
            <a:endParaRPr lang="en-IN" sz="2000" b="1" dirty="0">
              <a:latin typeface="Times New Roman" pitchFamily="18" charset="0"/>
              <a:cs typeface="Times New Roman" pitchFamily="18" charset="0"/>
            </a:endParaRPr>
          </a:p>
        </p:txBody>
      </p:sp>
      <p:sp>
        <p:nvSpPr>
          <p:cNvPr id="3" name="TextBox 2"/>
          <p:cNvSpPr txBox="1"/>
          <p:nvPr/>
        </p:nvSpPr>
        <p:spPr>
          <a:xfrm>
            <a:off x="500034" y="576844"/>
            <a:ext cx="8286808" cy="923330"/>
          </a:xfrm>
          <a:prstGeom prst="rect">
            <a:avLst/>
          </a:prstGeom>
          <a:noFill/>
        </p:spPr>
        <p:txBody>
          <a:bodyPr wrap="square" rtlCol="0">
            <a:spAutoFit/>
          </a:bodyPr>
          <a:lstStyle/>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The statistical relationship between two variables is referred to as their correlation. The correlation factor represents the relation between columns in a given dataset. </a:t>
            </a:r>
          </a:p>
        </p:txBody>
      </p:sp>
      <p:pic>
        <p:nvPicPr>
          <p:cNvPr id="4" name="Picture 3"/>
          <p:cNvPicPr/>
          <p:nvPr/>
        </p:nvPicPr>
        <p:blipFill>
          <a:blip r:embed="rId2"/>
          <a:srcRect/>
          <a:stretch>
            <a:fillRect/>
          </a:stretch>
        </p:blipFill>
        <p:spPr bwMode="auto">
          <a:xfrm>
            <a:off x="428596" y="1500174"/>
            <a:ext cx="8286808" cy="507209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0430" y="385684"/>
            <a:ext cx="2141932"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Confusion </a:t>
            </a:r>
            <a:r>
              <a:rPr lang="en-US" sz="2000" b="1" dirty="0" err="1">
                <a:latin typeface="Times New Roman" pitchFamily="18" charset="0"/>
                <a:cs typeface="Times New Roman" pitchFamily="18" charset="0"/>
              </a:rPr>
              <a:t>Matirx</a:t>
            </a:r>
            <a:endParaRPr lang="en-IN" sz="2000" b="1" dirty="0">
              <a:latin typeface="Times New Roman" pitchFamily="18" charset="0"/>
              <a:cs typeface="Times New Roman" pitchFamily="18" charset="0"/>
            </a:endParaRPr>
          </a:p>
        </p:txBody>
      </p:sp>
      <p:sp>
        <p:nvSpPr>
          <p:cNvPr id="3" name="TextBox 2"/>
          <p:cNvSpPr txBox="1"/>
          <p:nvPr/>
        </p:nvSpPr>
        <p:spPr>
          <a:xfrm>
            <a:off x="500034" y="880102"/>
            <a:ext cx="8286808" cy="5355312"/>
          </a:xfrm>
          <a:prstGeom prst="rect">
            <a:avLst/>
          </a:prstGeom>
          <a:noFill/>
        </p:spPr>
        <p:txBody>
          <a:bodyPr wrap="square" rtlCol="0">
            <a:spAutoFit/>
          </a:bodyPr>
          <a:lstStyle/>
          <a:p>
            <a:pPr algn="just"/>
            <a:r>
              <a:rPr lang="en-IN" dirty="0"/>
              <a:t>	</a:t>
            </a:r>
            <a:r>
              <a:rPr lang="en-IN" dirty="0">
                <a:latin typeface="Times New Roman" pitchFamily="18" charset="0"/>
                <a:cs typeface="Times New Roman" pitchFamily="18" charset="0"/>
              </a:rPr>
              <a:t>A correlation  can be positive, meaning both variables are moving in the same direction or it can be negative, meaning that when one variable's value increasing, the other variable’s value is decreasing.</a:t>
            </a:r>
          </a:p>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	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Observation</a:t>
            </a:r>
          </a:p>
          <a:p>
            <a:endParaRPr lang="en-US" dirty="0">
              <a:latin typeface="Times New Roman" pitchFamily="18" charset="0"/>
              <a:cs typeface="Times New Roman" pitchFamily="18" charset="0"/>
            </a:endParaRPr>
          </a:p>
          <a:p>
            <a:pPr marL="342900" indent="-342900">
              <a:buAutoNum type="arabicPeriod"/>
            </a:pPr>
            <a:r>
              <a:rPr lang="en-IN" dirty="0">
                <a:latin typeface="Times New Roman" pitchFamily="18" charset="0"/>
                <a:cs typeface="Times New Roman" pitchFamily="18" charset="0"/>
              </a:rPr>
              <a:t>In the Micro Finance Service dataset the correlation graph shows that "daily_decr30, daily_decr90" columns are highly correlated with each other.</a:t>
            </a:r>
          </a:p>
          <a:p>
            <a:pPr marL="342900" indent="-342900">
              <a:buAutoNum type="arabicPeriod"/>
            </a:pP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2.   The columns "cnt_loans30, amnt_loans30" are </a:t>
            </a:r>
            <a:r>
              <a:rPr lang="en-IN" dirty="0" err="1">
                <a:latin typeface="Times New Roman" pitchFamily="18" charset="0"/>
                <a:cs typeface="Times New Roman" pitchFamily="18" charset="0"/>
              </a:rPr>
              <a:t>are</a:t>
            </a:r>
            <a:r>
              <a:rPr lang="en-IN" dirty="0">
                <a:latin typeface="Times New Roman" pitchFamily="18" charset="0"/>
                <a:cs typeface="Times New Roman" pitchFamily="18" charset="0"/>
              </a:rPr>
              <a:t> highly correlated with each other.</a:t>
            </a:r>
          </a:p>
          <a:p>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3.   The columns "rental30, rental30" are also highly correlated with each other.</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142852"/>
            <a:ext cx="4165307"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Correlation factor with visualization</a:t>
            </a:r>
          </a:p>
        </p:txBody>
      </p:sp>
      <p:pic>
        <p:nvPicPr>
          <p:cNvPr id="4" name="Picture 3"/>
          <p:cNvPicPr/>
          <p:nvPr/>
        </p:nvPicPr>
        <p:blipFill>
          <a:blip r:embed="rId2"/>
          <a:srcRect/>
          <a:stretch>
            <a:fillRect/>
          </a:stretch>
        </p:blipFill>
        <p:spPr bwMode="auto">
          <a:xfrm>
            <a:off x="785786" y="642918"/>
            <a:ext cx="7858180" cy="600079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142852"/>
            <a:ext cx="4362284"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Correlation with </a:t>
            </a:r>
            <a:r>
              <a:rPr lang="en-IN" sz="2000" b="1" dirty="0">
                <a:latin typeface="Times New Roman" pitchFamily="18" charset="0"/>
                <a:cs typeface="Times New Roman" pitchFamily="18" charset="0"/>
              </a:rPr>
              <a:t>target column (label)</a:t>
            </a:r>
          </a:p>
        </p:txBody>
      </p:sp>
      <p:pic>
        <p:nvPicPr>
          <p:cNvPr id="4" name="Picture 3"/>
          <p:cNvPicPr/>
          <p:nvPr/>
        </p:nvPicPr>
        <p:blipFill>
          <a:blip r:embed="rId2"/>
          <a:srcRect/>
          <a:stretch>
            <a:fillRect/>
          </a:stretch>
        </p:blipFill>
        <p:spPr bwMode="auto">
          <a:xfrm>
            <a:off x="285720" y="571480"/>
            <a:ext cx="8572560" cy="2714644"/>
          </a:xfrm>
          <a:prstGeom prst="rect">
            <a:avLst/>
          </a:prstGeom>
          <a:noFill/>
          <a:ln w="9525">
            <a:noFill/>
            <a:miter lim="800000"/>
            <a:headEnd/>
            <a:tailEnd/>
          </a:ln>
        </p:spPr>
      </p:pic>
      <p:sp>
        <p:nvSpPr>
          <p:cNvPr id="5" name="TextBox 4"/>
          <p:cNvSpPr txBox="1"/>
          <p:nvPr/>
        </p:nvSpPr>
        <p:spPr>
          <a:xfrm>
            <a:off x="285720" y="3286124"/>
            <a:ext cx="8643998" cy="3416320"/>
          </a:xfrm>
          <a:prstGeom prst="rect">
            <a:avLst/>
          </a:prstGeom>
          <a:noFill/>
        </p:spPr>
        <p:txBody>
          <a:bodyPr wrap="square" rtlCol="0">
            <a:spAutoFit/>
          </a:bodyPr>
          <a:lstStyle/>
          <a:p>
            <a:pPr algn="just"/>
            <a:r>
              <a:rPr lang="en-IN" b="1" dirty="0">
                <a:latin typeface="Times New Roman" pitchFamily="18" charset="0"/>
                <a:cs typeface="Times New Roman" pitchFamily="18" charset="0"/>
              </a:rPr>
              <a:t>Observation</a:t>
            </a:r>
          </a:p>
          <a:p>
            <a:pPr algn="just"/>
            <a:endParaRPr lang="en-US" sz="1000"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In the Correlation with output column graph we can see that columns  “medianmarechprebal30” (Median of main account balance just before recharge in last   90  days at user level (in Indonesian Rupiah) is negatively related with the Output column.</a:t>
            </a:r>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2.   The column “fr_da_rech30” (Frequency of data account recharged in last 30 days) in the </a:t>
            </a:r>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dataset is also negatively related with the Output column.</a:t>
            </a:r>
          </a:p>
          <a:p>
            <a:pPr algn="just"/>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3.    All other columns are positively related with the output column and provide significant </a:t>
            </a:r>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importance towards the model building.</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02" y="119698"/>
            <a:ext cx="3008581" cy="523220"/>
          </a:xfrm>
          <a:prstGeom prst="rect">
            <a:avLst/>
          </a:prstGeom>
          <a:noFill/>
        </p:spPr>
        <p:txBody>
          <a:bodyPr wrap="none" rtlCol="0">
            <a:spAutoFit/>
          </a:bodyPr>
          <a:lstStyle/>
          <a:p>
            <a:pPr algn="ctr"/>
            <a:r>
              <a:rPr lang="en-US" sz="2800" b="1" dirty="0">
                <a:latin typeface="Times New Roman" pitchFamily="18" charset="0"/>
                <a:cs typeface="Times New Roman" pitchFamily="18" charset="0"/>
              </a:rPr>
              <a:t>Data Visualization</a:t>
            </a:r>
            <a:endParaRPr lang="en-IN" sz="2800" b="1" dirty="0">
              <a:latin typeface="Times New Roman" pitchFamily="18" charset="0"/>
              <a:cs typeface="Times New Roman" pitchFamily="18" charset="0"/>
            </a:endParaRPr>
          </a:p>
        </p:txBody>
      </p:sp>
      <p:sp>
        <p:nvSpPr>
          <p:cNvPr id="3" name="TextBox 2"/>
          <p:cNvSpPr txBox="1"/>
          <p:nvPr/>
        </p:nvSpPr>
        <p:spPr>
          <a:xfrm>
            <a:off x="285720" y="4643446"/>
            <a:ext cx="8715436" cy="2031325"/>
          </a:xfrm>
          <a:prstGeom prst="rect">
            <a:avLst/>
          </a:prstGeom>
          <a:noFill/>
        </p:spPr>
        <p:txBody>
          <a:bodyPr wrap="square" rtlCol="0">
            <a:spAutoFit/>
          </a:bodyPr>
          <a:lstStyle/>
          <a:p>
            <a:r>
              <a:rPr lang="en-US" b="1" dirty="0">
                <a:latin typeface="Times New Roman" pitchFamily="18" charset="0"/>
                <a:cs typeface="Times New Roman" pitchFamily="18" charset="0"/>
              </a:rPr>
              <a:t>Observation</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Out of 209593 cases 183431 are success i.e. user paid back the credit amount within 5 days of issuing the loan.</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Out of 209593 cases 26162 are failure cases i.e. failed to user pay back the credit amount within 5 days of issuing the loan.</a:t>
            </a:r>
          </a:p>
        </p:txBody>
      </p:sp>
      <p:sp>
        <p:nvSpPr>
          <p:cNvPr id="4" name="TextBox 3"/>
          <p:cNvSpPr txBox="1"/>
          <p:nvPr/>
        </p:nvSpPr>
        <p:spPr>
          <a:xfrm>
            <a:off x="214282" y="571480"/>
            <a:ext cx="1757212"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Flag Indicator</a:t>
            </a:r>
            <a:endParaRPr lang="en-IN" sz="20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323DEC2-A830-417C-8328-B9CB8D323C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074414"/>
            <a:ext cx="4104456" cy="3240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357166"/>
            <a:ext cx="6028253"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Median of amounts of loan taken by the user in last 90 days</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3172E4F6-6F96-4C31-B022-660808629C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65992" y="1484784"/>
            <a:ext cx="6028253" cy="38884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FEF0C9-E209-493A-92A6-E55A8D459690}"/>
              </a:ext>
            </a:extLst>
          </p:cNvPr>
          <p:cNvSpPr txBox="1"/>
          <p:nvPr/>
        </p:nvSpPr>
        <p:spPr>
          <a:xfrm>
            <a:off x="323528" y="404664"/>
            <a:ext cx="7355540" cy="923330"/>
          </a:xfrm>
          <a:prstGeom prst="rect">
            <a:avLst/>
          </a:prstGeom>
          <a:noFill/>
        </p:spPr>
        <p:txBody>
          <a:bodyPr wrap="none" rtlCol="0">
            <a:spAutoFit/>
          </a:bodyPr>
          <a:lstStyle/>
          <a:p>
            <a:pPr marL="63500">
              <a:spcBef>
                <a:spcPts val="30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Checking the maximum amount of loan taken by the user in last 90 days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5"/>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itchFamily="18" charset="0"/>
            </a:endParaRPr>
          </a:p>
        </p:txBody>
      </p:sp>
      <p:pic>
        <p:nvPicPr>
          <p:cNvPr id="8" name="Picture 7">
            <a:extLst>
              <a:ext uri="{FF2B5EF4-FFF2-40B4-BE49-F238E27FC236}">
                <a16:creationId xmlns:a16="http://schemas.microsoft.com/office/drawing/2014/main" id="{37D076FE-0969-4B7C-A359-F46410DD9F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5411" y="1700808"/>
            <a:ext cx="5813177" cy="37427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142852"/>
            <a:ext cx="2010487"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Plotting Outliers</a:t>
            </a:r>
            <a:endParaRPr lang="en-IN" sz="2000" b="1" dirty="0">
              <a:latin typeface="Times New Roman" pitchFamily="18" charset="0"/>
              <a:cs typeface="Times New Roman" pitchFamily="18" charset="0"/>
            </a:endParaRPr>
          </a:p>
        </p:txBody>
      </p:sp>
      <p:sp>
        <p:nvSpPr>
          <p:cNvPr id="3" name="TextBox 2"/>
          <p:cNvSpPr txBox="1"/>
          <p:nvPr/>
        </p:nvSpPr>
        <p:spPr>
          <a:xfrm>
            <a:off x="500034" y="500042"/>
            <a:ext cx="8286808" cy="1477328"/>
          </a:xfrm>
          <a:prstGeom prst="rect">
            <a:avLst/>
          </a:prstGeom>
          <a:noFill/>
        </p:spPr>
        <p:txBody>
          <a:bodyPr wrap="square" rtlCol="0">
            <a:spAutoFit/>
          </a:bodyPr>
          <a:lstStyle/>
          <a:p>
            <a:pPr algn="just"/>
            <a:r>
              <a:rPr lang="en-IN" dirty="0">
                <a:latin typeface="+mj-lt"/>
                <a:cs typeface="Times New Roman" pitchFamily="18" charset="0"/>
              </a:rPr>
              <a:t>	An outlier is a data point in a data set which is distant or far from all other observations available. It is a data point which lies outside the overall distribution which is available in the dataset. </a:t>
            </a:r>
            <a:r>
              <a:rPr lang="en-US" dirty="0">
                <a:latin typeface="+mj-lt"/>
                <a:cs typeface="Times New Roman" pitchFamily="18" charset="0"/>
              </a:rPr>
              <a:t>In most cases a threshold of 3 or -3 is used </a:t>
            </a:r>
            <a:r>
              <a:rPr lang="en-US" dirty="0" err="1">
                <a:latin typeface="+mj-lt"/>
                <a:cs typeface="Times New Roman" pitchFamily="18" charset="0"/>
              </a:rPr>
              <a:t>i.e</a:t>
            </a:r>
            <a:r>
              <a:rPr lang="en-US" dirty="0">
                <a:latin typeface="+mj-lt"/>
                <a:cs typeface="Times New Roman" pitchFamily="18" charset="0"/>
              </a:rPr>
              <a:t> if the Z-score value is higher than or less than 3 or -3 respectively, that particular data point will be identified as outlier.</a:t>
            </a:r>
          </a:p>
        </p:txBody>
      </p:sp>
      <p:pic>
        <p:nvPicPr>
          <p:cNvPr id="6147" name="Picture 3"/>
          <p:cNvPicPr>
            <a:picLocks noChangeAspect="1" noChangeArrowheads="1"/>
          </p:cNvPicPr>
          <p:nvPr/>
        </p:nvPicPr>
        <p:blipFill>
          <a:blip r:embed="rId2"/>
          <a:srcRect/>
          <a:stretch>
            <a:fillRect/>
          </a:stretch>
        </p:blipFill>
        <p:spPr bwMode="auto">
          <a:xfrm>
            <a:off x="1403648" y="2204864"/>
            <a:ext cx="6077805" cy="443884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9058" y="214290"/>
            <a:ext cx="1225015" cy="400110"/>
          </a:xfrm>
          <a:prstGeom prst="rect">
            <a:avLst/>
          </a:prstGeom>
          <a:noFill/>
        </p:spPr>
        <p:txBody>
          <a:bodyPr wrap="none" rtlCol="0">
            <a:spAutoFit/>
          </a:bodyPr>
          <a:lstStyle/>
          <a:p>
            <a:pPr algn="ctr"/>
            <a:r>
              <a:rPr lang="en-US" sz="2000" b="1" dirty="0" err="1">
                <a:latin typeface="Times New Roman" pitchFamily="18" charset="0"/>
                <a:cs typeface="Times New Roman" pitchFamily="18" charset="0"/>
              </a:rPr>
              <a:t>Skewness</a:t>
            </a:r>
            <a:endParaRPr lang="en-IN" sz="2000" b="1" dirty="0">
              <a:latin typeface="Times New Roman" pitchFamily="18" charset="0"/>
              <a:cs typeface="Times New Roman" pitchFamily="18" charset="0"/>
            </a:endParaRPr>
          </a:p>
        </p:txBody>
      </p:sp>
      <p:sp>
        <p:nvSpPr>
          <p:cNvPr id="3" name="TextBox 2"/>
          <p:cNvSpPr txBox="1"/>
          <p:nvPr/>
        </p:nvSpPr>
        <p:spPr>
          <a:xfrm>
            <a:off x="500034" y="719720"/>
            <a:ext cx="8286808" cy="1200329"/>
          </a:xfrm>
          <a:prstGeom prst="rect">
            <a:avLst/>
          </a:prstGeom>
          <a:noFill/>
        </p:spPr>
        <p:txBody>
          <a:bodyPr wrap="square" rtlCol="0">
            <a:spAutoFit/>
          </a:bodyPr>
          <a:lstStyle/>
          <a:p>
            <a:pPr algn="just"/>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mj-lt"/>
                <a:cs typeface="Times New Roman" pitchFamily="18" charset="0"/>
              </a:rPr>
              <a:t>Skewness</a:t>
            </a:r>
            <a:r>
              <a:rPr lang="en-US" dirty="0">
                <a:latin typeface="+mj-lt"/>
                <a:cs typeface="Times New Roman" pitchFamily="18" charset="0"/>
              </a:rPr>
              <a:t> refers to distortion or asymmetry in a symmetrical bell curve, or normal distribution  in a set of data. Besides positive and negative skew, distributions can also be said to have zero or undefined skew. The </a:t>
            </a:r>
            <a:r>
              <a:rPr lang="en-US" dirty="0" err="1">
                <a:latin typeface="+mj-lt"/>
                <a:cs typeface="Times New Roman" pitchFamily="18" charset="0"/>
              </a:rPr>
              <a:t>skewness</a:t>
            </a:r>
            <a:r>
              <a:rPr lang="en-US" dirty="0">
                <a:latin typeface="+mj-lt"/>
                <a:cs typeface="Times New Roman" pitchFamily="18" charset="0"/>
              </a:rPr>
              <a:t> value can be positive, zero, negative, or undefined.</a:t>
            </a:r>
          </a:p>
        </p:txBody>
      </p:sp>
      <p:pic>
        <p:nvPicPr>
          <p:cNvPr id="7170" name="Picture 2"/>
          <p:cNvPicPr>
            <a:picLocks noChangeAspect="1" noChangeArrowheads="1"/>
          </p:cNvPicPr>
          <p:nvPr/>
        </p:nvPicPr>
        <p:blipFill>
          <a:blip r:embed="rId2"/>
          <a:srcRect/>
          <a:stretch>
            <a:fillRect/>
          </a:stretch>
        </p:blipFill>
        <p:spPr bwMode="auto">
          <a:xfrm>
            <a:off x="1071538" y="2285992"/>
            <a:ext cx="7215238" cy="392909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Contents</a:t>
            </a:r>
            <a:endParaRPr lang="en-IN" sz="2800" dirty="0"/>
          </a:p>
        </p:txBody>
      </p:sp>
      <p:sp>
        <p:nvSpPr>
          <p:cNvPr id="3" name="Content Placeholder 2"/>
          <p:cNvSpPr>
            <a:spLocks noGrp="1"/>
          </p:cNvSpPr>
          <p:nvPr>
            <p:ph idx="1"/>
          </p:nvPr>
        </p:nvSpPr>
        <p:spPr>
          <a:xfrm>
            <a:off x="457200" y="1285860"/>
            <a:ext cx="8229600" cy="4525963"/>
          </a:xfrm>
        </p:spPr>
        <p:txBody>
          <a:bodyPr>
            <a:normAutofit/>
          </a:bodyPr>
          <a:lstStyle/>
          <a:p>
            <a:pPr marL="595313" indent="-514350">
              <a:lnSpc>
                <a:spcPct val="150000"/>
              </a:lnSpc>
              <a:buFont typeface="Gill Sans MT" panose="020B0502020104020203" pitchFamily="34" charset="0"/>
              <a:buAutoNum type="arabicPeriod"/>
            </a:pPr>
            <a:r>
              <a:rPr lang="en-US" altLang="en-US" sz="2000" dirty="0">
                <a:cs typeface="Times New Roman" panose="02020603050405020304" pitchFamily="18" charset="0"/>
              </a:rPr>
              <a:t>Introduction</a:t>
            </a:r>
          </a:p>
          <a:p>
            <a:pPr marL="595313" indent="-514350">
              <a:lnSpc>
                <a:spcPct val="150000"/>
              </a:lnSpc>
              <a:buFont typeface="Gill Sans MT" panose="020B0502020104020203" pitchFamily="34" charset="0"/>
              <a:buAutoNum type="arabicPeriod"/>
            </a:pPr>
            <a:r>
              <a:rPr lang="en-US" altLang="en-US" sz="2000" dirty="0">
                <a:cs typeface="Times New Roman" panose="02020603050405020304" pitchFamily="18" charset="0"/>
              </a:rPr>
              <a:t>Problem statement</a:t>
            </a:r>
          </a:p>
          <a:p>
            <a:pPr marL="595313" indent="-514350">
              <a:lnSpc>
                <a:spcPct val="150000"/>
              </a:lnSpc>
              <a:buFont typeface="Gill Sans MT" panose="020B0502020104020203" pitchFamily="34" charset="0"/>
              <a:buAutoNum type="arabicPeriod"/>
            </a:pPr>
            <a:r>
              <a:rPr lang="en-US" altLang="en-US" sz="2000" dirty="0">
                <a:cs typeface="Times New Roman" panose="02020603050405020304" pitchFamily="18" charset="0"/>
              </a:rPr>
              <a:t>Objectives of the study</a:t>
            </a:r>
          </a:p>
          <a:p>
            <a:pPr marL="595313" indent="-514350">
              <a:lnSpc>
                <a:spcPct val="150000"/>
              </a:lnSpc>
              <a:buFont typeface="Gill Sans MT" panose="020B0502020104020203" pitchFamily="34" charset="0"/>
              <a:buAutoNum type="arabicPeriod"/>
            </a:pPr>
            <a:r>
              <a:rPr lang="en-US" altLang="en-US" sz="2000" dirty="0">
                <a:cs typeface="Times New Roman" panose="02020603050405020304" pitchFamily="18" charset="0"/>
              </a:rPr>
              <a:t>Literature review</a:t>
            </a:r>
          </a:p>
          <a:p>
            <a:pPr marL="595313" indent="-514350">
              <a:lnSpc>
                <a:spcPct val="150000"/>
              </a:lnSpc>
              <a:buFont typeface="Gill Sans MT" panose="020B0502020104020203" pitchFamily="34" charset="0"/>
              <a:buAutoNum type="arabicPeriod"/>
            </a:pPr>
            <a:r>
              <a:rPr lang="en-US" altLang="en-US" sz="2000" dirty="0">
                <a:cs typeface="Times New Roman" panose="02020603050405020304" pitchFamily="18" charset="0"/>
              </a:rPr>
              <a:t>Project execution </a:t>
            </a:r>
          </a:p>
          <a:p>
            <a:pPr marL="595313" indent="-514350">
              <a:lnSpc>
                <a:spcPct val="150000"/>
              </a:lnSpc>
              <a:buFont typeface="Gill Sans MT" panose="020B0502020104020203" pitchFamily="34" charset="0"/>
              <a:buAutoNum type="arabicPeriod"/>
            </a:pPr>
            <a:r>
              <a:rPr lang="en-US" altLang="en-US" sz="2000" dirty="0">
                <a:cs typeface="Times New Roman" panose="02020603050405020304" pitchFamily="18" charset="0"/>
              </a:rPr>
              <a:t>Results and discussions</a:t>
            </a:r>
          </a:p>
          <a:p>
            <a:pPr marL="595313" indent="-514350">
              <a:lnSpc>
                <a:spcPct val="150000"/>
              </a:lnSpc>
              <a:buFont typeface="Gill Sans MT" panose="020B0502020104020203" pitchFamily="34" charset="0"/>
              <a:buAutoNum type="arabicPeriod"/>
            </a:pPr>
            <a:r>
              <a:rPr lang="en-US" altLang="en-US" sz="2000" dirty="0">
                <a:cs typeface="Times New Roman" panose="02020603050405020304" pitchFamily="18" charset="0"/>
              </a:rPr>
              <a:t>Conclusions </a:t>
            </a:r>
          </a:p>
          <a:p>
            <a:pPr marL="595313" indent="-514350">
              <a:lnSpc>
                <a:spcPct val="150000"/>
              </a:lnSpc>
              <a:buFont typeface="Gill Sans MT" panose="020B0502020104020203" pitchFamily="34" charset="0"/>
              <a:buAutoNum type="arabicPeriod"/>
            </a:pPr>
            <a:r>
              <a:rPr lang="en-US" altLang="en-US" sz="2000" dirty="0">
                <a:cs typeface="Times New Roman" panose="02020603050405020304" pitchFamily="18" charset="0"/>
              </a:rPr>
              <a:t>Scope for future work</a:t>
            </a:r>
          </a:p>
          <a:p>
            <a:pPr marL="595313" indent="-514350">
              <a:lnSpc>
                <a:spcPct val="150000"/>
              </a:lnSpc>
              <a:buFont typeface="Gill Sans MT" panose="020B0502020104020203" pitchFamily="34" charset="0"/>
              <a:buAutoNum type="arabicPeriod"/>
            </a:pPr>
            <a:endParaRPr lang="en-US" altLang="en-US" sz="2000" dirty="0">
              <a:cs typeface="Times New Roman" panose="02020603050405020304" pitchFamily="18" charset="0"/>
            </a:endParaRPr>
          </a:p>
          <a:p>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457122"/>
            <a:ext cx="4729949" cy="400110"/>
          </a:xfrm>
          <a:prstGeom prst="rect">
            <a:avLst/>
          </a:prstGeom>
          <a:noFill/>
        </p:spPr>
        <p:txBody>
          <a:bodyPr wrap="none" rtlCol="0">
            <a:spAutoFit/>
          </a:bodyPr>
          <a:lstStyle/>
          <a:p>
            <a:pPr algn="ctr"/>
            <a:r>
              <a:rPr lang="en-US" sz="2000" b="1" dirty="0" err="1">
                <a:latin typeface="Times New Roman" pitchFamily="18" charset="0"/>
                <a:cs typeface="Times New Roman" pitchFamily="18" charset="0"/>
              </a:rPr>
              <a:t>Treaing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Skewness</a:t>
            </a:r>
            <a:r>
              <a:rPr lang="en-US" sz="2000" b="1" dirty="0">
                <a:latin typeface="Times New Roman" pitchFamily="18" charset="0"/>
                <a:cs typeface="Times New Roman" pitchFamily="18" charset="0"/>
              </a:rPr>
              <a:t> via Square root method</a:t>
            </a:r>
            <a:endParaRPr lang="en-IN" sz="2000" b="1" dirty="0">
              <a:latin typeface="Times New Roman" pitchFamily="18" charset="0"/>
              <a:cs typeface="Times New Roman" pitchFamily="18" charset="0"/>
            </a:endParaRPr>
          </a:p>
        </p:txBody>
      </p:sp>
      <p:sp>
        <p:nvSpPr>
          <p:cNvPr id="3" name="TextBox 2"/>
          <p:cNvSpPr txBox="1"/>
          <p:nvPr/>
        </p:nvSpPr>
        <p:spPr>
          <a:xfrm>
            <a:off x="500034" y="1165854"/>
            <a:ext cx="8286808" cy="1477328"/>
          </a:xfrm>
          <a:prstGeom prst="rect">
            <a:avLst/>
          </a:prstGeom>
          <a:noFill/>
        </p:spPr>
        <p:txBody>
          <a:bodyPr wrap="square" rtlCol="0">
            <a:spAutoFit/>
          </a:bodyPr>
          <a:lstStyle/>
          <a:p>
            <a:pPr algn="just"/>
            <a:r>
              <a:rPr lang="en-IN" dirty="0">
                <a:latin typeface="Calibri (Body)"/>
                <a:cs typeface="Times New Roman" pitchFamily="18" charset="0"/>
              </a:rPr>
              <a:t>	</a:t>
            </a:r>
            <a:r>
              <a:rPr lang="en-US" dirty="0">
                <a:latin typeface="Calibri (Body)"/>
                <a:cs typeface="Times New Roman" pitchFamily="18" charset="0"/>
              </a:rPr>
              <a:t> The square root, x to x^(1/2) = </a:t>
            </a:r>
            <a:r>
              <a:rPr lang="en-US" dirty="0" err="1">
                <a:latin typeface="Calibri (Body)"/>
                <a:cs typeface="Times New Roman" pitchFamily="18" charset="0"/>
              </a:rPr>
              <a:t>sqrt</a:t>
            </a:r>
            <a:r>
              <a:rPr lang="en-US" dirty="0">
                <a:latin typeface="Calibri (Body)"/>
                <a:cs typeface="Times New Roman" pitchFamily="18" charset="0"/>
              </a:rPr>
              <a:t>(x), is a transformation with a moderate effect on distribution shape: it is weaker than the logarithm and the cube root. So applying a square root transform inflates smaller numbers but </a:t>
            </a:r>
            <a:r>
              <a:rPr lang="en-US" dirty="0" err="1">
                <a:latin typeface="Calibri (Body)"/>
                <a:cs typeface="Times New Roman" pitchFamily="18" charset="0"/>
              </a:rPr>
              <a:t>stabilises</a:t>
            </a:r>
            <a:r>
              <a:rPr lang="en-US" dirty="0">
                <a:latin typeface="Calibri (Body)"/>
                <a:cs typeface="Times New Roman" pitchFamily="18" charset="0"/>
              </a:rPr>
              <a:t> bigger ones. The square root of an area has the units of a length. It is commonly applied to counted data, especially if the values are mostly rather small. </a:t>
            </a:r>
          </a:p>
        </p:txBody>
      </p:sp>
      <p:pic>
        <p:nvPicPr>
          <p:cNvPr id="8194" name="Picture 2"/>
          <p:cNvPicPr>
            <a:picLocks noChangeAspect="1" noChangeArrowheads="1"/>
          </p:cNvPicPr>
          <p:nvPr/>
        </p:nvPicPr>
        <p:blipFill>
          <a:blip r:embed="rId2"/>
          <a:srcRect/>
          <a:stretch>
            <a:fillRect/>
          </a:stretch>
        </p:blipFill>
        <p:spPr bwMode="auto">
          <a:xfrm>
            <a:off x="2000232" y="3214686"/>
            <a:ext cx="5056044" cy="237460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678" y="214290"/>
            <a:ext cx="2746970"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Scaling Input Variables</a:t>
            </a:r>
            <a:endParaRPr lang="en-IN" sz="2000" b="1" dirty="0">
              <a:latin typeface="Times New Roman" pitchFamily="18" charset="0"/>
              <a:cs typeface="Times New Roman" pitchFamily="18" charset="0"/>
            </a:endParaRPr>
          </a:p>
        </p:txBody>
      </p:sp>
      <p:sp>
        <p:nvSpPr>
          <p:cNvPr id="3" name="TextBox 2"/>
          <p:cNvSpPr txBox="1"/>
          <p:nvPr/>
        </p:nvSpPr>
        <p:spPr>
          <a:xfrm>
            <a:off x="428596" y="745980"/>
            <a:ext cx="8286808" cy="1754326"/>
          </a:xfrm>
          <a:prstGeom prst="rect">
            <a:avLst/>
          </a:prstGeom>
          <a:noFill/>
        </p:spPr>
        <p:txBody>
          <a:bodyPr wrap="square" rtlCol="0">
            <a:spAutoFit/>
          </a:bodyPr>
          <a:lstStyle/>
          <a:p>
            <a:pPr algn="just"/>
            <a:r>
              <a:rPr lang="en-IN" b="1" dirty="0">
                <a:cs typeface="Times New Roman" pitchFamily="18" charset="0"/>
              </a:rPr>
              <a:t>Standard </a:t>
            </a:r>
            <a:r>
              <a:rPr lang="en-IN" b="1" dirty="0" err="1">
                <a:cs typeface="Times New Roman" pitchFamily="18" charset="0"/>
              </a:rPr>
              <a:t>Scaler</a:t>
            </a:r>
            <a:r>
              <a:rPr lang="en-IN" dirty="0">
                <a:cs typeface="Times New Roman" pitchFamily="18" charset="0"/>
              </a:rPr>
              <a:t> - The idea behind </a:t>
            </a:r>
            <a:r>
              <a:rPr lang="en-IN" dirty="0" err="1">
                <a:cs typeface="Times New Roman" pitchFamily="18" charset="0"/>
              </a:rPr>
              <a:t>StandardScaler</a:t>
            </a:r>
            <a:r>
              <a:rPr lang="en-IN" dirty="0">
                <a:cs typeface="Times New Roman" pitchFamily="18" charset="0"/>
              </a:rPr>
              <a:t> is that it will transform the data such that its distribution will have a mean value 0 and standard deviation of 1. In case of multivariate data, this is done feature-wise (in other words independently for each column of the data). Given the distribution of the data, each value in the dataset will have the mean value subtracted, and then divided by the standard deviation of the whole dataset (or feature in the multivariate case).</a:t>
            </a:r>
            <a:endParaRPr lang="en-US" dirty="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1857356" y="2976575"/>
            <a:ext cx="5334714" cy="259556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8973" y="142852"/>
            <a:ext cx="4026167"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Scaling &amp; Splitting Input Variables</a:t>
            </a:r>
            <a:endParaRPr lang="en-IN" sz="2000" b="1" dirty="0">
              <a:latin typeface="Times New Roman" pitchFamily="18" charset="0"/>
              <a:cs typeface="Times New Roman" pitchFamily="18" charset="0"/>
            </a:endParaRPr>
          </a:p>
        </p:txBody>
      </p:sp>
      <p:sp>
        <p:nvSpPr>
          <p:cNvPr id="3" name="TextBox 2"/>
          <p:cNvSpPr txBox="1"/>
          <p:nvPr/>
        </p:nvSpPr>
        <p:spPr>
          <a:xfrm>
            <a:off x="428596" y="571480"/>
            <a:ext cx="8286808" cy="1477328"/>
          </a:xfrm>
          <a:prstGeom prst="rect">
            <a:avLst/>
          </a:prstGeom>
          <a:noFill/>
        </p:spPr>
        <p:txBody>
          <a:bodyPr wrap="square" rtlCol="0">
            <a:spAutoFit/>
          </a:bodyPr>
          <a:lstStyle/>
          <a:p>
            <a:pPr algn="just"/>
            <a:r>
              <a:rPr lang="en-IN" b="1" dirty="0">
                <a:cs typeface="Times New Roman" pitchFamily="18" charset="0"/>
              </a:rPr>
              <a:t>Standard </a:t>
            </a:r>
            <a:r>
              <a:rPr lang="en-IN" b="1" dirty="0" err="1">
                <a:cs typeface="Times New Roman" pitchFamily="18" charset="0"/>
              </a:rPr>
              <a:t>Scaler</a:t>
            </a:r>
            <a:r>
              <a:rPr lang="en-IN" dirty="0">
                <a:cs typeface="Times New Roman" pitchFamily="18" charset="0"/>
              </a:rPr>
              <a:t> - The idea behind </a:t>
            </a:r>
            <a:r>
              <a:rPr lang="en-IN" dirty="0" err="1">
                <a:cs typeface="Times New Roman" pitchFamily="18" charset="0"/>
              </a:rPr>
              <a:t>StandardScaler</a:t>
            </a:r>
            <a:r>
              <a:rPr lang="en-IN" dirty="0">
                <a:cs typeface="Times New Roman" pitchFamily="18" charset="0"/>
              </a:rPr>
              <a:t> is that it will transform the data such that its distribution will have a mean value 0 and standard deviation of 1. In case of multivariate data, this is done feature-wise. Given the distribution of the data, each value in the dataset will have the mean value subtracted, and then divided by the standard deviation of the whole dataset.</a:t>
            </a:r>
            <a:endParaRPr lang="en-US" dirty="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2483611" y="2071679"/>
            <a:ext cx="4231529" cy="1643073"/>
          </a:xfrm>
          <a:prstGeom prst="rect">
            <a:avLst/>
          </a:prstGeom>
          <a:noFill/>
          <a:ln w="9525">
            <a:noFill/>
            <a:miter lim="800000"/>
            <a:headEnd/>
            <a:tailEnd/>
          </a:ln>
          <a:effectLst/>
        </p:spPr>
      </p:pic>
      <p:sp>
        <p:nvSpPr>
          <p:cNvPr id="5" name="TextBox 4"/>
          <p:cNvSpPr txBox="1"/>
          <p:nvPr/>
        </p:nvSpPr>
        <p:spPr>
          <a:xfrm>
            <a:off x="428596" y="3809060"/>
            <a:ext cx="8286808" cy="1477328"/>
          </a:xfrm>
          <a:prstGeom prst="rect">
            <a:avLst/>
          </a:prstGeom>
          <a:noFill/>
        </p:spPr>
        <p:txBody>
          <a:bodyPr wrap="square" rtlCol="0">
            <a:spAutoFit/>
          </a:bodyPr>
          <a:lstStyle/>
          <a:p>
            <a:pPr algn="just"/>
            <a:r>
              <a:rPr lang="en-IN" b="1" dirty="0" err="1">
                <a:cs typeface="Times New Roman" pitchFamily="18" charset="0"/>
              </a:rPr>
              <a:t>Train_Test_Split</a:t>
            </a:r>
            <a:r>
              <a:rPr lang="en-IN" dirty="0">
                <a:cs typeface="Times New Roman" pitchFamily="18" charset="0"/>
              </a:rPr>
              <a:t> - is a function in </a:t>
            </a:r>
            <a:r>
              <a:rPr lang="en-IN" dirty="0" err="1">
                <a:cs typeface="Times New Roman" pitchFamily="18" charset="0"/>
              </a:rPr>
              <a:t>Sklearn</a:t>
            </a:r>
            <a:r>
              <a:rPr lang="en-IN" dirty="0">
                <a:cs typeface="Times New Roman" pitchFamily="18" charset="0"/>
              </a:rPr>
              <a:t> model selection for splitting data arrays into two subsets: for training data and for testing data. The </a:t>
            </a:r>
            <a:r>
              <a:rPr lang="en-IN" dirty="0" err="1">
                <a:cs typeface="Times New Roman" pitchFamily="18" charset="0"/>
              </a:rPr>
              <a:t>train_test_split</a:t>
            </a:r>
            <a:r>
              <a:rPr lang="en-IN" dirty="0">
                <a:cs typeface="Times New Roman" pitchFamily="18" charset="0"/>
              </a:rPr>
              <a:t> function is for splitting a single dataset for two different purposes: training and testing. The testing subset is for building your model. The testing subset is for using the model on unknown data to evaluate the performance of the model.</a:t>
            </a:r>
            <a:endParaRPr lang="en-US" dirty="0">
              <a:cs typeface="Times New Roman" pitchFamily="18" charset="0"/>
            </a:endParaRPr>
          </a:p>
        </p:txBody>
      </p:sp>
      <p:pic>
        <p:nvPicPr>
          <p:cNvPr id="6" name="Picture 5"/>
          <p:cNvPicPr/>
          <p:nvPr/>
        </p:nvPicPr>
        <p:blipFill>
          <a:blip r:embed="rId3"/>
          <a:srcRect/>
          <a:stretch>
            <a:fillRect/>
          </a:stretch>
        </p:blipFill>
        <p:spPr bwMode="auto">
          <a:xfrm>
            <a:off x="2571736" y="5357826"/>
            <a:ext cx="4000528" cy="135732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895" y="214290"/>
            <a:ext cx="4291559" cy="400110"/>
          </a:xfrm>
          <a:prstGeom prst="rect">
            <a:avLst/>
          </a:prstGeom>
          <a:noFill/>
        </p:spPr>
        <p:txBody>
          <a:bodyPr wrap="none" rtlCol="0">
            <a:spAutoFit/>
          </a:bodyPr>
          <a:lstStyle/>
          <a:p>
            <a:r>
              <a:rPr lang="en-IN" sz="2000" b="1" dirty="0">
                <a:latin typeface="Times New Roman" pitchFamily="18" charset="0"/>
                <a:cs typeface="Times New Roman" pitchFamily="18" charset="0"/>
              </a:rPr>
              <a:t>Model/s Development and Evaluation</a:t>
            </a:r>
            <a:endParaRPr lang="en-US" sz="2000" dirty="0">
              <a:latin typeface="Times New Roman" pitchFamily="18" charset="0"/>
              <a:cs typeface="Times New Roman" pitchFamily="18" charset="0"/>
            </a:endParaRPr>
          </a:p>
        </p:txBody>
      </p:sp>
      <p:sp>
        <p:nvSpPr>
          <p:cNvPr id="3" name="TextBox 2"/>
          <p:cNvSpPr txBox="1"/>
          <p:nvPr/>
        </p:nvSpPr>
        <p:spPr>
          <a:xfrm>
            <a:off x="428596" y="714356"/>
            <a:ext cx="8286808" cy="923330"/>
          </a:xfrm>
          <a:prstGeom prst="rect">
            <a:avLst/>
          </a:prstGeom>
          <a:noFill/>
        </p:spPr>
        <p:txBody>
          <a:bodyPr wrap="square" rtlCol="0">
            <a:spAutoFit/>
          </a:bodyPr>
          <a:lstStyle/>
          <a:p>
            <a:pPr algn="just"/>
            <a:r>
              <a:rPr lang="en-IN" dirty="0">
                <a:latin typeface="Times New Roman" pitchFamily="18" charset="0"/>
                <a:cs typeface="Times New Roman" pitchFamily="18" charset="0"/>
              </a:rPr>
              <a:t>From the given dataset it can be concluded that it is a Classification problem as the output column “label” has binary output “0 &amp; 1”. So for further analysis of the problem we have to import or call out the Classification related libraries in Python work frame.</a:t>
            </a:r>
            <a:endParaRPr lang="en-US" dirty="0">
              <a:latin typeface="Times New Roman" pitchFamily="18" charset="0"/>
              <a:cs typeface="Times New Roman" pitchFamily="18" charset="0"/>
            </a:endParaRPr>
          </a:p>
        </p:txBody>
      </p:sp>
      <p:sp>
        <p:nvSpPr>
          <p:cNvPr id="5" name="TextBox 4"/>
          <p:cNvSpPr txBox="1"/>
          <p:nvPr/>
        </p:nvSpPr>
        <p:spPr>
          <a:xfrm>
            <a:off x="428596" y="1714488"/>
            <a:ext cx="8286808" cy="4801314"/>
          </a:xfrm>
          <a:prstGeom prst="rect">
            <a:avLst/>
          </a:prstGeom>
          <a:noFill/>
        </p:spPr>
        <p:txBody>
          <a:bodyPr wrap="square" rtlCol="0">
            <a:spAutoFit/>
          </a:bodyPr>
          <a:lstStyle/>
          <a:p>
            <a:pPr algn="just"/>
            <a:r>
              <a:rPr lang="en-IN" b="1" dirty="0">
                <a:latin typeface="+mj-lt"/>
                <a:cs typeface="Times New Roman" pitchFamily="18" charset="0"/>
              </a:rPr>
              <a:t>The important machine learning libraries are.</a:t>
            </a:r>
          </a:p>
          <a:p>
            <a:pPr algn="just"/>
            <a:endParaRPr lang="en-IN" dirty="0">
              <a:latin typeface="+mj-lt"/>
              <a:cs typeface="Times New Roman" pitchFamily="18" charset="0"/>
            </a:endParaRPr>
          </a:p>
          <a:p>
            <a:pPr algn="just">
              <a:buFont typeface="Wingdings" pitchFamily="2" charset="2"/>
              <a:buChar char="Ø"/>
            </a:pPr>
            <a:r>
              <a:rPr lang="en-IN" dirty="0">
                <a:latin typeface="+mj-lt"/>
                <a:cs typeface="Times New Roman" pitchFamily="18" charset="0"/>
              </a:rPr>
              <a:t> </a:t>
            </a:r>
            <a:r>
              <a:rPr lang="en-IN" dirty="0" err="1">
                <a:latin typeface="+mj-lt"/>
                <a:cs typeface="Times New Roman" pitchFamily="18" charset="0"/>
              </a:rPr>
              <a:t>LogisticRegression</a:t>
            </a:r>
            <a:endParaRPr lang="en-IN" dirty="0">
              <a:latin typeface="+mj-lt"/>
              <a:cs typeface="Times New Roman" pitchFamily="18" charset="0"/>
            </a:endParaRPr>
          </a:p>
          <a:p>
            <a:pPr algn="just"/>
            <a:endParaRPr lang="en-IN" dirty="0">
              <a:latin typeface="+mj-lt"/>
              <a:cs typeface="Times New Roman" pitchFamily="18" charset="0"/>
            </a:endParaRPr>
          </a:p>
          <a:p>
            <a:pPr algn="just">
              <a:buFont typeface="Wingdings" pitchFamily="2" charset="2"/>
              <a:buChar char="Ø"/>
            </a:pPr>
            <a:r>
              <a:rPr lang="en-IN" dirty="0">
                <a:latin typeface="+mj-lt"/>
                <a:cs typeface="Times New Roman" pitchFamily="18" charset="0"/>
              </a:rPr>
              <a:t> Gaussian Naive </a:t>
            </a:r>
            <a:r>
              <a:rPr lang="en-IN" dirty="0" err="1">
                <a:latin typeface="+mj-lt"/>
                <a:cs typeface="Times New Roman" pitchFamily="18" charset="0"/>
              </a:rPr>
              <a:t>Bayes</a:t>
            </a:r>
            <a:r>
              <a:rPr lang="en-IN" dirty="0">
                <a:latin typeface="+mj-lt"/>
                <a:cs typeface="Times New Roman" pitchFamily="18" charset="0"/>
              </a:rPr>
              <a:t> </a:t>
            </a:r>
          </a:p>
          <a:p>
            <a:pPr algn="just"/>
            <a:endParaRPr lang="en-IN" dirty="0">
              <a:latin typeface="+mj-lt"/>
              <a:cs typeface="Times New Roman" pitchFamily="18" charset="0"/>
            </a:endParaRPr>
          </a:p>
          <a:p>
            <a:pPr algn="just">
              <a:buFont typeface="Wingdings" pitchFamily="2" charset="2"/>
              <a:buChar char="Ø"/>
            </a:pPr>
            <a:r>
              <a:rPr lang="en-IN" dirty="0">
                <a:latin typeface="+mj-lt"/>
                <a:cs typeface="Times New Roman" pitchFamily="18" charset="0"/>
              </a:rPr>
              <a:t> Decision Tree Classifier </a:t>
            </a:r>
          </a:p>
          <a:p>
            <a:pPr algn="just">
              <a:buFont typeface="Wingdings" pitchFamily="2" charset="2"/>
              <a:buChar char="Ø"/>
            </a:pPr>
            <a:endParaRPr lang="en-IN" dirty="0">
              <a:latin typeface="+mj-lt"/>
              <a:cs typeface="Times New Roman" pitchFamily="18" charset="0"/>
            </a:endParaRPr>
          </a:p>
          <a:p>
            <a:pPr algn="just">
              <a:buFont typeface="Wingdings" pitchFamily="2" charset="2"/>
              <a:buChar char="Ø"/>
            </a:pPr>
            <a:r>
              <a:rPr lang="en-IN" dirty="0">
                <a:latin typeface="+mj-lt"/>
                <a:cs typeface="Times New Roman" pitchFamily="18" charset="0"/>
              </a:rPr>
              <a:t> Random Forest Classifier</a:t>
            </a:r>
          </a:p>
          <a:p>
            <a:pPr algn="just">
              <a:buFont typeface="Wingdings" pitchFamily="2" charset="2"/>
              <a:buChar char="Ø"/>
            </a:pPr>
            <a:endParaRPr lang="en-IN" dirty="0">
              <a:latin typeface="+mj-lt"/>
              <a:cs typeface="Times New Roman" pitchFamily="18" charset="0"/>
            </a:endParaRPr>
          </a:p>
          <a:p>
            <a:pPr algn="just">
              <a:buFont typeface="Wingdings" pitchFamily="2" charset="2"/>
              <a:buChar char="Ø"/>
            </a:pPr>
            <a:r>
              <a:rPr lang="en-IN" dirty="0">
                <a:latin typeface="+mj-lt"/>
                <a:cs typeface="Times New Roman" pitchFamily="18" charset="0"/>
              </a:rPr>
              <a:t> </a:t>
            </a:r>
            <a:r>
              <a:rPr lang="en-IN" dirty="0" err="1">
                <a:latin typeface="+mj-lt"/>
                <a:cs typeface="Times New Roman" pitchFamily="18" charset="0"/>
              </a:rPr>
              <a:t>AdaBoost</a:t>
            </a:r>
            <a:r>
              <a:rPr lang="en-IN" dirty="0">
                <a:latin typeface="+mj-lt"/>
                <a:cs typeface="Times New Roman" pitchFamily="18" charset="0"/>
              </a:rPr>
              <a:t> Classifier </a:t>
            </a:r>
          </a:p>
          <a:p>
            <a:pPr algn="just">
              <a:buFont typeface="Wingdings" pitchFamily="2" charset="2"/>
              <a:buChar char="Ø"/>
            </a:pPr>
            <a:endParaRPr lang="en-IN" dirty="0">
              <a:latin typeface="+mj-lt"/>
              <a:cs typeface="Times New Roman" pitchFamily="18" charset="0"/>
            </a:endParaRPr>
          </a:p>
          <a:p>
            <a:pPr algn="just">
              <a:buFont typeface="Wingdings" pitchFamily="2" charset="2"/>
              <a:buChar char="Ø"/>
            </a:pPr>
            <a:r>
              <a:rPr lang="en-IN" dirty="0">
                <a:latin typeface="+mj-lt"/>
                <a:cs typeface="Times New Roman" pitchFamily="18" charset="0"/>
              </a:rPr>
              <a:t> Gradient boosting classifiers</a:t>
            </a:r>
          </a:p>
          <a:p>
            <a:pPr algn="just">
              <a:buFont typeface="Wingdings" pitchFamily="2" charset="2"/>
              <a:buChar char="Ø"/>
            </a:pPr>
            <a:endParaRPr lang="en-IN" dirty="0">
              <a:latin typeface="+mj-lt"/>
              <a:cs typeface="Times New Roman" pitchFamily="18" charset="0"/>
            </a:endParaRPr>
          </a:p>
          <a:p>
            <a:pPr algn="just">
              <a:buFont typeface="Wingdings" pitchFamily="2" charset="2"/>
              <a:buChar char="Ø"/>
            </a:pPr>
            <a:r>
              <a:rPr lang="en-IN" dirty="0">
                <a:latin typeface="+mj-lt"/>
                <a:cs typeface="Times New Roman" pitchFamily="18" charset="0"/>
              </a:rPr>
              <a:t> Bagging classifier</a:t>
            </a:r>
          </a:p>
          <a:p>
            <a:pPr algn="just">
              <a:buFont typeface="Wingdings" pitchFamily="2" charset="2"/>
              <a:buChar char="Ø"/>
            </a:pPr>
            <a:endParaRPr lang="en-IN" dirty="0">
              <a:latin typeface="+mj-lt"/>
              <a:cs typeface="Times New Roman" pitchFamily="18" charset="0"/>
            </a:endParaRPr>
          </a:p>
          <a:p>
            <a:pPr algn="just">
              <a:buFont typeface="Wingdings" pitchFamily="2" charset="2"/>
              <a:buChar char="Ø"/>
            </a:pPr>
            <a:r>
              <a:rPr lang="en-IN" dirty="0">
                <a:latin typeface="+mj-lt"/>
                <a:cs typeface="Times New Roman" pitchFamily="18" charset="0"/>
              </a:rPr>
              <a:t> Extra Trees Classifier</a:t>
            </a:r>
            <a:endParaRPr lang="en-US" dirty="0">
              <a:latin typeface="+mj-lt"/>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441" y="214290"/>
            <a:ext cx="2175981"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Linear Regression</a:t>
            </a:r>
            <a:endParaRPr lang="en-IN" sz="2000" b="1" dirty="0">
              <a:latin typeface="Times New Roman" pitchFamily="18" charset="0"/>
              <a:cs typeface="Times New Roman" pitchFamily="18" charset="0"/>
            </a:endParaRPr>
          </a:p>
        </p:txBody>
      </p:sp>
      <p:sp>
        <p:nvSpPr>
          <p:cNvPr id="3" name="TextBox 2"/>
          <p:cNvSpPr txBox="1"/>
          <p:nvPr/>
        </p:nvSpPr>
        <p:spPr>
          <a:xfrm>
            <a:off x="428596" y="571480"/>
            <a:ext cx="8286808" cy="1200329"/>
          </a:xfrm>
          <a:prstGeom prst="rect">
            <a:avLst/>
          </a:prstGeom>
          <a:noFill/>
        </p:spPr>
        <p:txBody>
          <a:bodyPr wrap="square" rtlCol="0">
            <a:spAutoFit/>
          </a:bodyPr>
          <a:lstStyle/>
          <a:p>
            <a:pPr algn="just"/>
            <a:r>
              <a:rPr lang="en-US" b="1" dirty="0">
                <a:cs typeface="Times New Roman" pitchFamily="18" charset="0"/>
              </a:rPr>
              <a:t>Logistic regression</a:t>
            </a:r>
            <a:r>
              <a:rPr lang="en-US" dirty="0">
                <a:cs typeface="Times New Roman" pitchFamily="18" charset="0"/>
              </a:rPr>
              <a:t> - is a statistical model that in its basic form uses a logistic function to model a binary dependent variable, although many more complex extensions exist. In regression analysis, logistic regression (or </a:t>
            </a:r>
            <a:r>
              <a:rPr lang="en-US" dirty="0" err="1">
                <a:cs typeface="Times New Roman" pitchFamily="18" charset="0"/>
              </a:rPr>
              <a:t>logit</a:t>
            </a:r>
            <a:r>
              <a:rPr lang="en-US" dirty="0">
                <a:cs typeface="Times New Roman" pitchFamily="18" charset="0"/>
              </a:rPr>
              <a:t> regression) is estimating the parameters of a logistic model (a form of binary regression).</a:t>
            </a:r>
          </a:p>
        </p:txBody>
      </p:sp>
      <p:pic>
        <p:nvPicPr>
          <p:cNvPr id="10242" name="Picture 2"/>
          <p:cNvPicPr>
            <a:picLocks noChangeAspect="1" noChangeArrowheads="1"/>
          </p:cNvPicPr>
          <p:nvPr/>
        </p:nvPicPr>
        <p:blipFill>
          <a:blip r:embed="rId2"/>
          <a:srcRect/>
          <a:stretch>
            <a:fillRect/>
          </a:stretch>
        </p:blipFill>
        <p:spPr bwMode="auto">
          <a:xfrm>
            <a:off x="1571604" y="1857364"/>
            <a:ext cx="5857916" cy="2728921"/>
          </a:xfrm>
          <a:prstGeom prst="rect">
            <a:avLst/>
          </a:prstGeom>
          <a:noFill/>
          <a:ln w="9525">
            <a:noFill/>
            <a:miter lim="800000"/>
            <a:headEnd/>
            <a:tailEnd/>
          </a:ln>
          <a:effectLst/>
        </p:spPr>
      </p:pic>
      <p:sp>
        <p:nvSpPr>
          <p:cNvPr id="6" name="TextBox 5"/>
          <p:cNvSpPr txBox="1"/>
          <p:nvPr/>
        </p:nvSpPr>
        <p:spPr>
          <a:xfrm>
            <a:off x="500034" y="4643446"/>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0243" name="Picture 3"/>
          <p:cNvPicPr>
            <a:picLocks noChangeAspect="1" noChangeArrowheads="1"/>
          </p:cNvPicPr>
          <p:nvPr/>
        </p:nvPicPr>
        <p:blipFill>
          <a:blip r:embed="rId3"/>
          <a:srcRect/>
          <a:stretch>
            <a:fillRect/>
          </a:stretch>
        </p:blipFill>
        <p:spPr bwMode="auto">
          <a:xfrm>
            <a:off x="1095375" y="5072074"/>
            <a:ext cx="6953250" cy="14382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678" y="214290"/>
            <a:ext cx="2654894"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Gaussian Naive </a:t>
            </a:r>
            <a:r>
              <a:rPr lang="en-IN" sz="2000" b="1" dirty="0" err="1">
                <a:latin typeface="Times New Roman" pitchFamily="18" charset="0"/>
                <a:cs typeface="Times New Roman" pitchFamily="18" charset="0"/>
              </a:rPr>
              <a:t>Bayes</a:t>
            </a:r>
            <a:r>
              <a:rPr lang="en-IN" sz="2000" dirty="0">
                <a:latin typeface="Times New Roman" pitchFamily="18" charset="0"/>
                <a:cs typeface="Times New Roman" pitchFamily="18" charset="0"/>
              </a:rPr>
              <a:t> </a:t>
            </a:r>
            <a:endParaRPr lang="en-IN" sz="2000" b="1" dirty="0">
              <a:latin typeface="Times New Roman" pitchFamily="18" charset="0"/>
              <a:cs typeface="Times New Roman" pitchFamily="18" charset="0"/>
            </a:endParaRPr>
          </a:p>
        </p:txBody>
      </p:sp>
      <p:sp>
        <p:nvSpPr>
          <p:cNvPr id="3" name="TextBox 2"/>
          <p:cNvSpPr txBox="1"/>
          <p:nvPr/>
        </p:nvSpPr>
        <p:spPr>
          <a:xfrm>
            <a:off x="428596" y="737226"/>
            <a:ext cx="8286808" cy="1477328"/>
          </a:xfrm>
          <a:prstGeom prst="rect">
            <a:avLst/>
          </a:prstGeom>
          <a:noFill/>
        </p:spPr>
        <p:txBody>
          <a:bodyPr wrap="square" rtlCol="0">
            <a:spAutoFit/>
          </a:bodyPr>
          <a:lstStyle/>
          <a:p>
            <a:pPr algn="just"/>
            <a:r>
              <a:rPr lang="en-IN" b="1" dirty="0">
                <a:cs typeface="Times New Roman" pitchFamily="18" charset="0"/>
              </a:rPr>
              <a:t>Gaussian NB</a:t>
            </a:r>
            <a:r>
              <a:rPr lang="en-IN" dirty="0">
                <a:cs typeface="Times New Roman" pitchFamily="18" charset="0"/>
              </a:rPr>
              <a:t>- algorithm is a special type of NB algorithm. It's specifically used when the features have continuous values. It's also assumed that all the features are following a </a:t>
            </a:r>
            <a:r>
              <a:rPr lang="en-IN" dirty="0" err="1">
                <a:cs typeface="Times New Roman" pitchFamily="18" charset="0"/>
              </a:rPr>
              <a:t>gaussian</a:t>
            </a:r>
            <a:r>
              <a:rPr lang="en-IN" dirty="0">
                <a:cs typeface="Times New Roman" pitchFamily="18" charset="0"/>
              </a:rPr>
              <a:t> distribution i.e., normal distribution. A Gaussian classifier is a generative approach in the sense that it attempts to model class posterior as well as input class-conditional distribution.</a:t>
            </a:r>
            <a:endParaRPr lang="en-US" dirty="0">
              <a:cs typeface="Times New Roman" pitchFamily="18" charset="0"/>
            </a:endParaRPr>
          </a:p>
        </p:txBody>
      </p:sp>
      <p:sp>
        <p:nvSpPr>
          <p:cNvPr id="6" name="TextBox 5"/>
          <p:cNvSpPr txBox="1"/>
          <p:nvPr/>
        </p:nvSpPr>
        <p:spPr>
          <a:xfrm>
            <a:off x="500034" y="4643446"/>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srcRect/>
          <a:stretch>
            <a:fillRect/>
          </a:stretch>
        </p:blipFill>
        <p:spPr bwMode="auto">
          <a:xfrm>
            <a:off x="1752600" y="2285992"/>
            <a:ext cx="5638800" cy="23336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409699" y="5143513"/>
            <a:ext cx="6162697" cy="145806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678" y="214290"/>
            <a:ext cx="2823786"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Decision Tree Classifier</a:t>
            </a:r>
            <a:r>
              <a:rPr lang="en-IN" sz="2000" dirty="0">
                <a:latin typeface="Times New Roman" pitchFamily="18" charset="0"/>
                <a:cs typeface="Times New Roman" pitchFamily="18" charset="0"/>
              </a:rPr>
              <a:t> </a:t>
            </a:r>
            <a:endParaRPr lang="en-IN" sz="2000" b="1" dirty="0">
              <a:latin typeface="Times New Roman" pitchFamily="18" charset="0"/>
              <a:cs typeface="Times New Roman" pitchFamily="18" charset="0"/>
            </a:endParaRPr>
          </a:p>
        </p:txBody>
      </p:sp>
      <p:sp>
        <p:nvSpPr>
          <p:cNvPr id="3" name="TextBox 2"/>
          <p:cNvSpPr txBox="1"/>
          <p:nvPr/>
        </p:nvSpPr>
        <p:spPr>
          <a:xfrm>
            <a:off x="428596" y="665788"/>
            <a:ext cx="8286808" cy="923330"/>
          </a:xfrm>
          <a:prstGeom prst="rect">
            <a:avLst/>
          </a:prstGeom>
          <a:noFill/>
        </p:spPr>
        <p:txBody>
          <a:bodyPr wrap="square" rtlCol="0">
            <a:spAutoFit/>
          </a:bodyPr>
          <a:lstStyle/>
          <a:p>
            <a:pPr algn="just"/>
            <a:r>
              <a:rPr lang="en-IN" b="1" dirty="0">
                <a:cs typeface="Times New Roman" pitchFamily="18" charset="0"/>
              </a:rPr>
              <a:t>Decision Tree Classifier</a:t>
            </a:r>
            <a:r>
              <a:rPr lang="en-IN" dirty="0">
                <a:cs typeface="Times New Roman" pitchFamily="18" charset="0"/>
              </a:rPr>
              <a:t> - Decision tree learning is one of the predictive modelling approaches used in statistics, data mining and machine learning. It uses a decision tree to go from observations about an item to conclusions about the item's target value.</a:t>
            </a:r>
            <a:endParaRPr lang="en-US" dirty="0">
              <a:cs typeface="Times New Roman" pitchFamily="18" charset="0"/>
            </a:endParaRPr>
          </a:p>
        </p:txBody>
      </p:sp>
      <p:sp>
        <p:nvSpPr>
          <p:cNvPr id="6" name="TextBox 5"/>
          <p:cNvSpPr txBox="1"/>
          <p:nvPr/>
        </p:nvSpPr>
        <p:spPr>
          <a:xfrm>
            <a:off x="500034" y="4643446"/>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srcRect/>
          <a:stretch>
            <a:fillRect/>
          </a:stretch>
        </p:blipFill>
        <p:spPr bwMode="auto">
          <a:xfrm>
            <a:off x="985840" y="1714488"/>
            <a:ext cx="7300936" cy="2786082"/>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1285876" y="5000636"/>
            <a:ext cx="6500834" cy="168841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99932"/>
            <a:ext cx="3043205"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Random Forest Classifier </a:t>
            </a:r>
          </a:p>
        </p:txBody>
      </p:sp>
      <p:sp>
        <p:nvSpPr>
          <p:cNvPr id="3" name="TextBox 2"/>
          <p:cNvSpPr txBox="1"/>
          <p:nvPr/>
        </p:nvSpPr>
        <p:spPr>
          <a:xfrm>
            <a:off x="428596" y="500042"/>
            <a:ext cx="8286808" cy="1477328"/>
          </a:xfrm>
          <a:prstGeom prst="rect">
            <a:avLst/>
          </a:prstGeom>
          <a:noFill/>
        </p:spPr>
        <p:txBody>
          <a:bodyPr wrap="square" rtlCol="0">
            <a:spAutoFit/>
          </a:bodyPr>
          <a:lstStyle/>
          <a:p>
            <a:pPr algn="just"/>
            <a:r>
              <a:rPr lang="en-IN" b="1" dirty="0">
                <a:cs typeface="Times New Roman" pitchFamily="18" charset="0"/>
              </a:rPr>
              <a:t>Decision Tree Classifier</a:t>
            </a:r>
            <a:r>
              <a:rPr lang="en-IN" dirty="0">
                <a:cs typeface="Times New Roman" pitchFamily="18" charset="0"/>
              </a:rPr>
              <a:t> </a:t>
            </a:r>
            <a:r>
              <a:rPr lang="en-US" b="1" dirty="0">
                <a:cs typeface="Times New Roman" pitchFamily="18" charset="0"/>
              </a:rPr>
              <a:t>Random Forest Classifier -</a:t>
            </a:r>
            <a:r>
              <a:rPr lang="en-US" dirty="0">
                <a:cs typeface="Times New Roman" pitchFamily="18" charset="0"/>
              </a:rPr>
              <a:t> Random forest is a meta estimator that fits a number of classifying decision trees on various sub-samples of the dataset and uses averaging to improve the predictive accuracy and control over-fitting in the dataset. The main concept of Random Forest is to combine multiple decision trees in determining the final result rather than relying on individual decision trees.</a:t>
            </a:r>
          </a:p>
        </p:txBody>
      </p:sp>
      <p:sp>
        <p:nvSpPr>
          <p:cNvPr id="6" name="TextBox 5"/>
          <p:cNvSpPr txBox="1"/>
          <p:nvPr/>
        </p:nvSpPr>
        <p:spPr>
          <a:xfrm>
            <a:off x="500034" y="4774180"/>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srcRect/>
          <a:stretch>
            <a:fillRect/>
          </a:stretch>
        </p:blipFill>
        <p:spPr bwMode="auto">
          <a:xfrm>
            <a:off x="1385889" y="5143512"/>
            <a:ext cx="6329383" cy="1509709"/>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1462092" y="1979304"/>
            <a:ext cx="6110304" cy="280701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4318" y="99932"/>
            <a:ext cx="2419252"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AdaBoost</a:t>
            </a:r>
            <a:r>
              <a:rPr lang="en-IN" sz="2000" b="1" dirty="0">
                <a:latin typeface="Times New Roman" pitchFamily="18" charset="0"/>
                <a:cs typeface="Times New Roman" pitchFamily="18" charset="0"/>
              </a:rPr>
              <a:t> Classifier</a:t>
            </a:r>
            <a:r>
              <a:rPr lang="en-IN" sz="2000" dirty="0">
                <a:latin typeface="Times New Roman" pitchFamily="18" charset="0"/>
                <a:cs typeface="Times New Roman" pitchFamily="18" charset="0"/>
              </a:rPr>
              <a:t> </a:t>
            </a:r>
            <a:endParaRPr lang="en-IN" sz="2000" b="1" dirty="0">
              <a:latin typeface="Times New Roman" pitchFamily="18" charset="0"/>
              <a:cs typeface="Times New Roman" pitchFamily="18" charset="0"/>
            </a:endParaRPr>
          </a:p>
        </p:txBody>
      </p:sp>
      <p:sp>
        <p:nvSpPr>
          <p:cNvPr id="3" name="TextBox 2"/>
          <p:cNvSpPr txBox="1"/>
          <p:nvPr/>
        </p:nvSpPr>
        <p:spPr>
          <a:xfrm>
            <a:off x="428596" y="585597"/>
            <a:ext cx="8286808" cy="1200329"/>
          </a:xfrm>
          <a:prstGeom prst="rect">
            <a:avLst/>
          </a:prstGeom>
          <a:noFill/>
        </p:spPr>
        <p:txBody>
          <a:bodyPr wrap="square" rtlCol="0">
            <a:spAutoFit/>
          </a:bodyPr>
          <a:lstStyle/>
          <a:p>
            <a:pPr algn="just"/>
            <a:r>
              <a:rPr lang="en-IN" b="1" dirty="0" err="1">
                <a:cs typeface="Times New Roman" pitchFamily="18" charset="0"/>
              </a:rPr>
              <a:t>AdaBoost</a:t>
            </a:r>
            <a:r>
              <a:rPr lang="en-IN" b="1" dirty="0">
                <a:cs typeface="Times New Roman" pitchFamily="18" charset="0"/>
              </a:rPr>
              <a:t> Classifier</a:t>
            </a:r>
            <a:r>
              <a:rPr lang="en-IN" dirty="0">
                <a:cs typeface="Times New Roman" pitchFamily="18" charset="0"/>
              </a:rPr>
              <a:t> - </a:t>
            </a:r>
            <a:r>
              <a:rPr lang="en-IN" dirty="0" err="1">
                <a:cs typeface="Times New Roman" pitchFamily="18" charset="0"/>
              </a:rPr>
              <a:t>AdaBoost</a:t>
            </a:r>
            <a:r>
              <a:rPr lang="en-IN" dirty="0">
                <a:cs typeface="Times New Roman" pitchFamily="18" charset="0"/>
              </a:rPr>
              <a:t> is best used to boost the performance of decision trees on binary classification problems. </a:t>
            </a:r>
            <a:r>
              <a:rPr lang="en-IN" dirty="0" err="1">
                <a:cs typeface="Times New Roman" pitchFamily="18" charset="0"/>
              </a:rPr>
              <a:t>AdaBoost</a:t>
            </a:r>
            <a:r>
              <a:rPr lang="en-IN" dirty="0">
                <a:cs typeface="Times New Roman" pitchFamily="18" charset="0"/>
              </a:rPr>
              <a:t> was originally called </a:t>
            </a:r>
            <a:r>
              <a:rPr lang="en-IN" dirty="0" err="1">
                <a:cs typeface="Times New Roman" pitchFamily="18" charset="0"/>
              </a:rPr>
              <a:t>AdaBoost</a:t>
            </a:r>
            <a:r>
              <a:rPr lang="en-IN" dirty="0">
                <a:cs typeface="Times New Roman" pitchFamily="18" charset="0"/>
              </a:rPr>
              <a:t>. </a:t>
            </a:r>
            <a:r>
              <a:rPr lang="en-IN" dirty="0" err="1">
                <a:cs typeface="Times New Roman" pitchFamily="18" charset="0"/>
              </a:rPr>
              <a:t>AdaBoost</a:t>
            </a:r>
            <a:r>
              <a:rPr lang="en-IN" dirty="0">
                <a:cs typeface="Times New Roman" pitchFamily="18" charset="0"/>
              </a:rPr>
              <a:t> is adaptive in the sense that subsequent weak learners are tweaked in </a:t>
            </a:r>
            <a:r>
              <a:rPr lang="en-IN" dirty="0" err="1">
                <a:cs typeface="Times New Roman" pitchFamily="18" charset="0"/>
              </a:rPr>
              <a:t>favor</a:t>
            </a:r>
            <a:r>
              <a:rPr lang="en-IN" dirty="0">
                <a:cs typeface="Times New Roman" pitchFamily="18" charset="0"/>
              </a:rPr>
              <a:t> of those instances misclassified by previous classifiers.</a:t>
            </a:r>
            <a:endParaRPr lang="en-US" dirty="0">
              <a:cs typeface="Times New Roman" pitchFamily="18" charset="0"/>
            </a:endParaRPr>
          </a:p>
        </p:txBody>
      </p:sp>
      <p:sp>
        <p:nvSpPr>
          <p:cNvPr id="6" name="TextBox 5"/>
          <p:cNvSpPr txBox="1"/>
          <p:nvPr/>
        </p:nvSpPr>
        <p:spPr>
          <a:xfrm>
            <a:off x="500034" y="4774180"/>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srcRect/>
          <a:stretch>
            <a:fillRect/>
          </a:stretch>
        </p:blipFill>
        <p:spPr bwMode="auto">
          <a:xfrm>
            <a:off x="1285875" y="1819281"/>
            <a:ext cx="6572250" cy="246697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914426" y="5324497"/>
            <a:ext cx="7372350" cy="12477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99932"/>
            <a:ext cx="3361818"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Gradient boosting classifiers</a:t>
            </a:r>
            <a:r>
              <a:rPr lang="en-IN" sz="2000" dirty="0">
                <a:latin typeface="Times New Roman" pitchFamily="18" charset="0"/>
                <a:cs typeface="Times New Roman" pitchFamily="18" charset="0"/>
              </a:rPr>
              <a:t> </a:t>
            </a:r>
            <a:endParaRPr lang="en-IN" sz="2000" b="1" dirty="0">
              <a:latin typeface="Times New Roman" pitchFamily="18" charset="0"/>
              <a:cs typeface="Times New Roman" pitchFamily="18" charset="0"/>
            </a:endParaRPr>
          </a:p>
        </p:txBody>
      </p:sp>
      <p:sp>
        <p:nvSpPr>
          <p:cNvPr id="3" name="TextBox 2"/>
          <p:cNvSpPr txBox="1"/>
          <p:nvPr/>
        </p:nvSpPr>
        <p:spPr>
          <a:xfrm>
            <a:off x="428596" y="576844"/>
            <a:ext cx="8286808" cy="923330"/>
          </a:xfrm>
          <a:prstGeom prst="rect">
            <a:avLst/>
          </a:prstGeom>
          <a:noFill/>
        </p:spPr>
        <p:txBody>
          <a:bodyPr wrap="square" rtlCol="0">
            <a:spAutoFit/>
          </a:bodyPr>
          <a:lstStyle/>
          <a:p>
            <a:pPr algn="just"/>
            <a:r>
              <a:rPr lang="en-IN" b="1" dirty="0">
                <a:cs typeface="Times New Roman" pitchFamily="18" charset="0"/>
              </a:rPr>
              <a:t>Gradient boosting classifiers</a:t>
            </a:r>
            <a:r>
              <a:rPr lang="en-IN" dirty="0">
                <a:cs typeface="Times New Roman" pitchFamily="18" charset="0"/>
              </a:rPr>
              <a:t> - Gradient boosting classifiers are a group of machine learning algorithms that combine many weak learning models together to create a strong predictive model. Decision trees are usually used when doing gradient boosting.</a:t>
            </a:r>
            <a:endParaRPr lang="en-US" dirty="0">
              <a:cs typeface="Times New Roman" pitchFamily="18" charset="0"/>
            </a:endParaRPr>
          </a:p>
        </p:txBody>
      </p:sp>
      <p:sp>
        <p:nvSpPr>
          <p:cNvPr id="6" name="TextBox 5"/>
          <p:cNvSpPr txBox="1"/>
          <p:nvPr/>
        </p:nvSpPr>
        <p:spPr>
          <a:xfrm>
            <a:off x="500034" y="4572008"/>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srcRect/>
          <a:stretch>
            <a:fillRect/>
          </a:stretch>
        </p:blipFill>
        <p:spPr bwMode="auto">
          <a:xfrm>
            <a:off x="1357290" y="4929198"/>
            <a:ext cx="6715172" cy="1808798"/>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1500166" y="1500174"/>
            <a:ext cx="6299587" cy="287087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1574662" cy="400110"/>
          </a:xfrm>
          <a:prstGeom prst="rect">
            <a:avLst/>
          </a:prstGeom>
        </p:spPr>
        <p:txBody>
          <a:bodyPr wrap="none">
            <a:spAutoFit/>
          </a:bodyPr>
          <a:lstStyle/>
          <a:p>
            <a:r>
              <a:rPr lang="en-US" sz="2000" b="1" dirty="0">
                <a:latin typeface="Times New Roman" pitchFamily="18" charset="0"/>
                <a:cs typeface="Times New Roman" pitchFamily="18" charset="0"/>
              </a:rPr>
              <a:t>Introduction</a:t>
            </a:r>
            <a:endParaRPr lang="en-IN" sz="2000" dirty="0">
              <a:latin typeface="Times New Roman" pitchFamily="18" charset="0"/>
              <a:cs typeface="Times New Roman" pitchFamily="18" charset="0"/>
            </a:endParaRPr>
          </a:p>
        </p:txBody>
      </p:sp>
      <p:sp>
        <p:nvSpPr>
          <p:cNvPr id="3" name="TextBox 2"/>
          <p:cNvSpPr txBox="1"/>
          <p:nvPr/>
        </p:nvSpPr>
        <p:spPr>
          <a:xfrm>
            <a:off x="535753" y="980728"/>
            <a:ext cx="8072494" cy="5078313"/>
          </a:xfrm>
          <a:prstGeom prst="rect">
            <a:avLst/>
          </a:prstGeom>
          <a:noFill/>
        </p:spPr>
        <p:txBody>
          <a:bodyPr wrap="square" rtlCol="0">
            <a:spAutoFit/>
          </a:bodyPr>
          <a:lstStyle/>
          <a:p>
            <a:pPr algn="just"/>
            <a:r>
              <a:rPr lang="en-US" dirty="0">
                <a:cs typeface="Times New Roman" pitchFamily="18" charset="0"/>
              </a:rPr>
              <a:t>- 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algn="just"/>
            <a:endParaRPr lang="en-US" dirty="0">
              <a:cs typeface="Times New Roman" pitchFamily="18" charset="0"/>
            </a:endParaRPr>
          </a:p>
          <a:p>
            <a:pPr algn="just"/>
            <a:r>
              <a:rPr lang="en-IN" dirty="0">
                <a:cs typeface="Times New Roman" pitchFamily="18" charset="0"/>
              </a:rPr>
              <a:t>- </a:t>
            </a:r>
            <a:r>
              <a:rPr lang="en-US" dirty="0">
                <a:cs typeface="Times New Roman"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algn="just">
              <a:buFont typeface="Wingdings" pitchFamily="2" charset="2"/>
              <a:buChar char="Ø"/>
            </a:pPr>
            <a:endParaRPr lang="en-US" dirty="0">
              <a:cs typeface="Times New Roman" pitchFamily="18" charset="0"/>
            </a:endParaRPr>
          </a:p>
          <a:p>
            <a:pPr algn="just"/>
            <a:r>
              <a:rPr lang="en-US" dirty="0">
                <a:cs typeface="Times New Roman" pitchFamily="18" charset="0"/>
              </a:rPr>
              <a:t>- MFI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a:t>
            </a:r>
          </a:p>
          <a:p>
            <a:pPr algn="just">
              <a:buFont typeface="Wingdings" pitchFamily="2" charset="2"/>
              <a:buChar char="Ø"/>
            </a:pPr>
            <a:endParaRPr lang="en-IN" dirty="0">
              <a:cs typeface="Times New Roman" pitchFamily="18" charset="0"/>
            </a:endParaRPr>
          </a:p>
          <a:p>
            <a:pPr algn="just">
              <a:buFont typeface="Wingdings" pitchFamily="2" charset="2"/>
              <a:buChar char="Ø"/>
            </a:pPr>
            <a:endParaRPr lang="en-US" dirty="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0430" y="99932"/>
            <a:ext cx="2170980"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Bagging classifier </a:t>
            </a:r>
          </a:p>
        </p:txBody>
      </p:sp>
      <p:sp>
        <p:nvSpPr>
          <p:cNvPr id="3" name="TextBox 2"/>
          <p:cNvSpPr txBox="1"/>
          <p:nvPr/>
        </p:nvSpPr>
        <p:spPr>
          <a:xfrm>
            <a:off x="428596" y="585597"/>
            <a:ext cx="8286808" cy="1200329"/>
          </a:xfrm>
          <a:prstGeom prst="rect">
            <a:avLst/>
          </a:prstGeom>
          <a:noFill/>
        </p:spPr>
        <p:txBody>
          <a:bodyPr wrap="square" rtlCol="0">
            <a:spAutoFit/>
          </a:bodyPr>
          <a:lstStyle/>
          <a:p>
            <a:pPr algn="just"/>
            <a:r>
              <a:rPr lang="en-IN" b="1" dirty="0">
                <a:cs typeface="Times New Roman" pitchFamily="18" charset="0"/>
              </a:rPr>
              <a:t>Bagging classifier - </a:t>
            </a:r>
            <a:r>
              <a:rPr lang="en-IN" dirty="0">
                <a:cs typeface="Times New Roman" pitchFamily="18" charset="0"/>
              </a:rPr>
              <a:t>is an ensemble meta-estimator that fits base classifiers each on random subsets of the original dataset and then aggregate their individual predictions (either by voting or by averaging) to form a final prediction. Bagging is used when the goal is to reduce the variance of a decision tree classifier.</a:t>
            </a:r>
            <a:endParaRPr lang="en-US" dirty="0">
              <a:cs typeface="Times New Roman" pitchFamily="18" charset="0"/>
            </a:endParaRPr>
          </a:p>
        </p:txBody>
      </p:sp>
      <p:sp>
        <p:nvSpPr>
          <p:cNvPr id="6" name="TextBox 5"/>
          <p:cNvSpPr txBox="1"/>
          <p:nvPr/>
        </p:nvSpPr>
        <p:spPr>
          <a:xfrm>
            <a:off x="500034" y="4774180"/>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a:srcRect/>
          <a:stretch>
            <a:fillRect/>
          </a:stretch>
        </p:blipFill>
        <p:spPr bwMode="auto">
          <a:xfrm>
            <a:off x="642910" y="1857384"/>
            <a:ext cx="7781950" cy="2686519"/>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871538" y="5143512"/>
            <a:ext cx="7400925" cy="15430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7487" y="99932"/>
            <a:ext cx="2620397"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Extra Trees Classifier </a:t>
            </a:r>
          </a:p>
        </p:txBody>
      </p:sp>
      <p:sp>
        <p:nvSpPr>
          <p:cNvPr id="3" name="TextBox 2"/>
          <p:cNvSpPr txBox="1"/>
          <p:nvPr/>
        </p:nvSpPr>
        <p:spPr>
          <a:xfrm>
            <a:off x="428596" y="428604"/>
            <a:ext cx="8286808" cy="1477328"/>
          </a:xfrm>
          <a:prstGeom prst="rect">
            <a:avLst/>
          </a:prstGeom>
          <a:noFill/>
        </p:spPr>
        <p:txBody>
          <a:bodyPr wrap="square" rtlCol="0">
            <a:spAutoFit/>
          </a:bodyPr>
          <a:lstStyle/>
          <a:p>
            <a:pPr algn="just"/>
            <a:r>
              <a:rPr lang="en-IN" b="1" dirty="0">
                <a:cs typeface="Times New Roman" pitchFamily="18" charset="0"/>
              </a:rPr>
              <a:t>Extra Trees Classifier -</a:t>
            </a:r>
            <a:r>
              <a:rPr lang="en-IN" dirty="0">
                <a:cs typeface="Times New Roman" pitchFamily="18" charset="0"/>
              </a:rPr>
              <a:t> Extra Trees Classifier, like Random Forest, randomizes certain decisions and subsets of data to minimize over-learning from the data and over fitting. This class implements a meta estimator that fits a number of randomized decision trees on various sub-samples of the dataset and uses averaging to improve the predictive accuracy and control over-fitting.</a:t>
            </a:r>
            <a:endParaRPr lang="en-US" dirty="0">
              <a:cs typeface="Times New Roman" pitchFamily="18" charset="0"/>
            </a:endParaRPr>
          </a:p>
        </p:txBody>
      </p:sp>
      <p:sp>
        <p:nvSpPr>
          <p:cNvPr id="6" name="TextBox 5"/>
          <p:cNvSpPr txBox="1"/>
          <p:nvPr/>
        </p:nvSpPr>
        <p:spPr>
          <a:xfrm>
            <a:off x="500034" y="4643446"/>
            <a:ext cx="1815882"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Cross Validation</a:t>
            </a:r>
            <a:endParaRPr lang="en-IN" b="1"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srcRect/>
          <a:stretch>
            <a:fillRect/>
          </a:stretch>
        </p:blipFill>
        <p:spPr bwMode="auto">
          <a:xfrm>
            <a:off x="1300163" y="5072075"/>
            <a:ext cx="6557985" cy="1571635"/>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1500166" y="1857364"/>
            <a:ext cx="6308203" cy="271464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4150" y="171370"/>
            <a:ext cx="2025106" cy="400110"/>
          </a:xfrm>
          <a:prstGeom prst="rect">
            <a:avLst/>
          </a:prstGeom>
          <a:noFill/>
        </p:spPr>
        <p:txBody>
          <a:bodyPr wrap="none" rtlCol="0">
            <a:spAutoFit/>
          </a:bodyPr>
          <a:lstStyle/>
          <a:p>
            <a:pPr algn="ctr"/>
            <a:r>
              <a:rPr lang="en-IN" sz="2000" b="1" dirty="0" err="1">
                <a:latin typeface="Times New Roman" pitchFamily="18" charset="0"/>
                <a:cs typeface="Times New Roman" pitchFamily="18" charset="0"/>
              </a:rPr>
              <a:t>GridSaearch</a:t>
            </a:r>
            <a:r>
              <a:rPr lang="en-IN" sz="2000" b="1" dirty="0">
                <a:latin typeface="Times New Roman" pitchFamily="18" charset="0"/>
                <a:cs typeface="Times New Roman" pitchFamily="18" charset="0"/>
              </a:rPr>
              <a:t> CV</a:t>
            </a:r>
          </a:p>
        </p:txBody>
      </p:sp>
      <p:sp>
        <p:nvSpPr>
          <p:cNvPr id="3" name="TextBox 2"/>
          <p:cNvSpPr txBox="1"/>
          <p:nvPr/>
        </p:nvSpPr>
        <p:spPr>
          <a:xfrm>
            <a:off x="428596" y="571480"/>
            <a:ext cx="8286808" cy="646331"/>
          </a:xfrm>
          <a:prstGeom prst="rect">
            <a:avLst/>
          </a:prstGeom>
          <a:noFill/>
        </p:spPr>
        <p:txBody>
          <a:bodyPr wrap="square" rtlCol="0">
            <a:spAutoFit/>
          </a:bodyPr>
          <a:lstStyle/>
          <a:p>
            <a:pPr algn="just"/>
            <a:r>
              <a:rPr lang="en-US" dirty="0">
                <a:cs typeface="Times New Roman" pitchFamily="18" charset="0"/>
              </a:rPr>
              <a:t>Grid search is an approach to hyper parameter tuning that will methodically build and evaluate a model for each combination of algorithm parameters specified in a grid.</a:t>
            </a:r>
          </a:p>
        </p:txBody>
      </p:sp>
      <p:sp>
        <p:nvSpPr>
          <p:cNvPr id="6" name="TextBox 5"/>
          <p:cNvSpPr txBox="1"/>
          <p:nvPr/>
        </p:nvSpPr>
        <p:spPr>
          <a:xfrm>
            <a:off x="3000364" y="3488296"/>
            <a:ext cx="2749471"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Choosing Finalized Model</a:t>
            </a:r>
            <a:endParaRPr lang="en-IN" b="1"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3"/>
          <a:srcRect/>
          <a:stretch>
            <a:fillRect/>
          </a:stretch>
        </p:blipFill>
        <p:spPr bwMode="auto">
          <a:xfrm>
            <a:off x="616482" y="1357298"/>
            <a:ext cx="8027484" cy="1714512"/>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1571604" y="4786322"/>
            <a:ext cx="6123257" cy="1714512"/>
          </a:xfrm>
          <a:prstGeom prst="rect">
            <a:avLst/>
          </a:prstGeom>
          <a:noFill/>
          <a:ln w="9525">
            <a:noFill/>
            <a:miter lim="800000"/>
            <a:headEnd/>
            <a:tailEnd/>
          </a:ln>
          <a:effectLst/>
        </p:spPr>
      </p:pic>
      <p:sp>
        <p:nvSpPr>
          <p:cNvPr id="10" name="TextBox 9"/>
          <p:cNvSpPr txBox="1"/>
          <p:nvPr/>
        </p:nvSpPr>
        <p:spPr>
          <a:xfrm>
            <a:off x="428596" y="3997115"/>
            <a:ext cx="8286808" cy="646331"/>
          </a:xfrm>
          <a:prstGeom prst="rect">
            <a:avLst/>
          </a:prstGeom>
          <a:noFill/>
        </p:spPr>
        <p:txBody>
          <a:bodyPr wrap="square" rtlCol="0">
            <a:spAutoFit/>
          </a:bodyPr>
          <a:lstStyle/>
          <a:p>
            <a:pPr algn="just"/>
            <a:r>
              <a:rPr lang="en-US" dirty="0">
                <a:latin typeface="Times New Roman" pitchFamily="18" charset="0"/>
                <a:cs typeface="Times New Roman" pitchFamily="18" charset="0"/>
              </a:rPr>
              <a:t>The </a:t>
            </a:r>
            <a:r>
              <a:rPr lang="en-IN" dirty="0">
                <a:latin typeface="Times New Roman" pitchFamily="18" charset="0"/>
                <a:cs typeface="Times New Roman" pitchFamily="18" charset="0"/>
              </a:rPr>
              <a:t>Gradient Boosting Classifier model is working best and can be considered as finalised model.</a:t>
            </a: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0382" y="314246"/>
            <a:ext cx="1409361"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Conclusion</a:t>
            </a:r>
          </a:p>
        </p:txBody>
      </p:sp>
      <p:sp>
        <p:nvSpPr>
          <p:cNvPr id="3" name="TextBox 2"/>
          <p:cNvSpPr txBox="1"/>
          <p:nvPr/>
        </p:nvSpPr>
        <p:spPr>
          <a:xfrm>
            <a:off x="428596" y="1000108"/>
            <a:ext cx="8286808" cy="3139321"/>
          </a:xfrm>
          <a:prstGeom prst="rect">
            <a:avLst/>
          </a:prstGeom>
          <a:noFill/>
        </p:spPr>
        <p:txBody>
          <a:bodyPr wrap="square" rtlCol="0">
            <a:spAutoFit/>
          </a:bodyPr>
          <a:lstStyle/>
          <a:p>
            <a:pPr algn="just"/>
            <a:r>
              <a:rPr lang="en-IN" dirty="0">
                <a:cs typeface="Times New Roman" pitchFamily="18" charset="0"/>
              </a:rPr>
              <a:t>-  In the Table it shows that Gradient Boosting Classifier model is working with highest accuracy score of 91.865110</a:t>
            </a:r>
            <a:endParaRPr lang="en-US" dirty="0">
              <a:cs typeface="Times New Roman" pitchFamily="18" charset="0"/>
            </a:endParaRPr>
          </a:p>
          <a:p>
            <a:pPr algn="just">
              <a:buFont typeface="Wingdings" pitchFamily="2" charset="2"/>
              <a:buChar char="Ø"/>
            </a:pPr>
            <a:endParaRPr lang="en-US" dirty="0">
              <a:cs typeface="Times New Roman" pitchFamily="18" charset="0"/>
            </a:endParaRPr>
          </a:p>
          <a:p>
            <a:pPr algn="just"/>
            <a:r>
              <a:rPr lang="en-IN" dirty="0">
                <a:cs typeface="Times New Roman" pitchFamily="18" charset="0"/>
              </a:rPr>
              <a:t>- The </a:t>
            </a:r>
            <a:r>
              <a:rPr lang="en-IN" dirty="0" err="1">
                <a:cs typeface="Times New Roman" pitchFamily="18" charset="0"/>
              </a:rPr>
              <a:t>cross_val_score</a:t>
            </a:r>
            <a:r>
              <a:rPr lang="en-IN" dirty="0">
                <a:cs typeface="Times New Roman" pitchFamily="18" charset="0"/>
              </a:rPr>
              <a:t> of model is 91.845292 which again show that cross </a:t>
            </a:r>
            <a:r>
              <a:rPr lang="en-IN" dirty="0" err="1">
                <a:cs typeface="Times New Roman" pitchFamily="18" charset="0"/>
              </a:rPr>
              <a:t>val</a:t>
            </a:r>
            <a:r>
              <a:rPr lang="en-IN" dirty="0">
                <a:cs typeface="Times New Roman" pitchFamily="18" charset="0"/>
              </a:rPr>
              <a:t> score is better compared to other models in the table.</a:t>
            </a:r>
            <a:endParaRPr lang="en-US" dirty="0">
              <a:cs typeface="Times New Roman" pitchFamily="18" charset="0"/>
            </a:endParaRPr>
          </a:p>
          <a:p>
            <a:pPr algn="just">
              <a:buFont typeface="Wingdings" pitchFamily="2" charset="2"/>
              <a:buChar char="Ø"/>
            </a:pPr>
            <a:endParaRPr lang="en-US" dirty="0">
              <a:cs typeface="Times New Roman" pitchFamily="18" charset="0"/>
            </a:endParaRPr>
          </a:p>
          <a:p>
            <a:pPr algn="just"/>
            <a:r>
              <a:rPr lang="en-IN" dirty="0">
                <a:cs typeface="Times New Roman" pitchFamily="18" charset="0"/>
              </a:rPr>
              <a:t>- The </a:t>
            </a:r>
            <a:r>
              <a:rPr lang="en-IN" dirty="0" err="1">
                <a:cs typeface="Times New Roman" pitchFamily="18" charset="0"/>
              </a:rPr>
              <a:t>ROC_AUC_score</a:t>
            </a:r>
            <a:r>
              <a:rPr lang="en-IN" dirty="0">
                <a:cs typeface="Times New Roman" pitchFamily="18" charset="0"/>
              </a:rPr>
              <a:t> of the model is showing as 77.656234 which show that model is learning with highest accuracy in the loop compared to other models.</a:t>
            </a:r>
            <a:endParaRPr lang="en-US" dirty="0">
              <a:cs typeface="Times New Roman" pitchFamily="18" charset="0"/>
            </a:endParaRPr>
          </a:p>
          <a:p>
            <a:pPr algn="just">
              <a:buFont typeface="Wingdings" pitchFamily="2" charset="2"/>
              <a:buChar char="Ø"/>
            </a:pPr>
            <a:endParaRPr lang="en-US" dirty="0">
              <a:cs typeface="Times New Roman" pitchFamily="18" charset="0"/>
            </a:endParaRPr>
          </a:p>
          <a:p>
            <a:pPr algn="just"/>
            <a:r>
              <a:rPr lang="en-IN" dirty="0">
                <a:cs typeface="Times New Roman" pitchFamily="18" charset="0"/>
              </a:rPr>
              <a:t>- All these points proves that Gradient Boosting Classifier model is working best and can be considered as finalised model.</a:t>
            </a:r>
            <a:endParaRPr lang="en-US" dirty="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457122"/>
            <a:ext cx="6606489" cy="400110"/>
          </a:xfrm>
          <a:prstGeom prst="rect">
            <a:avLst/>
          </a:prstGeom>
          <a:noFill/>
        </p:spPr>
        <p:txBody>
          <a:bodyPr wrap="none" rtlCol="0">
            <a:spAutoFit/>
          </a:bodyPr>
          <a:lstStyle/>
          <a:p>
            <a:r>
              <a:rPr lang="en-IN" sz="2000" b="1" dirty="0">
                <a:latin typeface="Times New Roman" pitchFamily="18" charset="0"/>
                <a:cs typeface="Times New Roman" pitchFamily="18" charset="0"/>
              </a:rPr>
              <a:t>Learning Outcomes of the Study in respect of Data Science</a:t>
            </a:r>
            <a:endParaRPr lang="en-US" sz="2000" dirty="0">
              <a:latin typeface="Times New Roman" pitchFamily="18" charset="0"/>
              <a:cs typeface="Times New Roman" pitchFamily="18" charset="0"/>
            </a:endParaRPr>
          </a:p>
        </p:txBody>
      </p:sp>
      <p:sp>
        <p:nvSpPr>
          <p:cNvPr id="3" name="TextBox 2"/>
          <p:cNvSpPr txBox="1"/>
          <p:nvPr/>
        </p:nvSpPr>
        <p:spPr>
          <a:xfrm>
            <a:off x="428596" y="1324823"/>
            <a:ext cx="8286808" cy="4247317"/>
          </a:xfrm>
          <a:prstGeom prst="rect">
            <a:avLst/>
          </a:prstGeom>
          <a:noFill/>
        </p:spPr>
        <p:txBody>
          <a:bodyPr wrap="square" rtlCol="0">
            <a:spAutoFit/>
          </a:bodyPr>
          <a:lstStyle/>
          <a:p>
            <a:pPr marL="342900" indent="-342900" algn="just">
              <a:buAutoNum type="arabicPeriod"/>
            </a:pPr>
            <a:r>
              <a:rPr lang="en-US" b="1" dirty="0">
                <a:cs typeface="Times New Roman" pitchFamily="18" charset="0"/>
              </a:rPr>
              <a:t>Credit risk modeling </a:t>
            </a:r>
            <a:r>
              <a:rPr lang="en-US" b="1" i="1" dirty="0">
                <a:cs typeface="Times New Roman" pitchFamily="18" charset="0"/>
              </a:rPr>
              <a:t>– </a:t>
            </a:r>
            <a:r>
              <a:rPr lang="en-US" dirty="0">
                <a:cs typeface="Times New Roman" pitchFamily="18" charset="0"/>
              </a:rPr>
              <a:t>This allows banks to predict how their loans are going to be repaid and to foresee a defaulter based on history and credit report. </a:t>
            </a:r>
          </a:p>
          <a:p>
            <a:pPr marL="342900" indent="-342900" algn="just">
              <a:buAutoNum type="arabicPeriod"/>
            </a:pPr>
            <a:endParaRPr lang="en-US" dirty="0">
              <a:cs typeface="Times New Roman" pitchFamily="18" charset="0"/>
            </a:endParaRPr>
          </a:p>
          <a:p>
            <a:pPr marL="342900" indent="-342900" algn="just">
              <a:buAutoNum type="arabicPeriod" startAt="2"/>
            </a:pPr>
            <a:r>
              <a:rPr lang="en-IN" b="1" dirty="0">
                <a:cs typeface="Times New Roman" pitchFamily="18" charset="0"/>
              </a:rPr>
              <a:t>Prediction of Customer Lifetime Value (CLV) </a:t>
            </a:r>
            <a:r>
              <a:rPr lang="en-IN" dirty="0">
                <a:cs typeface="Times New Roman" pitchFamily="18" charset="0"/>
              </a:rPr>
              <a:t>– Banks &amp; MFI need to predict future revenues based on inputs from the past. This is best done using predictive data analytics to calculate the future values of each customer.</a:t>
            </a:r>
          </a:p>
          <a:p>
            <a:pPr marL="342900" indent="-342900" algn="just">
              <a:buAutoNum type="arabicPeriod" startAt="2"/>
            </a:pPr>
            <a:endParaRPr lang="en-IN" dirty="0">
              <a:cs typeface="Times New Roman" pitchFamily="18" charset="0"/>
            </a:endParaRPr>
          </a:p>
          <a:p>
            <a:pPr marL="342900" indent="-342900" algn="just">
              <a:buAutoNum type="arabicPeriod" startAt="3"/>
            </a:pPr>
            <a:r>
              <a:rPr lang="en-IN" b="1" dirty="0">
                <a:cs typeface="Times New Roman" pitchFamily="18" charset="0"/>
              </a:rPr>
              <a:t>Deployment of ML models</a:t>
            </a:r>
            <a:r>
              <a:rPr lang="en-IN" dirty="0">
                <a:cs typeface="Times New Roman" pitchFamily="18" charset="0"/>
              </a:rPr>
              <a:t> – The Machine learning models can also predict which banking tools individual members might use and recommend them so customers can make better financial decisions.</a:t>
            </a:r>
          </a:p>
          <a:p>
            <a:pPr marL="342900" indent="-342900" algn="just">
              <a:buAutoNum type="arabicPeriod" startAt="3"/>
            </a:pPr>
            <a:endParaRPr lang="en-IN" dirty="0">
              <a:cs typeface="Times New Roman" pitchFamily="18" charset="0"/>
            </a:endParaRPr>
          </a:p>
          <a:p>
            <a:pPr marL="342900" indent="-342900" algn="just">
              <a:buAutoNum type="arabicPeriod" startAt="3"/>
            </a:pPr>
            <a:r>
              <a:rPr lang="en-IN" b="1" dirty="0">
                <a:cs typeface="Times New Roman" pitchFamily="18" charset="0"/>
              </a:rPr>
              <a:t>Fraud Detection </a:t>
            </a:r>
            <a:r>
              <a:rPr lang="en-IN" b="1" i="1" dirty="0">
                <a:cs typeface="Times New Roman" pitchFamily="18" charset="0"/>
              </a:rPr>
              <a:t>– </a:t>
            </a:r>
            <a:r>
              <a:rPr lang="en-IN" b="1" dirty="0">
                <a:cs typeface="Times New Roman" pitchFamily="18" charset="0"/>
              </a:rPr>
              <a:t>Fraud can be identified by taking </a:t>
            </a:r>
            <a:r>
              <a:rPr lang="en-IN" dirty="0">
                <a:cs typeface="Times New Roman" pitchFamily="18" charset="0"/>
              </a:rPr>
              <a:t>measures and then implementing these measures to prevent it from happening again.  Ideally, MFI &amp; Banks want to find ways to prevent fraud from taking place, or, if that’s not possible, to detect it before significant damage is done.</a:t>
            </a:r>
            <a:endParaRPr lang="en-US" dirty="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314246"/>
            <a:ext cx="5893793" cy="400110"/>
          </a:xfrm>
          <a:prstGeom prst="rect">
            <a:avLst/>
          </a:prstGeom>
          <a:noFill/>
        </p:spPr>
        <p:txBody>
          <a:bodyPr wrap="none" rtlCol="0">
            <a:spAutoFit/>
          </a:bodyPr>
          <a:lstStyle/>
          <a:p>
            <a:r>
              <a:rPr lang="en-IN" sz="2000" b="1" dirty="0">
                <a:latin typeface="Times New Roman" pitchFamily="18" charset="0"/>
                <a:cs typeface="Times New Roman" pitchFamily="18" charset="0"/>
              </a:rPr>
              <a:t>Limitations of this work and Scope for Future Work</a:t>
            </a:r>
            <a:endParaRPr lang="en-US" sz="2000" dirty="0">
              <a:latin typeface="Times New Roman" pitchFamily="18" charset="0"/>
              <a:cs typeface="Times New Roman" pitchFamily="18" charset="0"/>
            </a:endParaRPr>
          </a:p>
        </p:txBody>
      </p:sp>
      <p:sp>
        <p:nvSpPr>
          <p:cNvPr id="3" name="TextBox 2"/>
          <p:cNvSpPr txBox="1"/>
          <p:nvPr/>
        </p:nvSpPr>
        <p:spPr>
          <a:xfrm>
            <a:off x="428596" y="1075497"/>
            <a:ext cx="8286808" cy="3139321"/>
          </a:xfrm>
          <a:prstGeom prst="rect">
            <a:avLst/>
          </a:prstGeom>
          <a:noFill/>
        </p:spPr>
        <p:txBody>
          <a:bodyPr wrap="square" rtlCol="0">
            <a:spAutoFit/>
          </a:bodyPr>
          <a:lstStyle/>
          <a:p>
            <a:pPr lvl="0" algn="just">
              <a:buFont typeface="Wingdings" pitchFamily="2" charset="2"/>
              <a:buChar char="Ø"/>
            </a:pPr>
            <a:r>
              <a:rPr lang="en-IN" dirty="0">
                <a:cs typeface="Times New Roman" pitchFamily="18" charset="0"/>
              </a:rPr>
              <a:t> The production &amp; maintenance of artificial intelligence requires high costs as they are very complex machines, AI consists of advanced software programs that require regular updates to meet the needs of the changing environment in the Banking/MFI sector, In the case of critical failures, the procedure to reinstate the system and recover lost codes may require enormous time &amp; cost.</a:t>
            </a:r>
          </a:p>
          <a:p>
            <a:pPr lvl="0" algn="just"/>
            <a:endParaRPr lang="en-US" dirty="0">
              <a:cs typeface="Times New Roman" pitchFamily="18" charset="0"/>
            </a:endParaRPr>
          </a:p>
          <a:p>
            <a:pPr lvl="0" algn="just"/>
            <a:endParaRPr lang="en-IN" dirty="0">
              <a:cs typeface="Times New Roman" pitchFamily="18" charset="0"/>
            </a:endParaRPr>
          </a:p>
          <a:p>
            <a:pPr lvl="0" algn="just">
              <a:buFont typeface="Wingdings" pitchFamily="2" charset="2"/>
              <a:buChar char="Ø"/>
            </a:pPr>
            <a:r>
              <a:rPr lang="en-IN" dirty="0">
                <a:cs typeface="Times New Roman" pitchFamily="18" charset="0"/>
              </a:rPr>
              <a:t> Although Artificial Intelligence &amp; ML models can learn &amp; improve, it still can’t make judgment calls, Humans can take individual circumstances and judgment calls into account when making decisions. So even though the model can help in the Business outcome but it cannot provide an accurate prediction for individuals.</a:t>
            </a:r>
            <a:endParaRPr lang="en-US" dirty="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0382" y="314246"/>
            <a:ext cx="1440011" cy="400110"/>
          </a:xfrm>
          <a:prstGeom prst="rect">
            <a:avLst/>
          </a:prstGeom>
          <a:noFill/>
        </p:spPr>
        <p:txBody>
          <a:bodyPr wrap="none" rtlCol="0">
            <a:spAutoFit/>
          </a:bodyPr>
          <a:lstStyle/>
          <a:p>
            <a:pPr algn="ctr"/>
            <a:r>
              <a:rPr lang="en-IN" sz="2000"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3" name="TextBox 2"/>
          <p:cNvSpPr txBox="1"/>
          <p:nvPr/>
        </p:nvSpPr>
        <p:spPr>
          <a:xfrm>
            <a:off x="428596" y="1074084"/>
            <a:ext cx="8286808" cy="5355312"/>
          </a:xfrm>
          <a:prstGeom prst="rect">
            <a:avLst/>
          </a:prstGeom>
          <a:noFill/>
        </p:spPr>
        <p:txBody>
          <a:bodyPr wrap="square" rtlCol="0">
            <a:spAutoFit/>
          </a:bodyPr>
          <a:lstStyle/>
          <a:p>
            <a:pPr marL="342900" indent="-342900">
              <a:buAutoNum type="arabicPeriod"/>
            </a:pPr>
            <a:r>
              <a:rPr lang="en-IN" dirty="0" err="1">
                <a:cs typeface="Times New Roman" pitchFamily="18" charset="0"/>
              </a:rPr>
              <a:t>Puja</a:t>
            </a:r>
            <a:r>
              <a:rPr lang="en-IN" dirty="0">
                <a:cs typeface="Times New Roman" pitchFamily="18" charset="0"/>
              </a:rPr>
              <a:t> </a:t>
            </a:r>
            <a:r>
              <a:rPr lang="en-IN" dirty="0" err="1">
                <a:cs typeface="Times New Roman" pitchFamily="18" charset="0"/>
              </a:rPr>
              <a:t>Padhi</a:t>
            </a:r>
            <a:r>
              <a:rPr lang="en-IN" dirty="0">
                <a:cs typeface="Times New Roman" pitchFamily="18" charset="0"/>
              </a:rPr>
              <a:t>, “Information and Communication Technology in Microfinance Sector: Case Study of Three Indian MFIs”, IIM Kozhikode Society &amp; Management Review, SAGE Journals, December 10, 2015</a:t>
            </a:r>
          </a:p>
          <a:p>
            <a:pPr marL="342900" indent="-342900">
              <a:buAutoNum type="arabicPeriod"/>
            </a:pPr>
            <a:endParaRPr lang="en-US" dirty="0">
              <a:cs typeface="Times New Roman" pitchFamily="18" charset="0"/>
            </a:endParaRPr>
          </a:p>
          <a:p>
            <a:pPr marL="342900" indent="-342900">
              <a:buAutoNum type="arabicPeriod" startAt="2"/>
            </a:pPr>
            <a:r>
              <a:rPr lang="en-IN" dirty="0" err="1">
                <a:cs typeface="Times New Roman" pitchFamily="18" charset="0"/>
              </a:rPr>
              <a:t>Shanthi</a:t>
            </a:r>
            <a:r>
              <a:rPr lang="en-IN" dirty="0">
                <a:cs typeface="Times New Roman" pitchFamily="18" charset="0"/>
              </a:rPr>
              <a:t> Elizabeth </a:t>
            </a:r>
            <a:r>
              <a:rPr lang="en-IN" dirty="0" err="1">
                <a:cs typeface="Times New Roman" pitchFamily="18" charset="0"/>
              </a:rPr>
              <a:t>Senthe</a:t>
            </a:r>
            <a:r>
              <a:rPr lang="en-IN" dirty="0">
                <a:cs typeface="Times New Roman" pitchFamily="18" charset="0"/>
              </a:rPr>
              <a:t>, “Transformative Technology in Microfinance: Delivering Hope Electronically”, Research gate, Pittsburgh Journal of Technology Law and Policy, December 13, 2012</a:t>
            </a:r>
          </a:p>
          <a:p>
            <a:pPr marL="342900" indent="-342900">
              <a:buAutoNum type="arabicPeriod" startAt="2"/>
            </a:pPr>
            <a:endParaRPr lang="en-US" dirty="0">
              <a:cs typeface="Times New Roman" pitchFamily="18" charset="0"/>
            </a:endParaRPr>
          </a:p>
          <a:p>
            <a:pPr marL="342900" indent="-342900">
              <a:buAutoNum type="arabicPeriod" startAt="3"/>
            </a:pPr>
            <a:r>
              <a:rPr lang="en-IN" dirty="0" err="1">
                <a:cs typeface="Times New Roman" pitchFamily="18" charset="0"/>
              </a:rPr>
              <a:t>Hamed</a:t>
            </a:r>
            <a:r>
              <a:rPr lang="en-IN" dirty="0">
                <a:cs typeface="Times New Roman" pitchFamily="18" charset="0"/>
              </a:rPr>
              <a:t> </a:t>
            </a:r>
            <a:r>
              <a:rPr lang="en-IN" dirty="0" err="1">
                <a:cs typeface="Times New Roman" pitchFamily="18" charset="0"/>
              </a:rPr>
              <a:t>Rahimi</a:t>
            </a:r>
            <a:r>
              <a:rPr lang="en-IN" dirty="0">
                <a:cs typeface="Times New Roman" pitchFamily="18" charset="0"/>
              </a:rPr>
              <a:t> </a:t>
            </a:r>
            <a:r>
              <a:rPr lang="en-IN" dirty="0" err="1">
                <a:cs typeface="Times New Roman" pitchFamily="18" charset="0"/>
              </a:rPr>
              <a:t>Nohooji</a:t>
            </a:r>
            <a:r>
              <a:rPr lang="en-IN" dirty="0">
                <a:cs typeface="Times New Roman" pitchFamily="18" charset="0"/>
              </a:rPr>
              <a:t>, “The Classification of the Applicable Machine Learning Methods in Robot Manipulators”, International Journal of Machine Learning and Computing, Vol. 2, No. 5, October 2012</a:t>
            </a:r>
          </a:p>
          <a:p>
            <a:pPr marL="342900" indent="-342900">
              <a:buAutoNum type="arabicPeriod" startAt="3"/>
            </a:pPr>
            <a:endParaRPr lang="en-IN" dirty="0">
              <a:cs typeface="Times New Roman" pitchFamily="18" charset="0"/>
            </a:endParaRPr>
          </a:p>
          <a:p>
            <a:pPr marL="342900" indent="-342900">
              <a:buAutoNum type="arabicPeriod" startAt="3"/>
            </a:pPr>
            <a:r>
              <a:rPr lang="en-IN" dirty="0">
                <a:cs typeface="Times New Roman" pitchFamily="18" charset="0"/>
              </a:rPr>
              <a:t>Robert. J. Kauffman, “Information and Communication Technology and the Sustainability of Microfinance”, Electronic Commerce Research and Applications, September 2012 </a:t>
            </a:r>
          </a:p>
          <a:p>
            <a:pPr marL="342900" indent="-342900">
              <a:buAutoNum type="arabicPeriod" startAt="3"/>
            </a:pPr>
            <a:endParaRPr lang="en-IN" dirty="0">
              <a:cs typeface="Times New Roman" pitchFamily="18" charset="0"/>
            </a:endParaRPr>
          </a:p>
          <a:p>
            <a:pPr marL="342900" indent="-342900">
              <a:buAutoNum type="arabicPeriod" startAt="3"/>
            </a:pPr>
            <a:r>
              <a:rPr lang="en-IN" dirty="0" err="1">
                <a:cs typeface="Times New Roman" pitchFamily="18" charset="0"/>
              </a:rPr>
              <a:t>Saon</a:t>
            </a:r>
            <a:r>
              <a:rPr lang="en-IN" dirty="0">
                <a:cs typeface="Times New Roman" pitchFamily="18" charset="0"/>
              </a:rPr>
              <a:t> Ray,  “The Changing Role of Technological Factors in Explaining Efficiency in Indian Firms”, The Journal of Developing Areas, April 2011</a:t>
            </a:r>
          </a:p>
          <a:p>
            <a:endParaRPr lang="en-US" dirty="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748503"/>
            <a:ext cx="8286808" cy="1107996"/>
          </a:xfrm>
          <a:prstGeom prst="rect">
            <a:avLst/>
          </a:prstGeom>
          <a:noFill/>
        </p:spPr>
        <p:txBody>
          <a:bodyPr wrap="square" rtlCol="0">
            <a:spAutoFit/>
          </a:bodyPr>
          <a:lstStyle/>
          <a:p>
            <a:pPr algn="ctr"/>
            <a:r>
              <a:rPr lang="en-IN" sz="6600" b="1" dirty="0">
                <a:cs typeface="Times New Roman" pitchFamily="18" charset="0"/>
              </a:rPr>
              <a:t>THANK YOU</a:t>
            </a:r>
            <a:endParaRPr lang="en-US" sz="6600" b="1" dirty="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57224" y="1218373"/>
            <a:ext cx="7572428" cy="3693319"/>
          </a:xfrm>
          <a:prstGeom prst="rect">
            <a:avLst/>
          </a:prstGeom>
        </p:spPr>
        <p:txBody>
          <a:bodyPr wrap="square">
            <a:spAutoFit/>
          </a:bodyPr>
          <a:lstStyle/>
          <a:p>
            <a:pPr algn="just"/>
            <a:r>
              <a:rPr lang="en-US" dirty="0">
                <a:latin typeface="Times New Roman" pitchFamily="18" charset="0"/>
                <a:cs typeface="Times New Roman" pitchFamily="18" charset="0"/>
              </a:rPr>
              <a:t>- This dataset belongs to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a:t>
            </a:r>
          </a:p>
          <a:p>
            <a:pPr algn="just">
              <a:buFont typeface="Wingdings" pitchFamily="2" charset="2"/>
              <a:buChar char="Ø"/>
            </a:pP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They are collaborating with an MFI to provide micro-credit on mobile balances to be paid back in 5 days. The Consumer is believed to be defaulter if he deviates from the path of paying back the loaned amount within the time duration of 5 days.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57122"/>
            <a:ext cx="2961260" cy="400110"/>
          </a:xfrm>
          <a:prstGeom prst="rect">
            <a:avLst/>
          </a:prstGeom>
          <a:noFill/>
        </p:spPr>
        <p:txBody>
          <a:bodyPr wrap="none" rtlCol="0">
            <a:spAutoFit/>
          </a:bodyPr>
          <a:lstStyle/>
          <a:p>
            <a:pPr marL="0" lvl="1"/>
            <a:r>
              <a:rPr lang="en-US" sz="2000" b="1" dirty="0">
                <a:latin typeface="Times New Roman" pitchFamily="18" charset="0"/>
                <a:cs typeface="Times New Roman" pitchFamily="18" charset="0"/>
              </a:rPr>
              <a:t>Statement of the problem</a:t>
            </a:r>
            <a:endParaRPr lang="en-IN" sz="1400" dirty="0">
              <a:latin typeface="Times New Roman" pitchFamily="18" charset="0"/>
              <a:cs typeface="Times New Roman" pitchFamily="18" charset="0"/>
            </a:endParaRPr>
          </a:p>
        </p:txBody>
      </p:sp>
      <p:sp>
        <p:nvSpPr>
          <p:cNvPr id="5" name="TextBox 4"/>
          <p:cNvSpPr txBox="1"/>
          <p:nvPr/>
        </p:nvSpPr>
        <p:spPr>
          <a:xfrm>
            <a:off x="500034" y="1190701"/>
            <a:ext cx="8286808" cy="1754326"/>
          </a:xfrm>
          <a:prstGeom prst="rect">
            <a:avLst/>
          </a:prstGeom>
          <a:noFill/>
        </p:spPr>
        <p:txBody>
          <a:bodyPr wrap="square" rtlCol="0">
            <a:spAutoFit/>
          </a:bodyPr>
          <a:lstStyle/>
          <a:p>
            <a:pPr algn="just"/>
            <a:r>
              <a:rPr lang="en-US" dirty="0">
                <a:latin typeface="Times New Roman" pitchFamily="18" charset="0"/>
                <a:cs typeface="Times New Roman" pitchFamily="18" charset="0"/>
              </a:rPr>
              <a:t>-  As this data belongs to Telecommunication sector which provide micro-credit on mobile balances to its customer which can be considered as loan amount. So, we are building a model which can be used to predict in terms of a probability for each loan transaction, whether the customer will be paying back the loaned amount within 5 days of insurance of loan. (In this case, Label ‘1’ indicates that the loan has been paid i.e. Non- defaulter, while, Label ‘0’ indicates that the loan has not been paid i.e. defaulter.)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2680542" cy="400110"/>
          </a:xfrm>
          <a:prstGeom prst="rect">
            <a:avLst/>
          </a:prstGeom>
          <a:noFill/>
        </p:spPr>
        <p:txBody>
          <a:bodyPr wrap="none" rtlCol="0">
            <a:spAutoFit/>
          </a:bodyPr>
          <a:lstStyle/>
          <a:p>
            <a:pPr marL="0" lvl="1"/>
            <a:r>
              <a:rPr lang="en-US" sz="2000" b="1" dirty="0">
                <a:latin typeface="Times New Roman" pitchFamily="18" charset="0"/>
                <a:cs typeface="Times New Roman" pitchFamily="18" charset="0"/>
              </a:rPr>
              <a:t>Objectives of the study</a:t>
            </a:r>
            <a:endParaRPr lang="en-IN" sz="1400" dirty="0">
              <a:latin typeface="Times New Roman" pitchFamily="18" charset="0"/>
              <a:cs typeface="Times New Roman" pitchFamily="18" charset="0"/>
            </a:endParaRPr>
          </a:p>
        </p:txBody>
      </p:sp>
      <p:sp>
        <p:nvSpPr>
          <p:cNvPr id="5" name="TextBox 4"/>
          <p:cNvSpPr txBox="1"/>
          <p:nvPr/>
        </p:nvSpPr>
        <p:spPr>
          <a:xfrm>
            <a:off x="857224" y="1500174"/>
            <a:ext cx="7500990" cy="3693319"/>
          </a:xfrm>
          <a:prstGeom prst="rect">
            <a:avLst/>
          </a:prstGeom>
          <a:noFill/>
        </p:spPr>
        <p:txBody>
          <a:bodyPr wrap="square" rtlCol="0">
            <a:spAutoFit/>
          </a:bodyPr>
          <a:lstStyle/>
          <a:p>
            <a:pPr marL="342900" lvl="0" indent="-342900" algn="just">
              <a:buFont typeface="+mj-lt"/>
              <a:buAutoNum type="arabicPeriod"/>
            </a:pPr>
            <a:r>
              <a:rPr lang="en-US" dirty="0">
                <a:cs typeface="Times New Roman" pitchFamily="18" charset="0"/>
              </a:rPr>
              <a:t>Study &amp; Exploratory Data Analysis (EDA) of  Micro Finance Services dataset</a:t>
            </a:r>
          </a:p>
          <a:p>
            <a:pPr marL="342900" lvl="0" indent="-342900" algn="just">
              <a:buFont typeface="+mj-lt"/>
              <a:buAutoNum type="arabicPeriod"/>
            </a:pPr>
            <a:endParaRPr lang="en-US" dirty="0">
              <a:cs typeface="Times New Roman" pitchFamily="18" charset="0"/>
            </a:endParaRPr>
          </a:p>
          <a:p>
            <a:pPr marL="342900" lvl="0" indent="-342900" algn="just">
              <a:buFont typeface="+mj-lt"/>
              <a:buAutoNum type="arabicPeriod"/>
            </a:pPr>
            <a:r>
              <a:rPr lang="en-US" dirty="0">
                <a:cs typeface="Times New Roman" pitchFamily="18" charset="0"/>
              </a:rPr>
              <a:t>To perform tasks of Summary Statistics &amp; Correlation factor of the problem dataset.</a:t>
            </a:r>
          </a:p>
          <a:p>
            <a:pPr marL="342900" lvl="0" indent="-342900" algn="just">
              <a:buFont typeface="+mj-lt"/>
              <a:buAutoNum type="arabicPeriod"/>
            </a:pPr>
            <a:endParaRPr lang="en-US" dirty="0">
              <a:cs typeface="Times New Roman" pitchFamily="18" charset="0"/>
            </a:endParaRPr>
          </a:p>
          <a:p>
            <a:pPr marL="342900" lvl="0" indent="-342900" algn="just">
              <a:buFont typeface="+mj-lt"/>
              <a:buAutoNum type="arabicPeriod"/>
            </a:pPr>
            <a:r>
              <a:rPr lang="en-US" dirty="0">
                <a:cs typeface="Times New Roman" pitchFamily="18" charset="0"/>
              </a:rPr>
              <a:t>To perform data pre-processing of the dataset and perform Mathematical/ Analytical Modeling of the Problem in order to train the model.</a:t>
            </a:r>
          </a:p>
          <a:p>
            <a:pPr marL="342900" lvl="0" indent="-342900" algn="just">
              <a:buFont typeface="+mj-lt"/>
              <a:buAutoNum type="arabicPeriod"/>
            </a:pPr>
            <a:endParaRPr lang="en-US" dirty="0">
              <a:cs typeface="Times New Roman" pitchFamily="18" charset="0"/>
            </a:endParaRPr>
          </a:p>
          <a:p>
            <a:pPr marL="342900" lvl="0" indent="-342900" algn="just">
              <a:buFont typeface="+mj-lt"/>
              <a:buAutoNum type="arabicPeriod"/>
            </a:pPr>
            <a:r>
              <a:rPr lang="en-US" dirty="0">
                <a:cs typeface="Times New Roman" pitchFamily="18" charset="0"/>
              </a:rPr>
              <a:t>Formulate Model/s Development, Evaluation and Testing of Identified Approaches.</a:t>
            </a:r>
            <a:endParaRPr lang="en-IN" dirty="0">
              <a:cs typeface="Times New Roman" pitchFamily="18" charset="0"/>
            </a:endParaRPr>
          </a:p>
          <a:p>
            <a:pPr marL="342900" lvl="0" indent="-342900" algn="just">
              <a:buFont typeface="+mj-lt"/>
              <a:buAutoNum type="arabicPeriod"/>
            </a:pPr>
            <a:endParaRPr lang="en-IN" dirty="0">
              <a:cs typeface="Times New Roman" pitchFamily="18" charset="0"/>
            </a:endParaRPr>
          </a:p>
          <a:p>
            <a:pPr marL="342900" lvl="0" indent="-342900" algn="just"/>
            <a:r>
              <a:rPr lang="en-IN" dirty="0">
                <a:cs typeface="Times New Roman" pitchFamily="18" charset="0"/>
              </a:rPr>
              <a:t>5.	</a:t>
            </a:r>
            <a:r>
              <a:rPr lang="en-US" dirty="0">
                <a:cs typeface="Times New Roman" pitchFamily="18" charset="0"/>
              </a:rPr>
              <a:t>Visualizations , Interpretation of the Results and finalizing the model.</a:t>
            </a:r>
          </a:p>
          <a:p>
            <a:pPr marL="342900" lvl="0" indent="-342900" algn="just"/>
            <a:endParaRPr lang="en-IN" dirty="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6891" y="357166"/>
            <a:ext cx="2180597" cy="400110"/>
          </a:xfrm>
          <a:prstGeom prst="rect">
            <a:avLst/>
          </a:prstGeom>
          <a:noFill/>
        </p:spPr>
        <p:txBody>
          <a:bodyPr wrap="none" rtlCol="0">
            <a:spAutoFit/>
          </a:bodyPr>
          <a:lstStyle/>
          <a:p>
            <a:r>
              <a:rPr lang="en-US" sz="2000" b="1" dirty="0">
                <a:latin typeface="Times New Roman" pitchFamily="18" charset="0"/>
                <a:cs typeface="Times New Roman" pitchFamily="18" charset="0"/>
              </a:rPr>
              <a:t>Literature Review</a:t>
            </a:r>
            <a:endParaRPr lang="en-IN" sz="2000" b="1" dirty="0">
              <a:latin typeface="Times New Roman" pitchFamily="18" charset="0"/>
              <a:cs typeface="Times New Roman" pitchFamily="18" charset="0"/>
            </a:endParaRPr>
          </a:p>
        </p:txBody>
      </p:sp>
      <p:sp>
        <p:nvSpPr>
          <p:cNvPr id="5" name="TextBox 4"/>
          <p:cNvSpPr txBox="1"/>
          <p:nvPr/>
        </p:nvSpPr>
        <p:spPr>
          <a:xfrm>
            <a:off x="642910" y="1228725"/>
            <a:ext cx="7786742" cy="5334794"/>
          </a:xfrm>
          <a:prstGeom prst="rect">
            <a:avLst/>
          </a:prstGeom>
          <a:noFill/>
        </p:spPr>
        <p:txBody>
          <a:bodyPr wrap="square" rtlCol="0">
            <a:spAutoFit/>
          </a:bodyPr>
          <a:lstStyle/>
          <a:p>
            <a:pPr algn="just">
              <a:spcAft>
                <a:spcPts val="1000"/>
              </a:spcAft>
            </a:pPr>
            <a:r>
              <a:rPr lang="en-US" b="1" dirty="0">
                <a:cs typeface="Times New Roman" pitchFamily="18" charset="0"/>
              </a:rPr>
              <a:t>Robert J. Kauffman et Al., </a:t>
            </a:r>
            <a:r>
              <a:rPr lang="en-US" dirty="0">
                <a:cs typeface="Times New Roman" pitchFamily="18" charset="0"/>
              </a:rPr>
              <a:t>describes Information and communication technology (ICT) is an important driver in the microfinance industry. Microfinance providers, both non-profit microfinance institutions (MFIs) and for-profit banks, provide financial services to the poor, and are critical for economic development in developing nations. As the industry matures, MFIs face a competitive environment, forcing them to balance the goals of outreach and sustainability. ICT may be the instigator of this new environment and the potential solution to MFI survivability.</a:t>
            </a:r>
          </a:p>
          <a:p>
            <a:pPr algn="just">
              <a:spcAft>
                <a:spcPts val="1000"/>
              </a:spcAft>
            </a:pPr>
            <a:endParaRPr lang="en-US" dirty="0">
              <a:cs typeface="Times New Roman" pitchFamily="18" charset="0"/>
            </a:endParaRPr>
          </a:p>
          <a:p>
            <a:pPr algn="just"/>
            <a:r>
              <a:rPr lang="en-IN" b="1" dirty="0" err="1">
                <a:cs typeface="Times New Roman" pitchFamily="18" charset="0"/>
              </a:rPr>
              <a:t>Farhana</a:t>
            </a:r>
            <a:r>
              <a:rPr lang="en-IN" b="1" dirty="0">
                <a:cs typeface="Times New Roman" pitchFamily="18" charset="0"/>
              </a:rPr>
              <a:t> </a:t>
            </a:r>
            <a:r>
              <a:rPr lang="en-IN" b="1" dirty="0" err="1">
                <a:cs typeface="Times New Roman" pitchFamily="18" charset="0"/>
              </a:rPr>
              <a:t>Ferdousi</a:t>
            </a:r>
            <a:r>
              <a:rPr lang="en-IN" b="1" dirty="0">
                <a:cs typeface="Times New Roman" pitchFamily="18" charset="0"/>
              </a:rPr>
              <a:t> et Al., </a:t>
            </a:r>
            <a:r>
              <a:rPr lang="en-IN" dirty="0">
                <a:cs typeface="Times New Roman" pitchFamily="18" charset="0"/>
              </a:rPr>
              <a:t>describes</a:t>
            </a:r>
            <a:r>
              <a:rPr lang="en-IN" b="1" dirty="0">
                <a:cs typeface="Times New Roman" pitchFamily="18" charset="0"/>
              </a:rPr>
              <a:t> </a:t>
            </a:r>
            <a:r>
              <a:rPr lang="en-IN" dirty="0">
                <a:cs typeface="Times New Roman" pitchFamily="18" charset="0"/>
              </a:rPr>
              <a:t>the proponents of inclusive financial growth believe that giving relatively larger loans to the non-poor or near-poor entrepreneurs is the response of the microfinance institutions (MFIs) toward the demand of a existing and potential clients. But opponents are more likely to consider response such as mission drift by the MFIs. Therefore, this study attempts to measure the effectiveness of such microenterprise loans on increasing entrepreneurs' incomes and innovation. Findings suggest that larger loans increase income, but less innovative business practice might threaten such income. </a:t>
            </a:r>
            <a:endParaRPr lang="en-US" dirty="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8926" y="385684"/>
            <a:ext cx="2996590"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Working with the Dataset</a:t>
            </a:r>
            <a:endParaRPr lang="en-IN" sz="2000" b="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978FAF84-0B50-4750-A354-2DBB74ECDE73}"/>
              </a:ext>
            </a:extLst>
          </p:cNvPr>
          <p:cNvPicPr>
            <a:picLocks noChangeAspect="1"/>
          </p:cNvPicPr>
          <p:nvPr/>
        </p:nvPicPr>
        <p:blipFill>
          <a:blip r:embed="rId2"/>
          <a:stretch>
            <a:fillRect/>
          </a:stretch>
        </p:blipFill>
        <p:spPr>
          <a:xfrm>
            <a:off x="303751" y="1268760"/>
            <a:ext cx="8325059" cy="1152128"/>
          </a:xfrm>
          <a:prstGeom prst="rect">
            <a:avLst/>
          </a:prstGeom>
        </p:spPr>
      </p:pic>
      <p:pic>
        <p:nvPicPr>
          <p:cNvPr id="6" name="Picture 5">
            <a:extLst>
              <a:ext uri="{FF2B5EF4-FFF2-40B4-BE49-F238E27FC236}">
                <a16:creationId xmlns:a16="http://schemas.microsoft.com/office/drawing/2014/main" id="{5A76EAAE-9C27-40AF-8F86-F95ABF85AF86}"/>
              </a:ext>
            </a:extLst>
          </p:cNvPr>
          <p:cNvPicPr>
            <a:picLocks noChangeAspect="1"/>
          </p:cNvPicPr>
          <p:nvPr/>
        </p:nvPicPr>
        <p:blipFill rotWithShape="1">
          <a:blip r:embed="rId3"/>
          <a:srcRect r="841"/>
          <a:stretch/>
        </p:blipFill>
        <p:spPr>
          <a:xfrm>
            <a:off x="324036" y="2826880"/>
            <a:ext cx="8424428" cy="31307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4894" y="214290"/>
            <a:ext cx="3550972" cy="400110"/>
          </a:xfrm>
          <a:prstGeom prst="rect">
            <a:avLst/>
          </a:prstGeom>
          <a:noFill/>
        </p:spPr>
        <p:txBody>
          <a:bodyPr wrap="none" rtlCol="0">
            <a:spAutoFit/>
          </a:bodyPr>
          <a:lstStyle/>
          <a:p>
            <a:pPr algn="ctr"/>
            <a:r>
              <a:rPr lang="en-US" sz="2000" b="1" dirty="0">
                <a:latin typeface="Times New Roman" pitchFamily="18" charset="0"/>
                <a:cs typeface="Times New Roman" pitchFamily="18" charset="0"/>
              </a:rPr>
              <a:t>Checking the data information</a:t>
            </a:r>
            <a:endParaRPr lang="en-IN" sz="20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C26295B-682A-45D7-B521-230CA78E4A03}"/>
              </a:ext>
            </a:extLst>
          </p:cNvPr>
          <p:cNvPicPr>
            <a:picLocks noChangeAspect="1"/>
          </p:cNvPicPr>
          <p:nvPr/>
        </p:nvPicPr>
        <p:blipFill>
          <a:blip r:embed="rId2"/>
          <a:stretch>
            <a:fillRect/>
          </a:stretch>
        </p:blipFill>
        <p:spPr>
          <a:xfrm>
            <a:off x="424430" y="764704"/>
            <a:ext cx="8295139" cy="59360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2381</TotalTime>
  <Words>2865</Words>
  <Application>Microsoft Office PowerPoint</Application>
  <PresentationFormat>On-screen Show (4:3)</PresentationFormat>
  <Paragraphs>178</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(Body)</vt:lpstr>
      <vt:lpstr>Gill Sans MT</vt:lpstr>
      <vt:lpstr>Times New Roman</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Anchal Awasthi</cp:lastModifiedBy>
  <cp:revision>551</cp:revision>
  <dcterms:created xsi:type="dcterms:W3CDTF">2017-09-03T07:44:23Z</dcterms:created>
  <dcterms:modified xsi:type="dcterms:W3CDTF">2021-02-20T12:16:21Z</dcterms:modified>
</cp:coreProperties>
</file>