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Ubuntu Light"/>
      <p:regular r:id="rId44"/>
      <p:bold r:id="rId45"/>
      <p:italic r:id="rId46"/>
      <p:boldItalic r:id="rId47"/>
    </p:embeddedFont>
    <p:embeddedFont>
      <p:font typeface="Raleway"/>
      <p:regular r:id="rId48"/>
      <p:bold r:id="rId49"/>
      <p:italic r:id="rId50"/>
      <p:boldItalic r:id="rId51"/>
    </p:embeddedFont>
    <p:embeddedFont>
      <p:font typeface="Raleway SemiBold"/>
      <p:regular r:id="rId52"/>
      <p:bold r:id="rId53"/>
      <p:italic r:id="rId54"/>
      <p:boldItalic r:id="rId55"/>
    </p:embeddedFont>
    <p:embeddedFont>
      <p:font typeface="Oswald Light"/>
      <p:regular r:id="rId56"/>
      <p:bold r:id="rId57"/>
    </p:embeddedFont>
    <p:embeddedFont>
      <p:font typeface="Raleway Light"/>
      <p:regular r:id="rId58"/>
      <p:bold r:id="rId59"/>
      <p:italic r:id="rId60"/>
      <p:boldItalic r:id="rId61"/>
    </p:embeddedFont>
    <p:embeddedFont>
      <p:font typeface="Raleway Medium"/>
      <p:regular r:id="rId62"/>
      <p:bold r:id="rId63"/>
      <p:italic r:id="rId64"/>
      <p:boldItalic r:id="rId65"/>
    </p:embeddedFont>
    <p:embeddedFont>
      <p:font typeface="Oswald"/>
      <p:regular r:id="rId66"/>
      <p:bold r:id="rId67"/>
    </p:embeddedFont>
    <p:embeddedFont>
      <p:font typeface="Raleway ExtraLight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UbuntuLight-regular.fntdata"/><Relationship Id="rId43" Type="http://schemas.openxmlformats.org/officeDocument/2006/relationships/slide" Target="slides/slide39.xml"/><Relationship Id="rId46" Type="http://schemas.openxmlformats.org/officeDocument/2006/relationships/font" Target="fonts/UbuntuLight-italic.fntdata"/><Relationship Id="rId45" Type="http://schemas.openxmlformats.org/officeDocument/2006/relationships/font" Target="fonts/Ubuntu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regular.fntdata"/><Relationship Id="rId47" Type="http://schemas.openxmlformats.org/officeDocument/2006/relationships/font" Target="fonts/UbuntuLight-boldItalic.fntdata"/><Relationship Id="rId49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alewayExtraLight-boldItalic.fntdata"/><Relationship Id="rId70" Type="http://schemas.openxmlformats.org/officeDocument/2006/relationships/font" Target="fonts/RalewayExtraLight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Medium-regular.fntdata"/><Relationship Id="rId61" Type="http://schemas.openxmlformats.org/officeDocument/2006/relationships/font" Target="fonts/RalewayLight-boldItalic.fntdata"/><Relationship Id="rId20" Type="http://schemas.openxmlformats.org/officeDocument/2006/relationships/slide" Target="slides/slide16.xml"/><Relationship Id="rId64" Type="http://schemas.openxmlformats.org/officeDocument/2006/relationships/font" Target="fonts/RalewayMedium-italic.fntdata"/><Relationship Id="rId63" Type="http://schemas.openxmlformats.org/officeDocument/2006/relationships/font" Target="fonts/RalewayMedium-bold.fntdata"/><Relationship Id="rId22" Type="http://schemas.openxmlformats.org/officeDocument/2006/relationships/slide" Target="slides/slide18.xml"/><Relationship Id="rId66" Type="http://schemas.openxmlformats.org/officeDocument/2006/relationships/font" Target="fonts/Oswald-regular.fntdata"/><Relationship Id="rId21" Type="http://schemas.openxmlformats.org/officeDocument/2006/relationships/slide" Target="slides/slide17.xml"/><Relationship Id="rId65" Type="http://schemas.openxmlformats.org/officeDocument/2006/relationships/font" Target="fonts/RalewayMedium-boldItalic.fntdata"/><Relationship Id="rId24" Type="http://schemas.openxmlformats.org/officeDocument/2006/relationships/slide" Target="slides/slide20.xml"/><Relationship Id="rId68" Type="http://schemas.openxmlformats.org/officeDocument/2006/relationships/font" Target="fonts/RalewayExtraLight-regular.fntdata"/><Relationship Id="rId23" Type="http://schemas.openxmlformats.org/officeDocument/2006/relationships/slide" Target="slides/slide19.xml"/><Relationship Id="rId67" Type="http://schemas.openxmlformats.org/officeDocument/2006/relationships/font" Target="fonts/Oswald-bold.fntdata"/><Relationship Id="rId60" Type="http://schemas.openxmlformats.org/officeDocument/2006/relationships/font" Target="fonts/Raleway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ExtraLight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RalewaySemiBold-bold.fntdata"/><Relationship Id="rId52" Type="http://schemas.openxmlformats.org/officeDocument/2006/relationships/font" Target="fonts/RalewaySemiBold-regular.fntdata"/><Relationship Id="rId11" Type="http://schemas.openxmlformats.org/officeDocument/2006/relationships/slide" Target="slides/slide7.xml"/><Relationship Id="rId55" Type="http://schemas.openxmlformats.org/officeDocument/2006/relationships/font" Target="fonts/RalewaySemiBold-boldItalic.fntdata"/><Relationship Id="rId10" Type="http://schemas.openxmlformats.org/officeDocument/2006/relationships/slide" Target="slides/slide6.xml"/><Relationship Id="rId54" Type="http://schemas.openxmlformats.org/officeDocument/2006/relationships/font" Target="fonts/RalewaySemiBold-italic.fntdata"/><Relationship Id="rId13" Type="http://schemas.openxmlformats.org/officeDocument/2006/relationships/slide" Target="slides/slide9.xml"/><Relationship Id="rId57" Type="http://schemas.openxmlformats.org/officeDocument/2006/relationships/font" Target="fonts/OswaldLight-bold.fntdata"/><Relationship Id="rId12" Type="http://schemas.openxmlformats.org/officeDocument/2006/relationships/slide" Target="slides/slide8.xml"/><Relationship Id="rId56" Type="http://schemas.openxmlformats.org/officeDocument/2006/relationships/font" Target="fonts/OswaldLight-regular.fntdata"/><Relationship Id="rId15" Type="http://schemas.openxmlformats.org/officeDocument/2006/relationships/slide" Target="slides/slide11.xml"/><Relationship Id="rId59" Type="http://schemas.openxmlformats.org/officeDocument/2006/relationships/font" Target="fonts/RalewayLight-bold.fntdata"/><Relationship Id="rId14" Type="http://schemas.openxmlformats.org/officeDocument/2006/relationships/slide" Target="slides/slide10.xml"/><Relationship Id="rId58" Type="http://schemas.openxmlformats.org/officeDocument/2006/relationships/font" Target="fonts/Raleway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452825" y="1301475"/>
            <a:ext cx="3337800" cy="154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9600">
                <a:solidFill>
                  <a:srgbClr val="784DB5"/>
                </a:solidFill>
                <a:latin typeface="Calibri"/>
                <a:ea typeface="Calibri"/>
                <a:cs typeface="Calibri"/>
                <a:sym typeface="Calibri"/>
              </a:rPr>
              <a:t>Redux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784DB5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An Introduction</a:t>
            </a:r>
          </a:p>
        </p:txBody>
      </p:sp>
      <p:pic>
        <p:nvPicPr>
          <p:cNvPr descr="logo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75" y="1619460"/>
            <a:ext cx="1170804" cy="105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656850" y="2880000"/>
            <a:ext cx="7830300" cy="0"/>
          </a:xfrm>
          <a:prstGeom prst="straightConnector1">
            <a:avLst/>
          </a:prstGeom>
          <a:noFill/>
          <a:ln cap="flat" cmpd="sng" w="9525">
            <a:solidFill>
              <a:srgbClr val="784DB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 txBox="1"/>
          <p:nvPr/>
        </p:nvSpPr>
        <p:spPr>
          <a:xfrm>
            <a:off x="3846125" y="4711050"/>
            <a:ext cx="15459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8E7CC3"/>
                </a:solidFill>
                <a:latin typeface="Ubuntu Light"/>
                <a:ea typeface="Ubuntu Light"/>
                <a:cs typeface="Ubuntu Light"/>
                <a:sym typeface="Ubuntu Light"/>
              </a:rPr>
              <a:t>@manoj_nama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"FETCH_USERS"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required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offset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3873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"mike"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Action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Reducer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pure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function, takes an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state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returns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b="1"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state.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Reducer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reducer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"FETCH_USERS_COMPLETE"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351C75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</a:p>
          <a:p>
            <a:pPr indent="45720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loading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{ ... },</a:t>
            </a:r>
          </a:p>
          <a:p>
            <a:pPr indent="3873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Data Flow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30" name="Shape 130"/>
          <p:cNvSpPr/>
          <p:nvPr/>
        </p:nvSpPr>
        <p:spPr>
          <a:xfrm>
            <a:off x="4188750" y="941525"/>
            <a:ext cx="1223700" cy="901800"/>
          </a:xfrm>
          <a:prstGeom prst="can">
            <a:avLst>
              <a:gd fmla="val 25000" name="adj"/>
            </a:avLst>
          </a:prstGeom>
          <a:solidFill>
            <a:srgbClr val="8E7CC3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STORE</a:t>
            </a:r>
          </a:p>
        </p:txBody>
      </p:sp>
      <p:sp>
        <p:nvSpPr>
          <p:cNvPr id="131" name="Shape 131"/>
          <p:cNvSpPr/>
          <p:nvPr/>
        </p:nvSpPr>
        <p:spPr>
          <a:xfrm>
            <a:off x="3476650" y="3591150"/>
            <a:ext cx="874200" cy="993600"/>
          </a:xfrm>
          <a:prstGeom prst="foldedCorner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ACTION</a:t>
            </a:r>
          </a:p>
        </p:txBody>
      </p:sp>
      <p:sp>
        <p:nvSpPr>
          <p:cNvPr id="132" name="Shape 132"/>
          <p:cNvSpPr/>
          <p:nvPr/>
        </p:nvSpPr>
        <p:spPr>
          <a:xfrm>
            <a:off x="540300" y="3591100"/>
            <a:ext cx="993600" cy="993600"/>
          </a:xfrm>
          <a:prstGeom prst="flowChartConnector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</a:t>
            </a:r>
          </a:p>
        </p:txBody>
      </p:sp>
      <p:cxnSp>
        <p:nvCxnSpPr>
          <p:cNvPr id="133" name="Shape 133"/>
          <p:cNvCxnSpPr>
            <a:stCxn id="132" idx="6"/>
            <a:endCxn id="131" idx="1"/>
          </p:cNvCxnSpPr>
          <p:nvPr/>
        </p:nvCxnSpPr>
        <p:spPr>
          <a:xfrm>
            <a:off x="1533900" y="4087900"/>
            <a:ext cx="1942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1645600" y="3786900"/>
            <a:ext cx="993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1. Fires</a:t>
            </a:r>
          </a:p>
        </p:txBody>
      </p:sp>
      <p:sp>
        <p:nvSpPr>
          <p:cNvPr id="135" name="Shape 135"/>
          <p:cNvSpPr/>
          <p:nvPr/>
        </p:nvSpPr>
        <p:spPr>
          <a:xfrm>
            <a:off x="6770700" y="3563499"/>
            <a:ext cx="1223694" cy="1048787"/>
          </a:xfrm>
          <a:prstGeom prst="flowChartDocument">
            <a:avLst/>
          </a:prstGeom>
          <a:solidFill>
            <a:srgbClr val="8E7CC3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REDUCER</a:t>
            </a:r>
          </a:p>
        </p:txBody>
      </p:sp>
      <p:cxnSp>
        <p:nvCxnSpPr>
          <p:cNvPr id="136" name="Shape 136"/>
          <p:cNvCxnSpPr>
            <a:stCxn id="131" idx="3"/>
            <a:endCxn id="135" idx="1"/>
          </p:cNvCxnSpPr>
          <p:nvPr/>
        </p:nvCxnSpPr>
        <p:spPr>
          <a:xfrm>
            <a:off x="4350850" y="4087950"/>
            <a:ext cx="2419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4592675" y="3786900"/>
            <a:ext cx="1796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2. Reducer executes   </a:t>
            </a:r>
          </a:p>
        </p:txBody>
      </p:sp>
      <p:cxnSp>
        <p:nvCxnSpPr>
          <p:cNvPr id="138" name="Shape 138"/>
          <p:cNvCxnSpPr>
            <a:stCxn id="135" idx="0"/>
            <a:endCxn id="130" idx="4"/>
          </p:cNvCxnSpPr>
          <p:nvPr/>
        </p:nvCxnSpPr>
        <p:spPr>
          <a:xfrm flipH="1" rot="5400000">
            <a:off x="5311947" y="1492899"/>
            <a:ext cx="2171100" cy="1970100"/>
          </a:xfrm>
          <a:prstGeom prst="bentConnector2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7230150" y="2045500"/>
            <a:ext cx="1564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. New state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is  returned</a:t>
            </a:r>
          </a:p>
        </p:txBody>
      </p:sp>
      <p:cxnSp>
        <p:nvCxnSpPr>
          <p:cNvPr id="140" name="Shape 140"/>
          <p:cNvCxnSpPr>
            <a:stCxn id="130" idx="2"/>
            <a:endCxn id="132" idx="0"/>
          </p:cNvCxnSpPr>
          <p:nvPr/>
        </p:nvCxnSpPr>
        <p:spPr>
          <a:xfrm flipH="1">
            <a:off x="1036950" y="1392425"/>
            <a:ext cx="3151800" cy="2198700"/>
          </a:xfrm>
          <a:prstGeom prst="bentConnector2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1254570" y="1070200"/>
            <a:ext cx="2652299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 Notifies APP, state changed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334700" y="629675"/>
            <a:ext cx="17964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. Store replaces state with new one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960100" y="2910400"/>
            <a:ext cx="1634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. App re-renders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Hands-On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Let’s see all of this in </a:t>
            </a:r>
            <a:r>
              <a:rPr lang="en" sz="3600">
                <a:solidFill>
                  <a:srgbClr val="33333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Multiple Reducers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 can have multiple reducers which can act on the state specified to that reducer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All the reducers can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on any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Action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but they have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access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manipulate only their state.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 can add multiple reducers by using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combineReducers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utility from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redux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77777"/>
              <a:buFont typeface="Consolas"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{ combineReducers }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'redux'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77777"/>
              <a:buFont typeface="Consolas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 specify the state tree we want with each of the reducer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Multiple Reducers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reducers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combineReducers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userReducer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roducts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productsReducer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each reducer will have a state tree as its initial state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userReducer is not aware about existence of products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reducer and vice-versa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create the store with combined reducers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reducers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Middlewares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SzPct val="77777"/>
              <a:buFont typeface="Consolas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Are simple functions intercepting the actions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before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reaching to the reducers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They can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manipulate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actions and can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block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any actions to be forwarded to the reducer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Middleware have the power to do async actions, i.e API calls etc. Since they have control over actions to be forwarded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These are a chain of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thunks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i.e functions returning functions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{ applyMiddleware }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'redux'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Middlewares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applyMiddleware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manipulate action here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forward action to next middleware(s) or to a reducer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	next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To use middlewares, use applyMiddleware utility from redux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middlewares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applyMiddleware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(...list of middlewares)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createStore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reducers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middlewares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Async Actions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Actions are synchronous, i.e they happen instantly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 things like API calls or network requests, these need to be used in a different way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 use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redux-thunk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implement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async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actions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These are multiple actions fired over a period of a Network request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I.e Request fired, Request succeeded, Request failed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redux-thunk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provides a middleware for this called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thunkMiddleware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Passing Data?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Storing Data?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Global scope limits?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Change Listeners?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Separate parts of an App?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Debugging?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Controlling re-render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Current Scenario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Async Actions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asyncAction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() =&gt; {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{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this is store's dispatch method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apiCallStarted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call started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'http://rest.learncode.academy/api/ttn/users'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response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apiCallSuccess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)); 	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success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</a:p>
          <a:p>
            <a:pPr indent="38735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apiCallFailed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));		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failure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Hands-On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Demo.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Directory Structure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Organizing your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3600">
                <a:solidFill>
                  <a:srgbClr val="33333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Directory Structure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-"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Type </a:t>
            </a:r>
            <a:r>
              <a:rPr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Based</a:t>
            </a:r>
            <a:b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Feature </a:t>
            </a:r>
            <a:r>
              <a:rPr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Based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Type Based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async.actions.js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actions.js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reducers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x.reducer.js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y.reducer.js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...others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create.store.js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components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Header.js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Footer.js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Rating.js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containers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Home.js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About.js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constants.js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global.config.js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App.js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950325" y="1564225"/>
            <a:ext cx="0" cy="3073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Feature Based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feature1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</a:t>
            </a:r>
            <a:r>
              <a:rPr lang="en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feature1</a:t>
            </a:r>
            <a:r>
              <a:rPr lang="en" sz="160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.actions.js		</a:t>
            </a: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Actions/Async Actions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feature1.reducer.js		</a:t>
            </a: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Reducer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feature1.constants.js		</a:t>
            </a: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Specific constants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feature1.scss				</a:t>
            </a: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Styles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Feature1.js				</a:t>
            </a:r>
            <a:r>
              <a:rPr lang="en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Component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create.store.js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/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- (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constants.js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global.config.js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App.js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950325" y="1564225"/>
            <a:ext cx="0" cy="2659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1415550" y="1825525"/>
            <a:ext cx="0" cy="1109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Hands-On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Let’s Organize our code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React+Redux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Combining </a:t>
            </a:r>
            <a:r>
              <a:rPr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React</a:t>
            </a:r>
            <a:r>
              <a:rPr lang="en" sz="3600">
                <a:solidFill>
                  <a:srgbClr val="33333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 with </a:t>
            </a:r>
            <a:r>
              <a:rPr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Redux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React+Redux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Two things we need to connect React with Redux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Wrapping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our App with a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HOC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called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Provider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Provider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listens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for store changes and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notifies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the App (i.e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Use the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utility to connect store with the components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 controls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what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&amp; </a:t>
            </a:r>
            <a:r>
              <a:rPr lang="en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how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the component will receive the state data. 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Any component attached with connect utility has access to the store’s state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Provider HOC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	import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'react'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import {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} from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'react-dom'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import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'./our/root/App'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8735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import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'./our/create.store'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Provider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={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}&gt;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		&lt;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&lt;/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Provider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&gt;,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rootEl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It is a </a:t>
            </a:r>
            <a:r>
              <a:rPr lang="en" sz="3600">
                <a:solidFill>
                  <a:srgbClr val="33333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predictable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state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3600">
                <a:solidFill>
                  <a:srgbClr val="33333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container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for JavaScript apps.</a:t>
            </a:r>
          </a:p>
          <a:p>
            <a:pPr lv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i="1" lang="en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Official Docs</a:t>
            </a:r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What is Redux?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'react-redux'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AppContainer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AppContainer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Container Components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Container component are the one which have access to the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Redux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state, or Are having any business logic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They only pass the required data to child components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Container components are the ones with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applied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We need a strategy for how many levels we need to pass data. After a couple of levels, introduce a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43434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ed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component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Presentational Components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Components which are there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only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present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data to the user.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They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Don’t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have any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business logic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or any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complex computations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They get the data as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via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props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just display them.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They are sometimes called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PURE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components, as they are just simple functions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They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Don’t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have any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lifecycle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events and thus are </a:t>
            </a:r>
            <a:r>
              <a:rPr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Faster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process.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PURE components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({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}) =&gt; 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This is a row.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}&lt;/p&gt;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 Functions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Connect function takes some functions as arguments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These functions determine how we want to subscribe to store changes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There are multiple scenarios where these come in handy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74EA7"/>
              </a:buClr>
              <a:buSzPct val="77777"/>
              <a:buFont typeface="Consolas"/>
            </a:pP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674EA7"/>
              </a:buClr>
              <a:buSzPct val="77777"/>
              <a:buFont typeface="Consolas"/>
            </a:pP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mapDispatchToProps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Existence of each of these functions will tell what the component will receive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</a:t>
            </a:r>
            <a:r>
              <a:rPr b="1" i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store changes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inject entire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</a:t>
            </a:r>
            <a:r>
              <a:rPr b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Don’t </a:t>
            </a:r>
            <a:r>
              <a:rPr b="1" i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store changes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	// inject only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</a:t>
            </a:r>
            <a:r>
              <a:rPr b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component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()(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</a:t>
            </a:r>
            <a:r>
              <a:rPr b="1" i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store changes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inject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</a:t>
            </a:r>
            <a:r>
              <a:rPr b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state.users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Don’t </a:t>
            </a:r>
            <a:r>
              <a:rPr b="1" i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store changes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inject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fetchUsers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action creator to </a:t>
            </a:r>
            <a:r>
              <a:rPr b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mapDispatchToProps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{getUser: (id) =&gt; dispatch(fetchUsers(id))}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mapDispatchToProps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8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</a:t>
            </a:r>
            <a:r>
              <a:rPr b="1" i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Subscribe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store changes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inject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users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to </a:t>
            </a:r>
            <a:r>
              <a:rPr b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// inject </a:t>
            </a:r>
            <a:r>
              <a:rPr i="1" lang="en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fetchUsers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action creator to </a:t>
            </a:r>
            <a:r>
              <a:rPr b="1"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mapStateToProps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state.users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4125"/>
                </a:solidFill>
                <a:latin typeface="Consolas"/>
                <a:ea typeface="Consolas"/>
                <a:cs typeface="Consolas"/>
                <a:sym typeface="Consolas"/>
              </a:rPr>
              <a:t>mapDispatchToProps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=&gt; {</a:t>
            </a: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{getUser: (id) =&gt; dispatch(fetchUsers(id))}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38735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mapStateToProps, </a:t>
            </a:r>
            <a:r>
              <a:rPr lang="en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mapDispatchToProps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1"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Connect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What the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hell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does that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mean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What is Redux?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 is a Glorified Event-Emitter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It fires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events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when the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store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has changed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Requires us to keep our data flow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Uni-directional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Can be used with Any of the front-end languages, including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Angular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Backbone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React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and many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more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Redux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does not have </a:t>
            </a:r>
            <a:r>
              <a:rPr i="1" lang="en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anything to do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with </a:t>
            </a:r>
            <a:r>
              <a:rPr lang="en">
                <a:solidFill>
                  <a:srgbClr val="43434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React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Understanding Redux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There are </a:t>
            </a:r>
            <a:r>
              <a:rPr b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basic/essential </a:t>
            </a:r>
            <a:r>
              <a:rPr b="1" i="1"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components</a:t>
            </a: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to keep in mind when using Redux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Store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Reducers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Clr>
                <a:srgbClr val="434343"/>
              </a:buClr>
              <a:buSzPct val="77777"/>
              <a:buFont typeface="Raleway"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Actions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Components of Redux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Global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Object, Holds your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entire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application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state. To </a:t>
            </a:r>
            <a:r>
              <a:rPr i="1"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update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any part of app,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change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the store.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Store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loading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[{...}, {...}],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	user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{ </a:t>
            </a: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products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{ </a:t>
            </a: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... },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{ </a:t>
            </a: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... },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{ </a:t>
            </a:r>
            <a:r>
              <a:rPr lang="en">
                <a:solidFill>
                  <a:srgbClr val="134F5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... },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normalized state?</a:t>
            </a:r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Store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plain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JavaScript Object, specifies what to do. Fire an </a:t>
            </a:r>
            <a:r>
              <a:rPr lang="en" sz="3600">
                <a:solidFill>
                  <a:srgbClr val="333333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action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when the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store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 needs to be </a:t>
            </a:r>
            <a:r>
              <a:rPr i="1" lang="en" sz="3600">
                <a:solidFill>
                  <a:srgbClr val="333333"/>
                </a:solidFill>
                <a:latin typeface="Raleway Light"/>
                <a:ea typeface="Raleway Light"/>
                <a:cs typeface="Raleway Light"/>
                <a:sym typeface="Raleway Light"/>
              </a:rPr>
              <a:t>updated</a:t>
            </a:r>
            <a:r>
              <a:rPr lang="en" sz="3600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 Action</a:t>
            </a:r>
            <a:r>
              <a:rPr lang="en">
                <a:solidFill>
                  <a:srgbClr val="8E7CC3"/>
                </a:solidFill>
                <a:highlight>
                  <a:srgbClr val="8E7CC3"/>
                </a:highlight>
                <a:latin typeface="Oswald Light"/>
                <a:ea typeface="Oswald Light"/>
                <a:cs typeface="Oswald Light"/>
                <a:sym typeface="Oswald Ligh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