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pJsJ9Q13dmurTTmR1HmMCJnpbk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ath Ghola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DB2EC7-DDAF-4F28-A264-DAF8A876F7E5}">
  <a:tblStyle styleId="{30DB2EC7-DDAF-4F28-A264-DAF8A876F7E5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D34F20-40D6-4F60-8C06-A09E8D339F36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A"/>
          </a:solidFill>
        </a:fill>
      </a:tcStyle>
    </a:wholeTbl>
    <a:band1H>
      <a:tcTxStyle/>
      <a:tcStyle>
        <a:tcBdr/>
        <a:fill>
          <a:solidFill>
            <a:srgbClr val="CACC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C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7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2-23T01:33:00.677" idx="1">
    <p:pos x="10" y="1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LZWRsmA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684212" y="685798"/>
            <a:ext cx="8001001" cy="297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684212" y="3843866"/>
            <a:ext cx="6400801" cy="194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2100"/>
              <a:buFont typeface="Century Gothic"/>
              <a:buNone/>
              <a:defRPr sz="2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2100"/>
              <a:buFont typeface="Century Gothic"/>
              <a:buNone/>
              <a:defRPr sz="2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2100"/>
              <a:buFont typeface="Century Gothic"/>
              <a:buNone/>
              <a:defRPr sz="2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2100"/>
              <a:buFont typeface="Century Gothic"/>
              <a:buNone/>
              <a:defRPr sz="21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2100"/>
              <a:buFont typeface="Century Gothic"/>
              <a:buNone/>
              <a:defRPr sz="2100"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cxnSp>
        <p:nvCxnSpPr>
          <p:cNvPr id="18" name="Google Shape;18;p21"/>
          <p:cNvCxnSpPr/>
          <p:nvPr/>
        </p:nvCxnSpPr>
        <p:spPr>
          <a:xfrm flipH="1">
            <a:off x="8228011" y="8467"/>
            <a:ext cx="3810001" cy="3810001"/>
          </a:xfrm>
          <a:prstGeom prst="straightConnector1">
            <a:avLst/>
          </a:prstGeom>
          <a:noFill/>
          <a:ln w="12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21"/>
          <p:cNvCxnSpPr/>
          <p:nvPr/>
        </p:nvCxnSpPr>
        <p:spPr>
          <a:xfrm flipH="1">
            <a:off x="6108169" y="91544"/>
            <a:ext cx="6080656" cy="6080656"/>
          </a:xfrm>
          <a:prstGeom prst="straightConnector1">
            <a:avLst/>
          </a:prstGeom>
          <a:noFill/>
          <a:ln w="12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0;p21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1;p21"/>
          <p:cNvCxnSpPr/>
          <p:nvPr/>
        </p:nvCxnSpPr>
        <p:spPr>
          <a:xfrm flipH="1">
            <a:off x="7335836" y="32277"/>
            <a:ext cx="4852990" cy="4852991"/>
          </a:xfrm>
          <a:prstGeom prst="straightConnector1">
            <a:avLst/>
          </a:prstGeom>
          <a:noFill/>
          <a:ln w="317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21"/>
          <p:cNvCxnSpPr/>
          <p:nvPr/>
        </p:nvCxnSpPr>
        <p:spPr>
          <a:xfrm flipH="1">
            <a:off x="7845425" y="609601"/>
            <a:ext cx="4343400" cy="4343399"/>
          </a:xfrm>
          <a:prstGeom prst="straightConnector1">
            <a:avLst/>
          </a:prstGeom>
          <a:noFill/>
          <a:ln w="317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1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2"/>
          </p:nvPr>
        </p:nvSpPr>
        <p:spPr>
          <a:xfrm>
            <a:off x="684212" y="4301066"/>
            <a:ext cx="8534401" cy="168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/>
          <p:nvPr/>
        </p:nvSpPr>
        <p:spPr>
          <a:xfrm>
            <a:off x="531812" y="436590"/>
            <a:ext cx="609601" cy="133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64" name="Google Shape;64;p30"/>
          <p:cNvSpPr txBox="1"/>
          <p:nvPr/>
        </p:nvSpPr>
        <p:spPr>
          <a:xfrm>
            <a:off x="10285411" y="2392968"/>
            <a:ext cx="609601" cy="133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1" cy="169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84210" y="5132980"/>
            <a:ext cx="8535991" cy="86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>
            <a:spLocks noGrp="1"/>
          </p:cNvSpPr>
          <p:nvPr>
            <p:ph type="title"/>
          </p:nvPr>
        </p:nvSpPr>
        <p:spPr>
          <a:xfrm>
            <a:off x="1141412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1"/>
          </p:nvPr>
        </p:nvSpPr>
        <p:spPr>
          <a:xfrm>
            <a:off x="684212" y="3928533"/>
            <a:ext cx="8534401" cy="104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 cap="none">
                <a:solidFill>
                  <a:srgbClr val="FFFFFF"/>
                </a:solidFill>
              </a:defRPr>
            </a:lvl1pPr>
            <a:lvl2pPr marL="914400" lvl="1" indent="-3505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20"/>
              <a:buFont typeface="Century Gothic"/>
              <a:buChar char=""/>
              <a:defRPr sz="2400" cap="none">
                <a:solidFill>
                  <a:srgbClr val="FFFFFF"/>
                </a:solidFill>
              </a:defRPr>
            </a:lvl2pPr>
            <a:lvl3pPr marL="1371600" lvl="2" indent="-3505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20"/>
              <a:buFont typeface="Century Gothic"/>
              <a:buChar char=""/>
              <a:defRPr sz="2400" cap="none">
                <a:solidFill>
                  <a:srgbClr val="FFFFFF"/>
                </a:solidFill>
              </a:defRPr>
            </a:lvl3pPr>
            <a:lvl4pPr marL="1828800" lvl="3" indent="-3505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20"/>
              <a:buFont typeface="Century Gothic"/>
              <a:buChar char=""/>
              <a:defRPr sz="2400" cap="none">
                <a:solidFill>
                  <a:srgbClr val="FFFFFF"/>
                </a:solidFill>
              </a:defRPr>
            </a:lvl4pPr>
            <a:lvl5pPr marL="2286000" lvl="4" indent="-3505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20"/>
              <a:buFont typeface="Century Gothic"/>
              <a:buChar char=""/>
              <a:defRPr sz="2400" cap="none">
                <a:solidFill>
                  <a:srgbClr val="FFFFFF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/>
          <p:nvPr/>
        </p:nvSpPr>
        <p:spPr>
          <a:xfrm>
            <a:off x="531812" y="436590"/>
            <a:ext cx="609601" cy="133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75" name="Google Shape;75;p32"/>
          <p:cNvSpPr txBox="1"/>
          <p:nvPr/>
        </p:nvSpPr>
        <p:spPr>
          <a:xfrm>
            <a:off x="10285411" y="2392968"/>
            <a:ext cx="609601" cy="133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>
            <a:spLocks noGrp="1"/>
          </p:cNvSpPr>
          <p:nvPr>
            <p:ph type="title"/>
          </p:nvPr>
        </p:nvSpPr>
        <p:spPr>
          <a:xfrm>
            <a:off x="684212" y="685800"/>
            <a:ext cx="100584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body" idx="1"/>
          </p:nvPr>
        </p:nvSpPr>
        <p:spPr>
          <a:xfrm>
            <a:off x="684212" y="3928533"/>
            <a:ext cx="85344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 cap="none">
                <a:solidFill>
                  <a:srgbClr val="FFFFFF"/>
                </a:solidFill>
              </a:defRPr>
            </a:lvl1pPr>
            <a:lvl2pPr marL="914400" lvl="1" indent="-3505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20"/>
              <a:buFont typeface="Century Gothic"/>
              <a:buChar char=""/>
              <a:defRPr sz="2400" cap="none">
                <a:solidFill>
                  <a:srgbClr val="FFFFFF"/>
                </a:solidFill>
              </a:defRPr>
            </a:lvl2pPr>
            <a:lvl3pPr marL="1371600" lvl="2" indent="-3505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20"/>
              <a:buFont typeface="Century Gothic"/>
              <a:buChar char=""/>
              <a:defRPr sz="2400" cap="none">
                <a:solidFill>
                  <a:srgbClr val="FFFFFF"/>
                </a:solidFill>
              </a:defRPr>
            </a:lvl3pPr>
            <a:lvl4pPr marL="1828800" lvl="3" indent="-3505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20"/>
              <a:buFont typeface="Century Gothic"/>
              <a:buChar char=""/>
              <a:defRPr sz="2400" cap="none">
                <a:solidFill>
                  <a:srgbClr val="FFFFFF"/>
                </a:solidFill>
              </a:defRPr>
            </a:lvl4pPr>
            <a:lvl5pPr marL="2286000" lvl="4" indent="-3505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20"/>
              <a:buFont typeface="Century Gothic"/>
              <a:buChar char=""/>
              <a:defRPr sz="2400" cap="none">
                <a:solidFill>
                  <a:srgbClr val="FFFFFF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2"/>
          </p:nvPr>
        </p:nvSpPr>
        <p:spPr>
          <a:xfrm>
            <a:off x="684211" y="4766731"/>
            <a:ext cx="8534401" cy="122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7085011" y="685800"/>
            <a:ext cx="36576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2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7085011" y="2209799"/>
            <a:ext cx="3657601" cy="20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>
            <a:spLocks noGrp="1"/>
          </p:cNvSpPr>
          <p:nvPr>
            <p:ph type="pic" idx="2"/>
          </p:nvPr>
        </p:nvSpPr>
        <p:spPr>
          <a:xfrm>
            <a:off x="989011" y="914400"/>
            <a:ext cx="3280976" cy="4572000"/>
          </a:xfrm>
          <a:prstGeom prst="rect">
            <a:avLst/>
          </a:prstGeom>
          <a:noFill/>
          <a:ln w="15875" cap="flat" cmpd="sng">
            <a:solidFill>
              <a:srgbClr val="FFFFF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1"/>
          </p:nvPr>
        </p:nvSpPr>
        <p:spPr>
          <a:xfrm>
            <a:off x="4722812" y="2777065"/>
            <a:ext cx="6021388" cy="204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684210" y="2006600"/>
            <a:ext cx="8534402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684212" y="4495800"/>
            <a:ext cx="8534401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684210" y="685800"/>
            <a:ext cx="4937656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>
                <a:solidFill>
                  <a:srgbClr val="FFFFFF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6079066" y="685800"/>
            <a:ext cx="4665134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>
            <a:spLocks noGrp="1"/>
          </p:cNvSpPr>
          <p:nvPr>
            <p:ph type="pic" idx="2"/>
          </p:nvPr>
        </p:nvSpPr>
        <p:spPr>
          <a:xfrm>
            <a:off x="685799" y="533400"/>
            <a:ext cx="10818814" cy="3124200"/>
          </a:xfrm>
          <a:prstGeom prst="rect">
            <a:avLst/>
          </a:prstGeom>
          <a:noFill/>
          <a:ln w="15875" cap="flat" cmpd="sng">
            <a:solidFill>
              <a:srgbClr val="FFFFF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>
          <a:xfrm>
            <a:off x="914402" y="3843866"/>
            <a:ext cx="8304211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600"/>
              <a:buFont typeface="Century Gothic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600"/>
              <a:buFont typeface="Century Gothic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600"/>
              <a:buFont typeface="Century Gothic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600"/>
              <a:buFont typeface="Century Gothic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600"/>
              <a:buFont typeface="Century Gothic"/>
              <a:buNone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>
            <a:spLocks noGrp="1"/>
          </p:cNvSpPr>
          <p:nvPr>
            <p:ph type="title"/>
          </p:nvPr>
        </p:nvSpPr>
        <p:spPr>
          <a:xfrm>
            <a:off x="684212" y="685800"/>
            <a:ext cx="100584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9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800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"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>
                <a:solidFill>
                  <a:srgbClr val="0A314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6D3EE"/>
            </a:gs>
            <a:gs pos="10000">
              <a:srgbClr val="66D3EE"/>
            </a:gs>
            <a:gs pos="100000">
              <a:srgbClr val="06588E"/>
            </a:gs>
          </a:gsLst>
          <a:lin ang="612000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9206969" y="2963331"/>
            <a:ext cx="2981861" cy="3208871"/>
            <a:chOff x="0" y="-1"/>
            <a:chExt cx="2981859" cy="3208869"/>
          </a:xfrm>
        </p:grpSpPr>
        <p:cxnSp>
          <p:nvCxnSpPr>
            <p:cNvPr id="7" name="Google Shape;7;p20"/>
            <p:cNvCxnSpPr/>
            <p:nvPr/>
          </p:nvCxnSpPr>
          <p:spPr>
            <a:xfrm flipH="1">
              <a:off x="2069043" y="-1"/>
              <a:ext cx="912815" cy="912813"/>
            </a:xfrm>
            <a:prstGeom prst="straightConnector1">
              <a:avLst/>
            </a:pr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0"/>
            <p:cNvCxnSpPr/>
            <p:nvPr/>
          </p:nvCxnSpPr>
          <p:spPr>
            <a:xfrm flipH="1">
              <a:off x="0" y="227010"/>
              <a:ext cx="2981857" cy="2981858"/>
            </a:xfrm>
            <a:prstGeom prst="straightConnector1">
              <a:avLst/>
            </a:pr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20"/>
            <p:cNvCxnSpPr/>
            <p:nvPr/>
          </p:nvCxnSpPr>
          <p:spPr>
            <a:xfrm flipH="1">
              <a:off x="1085322" y="321733"/>
              <a:ext cx="1896535" cy="1896534"/>
            </a:xfrm>
            <a:prstGeom prst="straightConnector1">
              <a:avLst/>
            </a:pr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20"/>
            <p:cNvCxnSpPr/>
            <p:nvPr/>
          </p:nvCxnSpPr>
          <p:spPr>
            <a:xfrm flipH="1">
              <a:off x="1236134" y="167746"/>
              <a:ext cx="1745722" cy="1745721"/>
            </a:xfrm>
            <a:prstGeom prst="straightConnector1">
              <a:avLst/>
            </a:pr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20"/>
            <p:cNvCxnSpPr/>
            <p:nvPr/>
          </p:nvCxnSpPr>
          <p:spPr>
            <a:xfrm flipH="1">
              <a:off x="1711857" y="719667"/>
              <a:ext cx="1270002" cy="1270000"/>
            </a:xfrm>
            <a:prstGeom prst="straightConnector1">
              <a:avLst/>
            </a:pr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609600" y="224821"/>
            <a:ext cx="10972800" cy="12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609600" y="1467453"/>
            <a:ext cx="10972800" cy="479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"/>
              <a:defRPr sz="20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A31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A31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A31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A31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A31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A31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A31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A31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14A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A31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anath2097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99356n/OnlineCC.gi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-3"/>
            <a:ext cx="12192000" cy="685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" name="Google Shape;87;p1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" y="9"/>
            <a:ext cx="12191981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 flipH="1">
            <a:off x="-8605" y="19651"/>
            <a:ext cx="12191076" cy="685799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446" y="0"/>
                </a:lnTo>
                <a:lnTo>
                  <a:pt x="21600" y="9161"/>
                </a:lnTo>
                <a:lnTo>
                  <a:pt x="21600" y="21600"/>
                </a:lnTo>
                <a:lnTo>
                  <a:pt x="5154" y="21600"/>
                </a:lnTo>
                <a:lnTo>
                  <a:pt x="0" y="1243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6D3EE">
                  <a:alpha val="78823"/>
                </a:srgbClr>
              </a:gs>
              <a:gs pos="2000">
                <a:srgbClr val="66D3EE">
                  <a:alpha val="78823"/>
                </a:srgbClr>
              </a:gs>
              <a:gs pos="100000">
                <a:srgbClr val="06588E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670236" y="1356905"/>
            <a:ext cx="8032389" cy="24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entury Gothic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ONLINE COMPILER USING CLOUD COMPUTING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03571" y="4073738"/>
            <a:ext cx="6951066" cy="24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None/>
            </a:pPr>
            <a:r>
              <a:rPr lang="en-US" sz="2000">
                <a:solidFill>
                  <a:srgbClr val="FFFFFF"/>
                </a:solidFill>
              </a:rPr>
              <a:t>Computer Science Project </a:t>
            </a:r>
            <a:r>
              <a:rPr lang="en-US" sz="1800" b="1">
                <a:solidFill>
                  <a:srgbClr val="FFFFFF"/>
                </a:solidFill>
              </a:rPr>
              <a:t>II</a:t>
            </a:r>
            <a:r>
              <a:rPr lang="en-US" sz="2000">
                <a:solidFill>
                  <a:srgbClr val="FFFFFF"/>
                </a:solidFill>
              </a:rPr>
              <a:t>– CS692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entury Gothic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Anchal Singh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Ramesh Kyasaram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Brandon Mercado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Tushar Rakholiya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Sanath Gholap 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Harshada Chaudhari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6111344" y="9144"/>
            <a:ext cx="6080658" cy="6163735"/>
            <a:chOff x="0" y="0"/>
            <a:chExt cx="6080657" cy="6163734"/>
          </a:xfrm>
        </p:grpSpPr>
        <p:cxnSp>
          <p:nvCxnSpPr>
            <p:cNvPr id="92" name="Google Shape;92;p1"/>
            <p:cNvCxnSpPr/>
            <p:nvPr/>
          </p:nvCxnSpPr>
          <p:spPr>
            <a:xfrm flipH="1">
              <a:off x="2119841" y="0"/>
              <a:ext cx="3810001" cy="3810000"/>
            </a:xfrm>
            <a:prstGeom prst="straightConnector1">
              <a:avLst/>
            </a:pr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 flipH="1">
              <a:off x="0" y="83077"/>
              <a:ext cx="6080656" cy="6080657"/>
            </a:xfrm>
            <a:prstGeom prst="straightConnector1">
              <a:avLst/>
            </a:pr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 flipH="1">
              <a:off x="1127654" y="220133"/>
              <a:ext cx="4953001" cy="4953001"/>
            </a:xfrm>
            <a:prstGeom prst="straightConnector1">
              <a:avLst/>
            </a:pr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"/>
            <p:cNvCxnSpPr/>
            <p:nvPr/>
          </p:nvCxnSpPr>
          <p:spPr>
            <a:xfrm flipH="1">
              <a:off x="1227667" y="23810"/>
              <a:ext cx="4852990" cy="4852991"/>
            </a:xfrm>
            <a:prstGeom prst="straightConnector1">
              <a:avLst/>
            </a:prstGeom>
            <a:noFill/>
            <a:ln w="317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96;p1"/>
            <p:cNvCxnSpPr/>
            <p:nvPr/>
          </p:nvCxnSpPr>
          <p:spPr>
            <a:xfrm flipH="1">
              <a:off x="1737256" y="601133"/>
              <a:ext cx="4343400" cy="4343400"/>
            </a:xfrm>
            <a:prstGeom prst="straightConnector1">
              <a:avLst/>
            </a:prstGeom>
            <a:noFill/>
            <a:ln w="317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684211" y="-1140801"/>
            <a:ext cx="8534402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b="1"/>
              <a:t>ACCEPTANCE CRITERIA</a:t>
            </a:r>
            <a:endParaRPr/>
          </a:p>
        </p:txBody>
      </p:sp>
      <p:graphicFrame>
        <p:nvGraphicFramePr>
          <p:cNvPr id="151" name="Google Shape;151;p10"/>
          <p:cNvGraphicFramePr/>
          <p:nvPr/>
        </p:nvGraphicFramePr>
        <p:xfrm>
          <a:off x="596900" y="1140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{30DB2EC7-DDAF-4F28-A264-DAF8A876F7E5}</a:tableStyleId>
              </a:tblPr>
              <a:tblGrid>
                <a:gridCol w="10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ID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Stories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As a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Acceptance Criteria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User Registration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New User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1. Display Website.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2. Display Register or sign in option.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3. A user cannot register without completing all mandatory fields.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4. Information from the form is stored in the registration database.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5. Existing user cannot register again. 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6. Commencement and maintaining the session while logged in.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7. Triggers session termination.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Login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Existing User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 1. Login with username/e-mail.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2. Enter password.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3. Forgot username/password.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Compilers for C, C++, C#, Java and Python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New/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Existing User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 1. Display a drop-down menu of the programming languages.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2. Display two text areas for entering the source code and for viewing output/error of the code.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4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Compile code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New/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Existing User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 1. Display a run button.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2. Programming language should be selected by user from the drop-down menu.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3. There should be code written by the user in the "Enter your code" text area.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5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Save Code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Existing User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 1. The user must me registered and logged in in-order to use the save feature.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2. Display "Save" button.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3. The programming language should be selected and there should be a code written by the user in the source code area.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Share Code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Existing User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entury Gothic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user must be registered and logged tin-order to use the share feature.</a:t>
                      </a:r>
                      <a:endParaRPr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entury Gothic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Display “Share” button.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684211" y="-1140801"/>
            <a:ext cx="8534402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b="1"/>
              <a:t>TEST CASES</a:t>
            </a:r>
            <a:endParaRPr/>
          </a:p>
        </p:txBody>
      </p:sp>
      <p:graphicFrame>
        <p:nvGraphicFramePr>
          <p:cNvPr id="157" name="Google Shape;157;p11"/>
          <p:cNvGraphicFramePr/>
          <p:nvPr/>
        </p:nvGraphicFramePr>
        <p:xfrm>
          <a:off x="684212" y="1182688"/>
          <a:ext cx="10812475" cy="5515795"/>
        </p:xfrm>
        <a:graphic>
          <a:graphicData uri="http://schemas.openxmlformats.org/drawingml/2006/table">
            <a:tbl>
              <a:tblPr>
                <a:noFill/>
                <a:tableStyleId>{30DB2EC7-DDAF-4F28-A264-DAF8A876F7E5}</a:tableStyleId>
              </a:tblPr>
              <a:tblGrid>
                <a:gridCol w="8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Test Cases for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Test Case ID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Test Scenario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Test Data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Expected Results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Actual Results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Pass/Fail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052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325"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Registration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registration form with First name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Sanath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registration form without first  name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*Blank*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registration form with Last name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Gholap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registration form without Last name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*Blank*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registration form with vaild email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sng" strike="noStrike" cap="none">
                          <a:solidFill>
                            <a:schemeClr val="dk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sanath2097@gmail.com</a:t>
                      </a:r>
                      <a:endParaRPr sz="800" b="0" i="0" u="sng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registration form without email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*Blank*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registration form with Password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testpassword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registration form without Password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*Blank*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registration form with invalid email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sanathgholap.com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registration form with confirming Password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*Wrong password in confirm field*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325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Login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Login page with Password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testpassword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Login page without Password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*Blank*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Registration with pre-registered e-mail ID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sng" strike="noStrike" cap="none">
                          <a:solidFill>
                            <a:schemeClr val="dk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sanath2097@gmail.com</a:t>
                      </a:r>
                      <a:endParaRPr sz="800" b="0" i="0" u="sng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User Already Exsists Error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User Already Exsists Error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80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Compile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Choosing the language from the drop-down menu with selecting a language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Java/Python/C/C++/C#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Choosing the language from the drop-down menu without selecting a language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*Blank*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Enter source code in the text area with entering text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Any code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9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17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Enter source code in the text area without entering text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*Blank*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>
                    <a:solidFill>
                      <a:srgbClr val="8A9C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4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Save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18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if the source code text area contains code with actual code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Any code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NO 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6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19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Check if the source code text area contains code without actual code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*Blank*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Validation Errors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PASS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25" marR="4525" marT="45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684211" y="-1140801"/>
            <a:ext cx="8534402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684212" y="1479062"/>
            <a:ext cx="8534401" cy="47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AWS (Cloud Server)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Python(Flask) (Middleware Business Logic)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HTML/CSS (Front-end)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MongoDB (Database)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DynamoDB (AWS Service)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Authy (for MFA/Security purposes)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Boto3 (for communication between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chemeClr val="lt1"/>
                </a:solidFill>
              </a:rPr>
              <a:t>			pycharm files to AWS)</a:t>
            </a:r>
            <a:endParaRPr/>
          </a:p>
        </p:txBody>
      </p:sp>
      <p:pic>
        <p:nvPicPr>
          <p:cNvPr id="164" name="Google Shape;164;p12" descr="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2697" y="629138"/>
            <a:ext cx="5445091" cy="54450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684211" y="-1140801"/>
            <a:ext cx="8534402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b="1"/>
              <a:t>SPRINT 5</a:t>
            </a:r>
            <a:endParaRPr/>
          </a:p>
        </p:txBody>
      </p:sp>
      <p:grpSp>
        <p:nvGrpSpPr>
          <p:cNvPr id="170" name="Google Shape;170;p13"/>
          <p:cNvGrpSpPr/>
          <p:nvPr/>
        </p:nvGrpSpPr>
        <p:grpSpPr>
          <a:xfrm>
            <a:off x="-148859" y="1140800"/>
            <a:ext cx="11656648" cy="4468380"/>
            <a:chOff x="-148859" y="1076077"/>
            <a:chExt cx="12861312" cy="4941524"/>
          </a:xfrm>
        </p:grpSpPr>
        <p:pic>
          <p:nvPicPr>
            <p:cNvPr id="171" name="Google Shape;171;p13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48859" y="1076077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3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2645" y="1108439"/>
              <a:ext cx="4876800" cy="4876800"/>
            </a:xfrm>
            <a:prstGeom prst="rect">
              <a:avLst/>
            </a:prstGeom>
            <a:noFill/>
            <a:ln>
              <a:noFill/>
            </a:ln>
            <a:effectLst>
              <a:outerShdw blurRad="190500" algn="tl" rotWithShape="0">
                <a:srgbClr val="000000">
                  <a:alpha val="69803"/>
                </a:srgbClr>
              </a:outerShdw>
            </a:effectLst>
          </p:spPr>
        </p:pic>
        <p:pic>
          <p:nvPicPr>
            <p:cNvPr id="173" name="Google Shape;173;p13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35653" y="1140801"/>
              <a:ext cx="4876800" cy="4876800"/>
            </a:xfrm>
            <a:prstGeom prst="rect">
              <a:avLst/>
            </a:prstGeom>
            <a:noFill/>
            <a:ln>
              <a:noFill/>
            </a:ln>
            <a:effectLst>
              <a:outerShdw blurRad="190500" algn="tl" rotWithShape="0">
                <a:srgbClr val="000000">
                  <a:alpha val="69803"/>
                </a:srgbClr>
              </a:outerShdw>
            </a:effectLst>
          </p:spPr>
        </p:pic>
        <p:pic>
          <p:nvPicPr>
            <p:cNvPr id="174" name="Google Shape;174;p13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74149" y="1124620"/>
              <a:ext cx="4876800" cy="4876800"/>
            </a:xfrm>
            <a:prstGeom prst="rect">
              <a:avLst/>
            </a:prstGeom>
            <a:noFill/>
            <a:ln>
              <a:noFill/>
            </a:ln>
            <a:effectLst>
              <a:outerShdw blurRad="190500" algn="tl" rotWithShape="0">
                <a:srgbClr val="000000">
                  <a:alpha val="69803"/>
                </a:srgbClr>
              </a:outerShdw>
            </a:effectLst>
          </p:spPr>
        </p:pic>
      </p:grpSp>
      <p:sp>
        <p:nvSpPr>
          <p:cNvPr id="175" name="Google Shape;175;p13"/>
          <p:cNvSpPr txBox="1"/>
          <p:nvPr/>
        </p:nvSpPr>
        <p:spPr>
          <a:xfrm>
            <a:off x="8849435" y="3344480"/>
            <a:ext cx="896696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8</a:t>
            </a:r>
            <a:endParaRPr sz="1800" b="0" i="0" u="none" strike="noStrike" cap="none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6513820" y="3344480"/>
            <a:ext cx="896696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6F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7</a:t>
            </a:r>
            <a:endParaRPr sz="1800" b="0" i="0" u="none" strike="noStrike" cap="none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4054716" y="3344480"/>
            <a:ext cx="896696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6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1612798" y="3344480"/>
            <a:ext cx="896696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5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684210" y="5176779"/>
            <a:ext cx="8929021" cy="92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Finalized the cloud server i.e., AWS vs. Azure.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Onboarding whole team on AWS platform.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Integration (DynamoDB + AWS).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684211" y="-1140801"/>
            <a:ext cx="8534402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b="1"/>
              <a:t>SPRINT BACKLOG</a:t>
            </a:r>
            <a:endParaRPr/>
          </a:p>
        </p:txBody>
      </p:sp>
      <p:graphicFrame>
        <p:nvGraphicFramePr>
          <p:cNvPr id="185" name="Google Shape;185;p14"/>
          <p:cNvGraphicFramePr/>
          <p:nvPr/>
        </p:nvGraphicFramePr>
        <p:xfrm>
          <a:off x="684212" y="130660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{A5D34F20-40D6-4F60-8C06-A09E8D339F36}</a:tableStyleId>
              </a:tblPr>
              <a:tblGrid>
                <a:gridCol w="17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Sprint Backlog 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Module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Priority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Issues Encountered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Start 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End 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Status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Sprint 5 : Story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Database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High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Integration of DynamoDB on AWS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01/26/2021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02/18/2021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Completed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Sprint 5 : Story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Cloud Server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High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Path configuration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02/3/2021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02/19/2021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 u="none" strike="noStrike" cap="none"/>
                        <a:t>Completed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684211" y="-1140801"/>
            <a:ext cx="8534402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b="1"/>
              <a:t>RETROSPECTIVE SPRINT 5</a:t>
            </a:r>
            <a:endParaRPr/>
          </a:p>
        </p:txBody>
      </p:sp>
      <p:pic>
        <p:nvPicPr>
          <p:cNvPr id="191" name="Google Shape;191;p15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809" y="1559620"/>
            <a:ext cx="11243220" cy="344780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316983" y="-761145"/>
            <a:ext cx="8534402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b="1"/>
              <a:t>SCRUM MEETINGS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316983" y="1743741"/>
            <a:ext cx="7034028" cy="467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 sz="2000">
                <a:solidFill>
                  <a:schemeClr val="lt1"/>
                </a:solidFill>
              </a:rPr>
              <a:t>We conduct scrum meetings every Tuesday via Zoom and WhatsApp Group. If needed, we conduct short meetings on the required day according to everyone’s convenience.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2000"/>
              <a:buFont typeface="Century Gothic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 sz="2000">
                <a:solidFill>
                  <a:schemeClr val="lt1"/>
                </a:solidFill>
              </a:rPr>
              <a:t>The format of our daily  scrum meetings consist of 3 main points :</a:t>
            </a:r>
            <a:endParaRPr/>
          </a:p>
          <a:p>
            <a:pPr marL="457200" lvl="1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What did you do yesterday?</a:t>
            </a:r>
            <a:endParaRPr/>
          </a:p>
          <a:p>
            <a:pPr marL="457200" lvl="1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What is the plan for today?</a:t>
            </a:r>
            <a:endParaRPr/>
          </a:p>
          <a:p>
            <a:pPr marL="457200" lvl="1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How close we are to reaching our sprint objectives?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1600"/>
              <a:buFont typeface="Century Gothic"/>
              <a:buNone/>
            </a:pPr>
            <a:endParaRPr sz="1600">
              <a:solidFill>
                <a:schemeClr val="lt1"/>
              </a:solidFill>
            </a:endParaRPr>
          </a:p>
        </p:txBody>
      </p:sp>
      <p:pic>
        <p:nvPicPr>
          <p:cNvPr id="198" name="Google Shape;198;p16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1743741"/>
            <a:ext cx="3424335" cy="341305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684211" y="-1140801"/>
            <a:ext cx="8534402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b="1"/>
              <a:t>FUTURE SCOPE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body" idx="1"/>
          </p:nvPr>
        </p:nvSpPr>
        <p:spPr>
          <a:xfrm>
            <a:off x="684212" y="1479062"/>
            <a:ext cx="7507287" cy="484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We can add a discussion area where registered users can help each other with their difficulties in the code.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2000"/>
              <a:buFont typeface="Century Gothic"/>
              <a:buNone/>
            </a:pPr>
            <a:endParaRPr sz="200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We can update our web application to make it more user friendly.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2000"/>
              <a:buFont typeface="Century Gothic"/>
              <a:buNone/>
            </a:pPr>
            <a:endParaRPr sz="200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We can expand our application for compiling various other programming languages.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ts val="2000"/>
              <a:buFont typeface="Century Gothic"/>
              <a:buNone/>
            </a:pPr>
            <a:endParaRPr sz="200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Implement strict privacy for user's data safety.</a:t>
            </a:r>
            <a:endParaRPr/>
          </a:p>
        </p:txBody>
      </p:sp>
      <p:pic>
        <p:nvPicPr>
          <p:cNvPr id="205" name="Google Shape;205;p17" descr="Light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2030" y="1860062"/>
            <a:ext cx="2795758" cy="279575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684212" y="685798"/>
            <a:ext cx="8001001" cy="297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entury Gothic"/>
              <a:buNone/>
            </a:pPr>
            <a:r>
              <a:rPr lang="en-US" b="1"/>
              <a:t>GITHUB LINK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body" idx="1"/>
          </p:nvPr>
        </p:nvSpPr>
        <p:spPr>
          <a:xfrm>
            <a:off x="684212" y="3843866"/>
            <a:ext cx="6400801" cy="194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6F"/>
              </a:buClr>
              <a:buSzPts val="2100"/>
              <a:buFont typeface="Century Gothic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https://github.com/sg99356n/OnlineCC.git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1206725" y="1847980"/>
            <a:ext cx="8534402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Century Gothic"/>
              <a:buNone/>
            </a:pPr>
            <a:r>
              <a:rPr lang="en-US" sz="9600" b="1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654908" y="510363"/>
            <a:ext cx="3247241" cy="72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654908" y="1239982"/>
            <a:ext cx="10224692" cy="452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i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i="1" dirty="0">
                <a:solidFill>
                  <a:srgbClr val="FFFFFF"/>
                </a:solidFill>
              </a:rPr>
              <a:t>In today’s fast and competitive world everything 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i="1" dirty="0">
                <a:solidFill>
                  <a:srgbClr val="FFFFFF"/>
                </a:solidFill>
              </a:rPr>
              <a:t>available on internet, and on web. So, we developed an online compiler using cloud computing. The main objective of this project is to develop a centralized compiler that helps to reduce problems like portability storage, cost, and space.</a:t>
            </a:r>
            <a:endParaRPr i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FFFFFF"/>
                </a:solidFill>
              </a:rPr>
              <a:t>It is the most convenient tool to compile code, remove errors and debug code. Moreover, we can run the web-based application remotely from any network connection that is independent of platform. The challenge of installing a compiler on each machine is also avoided and one can perform online exams therefore, all these benefits make this application suitable of cloud based online compiler.</a:t>
            </a:r>
            <a:endParaRPr i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</a:pPr>
            <a:endParaRPr i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27497" y="96820"/>
            <a:ext cx="74215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sz="3600" b="1"/>
              <a:t>PERSONA 1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l="31810" t="19770" r="15753" b="19770"/>
          <a:stretch/>
        </p:blipFill>
        <p:spPr>
          <a:xfrm>
            <a:off x="2162503" y="1239820"/>
            <a:ext cx="7866994" cy="521840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27497" y="96820"/>
            <a:ext cx="74215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sz="3600" b="1"/>
              <a:t>PERSONA 2</a:t>
            </a:r>
            <a:endParaRPr/>
          </a:p>
        </p:txBody>
      </p:sp>
      <p:pic>
        <p:nvPicPr>
          <p:cNvPr id="114" name="Google Shape;114;p4" descr="A picture containing text, screenshot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2327" t="19655" r="16595" b="21263"/>
          <a:stretch/>
        </p:blipFill>
        <p:spPr>
          <a:xfrm>
            <a:off x="2142796" y="1239820"/>
            <a:ext cx="7906408" cy="5209253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27497" y="96820"/>
            <a:ext cx="74215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sz="3600" b="1"/>
              <a:t>PERSONA 3</a:t>
            </a:r>
            <a:endParaRPr/>
          </a:p>
        </p:txBody>
      </p:sp>
      <p:pic>
        <p:nvPicPr>
          <p:cNvPr id="120" name="Google Shape;120;p5" descr="A picture containing text, screenshot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2198" t="19540" r="16142" b="20688"/>
          <a:stretch/>
        </p:blipFill>
        <p:spPr>
          <a:xfrm>
            <a:off x="2284686" y="1239820"/>
            <a:ext cx="7622628" cy="521093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684212" y="-1231991"/>
            <a:ext cx="8215423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b="1"/>
              <a:t>MVP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684212" y="1505688"/>
            <a:ext cx="6407053" cy="482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Which Problem does it solve!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ct val="100000"/>
              <a:buFont typeface="Century Gothic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It can be hectic for students or working professionals to download IDEs and virtual machines for individual languages to run their programs in very short amount of time.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ct val="100000"/>
              <a:buFont typeface="Century Gothic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Minimum :- An application which can compile or debug the code and get the desired output.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ct val="100000"/>
              <a:buFont typeface="Century Gothic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Viable : An online platform for everyone where anyone can run the code in any of the given programming languages with features like save the source code.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96F"/>
              </a:buClr>
              <a:buSzPct val="100000"/>
              <a:buFont typeface="Century Gothic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Minimum + Viable :- We are presenting a product which is based on cloud computing with features like login, registration with authentication and compilation of source code.</a:t>
            </a:r>
            <a:endParaRPr/>
          </a:p>
        </p:txBody>
      </p:sp>
      <p:pic>
        <p:nvPicPr>
          <p:cNvPr id="127" name="Google Shape;127;p6" descr="Diagram, 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070" y="1873494"/>
            <a:ext cx="4768770" cy="349709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82782" y="-252845"/>
            <a:ext cx="7389812" cy="139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b="1"/>
              <a:t>SYSTEM ARCHITECTURE</a:t>
            </a:r>
            <a:endParaRPr/>
          </a:p>
        </p:txBody>
      </p:sp>
      <p:pic>
        <p:nvPicPr>
          <p:cNvPr id="133" name="Google Shape;133;p7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418" y="1452741"/>
            <a:ext cx="9033163" cy="448970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919737" y="-554181"/>
            <a:ext cx="8534402" cy="147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b="1"/>
              <a:t>SEQUENCE DIAGRAM</a:t>
            </a:r>
            <a:endParaRPr/>
          </a:p>
        </p:txBody>
      </p:sp>
      <p:pic>
        <p:nvPicPr>
          <p:cNvPr id="139" name="Google Shape;139;p8" descr="Chart, box and whisk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137" y="1116419"/>
            <a:ext cx="5805828" cy="5528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684211" y="-1140801"/>
            <a:ext cx="8534402" cy="22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b="1"/>
              <a:t>PRODUCT BACKLOG</a:t>
            </a:r>
            <a:endParaRPr/>
          </a:p>
        </p:txBody>
      </p:sp>
      <p:graphicFrame>
        <p:nvGraphicFramePr>
          <p:cNvPr id="145" name="Google Shape;145;p9"/>
          <p:cNvGraphicFramePr/>
          <p:nvPr/>
        </p:nvGraphicFramePr>
        <p:xfrm>
          <a:off x="785451" y="1140800"/>
          <a:ext cx="3000000" cy="300000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B0B6CE"/>
                    </a:gs>
                    <a:gs pos="35000">
                      <a:srgbClr val="C9CCDB"/>
                    </a:gs>
                    <a:gs pos="100000">
                      <a:srgbClr val="EAEAF1"/>
                    </a:gs>
                  </a:gsLst>
                  <a:lin ang="16200000" scaled="0"/>
                </a:gradFill>
                <a:tableStyleId>{30DB2EC7-DDAF-4F28-A264-DAF8A876F7E5}</a:tableStyleId>
              </a:tblPr>
              <a:tblGrid>
                <a:gridCol w="49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ID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Stories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As a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I want to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So that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Compile code 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New/ Existing User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Write or paste the source code in the “Enter your code” text area and compile it by clicking on the “Run” button.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can compile and test my source code.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High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Compilers for C, C++, C#, java and Python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New/ Existing User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Select any of the compilers from the drop-down menu.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I can compile the code in any of the programming languages.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High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Save Code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Existing User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Save code by clicking on the “Save” button.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So that I can store my source code and view it whenever I login using my credentials.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High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Share Code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Existing User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Share code by clicking on the “Share” button.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 that I can share my source code.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Moderate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User Registration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New User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Enter login details that is the first and last name, e-mail and password.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I can create my profile and register myself on the cloud computing service.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Login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Existing User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Enter registered e-mail and password.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/>
                        <a:t>I can authenticate my account and after that I can retrieve previously stored source code.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1424</Words>
  <Application>Microsoft Macintosh PowerPoint</Application>
  <PresentationFormat>Widescreen</PresentationFormat>
  <Paragraphs>288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Century Gothic</vt:lpstr>
      <vt:lpstr>Calibri</vt:lpstr>
      <vt:lpstr>Arial</vt:lpstr>
      <vt:lpstr>Helvetica Neue</vt:lpstr>
      <vt:lpstr>Slice</vt:lpstr>
      <vt:lpstr>ONLINE COMPILER USING CLOUD COMPUTING</vt:lpstr>
      <vt:lpstr>      INTRODUCTION</vt:lpstr>
      <vt:lpstr>PERSONA 1</vt:lpstr>
      <vt:lpstr>PERSONA 2</vt:lpstr>
      <vt:lpstr>PERSONA 3</vt:lpstr>
      <vt:lpstr>MVP</vt:lpstr>
      <vt:lpstr>SYSTEM ARCHITECTURE</vt:lpstr>
      <vt:lpstr>SEQUENCE DIAGRAM</vt:lpstr>
      <vt:lpstr>PRODUCT BACKLOG</vt:lpstr>
      <vt:lpstr>ACCEPTANCE CRITERIA</vt:lpstr>
      <vt:lpstr>TEST CASES</vt:lpstr>
      <vt:lpstr>TECHNOLOGIES USED</vt:lpstr>
      <vt:lpstr>SPRINT 5</vt:lpstr>
      <vt:lpstr>SPRINT BACKLOG</vt:lpstr>
      <vt:lpstr>RETROSPECTIVE SPRINT 5</vt:lpstr>
      <vt:lpstr>SCRUM MEETINGS</vt:lpstr>
      <vt:lpstr>FUTURE SCOPE</vt:lpstr>
      <vt:lpstr>GITHUB LINK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COMPILER USING CLOUD COMPUTING</dc:title>
  <dc:creator>Sanath Gholap</dc:creator>
  <cp:lastModifiedBy>Harshada Harshada</cp:lastModifiedBy>
  <cp:revision>4</cp:revision>
  <dcterms:created xsi:type="dcterms:W3CDTF">2021-02-23T01:49:04Z</dcterms:created>
  <dcterms:modified xsi:type="dcterms:W3CDTF">2021-05-02T23:34:05Z</dcterms:modified>
</cp:coreProperties>
</file>