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Gill Sans" panose="020B0502020104020203" pitchFamily="34" charset="-79"/>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kRbqv5BSLOyhRqkroTt1Vf/TR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6FBAF9-BDCC-4ABF-9597-4BDEB87C9A0D}">
  <a:tblStyle styleId="{F06FBAF9-BDCC-4ABF-9597-4BDEB87C9A0D}"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5DD5D3F2-8322-49CA-9EED-4E348D19A9CF}"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0C6B4F9-31D6-4792-8D8B-05300219BEAE}"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874978b53_9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c874978b53_9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2"/>
              </a:buClr>
              <a:buSzPts val="5400"/>
              <a:buFont typeface="Gill San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9"/>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28"/>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body" idx="1"/>
          </p:nvPr>
        </p:nvSpPr>
        <p:spPr>
          <a:xfrm rot="5400000">
            <a:off x="3931126" y="-1328261"/>
            <a:ext cx="4351338" cy="106591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8"/>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8"/>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9"/>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777240" y="1709738"/>
            <a:ext cx="10570210" cy="275889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5400"/>
              <a:buFont typeface="Gill San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777240" y="4589463"/>
            <a:ext cx="1057021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chemeClr val="dk2"/>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21"/>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777240" y="1825625"/>
            <a:ext cx="52425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777240" y="365125"/>
            <a:ext cx="1057814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777240" y="1801812"/>
            <a:ext cx="5220335" cy="935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3"/>
          <p:cNvSpPr txBox="1">
            <a:spLocks noGrp="1"/>
          </p:cNvSpPr>
          <p:nvPr>
            <p:ph type="body" idx="2"/>
          </p:nvPr>
        </p:nvSpPr>
        <p:spPr>
          <a:xfrm>
            <a:off x="777240" y="2825749"/>
            <a:ext cx="5220335" cy="3363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3"/>
          <p:cNvSpPr txBox="1">
            <a:spLocks noGrp="1"/>
          </p:cNvSpPr>
          <p:nvPr>
            <p:ph type="body" idx="3"/>
          </p:nvPr>
        </p:nvSpPr>
        <p:spPr>
          <a:xfrm>
            <a:off x="6172200" y="1801812"/>
            <a:ext cx="5183188" cy="935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3"/>
          <p:cNvSpPr txBox="1">
            <a:spLocks noGrp="1"/>
          </p:cNvSpPr>
          <p:nvPr>
            <p:ph type="body" idx="4"/>
          </p:nvPr>
        </p:nvSpPr>
        <p:spPr>
          <a:xfrm>
            <a:off x="6172200" y="2825749"/>
            <a:ext cx="5183188" cy="3363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3"/>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25"/>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777240" y="457200"/>
            <a:ext cx="3994785" cy="2501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Gill Sans"/>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SzPts val="1800"/>
              <a:buChar char="•"/>
              <a:defRPr sz="1800"/>
            </a:lvl2pPr>
            <a:lvl3pPr marL="1371600" lvl="2" indent="-330200" algn="l">
              <a:lnSpc>
                <a:spcPct val="90000"/>
              </a:lnSpc>
              <a:spcBef>
                <a:spcPts val="500"/>
              </a:spcBef>
              <a:spcAft>
                <a:spcPts val="0"/>
              </a:spcAft>
              <a:buSzPts val="1600"/>
              <a:buChar char="•"/>
              <a:defRPr sz="1600"/>
            </a:lvl3pPr>
            <a:lvl4pPr marL="1828800" lvl="3" indent="-317500" algn="l">
              <a:lnSpc>
                <a:spcPct val="90000"/>
              </a:lnSpc>
              <a:spcBef>
                <a:spcPts val="500"/>
              </a:spcBef>
              <a:spcAft>
                <a:spcPts val="0"/>
              </a:spcAft>
              <a:buSzPts val="1400"/>
              <a:buChar char="•"/>
              <a:defRPr sz="1400"/>
            </a:lvl4pPr>
            <a:lvl5pPr marL="2286000" lvl="4" indent="-317500" algn="l">
              <a:lnSpc>
                <a:spcPct val="90000"/>
              </a:lnSpc>
              <a:spcBef>
                <a:spcPts val="500"/>
              </a:spcBef>
              <a:spcAft>
                <a:spcPts val="0"/>
              </a:spcAft>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26"/>
          <p:cNvSpPr txBox="1">
            <a:spLocks noGrp="1"/>
          </p:cNvSpPr>
          <p:nvPr>
            <p:ph type="body" idx="2"/>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26"/>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a:off x="777240" y="457200"/>
            <a:ext cx="3994785" cy="25054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Gill Sans"/>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a:spLocks noGrp="1"/>
          </p:cNvSpPr>
          <p:nvPr>
            <p:ph type="pic"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486681"/>
              </a:buClr>
              <a:buSzPts val="3200"/>
              <a:buFont typeface="Arial"/>
              <a:buNone/>
              <a:defRPr sz="32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rgbClr val="486681"/>
              </a:buClr>
              <a:buSzPts val="2800"/>
              <a:buFont typeface="Arial"/>
              <a:buNone/>
              <a:defRPr sz="2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rgbClr val="486681"/>
              </a:buClr>
              <a:buSzPts val="2400"/>
              <a:buFont typeface="Arial"/>
              <a:buNone/>
              <a:defRPr sz="24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rgbClr val="486681"/>
              </a:buClr>
              <a:buSzPts val="2000"/>
              <a:buFont typeface="Arial"/>
              <a:buNone/>
              <a:defRPr sz="20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rgbClr val="486681"/>
              </a:buClr>
              <a:buSzPts val="2000"/>
              <a:buFont typeface="Arial"/>
              <a:buNone/>
              <a:defRPr sz="20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2" name="Google Shape;82;p27"/>
          <p:cNvSpPr txBox="1">
            <a:spLocks noGrp="1"/>
          </p:cNvSpPr>
          <p:nvPr>
            <p:ph type="body" idx="1"/>
          </p:nvPr>
        </p:nvSpPr>
        <p:spPr>
          <a:xfrm>
            <a:off x="777240" y="3081275"/>
            <a:ext cx="3994785" cy="27797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3" name="Google Shape;83;p27"/>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a:off x="-1"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7;p18"/>
          <p:cNvSpPr/>
          <p:nvPr/>
        </p:nvSpPr>
        <p:spPr>
          <a:xfrm>
            <a:off x="-1" y="-1"/>
            <a:ext cx="12192000" cy="685800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grpSp>
        <p:nvGrpSpPr>
          <p:cNvPr id="8" name="Google Shape;8;p18"/>
          <p:cNvGrpSpPr/>
          <p:nvPr/>
        </p:nvGrpSpPr>
        <p:grpSpPr>
          <a:xfrm>
            <a:off x="-1" y="-1"/>
            <a:ext cx="12192001" cy="6858001"/>
            <a:chOff x="-1" y="-1"/>
            <a:chExt cx="12192001" cy="6858001"/>
          </a:xfrm>
        </p:grpSpPr>
        <p:sp>
          <p:nvSpPr>
            <p:cNvPr id="9" name="Google Shape;9;p18"/>
            <p:cNvSpPr/>
            <p:nvPr/>
          </p:nvSpPr>
          <p:spPr>
            <a:xfrm>
              <a:off x="209098" y="727602"/>
              <a:ext cx="172408" cy="172408"/>
            </a:xfrm>
            <a:prstGeom prst="ellipse">
              <a:avLst/>
            </a:prstGeom>
            <a:solidFill>
              <a:srgbClr val="CADCE3">
                <a:alpha val="4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8"/>
            <p:cNvSpPr/>
            <p:nvPr/>
          </p:nvSpPr>
          <p:spPr>
            <a:xfrm>
              <a:off x="949947" y="136523"/>
              <a:ext cx="113367" cy="113367"/>
            </a:xfrm>
            <a:prstGeom prst="ellipse">
              <a:avLst/>
            </a:prstGeom>
            <a:solidFill>
              <a:srgbClr val="F39E29">
                <a:alpha val="4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8"/>
            <p:cNvSpPr/>
            <p:nvPr/>
          </p:nvSpPr>
          <p:spPr>
            <a:xfrm>
              <a:off x="11575290" y="5859047"/>
              <a:ext cx="305780" cy="305780"/>
            </a:xfrm>
            <a:prstGeom prst="ellipse">
              <a:avLst/>
            </a:prstGeom>
            <a:solidFill>
              <a:srgbClr val="BEC7DC">
                <a:alpha val="4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8"/>
            <p:cNvSpPr/>
            <p:nvPr/>
          </p:nvSpPr>
          <p:spPr>
            <a:xfrm>
              <a:off x="95730" y="1133938"/>
              <a:ext cx="226735" cy="226735"/>
            </a:xfrm>
            <a:prstGeom prst="ellipse">
              <a:avLst/>
            </a:prstGeom>
            <a:solidFill>
              <a:schemeClr val="accent3">
                <a:alpha val="4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8"/>
            <p:cNvSpPr/>
            <p:nvPr/>
          </p:nvSpPr>
          <p:spPr>
            <a:xfrm>
              <a:off x="11536830" y="554419"/>
              <a:ext cx="382700" cy="382700"/>
            </a:xfrm>
            <a:prstGeom prst="ellipse">
              <a:avLst/>
            </a:prstGeom>
            <a:solidFill>
              <a:srgbClr val="B1CAD5">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18"/>
            <p:cNvSpPr/>
            <p:nvPr/>
          </p:nvSpPr>
          <p:spPr>
            <a:xfrm>
              <a:off x="11224303" y="299808"/>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Google Shape;15;p18"/>
            <p:cNvSpPr/>
            <p:nvPr/>
          </p:nvSpPr>
          <p:spPr>
            <a:xfrm>
              <a:off x="11629630" y="5482355"/>
              <a:ext cx="94160" cy="94160"/>
            </a:xfrm>
            <a:prstGeom prst="ellipse">
              <a:avLst/>
            </a:prstGeom>
            <a:solidFill>
              <a:srgbClr val="E3BEBE">
                <a:alpha val="2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 name="Google Shape;16;p18"/>
            <p:cNvSpPr/>
            <p:nvPr/>
          </p:nvSpPr>
          <p:spPr>
            <a:xfrm>
              <a:off x="10415328" y="6124958"/>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18"/>
            <p:cNvSpPr/>
            <p:nvPr/>
          </p:nvSpPr>
          <p:spPr>
            <a:xfrm>
              <a:off x="10120382" y="6255986"/>
              <a:ext cx="305780" cy="305780"/>
            </a:xfrm>
            <a:prstGeom prst="ellipse">
              <a:avLst/>
            </a:prstGeom>
            <a:solidFill>
              <a:srgbClr val="E9EC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18"/>
            <p:cNvSpPr/>
            <p:nvPr/>
          </p:nvSpPr>
          <p:spPr>
            <a:xfrm>
              <a:off x="9934343" y="6204350"/>
              <a:ext cx="113367" cy="113367"/>
            </a:xfrm>
            <a:prstGeom prst="ellipse">
              <a:avLst/>
            </a:prstGeom>
            <a:solidFill>
              <a:srgbClr val="CFDD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18"/>
            <p:cNvSpPr/>
            <p:nvPr/>
          </p:nvSpPr>
          <p:spPr>
            <a:xfrm>
              <a:off x="11642244" y="6317718"/>
              <a:ext cx="549756" cy="540282"/>
            </a:xfrm>
            <a:custGeom>
              <a:avLst/>
              <a:gdLst/>
              <a:ahLst/>
              <a:cxnLst/>
              <a:rect l="l" t="t" r="r" b="b"/>
              <a:pathLst>
                <a:path w="2115556" h="2079100" extrusionOk="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rgbClr val="CFDD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20" name="Google Shape;20;p18"/>
            <p:cNvSpPr/>
            <p:nvPr/>
          </p:nvSpPr>
          <p:spPr>
            <a:xfrm>
              <a:off x="-1" y="-1"/>
              <a:ext cx="510196" cy="538336"/>
            </a:xfrm>
            <a:custGeom>
              <a:avLst/>
              <a:gdLst/>
              <a:ahLst/>
              <a:cxnLst/>
              <a:rect l="l" t="t" r="r" b="b"/>
              <a:pathLst>
                <a:path w="510196" h="538336" extrusionOk="0">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rgbClr val="E9EC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21" name="Google Shape;21;p18"/>
            <p:cNvSpPr/>
            <p:nvPr/>
          </p:nvSpPr>
          <p:spPr>
            <a:xfrm>
              <a:off x="10528695" y="1"/>
              <a:ext cx="554074" cy="282754"/>
            </a:xfrm>
            <a:custGeom>
              <a:avLst/>
              <a:gdLst/>
              <a:ahLst/>
              <a:cxnLst/>
              <a:rect l="l" t="t" r="r" b="b"/>
              <a:pathLst>
                <a:path w="309162" h="157771" extrusionOk="0">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rgbClr val="ACCEB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22" name="Google Shape;22;p18"/>
            <p:cNvSpPr/>
            <p:nvPr/>
          </p:nvSpPr>
          <p:spPr>
            <a:xfrm>
              <a:off x="504140" y="1132500"/>
              <a:ext cx="84680" cy="846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18"/>
            <p:cNvSpPr/>
            <p:nvPr/>
          </p:nvSpPr>
          <p:spPr>
            <a:xfrm>
              <a:off x="12051348" y="5576515"/>
              <a:ext cx="137603" cy="210490"/>
            </a:xfrm>
            <a:custGeom>
              <a:avLst/>
              <a:gdLst/>
              <a:ahLst/>
              <a:cxnLst/>
              <a:rect l="l" t="t" r="r" b="b"/>
              <a:pathLst>
                <a:path w="137603" h="210490" extrusionOk="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rgbClr val="CCDD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grpSp>
      <p:sp>
        <p:nvSpPr>
          <p:cNvPr id="24" name="Google Shape;24;p18"/>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8"/>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8"/>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8"/>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5400"/>
              <a:buFont typeface="Gill Sans"/>
              <a:buNone/>
              <a:defRPr sz="5400" b="0" i="0" u="none" strike="noStrike" cap="none">
                <a:solidFill>
                  <a:schemeClr val="dk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18"/>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486681"/>
              </a:buClr>
              <a:buSzPts val="2000"/>
              <a:buFont typeface="Arial"/>
              <a:buChar char="•"/>
              <a:defRPr sz="2000" b="0" i="0" u="none" strike="noStrike" cap="none">
                <a:solidFill>
                  <a:schemeClr val="dk2"/>
                </a:solidFill>
                <a:latin typeface="Calibri"/>
                <a:ea typeface="Calibri"/>
                <a:cs typeface="Calibri"/>
                <a:sym typeface="Calibri"/>
              </a:defRPr>
            </a:lvl1pPr>
            <a:lvl2pPr marL="914400" marR="0" lvl="1" indent="-342900" algn="l" rtl="0">
              <a:lnSpc>
                <a:spcPct val="90000"/>
              </a:lnSpc>
              <a:spcBef>
                <a:spcPts val="500"/>
              </a:spcBef>
              <a:spcAft>
                <a:spcPts val="0"/>
              </a:spcAft>
              <a:buClr>
                <a:srgbClr val="486681"/>
              </a:buClr>
              <a:buSzPts val="1800"/>
              <a:buFont typeface="Arial"/>
              <a:buChar char="•"/>
              <a:defRPr sz="1800" b="0" i="0" u="none" strike="noStrike" cap="none">
                <a:solidFill>
                  <a:schemeClr val="dk2"/>
                </a:solidFill>
                <a:latin typeface="Calibri"/>
                <a:ea typeface="Calibri"/>
                <a:cs typeface="Calibri"/>
                <a:sym typeface="Calibri"/>
              </a:defRPr>
            </a:lvl2pPr>
            <a:lvl3pPr marL="1371600" marR="0" lvl="2" indent="-330200" algn="l" rtl="0">
              <a:lnSpc>
                <a:spcPct val="90000"/>
              </a:lnSpc>
              <a:spcBef>
                <a:spcPts val="500"/>
              </a:spcBef>
              <a:spcAft>
                <a:spcPts val="0"/>
              </a:spcAft>
              <a:buClr>
                <a:srgbClr val="486681"/>
              </a:buClr>
              <a:buSzPts val="1600"/>
              <a:buFont typeface="Arial"/>
              <a:buChar char="•"/>
              <a:defRPr sz="1600" b="0" i="0" u="none" strike="noStrike" cap="none">
                <a:solidFill>
                  <a:schemeClr val="dk2"/>
                </a:solidFill>
                <a:latin typeface="Calibri"/>
                <a:ea typeface="Calibri"/>
                <a:cs typeface="Calibri"/>
                <a:sym typeface="Calibri"/>
              </a:defRPr>
            </a:lvl3pPr>
            <a:lvl4pPr marL="1828800" marR="0" lvl="3" indent="-317500" algn="l" rtl="0">
              <a:lnSpc>
                <a:spcPct val="90000"/>
              </a:lnSpc>
              <a:spcBef>
                <a:spcPts val="500"/>
              </a:spcBef>
              <a:spcAft>
                <a:spcPts val="0"/>
              </a:spcAft>
              <a:buClr>
                <a:srgbClr val="486681"/>
              </a:buClr>
              <a:buSzPts val="1400"/>
              <a:buFont typeface="Arial"/>
              <a:buChar char="•"/>
              <a:defRPr sz="1400" b="0" i="0" u="none" strike="noStrike" cap="none">
                <a:solidFill>
                  <a:schemeClr val="dk2"/>
                </a:solidFill>
                <a:latin typeface="Calibri"/>
                <a:ea typeface="Calibri"/>
                <a:cs typeface="Calibri"/>
                <a:sym typeface="Calibri"/>
              </a:defRPr>
            </a:lvl4pPr>
            <a:lvl5pPr marL="2286000" marR="0" lvl="4" indent="-317500" algn="l" rtl="0">
              <a:lnSpc>
                <a:spcPct val="90000"/>
              </a:lnSpc>
              <a:spcBef>
                <a:spcPts val="500"/>
              </a:spcBef>
              <a:spcAft>
                <a:spcPts val="0"/>
              </a:spcAft>
              <a:buClr>
                <a:srgbClr val="486681"/>
              </a:buClr>
              <a:buSzPts val="1400"/>
              <a:buFont typeface="Arial"/>
              <a:buChar char="•"/>
              <a:defRPr sz="1400" b="0" i="0" u="none" strike="noStrike" cap="none">
                <a:solidFill>
                  <a:schemeClr val="dk2"/>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am-1612301242434.atlassian.net/browse/ONCC-26?atlOrigin=eyJpIjoiMzYwN2JiMDNhYmRjNDU2Y2E5Y2UxYTQ5OTY4ZTA5MTEiLCJwIjoiaiJ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team-1612301242434.atlassian.net/browse/ONCC-36?atlOrigin=eyJpIjoiMGI5ZjJhNGU0OWFhNDA1Yzk0OTZlZDNiMWRhOWFjYmIiLCJwIjoiaiJ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eam-1612301242434.atlassian.net/browse/ONCC-26?atlOrigin=eyJpIjoiYjM5MTMzYzQxYjNjNDY0MWJkMmJlYmI1NTAzZDgyZjciLCJwIjoiaiJ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eam-1612301242434.atlassian.net/browse/ONCC-36?atlOrigin=eyJpIjoiOTgyYmRjNjhkMmQ2NDFkYTlkZDVmNWIwYTQ3MjVlZGMiLCJwIjoiaiJ9"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am-1612301242434.atlassian.net/browse/ONCC-37?atlOrigin=eyJpIjoiOTRiNjQwZTg2NjBkNGQ4YjljZTdlNmNlMjBmNTAzNjMiLCJwIjoiaiJ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team-1612301242434.atlassian.net/browse/ONCC-41?atlOrigin=eyJpIjoiNzdjNDMwNTA3NzMyNGFkM2I3YmIyNTgwNjI5MzAwZmIiLCJwIjoiaiJ9"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g99356n/OnlineCC/wiki/Online-Compiler-Using-Cloud-Comput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Gill Sans"/>
              <a:ea typeface="Gill Sans"/>
              <a:cs typeface="Gill Sans"/>
              <a:sym typeface="Gill Sans"/>
            </a:endParaRPr>
          </a:p>
        </p:txBody>
      </p:sp>
      <p:pic>
        <p:nvPicPr>
          <p:cNvPr id="103" name="Google Shape;103;p1" descr="Arrows pointing towards different directions"/>
          <p:cNvPicPr preferRelativeResize="0"/>
          <p:nvPr/>
        </p:nvPicPr>
        <p:blipFill rotWithShape="1">
          <a:blip r:embed="rId3">
            <a:alphaModFix/>
          </a:blip>
          <a:srcRect/>
          <a:stretch/>
        </p:blipFill>
        <p:spPr>
          <a:xfrm>
            <a:off x="20" y="10"/>
            <a:ext cx="12191980" cy="6857990"/>
          </a:xfrm>
          <a:prstGeom prst="rect">
            <a:avLst/>
          </a:prstGeom>
          <a:noFill/>
          <a:ln>
            <a:noFill/>
          </a:ln>
        </p:spPr>
      </p:pic>
      <p:sp>
        <p:nvSpPr>
          <p:cNvPr id="104" name="Google Shape;104;p1"/>
          <p:cNvSpPr/>
          <p:nvPr/>
        </p:nvSpPr>
        <p:spPr>
          <a:xfrm>
            <a:off x="0" y="0"/>
            <a:ext cx="6732852" cy="6619825"/>
          </a:xfrm>
          <a:custGeom>
            <a:avLst/>
            <a:gdLst/>
            <a:ahLst/>
            <a:cxnLst/>
            <a:rect l="l" t="t" r="r" b="b"/>
            <a:pathLst>
              <a:path w="6732852" h="6619825" extrusionOk="0">
                <a:moveTo>
                  <a:pt x="0" y="0"/>
                </a:moveTo>
                <a:lnTo>
                  <a:pt x="5666394" y="0"/>
                </a:lnTo>
                <a:lnTo>
                  <a:pt x="5834775" y="185267"/>
                </a:lnTo>
                <a:cubicBezTo>
                  <a:pt x="6395821" y="865098"/>
                  <a:pt x="6732852" y="1736663"/>
                  <a:pt x="6732852" y="2686944"/>
                </a:cubicBezTo>
                <a:cubicBezTo>
                  <a:pt x="6732852" y="4859015"/>
                  <a:pt x="4972042" y="6619825"/>
                  <a:pt x="2799971" y="6619825"/>
                </a:cubicBezTo>
                <a:cubicBezTo>
                  <a:pt x="1713937" y="6619825"/>
                  <a:pt x="730713" y="6179620"/>
                  <a:pt x="19002" y="5467909"/>
                </a:cubicBezTo>
                <a:lnTo>
                  <a:pt x="0" y="5447003"/>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Gill Sans"/>
              <a:ea typeface="Gill Sans"/>
              <a:cs typeface="Gill Sans"/>
              <a:sym typeface="Gill Sans"/>
            </a:endParaRPr>
          </a:p>
        </p:txBody>
      </p:sp>
      <p:sp>
        <p:nvSpPr>
          <p:cNvPr id="105" name="Google Shape;105;p1"/>
          <p:cNvSpPr txBox="1">
            <a:spLocks noGrp="1"/>
          </p:cNvSpPr>
          <p:nvPr>
            <p:ph type="ctrTitle"/>
          </p:nvPr>
        </p:nvSpPr>
        <p:spPr>
          <a:xfrm>
            <a:off x="777240" y="403655"/>
            <a:ext cx="4956295" cy="302534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200"/>
              <a:buFont typeface="Gill Sans"/>
              <a:buNone/>
            </a:pPr>
            <a:r>
              <a:rPr lang="en-US" sz="4200" b="1">
                <a:latin typeface="Gill Sans"/>
                <a:ea typeface="Gill Sans"/>
                <a:cs typeface="Gill Sans"/>
                <a:sym typeface="Gill Sans"/>
              </a:rPr>
              <a:t>Debug Entity</a:t>
            </a:r>
            <a:br>
              <a:rPr lang="en-US" sz="4200">
                <a:latin typeface="Gill Sans"/>
                <a:ea typeface="Gill Sans"/>
                <a:cs typeface="Gill Sans"/>
                <a:sym typeface="Gill Sans"/>
              </a:rPr>
            </a:br>
            <a:r>
              <a:rPr lang="en-US" sz="4200">
                <a:latin typeface="Gill Sans"/>
                <a:ea typeface="Gill Sans"/>
                <a:cs typeface="Gill Sans"/>
                <a:sym typeface="Gill Sans"/>
              </a:rPr>
              <a:t>Online Cloud Compiler (ONCC)</a:t>
            </a:r>
            <a:br>
              <a:rPr lang="en-US" sz="4200">
                <a:latin typeface="Gill Sans"/>
                <a:ea typeface="Gill Sans"/>
                <a:cs typeface="Gill Sans"/>
                <a:sym typeface="Gill Sans"/>
              </a:rPr>
            </a:br>
            <a:r>
              <a:rPr lang="en-US" sz="4200">
                <a:latin typeface="Gill Sans"/>
                <a:ea typeface="Gill Sans"/>
                <a:cs typeface="Gill Sans"/>
                <a:sym typeface="Gill Sans"/>
              </a:rPr>
              <a:t>Sprint 6 Presentation</a:t>
            </a:r>
            <a:endParaRPr>
              <a:latin typeface="Gill Sans"/>
              <a:ea typeface="Gill Sans"/>
              <a:cs typeface="Gill Sans"/>
              <a:sym typeface="Gill Sans"/>
            </a:endParaRPr>
          </a:p>
        </p:txBody>
      </p:sp>
      <p:sp>
        <p:nvSpPr>
          <p:cNvPr id="106" name="Google Shape;106;p1"/>
          <p:cNvSpPr txBox="1">
            <a:spLocks noGrp="1"/>
          </p:cNvSpPr>
          <p:nvPr>
            <p:ph type="subTitle" idx="1"/>
          </p:nvPr>
        </p:nvSpPr>
        <p:spPr>
          <a:xfrm>
            <a:off x="777240" y="3649362"/>
            <a:ext cx="4397059" cy="213420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en-US" sz="1700">
                <a:latin typeface="Gill Sans"/>
                <a:ea typeface="Gill Sans"/>
                <a:cs typeface="Gill Sans"/>
                <a:sym typeface="Gill Sans"/>
              </a:rPr>
              <a:t>Anchal Singh</a:t>
            </a:r>
            <a:endParaRPr>
              <a:latin typeface="Gill Sans"/>
              <a:ea typeface="Gill Sans"/>
              <a:cs typeface="Gill Sans"/>
              <a:sym typeface="Gill Sans"/>
            </a:endParaRPr>
          </a:p>
          <a:p>
            <a:pPr marL="0" lvl="0" indent="0" algn="l" rtl="0">
              <a:lnSpc>
                <a:spcPct val="90000"/>
              </a:lnSpc>
              <a:spcBef>
                <a:spcPts val="1000"/>
              </a:spcBef>
              <a:spcAft>
                <a:spcPts val="0"/>
              </a:spcAft>
              <a:buSzPts val="1700"/>
              <a:buNone/>
            </a:pPr>
            <a:r>
              <a:rPr lang="en-US" sz="1700">
                <a:latin typeface="Gill Sans"/>
                <a:ea typeface="Gill Sans"/>
                <a:cs typeface="Gill Sans"/>
                <a:sym typeface="Gill Sans"/>
              </a:rPr>
              <a:t>Tushar Rakholiya</a:t>
            </a:r>
            <a:endParaRPr>
              <a:latin typeface="Gill Sans"/>
              <a:ea typeface="Gill Sans"/>
              <a:cs typeface="Gill Sans"/>
              <a:sym typeface="Gill Sans"/>
            </a:endParaRPr>
          </a:p>
          <a:p>
            <a:pPr marL="0" lvl="0" indent="0" algn="l" rtl="0">
              <a:lnSpc>
                <a:spcPct val="90000"/>
              </a:lnSpc>
              <a:spcBef>
                <a:spcPts val="1000"/>
              </a:spcBef>
              <a:spcAft>
                <a:spcPts val="0"/>
              </a:spcAft>
              <a:buSzPts val="1700"/>
              <a:buNone/>
            </a:pPr>
            <a:r>
              <a:rPr lang="en-US" sz="1700">
                <a:latin typeface="Gill Sans"/>
                <a:ea typeface="Gill Sans"/>
                <a:cs typeface="Gill Sans"/>
                <a:sym typeface="Gill Sans"/>
              </a:rPr>
              <a:t>Sanath Gholap</a:t>
            </a:r>
            <a:endParaRPr>
              <a:latin typeface="Gill Sans"/>
              <a:ea typeface="Gill Sans"/>
              <a:cs typeface="Gill Sans"/>
              <a:sym typeface="Gill Sans"/>
            </a:endParaRPr>
          </a:p>
          <a:p>
            <a:pPr marL="0" lvl="0" indent="0" algn="l" rtl="0">
              <a:lnSpc>
                <a:spcPct val="90000"/>
              </a:lnSpc>
              <a:spcBef>
                <a:spcPts val="1000"/>
              </a:spcBef>
              <a:spcAft>
                <a:spcPts val="0"/>
              </a:spcAft>
              <a:buSzPts val="1700"/>
              <a:buNone/>
            </a:pPr>
            <a:r>
              <a:rPr lang="en-US" sz="1700">
                <a:latin typeface="Gill Sans"/>
                <a:ea typeface="Gill Sans"/>
                <a:cs typeface="Gill Sans"/>
                <a:sym typeface="Gill Sans"/>
              </a:rPr>
              <a:t>Brandon Mercado</a:t>
            </a:r>
            <a:endParaRPr>
              <a:latin typeface="Gill Sans"/>
              <a:ea typeface="Gill Sans"/>
              <a:cs typeface="Gill Sans"/>
              <a:sym typeface="Gill Sans"/>
            </a:endParaRPr>
          </a:p>
          <a:p>
            <a:pPr marL="0" lvl="0" indent="0" algn="l" rtl="0">
              <a:lnSpc>
                <a:spcPct val="90000"/>
              </a:lnSpc>
              <a:spcBef>
                <a:spcPts val="1000"/>
              </a:spcBef>
              <a:spcAft>
                <a:spcPts val="0"/>
              </a:spcAft>
              <a:buSzPts val="1700"/>
              <a:buNone/>
            </a:pPr>
            <a:r>
              <a:rPr lang="en-US" sz="1700">
                <a:latin typeface="Gill Sans"/>
                <a:ea typeface="Gill Sans"/>
                <a:cs typeface="Gill Sans"/>
                <a:sym typeface="Gill Sans"/>
              </a:rPr>
              <a:t>Ramesh Kyasaram</a:t>
            </a:r>
            <a:endParaRPr>
              <a:latin typeface="Gill Sans"/>
              <a:ea typeface="Gill Sans"/>
              <a:cs typeface="Gill Sans"/>
              <a:sym typeface="Gill Sans"/>
            </a:endParaRPr>
          </a:p>
          <a:p>
            <a:pPr marL="0" lvl="0" indent="0" algn="l" rtl="0">
              <a:lnSpc>
                <a:spcPct val="90000"/>
              </a:lnSpc>
              <a:spcBef>
                <a:spcPts val="1000"/>
              </a:spcBef>
              <a:spcAft>
                <a:spcPts val="0"/>
              </a:spcAft>
              <a:buSzPts val="1700"/>
              <a:buNone/>
            </a:pPr>
            <a:r>
              <a:rPr lang="en-US" sz="1700">
                <a:latin typeface="Gill Sans"/>
                <a:ea typeface="Gill Sans"/>
                <a:cs typeface="Gill Sans"/>
                <a:sym typeface="Gill Sans"/>
              </a:rPr>
              <a:t>Harshada Chaudhari</a:t>
            </a:r>
            <a:endParaRPr>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0"/>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Acceptance Criteria</a:t>
            </a:r>
            <a:endParaRPr/>
          </a:p>
        </p:txBody>
      </p:sp>
      <p:graphicFrame>
        <p:nvGraphicFramePr>
          <p:cNvPr id="221" name="Google Shape;221;p10"/>
          <p:cNvGraphicFramePr/>
          <p:nvPr/>
        </p:nvGraphicFramePr>
        <p:xfrm>
          <a:off x="1518921" y="1743849"/>
          <a:ext cx="3000000" cy="3000000"/>
        </p:xfrm>
        <a:graphic>
          <a:graphicData uri="http://schemas.openxmlformats.org/drawingml/2006/table">
            <a:tbl>
              <a:tblPr firstRow="1" bandRow="1">
                <a:noFill/>
                <a:tableStyleId>{F06FBAF9-BDCC-4ABF-9597-4BDEB87C9A0D}</a:tableStyleId>
              </a:tblPr>
              <a:tblGrid>
                <a:gridCol w="1193800">
                  <a:extLst>
                    <a:ext uri="{9D8B030D-6E8A-4147-A177-3AD203B41FA5}">
                      <a16:colId xmlns:a16="http://schemas.microsoft.com/office/drawing/2014/main" val="20000"/>
                    </a:ext>
                  </a:extLst>
                </a:gridCol>
                <a:gridCol w="5317325">
                  <a:extLst>
                    <a:ext uri="{9D8B030D-6E8A-4147-A177-3AD203B41FA5}">
                      <a16:colId xmlns:a16="http://schemas.microsoft.com/office/drawing/2014/main" val="20001"/>
                    </a:ext>
                  </a:extLst>
                </a:gridCol>
                <a:gridCol w="26646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Gill Sans"/>
                          <a:ea typeface="Gill Sans"/>
                          <a:cs typeface="Gill Sans"/>
                          <a:sym typeface="Gill Sans"/>
                        </a:rPr>
                        <a:t>Key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Gill Sans"/>
                          <a:ea typeface="Gill Sans"/>
                          <a:cs typeface="Gill Sans"/>
                          <a:sym typeface="Gill Sans"/>
                        </a:rPr>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Gill Sans"/>
                          <a:ea typeface="Gill Sans"/>
                          <a:cs typeface="Gill Sans"/>
                          <a:sym typeface="Gill Sans"/>
                        </a:rPr>
                        <a:t>Label</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700" u="sng" strike="noStrike" cap="none">
                          <a:solidFill>
                            <a:schemeClr val="hlink"/>
                          </a:solidFill>
                          <a:latin typeface="Gill Sans"/>
                          <a:ea typeface="Gill Sans"/>
                          <a:cs typeface="Gill Sans"/>
                          <a:sym typeface="Gill Sans"/>
                          <a:hlinkClick r:id="rId3"/>
                        </a:rPr>
                        <a:t>ONCC-26</a:t>
                      </a:r>
                      <a:endParaRPr sz="17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latin typeface="Gill Sans"/>
                          <a:ea typeface="Gill Sans"/>
                          <a:cs typeface="Gill Sans"/>
                          <a:sym typeface="Gill Sans"/>
                        </a:rPr>
                        <a:t>Given that being a Guest User, I want to have a web application that should display multiple options of programming language, So that I can compiler program in any chosen programming language.</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700" u="none" strike="noStrike" cap="none">
                          <a:latin typeface="Gill Sans"/>
                          <a:ea typeface="Gill Sans"/>
                          <a:cs typeface="Gill Sans"/>
                          <a:sym typeface="Gill Sans"/>
                        </a:rPr>
                        <a:t>Cloud Access</a:t>
                      </a:r>
                      <a:endParaRPr sz="13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700" u="sng" strike="noStrike" cap="none">
                          <a:solidFill>
                            <a:schemeClr val="hlink"/>
                          </a:solidFill>
                          <a:latin typeface="Gill Sans"/>
                          <a:ea typeface="Gill Sans"/>
                          <a:cs typeface="Gill Sans"/>
                          <a:sym typeface="Gill Sans"/>
                          <a:hlinkClick r:id="rId4"/>
                        </a:rPr>
                        <a:t>ONCC-36</a:t>
                      </a:r>
                      <a:endParaRPr sz="17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latin typeface="Gill Sans"/>
                          <a:ea typeface="Gill Sans"/>
                          <a:cs typeface="Gill Sans"/>
                          <a:sym typeface="Gill Sans"/>
                        </a:rPr>
                        <a:t> Given that being a Guest User, </a:t>
                      </a:r>
                      <a:endParaRPr sz="1200" u="none" strike="noStrike" cap="none"/>
                    </a:p>
                    <a:p>
                      <a:pPr marL="285750" marR="0" lvl="0" indent="-273050" algn="l" rtl="0">
                        <a:lnSpc>
                          <a:spcPct val="100000"/>
                        </a:lnSpc>
                        <a:spcBef>
                          <a:spcPts val="0"/>
                        </a:spcBef>
                        <a:spcAft>
                          <a:spcPts val="0"/>
                        </a:spcAft>
                        <a:buClr>
                          <a:schemeClr val="dk1"/>
                        </a:buClr>
                        <a:buSzPts val="1600"/>
                        <a:buFont typeface="Arial"/>
                        <a:buChar char="•"/>
                      </a:pPr>
                      <a:r>
                        <a:rPr lang="en-US" sz="1600" u="none" strike="noStrike" cap="none">
                          <a:latin typeface="Gill Sans"/>
                          <a:ea typeface="Gill Sans"/>
                          <a:cs typeface="Gill Sans"/>
                          <a:sym typeface="Gill Sans"/>
                        </a:rPr>
                        <a:t>I want to have the options to choose a programming language i.e., C,  So that I can write and compile the code in C programming. </a:t>
                      </a:r>
                      <a:endParaRPr sz="1200" u="none" strike="noStrike" cap="none"/>
                    </a:p>
                    <a:p>
                      <a:pPr marL="285750" marR="0" lvl="0" indent="-273050" algn="l" rtl="0">
                        <a:lnSpc>
                          <a:spcPct val="100000"/>
                        </a:lnSpc>
                        <a:spcBef>
                          <a:spcPts val="0"/>
                        </a:spcBef>
                        <a:spcAft>
                          <a:spcPts val="0"/>
                        </a:spcAft>
                        <a:buClr>
                          <a:schemeClr val="dk1"/>
                        </a:buClr>
                        <a:buSzPts val="1600"/>
                        <a:buFont typeface="Arial"/>
                        <a:buChar char="•"/>
                      </a:pPr>
                      <a:r>
                        <a:rPr lang="en-US" sz="1600" u="none" strike="noStrike" cap="none">
                          <a:latin typeface="Gill Sans"/>
                          <a:ea typeface="Gill Sans"/>
                          <a:cs typeface="Gill Sans"/>
                          <a:sym typeface="Gill Sans"/>
                        </a:rPr>
                        <a:t>I want to compile the code in C language, So that I can get the desired output, or it should display error.</a:t>
                      </a:r>
                      <a:endParaRPr sz="1200" u="none" strike="noStrike" cap="none"/>
                    </a:p>
                    <a:p>
                      <a:pPr marL="285750" marR="0" lvl="0" indent="-273050" algn="l" rtl="0">
                        <a:lnSpc>
                          <a:spcPct val="100000"/>
                        </a:lnSpc>
                        <a:spcBef>
                          <a:spcPts val="0"/>
                        </a:spcBef>
                        <a:spcAft>
                          <a:spcPts val="0"/>
                        </a:spcAft>
                        <a:buClr>
                          <a:schemeClr val="dk1"/>
                        </a:buClr>
                        <a:buSzPts val="1600"/>
                        <a:buFont typeface="Arial"/>
                        <a:buChar char="•"/>
                      </a:pPr>
                      <a:r>
                        <a:rPr lang="en-US" sz="1600" u="none" strike="noStrike" cap="none">
                          <a:latin typeface="Gill Sans"/>
                          <a:ea typeface="Gill Sans"/>
                          <a:cs typeface="Gill Sans"/>
                          <a:sym typeface="Gill Sans"/>
                        </a:rPr>
                        <a:t>I want to have an input field to enter the predefined input for the code.</a:t>
                      </a:r>
                      <a:endParaRPr sz="1200" u="none" strike="noStrike" cap="none"/>
                    </a:p>
                    <a:p>
                      <a:pPr marL="285750" marR="0" lvl="0" indent="-273050" algn="l" rtl="0">
                        <a:lnSpc>
                          <a:spcPct val="100000"/>
                        </a:lnSpc>
                        <a:spcBef>
                          <a:spcPts val="0"/>
                        </a:spcBef>
                        <a:spcAft>
                          <a:spcPts val="0"/>
                        </a:spcAft>
                        <a:buClr>
                          <a:schemeClr val="dk1"/>
                        </a:buClr>
                        <a:buSzPts val="1600"/>
                        <a:buFont typeface="Arial"/>
                        <a:buChar char="•"/>
                      </a:pPr>
                      <a:r>
                        <a:rPr lang="en-US" sz="1600" u="none" strike="noStrike" cap="none">
                          <a:latin typeface="Gill Sans"/>
                          <a:ea typeface="Gill Sans"/>
                          <a:cs typeface="Gill Sans"/>
                          <a:sym typeface="Gill Sans"/>
                        </a:rPr>
                        <a:t>I want compiler to take the input from the input field and compile code with pre-defined input</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700" u="none" strike="noStrike" cap="none">
                          <a:latin typeface="Gill Sans"/>
                          <a:ea typeface="Gill Sans"/>
                          <a:cs typeface="Gill Sans"/>
                          <a:sym typeface="Gill Sans"/>
                        </a:rPr>
                        <a:t>Compiler</a:t>
                      </a:r>
                      <a:endParaRPr sz="13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1"/>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Test cases</a:t>
            </a:r>
            <a:endParaRPr/>
          </a:p>
        </p:txBody>
      </p:sp>
      <p:graphicFrame>
        <p:nvGraphicFramePr>
          <p:cNvPr id="227" name="Google Shape;227;p11"/>
          <p:cNvGraphicFramePr/>
          <p:nvPr/>
        </p:nvGraphicFramePr>
        <p:xfrm>
          <a:off x="777874" y="1825627"/>
          <a:ext cx="3000000" cy="3000000"/>
        </p:xfrm>
        <a:graphic>
          <a:graphicData uri="http://schemas.openxmlformats.org/drawingml/2006/table">
            <a:tbl>
              <a:tblPr firstRow="1" bandRow="1">
                <a:noFill/>
                <a:tableStyleId>{5DD5D3F2-8322-49CA-9EED-4E348D19A9CF}</a:tableStyleId>
              </a:tblPr>
              <a:tblGrid>
                <a:gridCol w="1081550">
                  <a:extLst>
                    <a:ext uri="{9D8B030D-6E8A-4147-A177-3AD203B41FA5}">
                      <a16:colId xmlns:a16="http://schemas.microsoft.com/office/drawing/2014/main" val="20000"/>
                    </a:ext>
                  </a:extLst>
                </a:gridCol>
                <a:gridCol w="1078700">
                  <a:extLst>
                    <a:ext uri="{9D8B030D-6E8A-4147-A177-3AD203B41FA5}">
                      <a16:colId xmlns:a16="http://schemas.microsoft.com/office/drawing/2014/main" val="20001"/>
                    </a:ext>
                  </a:extLst>
                </a:gridCol>
                <a:gridCol w="490900">
                  <a:extLst>
                    <a:ext uri="{9D8B030D-6E8A-4147-A177-3AD203B41FA5}">
                      <a16:colId xmlns:a16="http://schemas.microsoft.com/office/drawing/2014/main" val="20002"/>
                    </a:ext>
                  </a:extLst>
                </a:gridCol>
                <a:gridCol w="2317125">
                  <a:extLst>
                    <a:ext uri="{9D8B030D-6E8A-4147-A177-3AD203B41FA5}">
                      <a16:colId xmlns:a16="http://schemas.microsoft.com/office/drawing/2014/main" val="20003"/>
                    </a:ext>
                  </a:extLst>
                </a:gridCol>
                <a:gridCol w="1335525">
                  <a:extLst>
                    <a:ext uri="{9D8B030D-6E8A-4147-A177-3AD203B41FA5}">
                      <a16:colId xmlns:a16="http://schemas.microsoft.com/office/drawing/2014/main" val="20004"/>
                    </a:ext>
                  </a:extLst>
                </a:gridCol>
                <a:gridCol w="1849175">
                  <a:extLst>
                    <a:ext uri="{9D8B030D-6E8A-4147-A177-3AD203B41FA5}">
                      <a16:colId xmlns:a16="http://schemas.microsoft.com/office/drawing/2014/main" val="20005"/>
                    </a:ext>
                  </a:extLst>
                </a:gridCol>
                <a:gridCol w="1780700">
                  <a:extLst>
                    <a:ext uri="{9D8B030D-6E8A-4147-A177-3AD203B41FA5}">
                      <a16:colId xmlns:a16="http://schemas.microsoft.com/office/drawing/2014/main" val="20006"/>
                    </a:ext>
                  </a:extLst>
                </a:gridCol>
                <a:gridCol w="724825">
                  <a:extLst>
                    <a:ext uri="{9D8B030D-6E8A-4147-A177-3AD203B41FA5}">
                      <a16:colId xmlns:a16="http://schemas.microsoft.com/office/drawing/2014/main" val="20007"/>
                    </a:ext>
                  </a:extLst>
                </a:gridCol>
              </a:tblGrid>
              <a:tr h="164150">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Test Cases for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Key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Steps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Test Cases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Test Data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Expected Results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Actual Results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latin typeface="Gill Sans"/>
                          <a:ea typeface="Gill Sans"/>
                          <a:cs typeface="Gill Sans"/>
                          <a:sym typeface="Gill Sans"/>
                        </a:rPr>
                        <a:t>Status</a:t>
                      </a:r>
                      <a:endParaRPr sz="1400" u="none" strike="noStrike" cap="none"/>
                    </a:p>
                  </a:txBody>
                  <a:tcPr marL="91450" marR="91450" marT="45725" marB="45725"/>
                </a:tc>
                <a:extLst>
                  <a:ext uri="{0D108BD9-81ED-4DB2-BD59-A6C34878D82A}">
                    <a16:rowId xmlns:a16="http://schemas.microsoft.com/office/drawing/2014/main" val="10000"/>
                  </a:ext>
                </a:extLst>
              </a:tr>
              <a:tr h="457600">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Cloud access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sng" strike="noStrike" cap="none">
                          <a:solidFill>
                            <a:schemeClr val="hlink"/>
                          </a:solidFill>
                          <a:latin typeface="Gill Sans"/>
                          <a:ea typeface="Gill Sans"/>
                          <a:cs typeface="Gill Sans"/>
                          <a:sym typeface="Gill Sans"/>
                          <a:hlinkClick r:id="rId3"/>
                        </a:rPr>
                        <a:t>ONCC-26</a:t>
                      </a:r>
                      <a:endParaRPr sz="10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Options available for C compiler in drop-down menu</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Selecting C option from drop-down menu</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C compiler will be selected and “Write code in C language here” placeholder will be displayed in the text area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C compiler is selected and “Write code in C language here” placeholder is displayed in the text area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PASS</a:t>
                      </a:r>
                      <a:endParaRPr sz="1400" u="none" strike="noStrike" cap="none"/>
                    </a:p>
                  </a:txBody>
                  <a:tcPr marL="91450" marR="91450" marT="45725" marB="45725"/>
                </a:tc>
                <a:extLst>
                  <a:ext uri="{0D108BD9-81ED-4DB2-BD59-A6C34878D82A}">
                    <a16:rowId xmlns:a16="http://schemas.microsoft.com/office/drawing/2014/main" val="10001"/>
                  </a:ext>
                </a:extLst>
              </a:tr>
              <a:tr h="358125">
                <a:tc rowSpan="8">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Compiler</a:t>
                      </a:r>
                      <a:endParaRPr sz="1400" u="none" strike="noStrike" cap="none"/>
                    </a:p>
                  </a:txBody>
                  <a:tcPr marL="91450" marR="91450" marT="45725" marB="45725"/>
                </a:tc>
                <a:tc rowSpan="8">
                  <a:txBody>
                    <a:bodyPr/>
                    <a:lstStyle/>
                    <a:p>
                      <a:pPr marL="0" marR="0" lvl="0" indent="0" algn="l" rtl="0">
                        <a:lnSpc>
                          <a:spcPct val="100000"/>
                        </a:lnSpc>
                        <a:spcBef>
                          <a:spcPts val="0"/>
                        </a:spcBef>
                        <a:spcAft>
                          <a:spcPts val="0"/>
                        </a:spcAft>
                        <a:buClr>
                          <a:srgbClr val="000000"/>
                        </a:buClr>
                        <a:buSzPts val="1000"/>
                        <a:buFont typeface="Arial"/>
                        <a:buNone/>
                      </a:pPr>
                      <a:r>
                        <a:rPr lang="en-US" sz="1000" u="sng" strike="noStrike" cap="none">
                          <a:solidFill>
                            <a:schemeClr val="hlink"/>
                          </a:solidFill>
                          <a:latin typeface="Gill Sans"/>
                          <a:ea typeface="Gill Sans"/>
                          <a:cs typeface="Gill Sans"/>
                          <a:sym typeface="Gill Sans"/>
                          <a:hlinkClick r:id="rId4"/>
                        </a:rPr>
                        <a:t>ONCC-36</a:t>
                      </a:r>
                      <a:endParaRPr sz="1000" u="none" strike="noStrike" cap="none">
                        <a:latin typeface="Gill Sans"/>
                        <a:ea typeface="Gill Sans"/>
                        <a:cs typeface="Gill Sans"/>
                        <a:sym typeface="Gill Sans"/>
                      </a:endParaRPr>
                    </a:p>
                  </a:txBody>
                  <a:tcPr marL="91450" marR="91450" marT="45725" marB="45725"/>
                </a:tc>
                <a:tc rowSpan="2">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1</a:t>
                      </a:r>
                      <a:endParaRPr sz="1400" u="none" strike="noStrike" cap="none"/>
                    </a:p>
                  </a:txBody>
                  <a:tcPr marL="91450" marR="91450" marT="45725" marB="45725"/>
                </a:tc>
                <a:tc rowSpan="2">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Writing and compiling the code in C language.</a:t>
                      </a:r>
                      <a:endParaRPr sz="1400" u="none" strike="noStrike" cap="none"/>
                    </a:p>
                  </a:txBody>
                  <a:tcPr marL="91450" marR="91450" marT="45725" marB="45725"/>
                </a:tc>
                <a:tc rowSpan="2">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Enters the code in C language and click on Run button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Code should be compiled successfully and get the desired output or errors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No output or error message displayed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FAIL</a:t>
                      </a:r>
                      <a:endParaRPr sz="1400" u="none" strike="noStrike" cap="none"/>
                    </a:p>
                  </a:txBody>
                  <a:tcPr marL="91450" marR="91450" marT="45725" marB="45725"/>
                </a:tc>
                <a:extLst>
                  <a:ext uri="{0D108BD9-81ED-4DB2-BD59-A6C34878D82A}">
                    <a16:rowId xmlns:a16="http://schemas.microsoft.com/office/drawing/2014/main" val="10002"/>
                  </a:ext>
                </a:extLst>
              </a:tr>
              <a:tr h="35812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Code is not successfully compiled and shows error</a:t>
                      </a:r>
                      <a:endParaRPr sz="1400" u="none" strike="noStrike" cap="none"/>
                    </a:p>
                    <a:p>
                      <a:pPr marL="0" marR="0" lvl="0" indent="0" algn="l" rtl="0">
                        <a:lnSpc>
                          <a:spcPct val="100000"/>
                        </a:lnSpc>
                        <a:spcBef>
                          <a:spcPts val="0"/>
                        </a:spcBef>
                        <a:spcAft>
                          <a:spcPts val="0"/>
                        </a:spcAft>
                        <a:buClr>
                          <a:schemeClr val="dk1"/>
                        </a:buClr>
                        <a:buSzPts val="1000"/>
                        <a:buFont typeface="Calibri"/>
                        <a:buNone/>
                      </a:pPr>
                      <a:endParaRPr sz="10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No output or error message displayed</a:t>
                      </a:r>
                      <a:endParaRPr sz="1400" u="none" strike="noStrike" cap="none"/>
                    </a:p>
                    <a:p>
                      <a:pPr marL="0" marR="0" lvl="0" indent="0" algn="l" rtl="0">
                        <a:lnSpc>
                          <a:spcPct val="100000"/>
                        </a:lnSpc>
                        <a:spcBef>
                          <a:spcPts val="0"/>
                        </a:spcBef>
                        <a:spcAft>
                          <a:spcPts val="0"/>
                        </a:spcAft>
                        <a:buClr>
                          <a:schemeClr val="dk1"/>
                        </a:buClr>
                        <a:buSzPts val="1000"/>
                        <a:buFont typeface="Calibri"/>
                        <a:buNone/>
                      </a:pPr>
                      <a:endParaRPr sz="10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FAIL</a:t>
                      </a:r>
                      <a:endParaRPr sz="1400" u="none" strike="noStrike" cap="none"/>
                    </a:p>
                  </a:txBody>
                  <a:tcPr marL="91450" marR="91450" marT="45725" marB="45725"/>
                </a:tc>
                <a:extLst>
                  <a:ext uri="{0D108BD9-81ED-4DB2-BD59-A6C34878D82A}">
                    <a16:rowId xmlns:a16="http://schemas.microsoft.com/office/drawing/2014/main" val="10003"/>
                  </a:ext>
                </a:extLst>
              </a:tr>
              <a:tr h="2586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Compiling empty code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Click on Run button without writing code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Will show error for empty code in error field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No error message displayed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FAIL</a:t>
                      </a:r>
                      <a:endParaRPr sz="1400" u="none" strike="noStrike" cap="none"/>
                    </a:p>
                  </a:txBody>
                  <a:tcPr marL="91450" marR="91450" marT="45725" marB="45725"/>
                </a:tc>
                <a:extLst>
                  <a:ext uri="{0D108BD9-81ED-4DB2-BD59-A6C34878D82A}">
                    <a16:rowId xmlns:a16="http://schemas.microsoft.com/office/drawing/2014/main" val="10004"/>
                  </a:ext>
                </a:extLst>
              </a:tr>
              <a:tr h="258650">
                <a:tc vMerge="1">
                  <a:txBody>
                    <a:bodyPr/>
                    <a:lstStyle/>
                    <a:p>
                      <a:endParaRPr lang="en-US"/>
                    </a:p>
                  </a:txBody>
                  <a:tcPr/>
                </a:tc>
                <a:tc vMerge="1">
                  <a:txBody>
                    <a:bodyPr/>
                    <a:lstStyle/>
                    <a:p>
                      <a:endParaRPr lang="en-US"/>
                    </a:p>
                  </a:txBody>
                  <a:tcPr/>
                </a:tc>
                <a:tc rowSpan="3">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3</a:t>
                      </a:r>
                      <a:endParaRPr sz="1400" u="none" strike="noStrike" cap="none"/>
                    </a:p>
                  </a:txBody>
                  <a:tcPr marL="91450" marR="91450" marT="45725" marB="45725"/>
                </a:tc>
                <a:tc rowSpan="3">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Running test code in python pre-processing module</a:t>
                      </a:r>
                      <a:endParaRPr sz="1400" u="none" strike="noStrike" cap="none"/>
                    </a:p>
                  </a:txBody>
                  <a:tcPr marL="91450" marR="91450" marT="45725" marB="45725"/>
                </a:tc>
                <a:tc rowSpan="3">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Entering C code in pre-processing module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Getting desired output in String variable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Got output in the String variable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PASS</a:t>
                      </a:r>
                      <a:endParaRPr sz="1400" u="none" strike="noStrike" cap="none"/>
                    </a:p>
                  </a:txBody>
                  <a:tcPr marL="91450" marR="91450" marT="45725" marB="45725"/>
                </a:tc>
                <a:extLst>
                  <a:ext uri="{0D108BD9-81ED-4DB2-BD59-A6C34878D82A}">
                    <a16:rowId xmlns:a16="http://schemas.microsoft.com/office/drawing/2014/main" val="10005"/>
                  </a:ext>
                </a:extLst>
              </a:tr>
              <a:tr h="35812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Getting expected error in Error variable if code is wrong</a:t>
                      </a:r>
                      <a:endParaRPr sz="1400" u="none" strike="noStrike" cap="none"/>
                    </a:p>
                    <a:p>
                      <a:pPr marL="228600" marR="0" lvl="0" indent="-165100" algn="l" rtl="0">
                        <a:lnSpc>
                          <a:spcPct val="100000"/>
                        </a:lnSpc>
                        <a:spcBef>
                          <a:spcPts val="0"/>
                        </a:spcBef>
                        <a:spcAft>
                          <a:spcPts val="0"/>
                        </a:spcAft>
                        <a:buClr>
                          <a:schemeClr val="dk1"/>
                        </a:buClr>
                        <a:buSzPts val="1000"/>
                        <a:buFont typeface="Gill Sans"/>
                        <a:buNone/>
                      </a:pPr>
                      <a:endParaRPr sz="10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Got desired error in the Error variable</a:t>
                      </a:r>
                      <a:endParaRPr sz="1400" u="none" strike="noStrike" cap="none"/>
                    </a:p>
                    <a:p>
                      <a:pPr marL="228600" marR="0" lvl="0" indent="-165100" algn="l" rtl="0">
                        <a:lnSpc>
                          <a:spcPct val="100000"/>
                        </a:lnSpc>
                        <a:spcBef>
                          <a:spcPts val="0"/>
                        </a:spcBef>
                        <a:spcAft>
                          <a:spcPts val="0"/>
                        </a:spcAft>
                        <a:buClr>
                          <a:schemeClr val="dk1"/>
                        </a:buClr>
                        <a:buSzPts val="1000"/>
                        <a:buFont typeface="Calibri"/>
                        <a:buNone/>
                      </a:pPr>
                      <a:endParaRPr sz="10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PASS</a:t>
                      </a:r>
                      <a:endParaRPr sz="1400" u="none" strike="noStrike" cap="none"/>
                    </a:p>
                  </a:txBody>
                  <a:tcPr marL="91450" marR="91450" marT="45725" marB="45725"/>
                </a:tc>
                <a:extLst>
                  <a:ext uri="{0D108BD9-81ED-4DB2-BD59-A6C34878D82A}">
                    <a16:rowId xmlns:a16="http://schemas.microsoft.com/office/drawing/2014/main" val="10006"/>
                  </a:ext>
                </a:extLst>
              </a:tr>
              <a:tr h="4576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Entering Predefined Input for the code to compile with input</a:t>
                      </a:r>
                      <a:endParaRPr sz="1400" u="none" strike="noStrike" cap="none"/>
                    </a:p>
                    <a:p>
                      <a:pPr marL="228600" marR="0" lvl="0" indent="-165100" algn="l" rtl="0">
                        <a:lnSpc>
                          <a:spcPct val="100000"/>
                        </a:lnSpc>
                        <a:spcBef>
                          <a:spcPts val="0"/>
                        </a:spcBef>
                        <a:spcAft>
                          <a:spcPts val="0"/>
                        </a:spcAft>
                        <a:buClr>
                          <a:schemeClr val="dk1"/>
                        </a:buClr>
                        <a:buSzPts val="1000"/>
                        <a:buFont typeface="Gill Sans"/>
                        <a:buNone/>
                      </a:pPr>
                      <a:endParaRPr sz="10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Accepting input for written code and compiling with the input</a:t>
                      </a:r>
                      <a:endParaRPr sz="1400" u="none" strike="noStrike" cap="none"/>
                    </a:p>
                    <a:p>
                      <a:pPr marL="228600" marR="0" lvl="0" indent="-165100" algn="l" rtl="0">
                        <a:lnSpc>
                          <a:spcPct val="100000"/>
                        </a:lnSpc>
                        <a:spcBef>
                          <a:spcPts val="0"/>
                        </a:spcBef>
                        <a:spcAft>
                          <a:spcPts val="0"/>
                        </a:spcAft>
                        <a:buClr>
                          <a:schemeClr val="dk1"/>
                        </a:buClr>
                        <a:buSzPts val="1000"/>
                        <a:buFont typeface="Calibri"/>
                        <a:buNone/>
                      </a:pPr>
                      <a:endParaRPr sz="1000" u="none" strike="noStrike" cap="none">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PASS</a:t>
                      </a:r>
                      <a:endParaRPr sz="1400" u="none" strike="noStrike" cap="none"/>
                    </a:p>
                  </a:txBody>
                  <a:tcPr marL="91450" marR="91450" marT="45725" marB="45725"/>
                </a:tc>
                <a:extLst>
                  <a:ext uri="{0D108BD9-81ED-4DB2-BD59-A6C34878D82A}">
                    <a16:rowId xmlns:a16="http://schemas.microsoft.com/office/drawing/2014/main" val="10007"/>
                  </a:ext>
                </a:extLst>
              </a:tr>
              <a:tr h="258650">
                <a:tc vMerge="1">
                  <a:txBody>
                    <a:bodyPr/>
                    <a:lstStyle/>
                    <a:p>
                      <a:endParaRPr lang="en-US"/>
                    </a:p>
                  </a:txBody>
                  <a:tcPr/>
                </a:tc>
                <a:tc vMerge="1">
                  <a:txBody>
                    <a:bodyPr/>
                    <a:lstStyle/>
                    <a:p>
                      <a:endParaRPr lang="en-US"/>
                    </a:p>
                  </a:txBody>
                  <a:tcPr/>
                </a:tc>
                <a:tc rowSpan="2">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4</a:t>
                      </a:r>
                      <a:endParaRPr sz="1400" u="none" strike="noStrike" cap="none"/>
                    </a:p>
                  </a:txBody>
                  <a:tcPr marL="91450" marR="91450" marT="45725" marB="45725"/>
                </a:tc>
                <a:tc rowSpan="2">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Entering Predefined input</a:t>
                      </a:r>
                      <a:endParaRPr sz="1400" u="none" strike="noStrike" cap="none"/>
                    </a:p>
                  </a:txBody>
                  <a:tcPr marL="91450" marR="91450" marT="45725" marB="45725"/>
                </a:tc>
                <a:tc rowSpan="2">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Entering input in the input field for the compilation of code with input parameter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Taking input from input field and adding it into the code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No output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FAIL</a:t>
                      </a:r>
                      <a:endParaRPr sz="1400" u="none" strike="noStrike" cap="none"/>
                    </a:p>
                  </a:txBody>
                  <a:tcPr marL="91450" marR="91450" marT="45725" marB="45725"/>
                </a:tc>
                <a:extLst>
                  <a:ext uri="{0D108BD9-81ED-4DB2-BD59-A6C34878D82A}">
                    <a16:rowId xmlns:a16="http://schemas.microsoft.com/office/drawing/2014/main" val="10008"/>
                  </a:ext>
                </a:extLst>
              </a:tr>
              <a:tr h="2586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Showing input missing when the field is empty when required</a:t>
                      </a:r>
                      <a:endParaRPr sz="1000" u="none" strike="noStrike" cap="none">
                        <a:solidFill>
                          <a:schemeClr val="dk1"/>
                        </a:solidFill>
                        <a:latin typeface="Gill Sans"/>
                        <a:ea typeface="Gill Sans"/>
                        <a:cs typeface="Gill Sans"/>
                        <a:sym typeface="Gill Sans"/>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Gill Sans"/>
                        <a:buNone/>
                      </a:pPr>
                      <a:r>
                        <a:rPr lang="en-US" sz="1000" u="none" strike="noStrike" cap="none">
                          <a:latin typeface="Gill Sans"/>
                          <a:ea typeface="Gill Sans"/>
                          <a:cs typeface="Gill Sans"/>
                          <a:sym typeface="Gill Sans"/>
                        </a:rPr>
                        <a:t>No Output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Gill Sans"/>
                          <a:ea typeface="Gill Sans"/>
                          <a:cs typeface="Gill Sans"/>
                          <a:sym typeface="Gill Sans"/>
                        </a:rPr>
                        <a:t>FAIL</a:t>
                      </a:r>
                      <a:endParaRPr sz="1400" u="none" strike="noStrike" cap="none"/>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
        <p:nvSpPr>
          <p:cNvPr id="232" name="Google Shape;232;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12"/>
          <p:cNvSpPr/>
          <p:nvPr/>
        </p:nvSpPr>
        <p:spPr>
          <a:xfrm>
            <a:off x="0" y="0"/>
            <a:ext cx="12192000" cy="6858000"/>
          </a:xfrm>
          <a:prstGeom prst="rect">
            <a:avLst/>
          </a:prstGeom>
          <a:solidFill>
            <a:srgbClr val="D3CFC8">
              <a:alpha val="2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234" name="Google Shape;234;p12"/>
          <p:cNvSpPr/>
          <p:nvPr/>
        </p:nvSpPr>
        <p:spPr>
          <a:xfrm>
            <a:off x="3802590" y="0"/>
            <a:ext cx="8389411" cy="6858000"/>
          </a:xfrm>
          <a:custGeom>
            <a:avLst/>
            <a:gdLst/>
            <a:ahLst/>
            <a:cxnLst/>
            <a:rect l="l" t="t" r="r" b="b"/>
            <a:pathLst>
              <a:path w="8389411" h="6858000" extrusionOk="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grpSp>
        <p:nvGrpSpPr>
          <p:cNvPr id="235" name="Google Shape;235;p12"/>
          <p:cNvGrpSpPr/>
          <p:nvPr/>
        </p:nvGrpSpPr>
        <p:grpSpPr>
          <a:xfrm>
            <a:off x="244914" y="299808"/>
            <a:ext cx="11521822" cy="6038357"/>
            <a:chOff x="244914" y="299808"/>
            <a:chExt cx="11521822" cy="6038357"/>
          </a:xfrm>
        </p:grpSpPr>
        <p:sp>
          <p:nvSpPr>
            <p:cNvPr id="236" name="Google Shape;236;p12"/>
            <p:cNvSpPr/>
            <p:nvPr/>
          </p:nvSpPr>
          <p:spPr>
            <a:xfrm>
              <a:off x="11300295" y="515708"/>
              <a:ext cx="466441" cy="466441"/>
            </a:xfrm>
            <a:prstGeom prst="ellipse">
              <a:avLst/>
            </a:prstGeom>
            <a:solidFill>
              <a:srgbClr val="B1CAD5">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7" name="Google Shape;237;p12"/>
            <p:cNvSpPr/>
            <p:nvPr/>
          </p:nvSpPr>
          <p:spPr>
            <a:xfrm>
              <a:off x="11241343" y="299808"/>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8" name="Google Shape;238;p12"/>
            <p:cNvSpPr/>
            <p:nvPr/>
          </p:nvSpPr>
          <p:spPr>
            <a:xfrm>
              <a:off x="7760448" y="3803994"/>
              <a:ext cx="94160" cy="94160"/>
            </a:xfrm>
            <a:prstGeom prst="ellipse">
              <a:avLst/>
            </a:prstGeom>
            <a:solidFill>
              <a:srgbClr val="E3BEBE">
                <a:alpha val="2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p12"/>
            <p:cNvSpPr/>
            <p:nvPr/>
          </p:nvSpPr>
          <p:spPr>
            <a:xfrm>
              <a:off x="725899" y="5741646"/>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0" name="Google Shape;240;p12"/>
            <p:cNvSpPr/>
            <p:nvPr/>
          </p:nvSpPr>
          <p:spPr>
            <a:xfrm>
              <a:off x="410333" y="6032385"/>
              <a:ext cx="305780" cy="305780"/>
            </a:xfrm>
            <a:prstGeom prst="ellipse">
              <a:avLst/>
            </a:prstGeom>
            <a:solidFill>
              <a:srgbClr val="D3D9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12"/>
            <p:cNvSpPr/>
            <p:nvPr/>
          </p:nvSpPr>
          <p:spPr>
            <a:xfrm>
              <a:off x="244914" y="5821038"/>
              <a:ext cx="113367" cy="11336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42" name="Google Shape;242;p12"/>
          <p:cNvSpPr txBox="1">
            <a:spLocks noGrp="1"/>
          </p:cNvSpPr>
          <p:nvPr>
            <p:ph type="title"/>
          </p:nvPr>
        </p:nvSpPr>
        <p:spPr>
          <a:xfrm>
            <a:off x="770878" y="952022"/>
            <a:ext cx="2862591" cy="5157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Gill Sans"/>
              <a:buNone/>
            </a:pPr>
            <a:r>
              <a:rPr lang="en-US" sz="4400"/>
              <a:t>Sprint 6 Burndown Chart</a:t>
            </a:r>
            <a:endParaRPr/>
          </a:p>
        </p:txBody>
      </p:sp>
      <p:pic>
        <p:nvPicPr>
          <p:cNvPr id="243" name="Google Shape;243;p12"/>
          <p:cNvPicPr preferRelativeResize="0"/>
          <p:nvPr/>
        </p:nvPicPr>
        <p:blipFill>
          <a:blip r:embed="rId3">
            <a:alphaModFix/>
          </a:blip>
          <a:stretch>
            <a:fillRect/>
          </a:stretch>
        </p:blipFill>
        <p:spPr>
          <a:xfrm>
            <a:off x="4878924" y="460899"/>
            <a:ext cx="7089326" cy="6139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4"/>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Product Backlog</a:t>
            </a:r>
            <a:endParaRPr/>
          </a:p>
        </p:txBody>
      </p:sp>
      <p:pic>
        <p:nvPicPr>
          <p:cNvPr id="249" name="Google Shape;249;p14" descr="Graphical user interface, text, application, email&#10;&#10;Description automatically generated"/>
          <p:cNvPicPr preferRelativeResize="0">
            <a:picLocks noGrp="1"/>
          </p:cNvPicPr>
          <p:nvPr>
            <p:ph type="body" idx="1"/>
          </p:nvPr>
        </p:nvPicPr>
        <p:blipFill rotWithShape="1">
          <a:blip r:embed="rId3">
            <a:alphaModFix/>
          </a:blip>
          <a:srcRect/>
          <a:stretch/>
        </p:blipFill>
        <p:spPr>
          <a:xfrm>
            <a:off x="1323161" y="1825625"/>
            <a:ext cx="9567903" cy="435133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c874978b53_9_1"/>
          <p:cNvSpPr txBox="1">
            <a:spLocks noGrp="1"/>
          </p:cNvSpPr>
          <p:nvPr>
            <p:ph type="title"/>
          </p:nvPr>
        </p:nvSpPr>
        <p:spPr>
          <a:xfrm>
            <a:off x="777240" y="365125"/>
            <a:ext cx="106590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Sprint 7 Planned Stories</a:t>
            </a:r>
            <a:endParaRPr/>
          </a:p>
        </p:txBody>
      </p:sp>
      <p:graphicFrame>
        <p:nvGraphicFramePr>
          <p:cNvPr id="255" name="Google Shape;255;gc874978b53_9_1"/>
          <p:cNvGraphicFramePr/>
          <p:nvPr/>
        </p:nvGraphicFramePr>
        <p:xfrm>
          <a:off x="952500" y="2857500"/>
          <a:ext cx="3000000" cy="3000000"/>
        </p:xfrm>
        <a:graphic>
          <a:graphicData uri="http://schemas.openxmlformats.org/drawingml/2006/table">
            <a:tbl>
              <a:tblPr>
                <a:noFill/>
                <a:tableStyleId>{50C6B4F9-31D6-4792-8D8B-05300219BEAE}</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Issue Type</a:t>
                      </a:r>
                      <a:endParaRPr sz="1400" b="1"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Key</a:t>
                      </a:r>
                      <a:endParaRPr sz="1400" b="1"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Summary</a:t>
                      </a:r>
                      <a:endParaRPr sz="1400" b="1"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Priority</a:t>
                      </a:r>
                      <a:endParaRPr sz="1400" b="1"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Status</a:t>
                      </a:r>
                      <a:endParaRPr sz="1400" b="1" u="none" strike="noStrike" cap="none">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Gill Sans"/>
                          <a:ea typeface="Gill Sans"/>
                          <a:cs typeface="Gill Sans"/>
                          <a:sym typeface="Gill Sans"/>
                        </a:rPr>
                        <a:t>Story</a:t>
                      </a:r>
                      <a:endParaRPr sz="14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sng" strike="noStrike" cap="none">
                          <a:solidFill>
                            <a:schemeClr val="hlink"/>
                          </a:solidFill>
                          <a:latin typeface="Gill Sans"/>
                          <a:ea typeface="Gill Sans"/>
                          <a:cs typeface="Gill Sans"/>
                          <a:sym typeface="Gill Sans"/>
                          <a:hlinkClick r:id="rId3"/>
                        </a:rPr>
                        <a:t>ONCC-37</a:t>
                      </a:r>
                      <a:endParaRPr sz="14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chemeClr val="dk1"/>
                          </a:solidFill>
                          <a:latin typeface="Gill Sans"/>
                          <a:ea typeface="Gill Sans"/>
                          <a:cs typeface="Gill Sans"/>
                          <a:sym typeface="Gill Sans"/>
                        </a:rPr>
                        <a:t>Save/Share options page</a:t>
                      </a:r>
                      <a:endParaRPr sz="1400" b="1"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Gill Sans"/>
                          <a:ea typeface="Gill Sans"/>
                          <a:cs typeface="Gill Sans"/>
                          <a:sym typeface="Gill Sans"/>
                        </a:rPr>
                        <a:t>Highest</a:t>
                      </a:r>
                      <a:endParaRPr sz="14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Gill Sans"/>
                          <a:ea typeface="Gill Sans"/>
                          <a:cs typeface="Gill Sans"/>
                          <a:sym typeface="Gill Sans"/>
                        </a:rPr>
                        <a:t>To-do</a:t>
                      </a:r>
                      <a:endParaRPr sz="1400" u="none" strike="noStrike" cap="none">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Gill Sans"/>
                          <a:ea typeface="Gill Sans"/>
                          <a:cs typeface="Gill Sans"/>
                          <a:sym typeface="Gill Sans"/>
                        </a:rPr>
                        <a:t>Story</a:t>
                      </a:r>
                      <a:endParaRPr sz="14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sng" strike="noStrike" cap="none">
                          <a:solidFill>
                            <a:schemeClr val="hlink"/>
                          </a:solidFill>
                          <a:latin typeface="Gill Sans"/>
                          <a:ea typeface="Gill Sans"/>
                          <a:cs typeface="Gill Sans"/>
                          <a:sym typeface="Gill Sans"/>
                          <a:hlinkClick r:id="rId4"/>
                        </a:rPr>
                        <a:t>ONCC-41</a:t>
                      </a:r>
                      <a:endParaRPr sz="14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chemeClr val="dk1"/>
                          </a:solidFill>
                          <a:latin typeface="Gill Sans"/>
                          <a:ea typeface="Gill Sans"/>
                          <a:cs typeface="Gill Sans"/>
                          <a:sym typeface="Gill Sans"/>
                        </a:rPr>
                        <a:t>New options page for new program</a:t>
                      </a:r>
                      <a:endParaRPr sz="1400" b="1"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Gill Sans"/>
                          <a:ea typeface="Gill Sans"/>
                          <a:cs typeface="Gill Sans"/>
                          <a:sym typeface="Gill Sans"/>
                        </a:rPr>
                        <a:t>Medium</a:t>
                      </a:r>
                      <a:endParaRPr sz="14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Gill Sans"/>
                          <a:ea typeface="Gill Sans"/>
                          <a:cs typeface="Gill Sans"/>
                          <a:sym typeface="Gill Sans"/>
                        </a:rPr>
                        <a:t>To-do</a:t>
                      </a:r>
                      <a:endParaRPr sz="1400" u="none" strike="noStrike" cap="none">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Moving forward in this semester…</a:t>
            </a:r>
            <a:endParaRPr/>
          </a:p>
        </p:txBody>
      </p:sp>
      <p:sp>
        <p:nvSpPr>
          <p:cNvPr id="261" name="Google Shape;261;p13"/>
          <p:cNvSpPr txBox="1">
            <a:spLocks noGrp="1"/>
          </p:cNvSpPr>
          <p:nvPr>
            <p:ph type="body" idx="1"/>
          </p:nvPr>
        </p:nvSpPr>
        <p:spPr>
          <a:xfrm>
            <a:off x="777250" y="1896900"/>
            <a:ext cx="10659000" cy="42801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ts val="1800"/>
              <a:buChar char="•"/>
            </a:pPr>
            <a:r>
              <a:rPr lang="en-US" sz="1800"/>
              <a:t>Adding more functionality, after user selects a particular language, a pop message should display in the source code area saying, “you can write your code in java/python/C++”.</a:t>
            </a:r>
            <a:endParaRPr/>
          </a:p>
          <a:p>
            <a:pPr marL="228600" lvl="0" indent="-114300" algn="l" rtl="0">
              <a:lnSpc>
                <a:spcPct val="90000"/>
              </a:lnSpc>
              <a:spcBef>
                <a:spcPts val="1000"/>
              </a:spcBef>
              <a:spcAft>
                <a:spcPts val="0"/>
              </a:spcAft>
              <a:buSzPts val="1800"/>
              <a:buNone/>
            </a:pPr>
            <a:endParaRPr sz="1800"/>
          </a:p>
          <a:p>
            <a:pPr marL="228600" lvl="0" indent="-228600" algn="l" rtl="0">
              <a:lnSpc>
                <a:spcPct val="90000"/>
              </a:lnSpc>
              <a:spcBef>
                <a:spcPts val="1000"/>
              </a:spcBef>
              <a:spcAft>
                <a:spcPts val="0"/>
              </a:spcAft>
              <a:buSzPts val="1800"/>
              <a:buChar char="•"/>
            </a:pPr>
            <a:r>
              <a:rPr lang="en-US" sz="1800"/>
              <a:t>Adding share button to share the source code.</a:t>
            </a:r>
            <a:endParaRPr/>
          </a:p>
          <a:p>
            <a:pPr marL="228600" lvl="0" indent="-114300" algn="l" rtl="0">
              <a:lnSpc>
                <a:spcPct val="90000"/>
              </a:lnSpc>
              <a:spcBef>
                <a:spcPts val="1000"/>
              </a:spcBef>
              <a:spcAft>
                <a:spcPts val="0"/>
              </a:spcAft>
              <a:buSzPts val="1800"/>
              <a:buNone/>
            </a:pPr>
            <a:endParaRPr sz="1800"/>
          </a:p>
          <a:p>
            <a:pPr marL="228600" lvl="0" indent="-228600" algn="l" rtl="0">
              <a:lnSpc>
                <a:spcPct val="90000"/>
              </a:lnSpc>
              <a:spcBef>
                <a:spcPts val="1000"/>
              </a:spcBef>
              <a:spcAft>
                <a:spcPts val="0"/>
              </a:spcAft>
              <a:buSzPts val="1800"/>
              <a:buChar char="•"/>
            </a:pPr>
            <a:r>
              <a:rPr lang="en-US" sz="1800"/>
              <a:t>Adding save button to save the source code.</a:t>
            </a:r>
            <a:endParaRPr/>
          </a:p>
          <a:p>
            <a:pPr marL="228600" lvl="0" indent="-114300" algn="l" rtl="0">
              <a:lnSpc>
                <a:spcPct val="90000"/>
              </a:lnSpc>
              <a:spcBef>
                <a:spcPts val="1000"/>
              </a:spcBef>
              <a:spcAft>
                <a:spcPts val="0"/>
              </a:spcAft>
              <a:buSzPts val="1800"/>
              <a:buNone/>
            </a:pPr>
            <a:endParaRPr sz="1800"/>
          </a:p>
          <a:p>
            <a:pPr marL="228600" lvl="0" indent="-228600" algn="l" rtl="0">
              <a:lnSpc>
                <a:spcPct val="90000"/>
              </a:lnSpc>
              <a:spcBef>
                <a:spcPts val="1000"/>
              </a:spcBef>
              <a:spcAft>
                <a:spcPts val="0"/>
              </a:spcAft>
              <a:buSzPts val="1800"/>
              <a:buChar char="•"/>
            </a:pPr>
            <a:r>
              <a:rPr lang="en-US" sz="1800"/>
              <a:t>Creating and saving a session of user’s login activity.</a:t>
            </a:r>
            <a:endParaRPr/>
          </a:p>
          <a:p>
            <a:pPr marL="228600" lvl="0" indent="-114300" algn="l" rtl="0">
              <a:lnSpc>
                <a:spcPct val="90000"/>
              </a:lnSpc>
              <a:spcBef>
                <a:spcPts val="1000"/>
              </a:spcBef>
              <a:spcAft>
                <a:spcPts val="0"/>
              </a:spcAft>
              <a:buSzPts val="1800"/>
              <a:buNone/>
            </a:pPr>
            <a:endParaRPr sz="1800"/>
          </a:p>
          <a:p>
            <a:pPr marL="228600" lvl="0" indent="-228600" algn="l" rtl="0">
              <a:lnSpc>
                <a:spcPct val="90000"/>
              </a:lnSpc>
              <a:spcBef>
                <a:spcPts val="1000"/>
              </a:spcBef>
              <a:spcAft>
                <a:spcPts val="0"/>
              </a:spcAft>
              <a:buSzPts val="1800"/>
              <a:buChar char="•"/>
            </a:pPr>
            <a:r>
              <a:rPr lang="en-US" sz="1800"/>
              <a:t>Embedding compiler into the web application.</a:t>
            </a:r>
            <a:endParaRPr/>
          </a:p>
          <a:p>
            <a:pPr marL="228600" lvl="0" indent="-114300" algn="l" rtl="0">
              <a:lnSpc>
                <a:spcPct val="90000"/>
              </a:lnSpc>
              <a:spcBef>
                <a:spcPts val="1000"/>
              </a:spcBef>
              <a:spcAft>
                <a:spcPts val="0"/>
              </a:spcAft>
              <a:buSzPts val="1800"/>
              <a:buNone/>
            </a:pPr>
            <a:endParaRPr sz="1800"/>
          </a:p>
          <a:p>
            <a:pPr marL="228600" lvl="0" indent="-228600" algn="l" rtl="0">
              <a:lnSpc>
                <a:spcPct val="90000"/>
              </a:lnSpc>
              <a:spcBef>
                <a:spcPts val="1000"/>
              </a:spcBef>
              <a:spcAft>
                <a:spcPts val="0"/>
              </a:spcAft>
              <a:buSzPts val="1800"/>
              <a:buChar char="•"/>
            </a:pPr>
            <a:r>
              <a:rPr lang="en-US" sz="1800"/>
              <a:t>Learning Dockers and using it for making multiple language containers.</a:t>
            </a:r>
            <a:endParaRPr/>
          </a:p>
          <a:p>
            <a:pPr marL="228600" lvl="0" indent="-127000" algn="l" rtl="0">
              <a:lnSpc>
                <a:spcPct val="90000"/>
              </a:lnSpc>
              <a:spcBef>
                <a:spcPts val="1000"/>
              </a:spcBef>
              <a:spcAft>
                <a:spcPts val="0"/>
              </a:spcAft>
              <a:buSzPts val="1600"/>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Retrospectives</a:t>
            </a:r>
            <a:endParaRPr/>
          </a:p>
        </p:txBody>
      </p:sp>
      <p:sp>
        <p:nvSpPr>
          <p:cNvPr id="267" name="Google Shape;267;p15"/>
          <p:cNvSpPr/>
          <p:nvPr/>
        </p:nvSpPr>
        <p:spPr>
          <a:xfrm rot="5400000">
            <a:off x="6458437" y="-1935862"/>
            <a:ext cx="1201212" cy="8754614"/>
          </a:xfrm>
          <a:prstGeom prst="round2SameRect">
            <a:avLst>
              <a:gd name="adj1" fmla="val 16667"/>
              <a:gd name="adj2" fmla="val 0"/>
            </a:avLst>
          </a:prstGeom>
          <a:solidFill>
            <a:srgbClr val="D8E2E0">
              <a:alpha val="88627"/>
            </a:srgbClr>
          </a:solidFill>
          <a:ln w="9525" cap="flat" cmpd="sng">
            <a:solidFill>
              <a:srgbClr val="D8E2E0">
                <a:alpha val="88627"/>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5"/>
          <p:cNvSpPr txBox="1"/>
          <p:nvPr/>
        </p:nvSpPr>
        <p:spPr>
          <a:xfrm>
            <a:off x="2681738" y="1899477"/>
            <a:ext cx="8599898" cy="1083936"/>
          </a:xfrm>
          <a:prstGeom prst="rect">
            <a:avLst/>
          </a:prstGeom>
          <a:noFill/>
          <a:ln>
            <a:noFill/>
          </a:ln>
        </p:spPr>
        <p:txBody>
          <a:bodyPr spcFirstLastPara="1" wrap="square" lIns="57150" tIns="28575" rIns="57150" bIns="28575" anchor="ctr" anchorCtr="0">
            <a:noAutofit/>
          </a:bodyPr>
          <a:lstStyle/>
          <a:p>
            <a:pPr marL="914400" marR="0" lvl="0" indent="0" algn="l" rtl="0">
              <a:lnSpc>
                <a:spcPct val="90000"/>
              </a:lnSpc>
              <a:spcBef>
                <a:spcPts val="0"/>
              </a:spcBef>
              <a:spcAft>
                <a:spcPts val="0"/>
              </a:spcAft>
              <a:buClr>
                <a:srgbClr val="000000"/>
              </a:buClr>
              <a:buSzPts val="1500"/>
              <a:buFont typeface="Arial"/>
              <a:buNone/>
            </a:pPr>
            <a:endParaRPr sz="1500" b="0" i="0" u="none" strike="noStrike" cap="none">
              <a:solidFill>
                <a:schemeClr val="dk1"/>
              </a:solidFill>
              <a:latin typeface="Gill Sans"/>
              <a:ea typeface="Gill Sans"/>
              <a:cs typeface="Gill Sans"/>
              <a:sym typeface="Gill Sans"/>
            </a:endParaRPr>
          </a:p>
          <a:p>
            <a:pPr marL="285750" marR="0" lvl="1" indent="-285750" algn="l" rtl="0">
              <a:lnSpc>
                <a:spcPct val="90000"/>
              </a:lnSpc>
              <a:spcBef>
                <a:spcPts val="0"/>
              </a:spcBef>
              <a:spcAft>
                <a:spcPts val="0"/>
              </a:spcAft>
              <a:buClr>
                <a:schemeClr val="dk1"/>
              </a:buClr>
              <a:buSzPts val="1500"/>
              <a:buFont typeface="Calibri"/>
              <a:buChar char="•"/>
            </a:pPr>
            <a:r>
              <a:rPr lang="en-US" sz="1500" b="0" i="0" u="none" strike="noStrike" cap="none">
                <a:solidFill>
                  <a:schemeClr val="dk1"/>
                </a:solidFill>
                <a:latin typeface="Gill Sans"/>
                <a:ea typeface="Gill Sans"/>
                <a:cs typeface="Gill Sans"/>
                <a:sym typeface="Gill Sans"/>
              </a:rPr>
              <a:t>Successful frequent meetings and teamwork .</a:t>
            </a:r>
            <a:endParaRPr sz="1500" b="0" i="0" u="none" strike="noStrike" cap="none">
              <a:solidFill>
                <a:schemeClr val="dk1"/>
              </a:solidFill>
              <a:latin typeface="Gill Sans"/>
              <a:ea typeface="Gill Sans"/>
              <a:cs typeface="Gill Sans"/>
              <a:sym typeface="Gill Sans"/>
            </a:endParaRPr>
          </a:p>
          <a:p>
            <a:pPr marL="285750" marR="0" lvl="1" indent="-285750" algn="l" rtl="0">
              <a:lnSpc>
                <a:spcPct val="90000"/>
              </a:lnSpc>
              <a:spcBef>
                <a:spcPts val="0"/>
              </a:spcBef>
              <a:spcAft>
                <a:spcPts val="0"/>
              </a:spcAft>
              <a:buClr>
                <a:schemeClr val="dk1"/>
              </a:buClr>
              <a:buSzPts val="1500"/>
              <a:buFont typeface="Calibri"/>
              <a:buChar char="•"/>
            </a:pPr>
            <a:r>
              <a:rPr lang="en-US" sz="1500" b="0" i="0" u="none" strike="noStrike" cap="none">
                <a:solidFill>
                  <a:schemeClr val="dk1"/>
                </a:solidFill>
                <a:latin typeface="Gill Sans"/>
                <a:ea typeface="Gill Sans"/>
                <a:cs typeface="Gill Sans"/>
                <a:sym typeface="Gill Sans"/>
              </a:rPr>
              <a:t>Meetings, and documentation works.</a:t>
            </a:r>
            <a:endParaRPr sz="1500" b="0" i="0" u="none" strike="noStrike" cap="none">
              <a:solidFill>
                <a:schemeClr val="dk1"/>
              </a:solidFill>
              <a:latin typeface="Gill Sans"/>
              <a:ea typeface="Gill Sans"/>
              <a:cs typeface="Gill Sans"/>
              <a:sym typeface="Gill Sans"/>
            </a:endParaRPr>
          </a:p>
          <a:p>
            <a:pPr marL="285750" marR="0" lvl="1" indent="-285750" algn="l" rtl="0">
              <a:lnSpc>
                <a:spcPct val="90000"/>
              </a:lnSpc>
              <a:spcBef>
                <a:spcPts val="0"/>
              </a:spcBef>
              <a:spcAft>
                <a:spcPts val="0"/>
              </a:spcAft>
              <a:buClr>
                <a:schemeClr val="dk1"/>
              </a:buClr>
              <a:buSzPts val="1500"/>
              <a:buFont typeface="Calibri"/>
              <a:buChar char="•"/>
            </a:pPr>
            <a:r>
              <a:rPr lang="en-US" sz="1500" b="0" i="0" u="none" strike="noStrike" cap="none">
                <a:solidFill>
                  <a:schemeClr val="dk1"/>
                </a:solidFill>
                <a:latin typeface="Gill Sans"/>
                <a:ea typeface="Gill Sans"/>
                <a:cs typeface="Gill Sans"/>
                <a:sym typeface="Gill Sans"/>
              </a:rPr>
              <a:t>Successfully worked with Jira tool</a:t>
            </a:r>
            <a:endParaRPr sz="1500" b="0" i="0" u="none" strike="noStrike" cap="none">
              <a:solidFill>
                <a:schemeClr val="dk1"/>
              </a:solidFill>
              <a:latin typeface="Gill Sans"/>
              <a:ea typeface="Gill Sans"/>
              <a:cs typeface="Gill Sans"/>
              <a:sym typeface="Gill Sans"/>
            </a:endParaRPr>
          </a:p>
          <a:p>
            <a:pPr marL="914400" marR="0" lvl="0" indent="0" algn="l" rtl="0">
              <a:lnSpc>
                <a:spcPct val="90000"/>
              </a:lnSpc>
              <a:spcBef>
                <a:spcPts val="225"/>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grpSp>
        <p:nvGrpSpPr>
          <p:cNvPr id="269" name="Google Shape;269;p15"/>
          <p:cNvGrpSpPr/>
          <p:nvPr/>
        </p:nvGrpSpPr>
        <p:grpSpPr>
          <a:xfrm>
            <a:off x="815340" y="1690688"/>
            <a:ext cx="1866397" cy="1501515"/>
            <a:chOff x="0" y="2275"/>
            <a:chExt cx="1866397" cy="1501515"/>
          </a:xfrm>
        </p:grpSpPr>
        <p:sp>
          <p:nvSpPr>
            <p:cNvPr id="270" name="Google Shape;270;p15"/>
            <p:cNvSpPr/>
            <p:nvPr/>
          </p:nvSpPr>
          <p:spPr>
            <a:xfrm>
              <a:off x="0" y="2275"/>
              <a:ext cx="1866397" cy="1501515"/>
            </a:xfrm>
            <a:prstGeom prst="roundRect">
              <a:avLst>
                <a:gd name="adj" fmla="val 16667"/>
              </a:avLst>
            </a:prstGeom>
            <a:gradFill>
              <a:gsLst>
                <a:gs pos="0">
                  <a:srgbClr val="8FB4AF"/>
                </a:gs>
                <a:gs pos="50000">
                  <a:srgbClr val="7EAEA6"/>
                </a:gs>
                <a:gs pos="100000">
                  <a:srgbClr val="6D9B95"/>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5"/>
            <p:cNvSpPr txBox="1"/>
            <p:nvPr/>
          </p:nvSpPr>
          <p:spPr>
            <a:xfrm>
              <a:off x="73298" y="75573"/>
              <a:ext cx="1719801" cy="1354919"/>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What went well</a:t>
              </a:r>
              <a:endParaRPr sz="1400" b="0" i="0" u="none" strike="noStrike" cap="none">
                <a:solidFill>
                  <a:srgbClr val="000000"/>
                </a:solidFill>
                <a:latin typeface="Arial"/>
                <a:ea typeface="Arial"/>
                <a:cs typeface="Arial"/>
                <a:sym typeface="Arial"/>
              </a:endParaRPr>
            </a:p>
          </p:txBody>
        </p:sp>
      </p:grpSp>
      <p:grpSp>
        <p:nvGrpSpPr>
          <p:cNvPr id="272" name="Google Shape;272;p15"/>
          <p:cNvGrpSpPr/>
          <p:nvPr/>
        </p:nvGrpSpPr>
        <p:grpSpPr>
          <a:xfrm>
            <a:off x="2681714" y="3417418"/>
            <a:ext cx="8754639" cy="1201225"/>
            <a:chOff x="1866388" y="1729005"/>
            <a:chExt cx="3318047" cy="1201225"/>
          </a:xfrm>
        </p:grpSpPr>
        <p:sp>
          <p:nvSpPr>
            <p:cNvPr id="273" name="Google Shape;273;p15"/>
            <p:cNvSpPr/>
            <p:nvPr/>
          </p:nvSpPr>
          <p:spPr>
            <a:xfrm rot="5400000">
              <a:off x="2924810" y="670604"/>
              <a:ext cx="1201212" cy="3318039"/>
            </a:xfrm>
            <a:prstGeom prst="round2SameRect">
              <a:avLst>
                <a:gd name="adj1" fmla="val 16667"/>
                <a:gd name="adj2" fmla="val 0"/>
              </a:avLst>
            </a:prstGeom>
            <a:solidFill>
              <a:srgbClr val="D8E2E0">
                <a:alpha val="88627"/>
              </a:srgbClr>
            </a:solidFill>
            <a:ln w="9525" cap="flat" cmpd="sng">
              <a:solidFill>
                <a:srgbClr val="D8E2E0">
                  <a:alpha val="88627"/>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5"/>
            <p:cNvSpPr txBox="1"/>
            <p:nvPr/>
          </p:nvSpPr>
          <p:spPr>
            <a:xfrm>
              <a:off x="1866388" y="1729005"/>
              <a:ext cx="3259500" cy="1083900"/>
            </a:xfrm>
            <a:prstGeom prst="rect">
              <a:avLst/>
            </a:prstGeom>
            <a:noFill/>
            <a:ln>
              <a:noFill/>
            </a:ln>
          </p:spPr>
          <p:txBody>
            <a:bodyPr spcFirstLastPara="1" wrap="square" lIns="57150" tIns="28575" rIns="57150" bIns="28575" anchor="ctr" anchorCtr="0">
              <a:noAutofit/>
            </a:bodyPr>
            <a:lstStyle/>
            <a:p>
              <a:pPr marL="914400" marR="0" lvl="0" indent="0" algn="l"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a:p>
              <a:pPr marL="285750" marR="0" lvl="1" indent="-285750" algn="l" rtl="0">
                <a:lnSpc>
                  <a:spcPct val="90000"/>
                </a:lnSpc>
                <a:spcBef>
                  <a:spcPts val="225"/>
                </a:spcBef>
                <a:spcAft>
                  <a:spcPts val="0"/>
                </a:spcAft>
                <a:buClr>
                  <a:schemeClr val="dk1"/>
                </a:buClr>
                <a:buSzPts val="1500"/>
                <a:buFont typeface="Arial"/>
                <a:buChar char="•"/>
              </a:pPr>
              <a:r>
                <a:rPr lang="en-US" sz="1500" b="0" i="0" u="none" strike="noStrike" cap="none">
                  <a:solidFill>
                    <a:schemeClr val="dk1"/>
                  </a:solidFill>
                  <a:latin typeface="Gill Sans"/>
                  <a:ea typeface="Gill Sans"/>
                  <a:cs typeface="Gill Sans"/>
                  <a:sym typeface="Gill Sans"/>
                </a:rPr>
                <a:t>Need more focused and comprehensive planning to avoid mid sprint tasks and good traceability on Jira.</a:t>
              </a:r>
              <a:endParaRPr sz="1400" b="0" i="0" u="none" strike="noStrike" cap="none">
                <a:solidFill>
                  <a:srgbClr val="000000"/>
                </a:solidFill>
                <a:latin typeface="Gill Sans"/>
                <a:ea typeface="Gill Sans"/>
                <a:cs typeface="Gill Sans"/>
                <a:sym typeface="Gill Sans"/>
              </a:endParaRPr>
            </a:p>
            <a:p>
              <a:pPr marL="285750" marR="0" lvl="1" indent="-285750" algn="l" rtl="0">
                <a:lnSpc>
                  <a:spcPct val="90000"/>
                </a:lnSpc>
                <a:spcBef>
                  <a:spcPts val="225"/>
                </a:spcBef>
                <a:spcAft>
                  <a:spcPts val="0"/>
                </a:spcAft>
                <a:buClr>
                  <a:schemeClr val="dk1"/>
                </a:buClr>
                <a:buSzPts val="1500"/>
                <a:buFont typeface="Arial"/>
                <a:buChar char="•"/>
              </a:pPr>
              <a:r>
                <a:rPr lang="en-US" sz="1500" b="0" i="0" u="none" strike="noStrike" cap="none">
                  <a:solidFill>
                    <a:schemeClr val="dk1"/>
                  </a:solidFill>
                  <a:latin typeface="Gill Sans"/>
                  <a:ea typeface="Gill Sans"/>
                  <a:cs typeface="Gill Sans"/>
                  <a:sym typeface="Gill Sans"/>
                </a:rPr>
                <a:t>Explore and learn services provided by AWS i.e., Boto3, AWS authy</a:t>
              </a:r>
              <a:endParaRPr sz="1400" b="0" i="0" u="none" strike="noStrike" cap="none">
                <a:solidFill>
                  <a:srgbClr val="000000"/>
                </a:solidFill>
                <a:latin typeface="Gill Sans"/>
                <a:ea typeface="Gill Sans"/>
                <a:cs typeface="Gill Sans"/>
                <a:sym typeface="Gill Sans"/>
              </a:endParaRPr>
            </a:p>
            <a:p>
              <a:pPr marL="285750" marR="0" lvl="1" indent="-285750" algn="l" rtl="0">
                <a:lnSpc>
                  <a:spcPct val="90000"/>
                </a:lnSpc>
                <a:spcBef>
                  <a:spcPts val="225"/>
                </a:spcBef>
                <a:spcAft>
                  <a:spcPts val="0"/>
                </a:spcAft>
                <a:buClr>
                  <a:schemeClr val="dk1"/>
                </a:buClr>
                <a:buSzPts val="1500"/>
                <a:buFont typeface="Arial"/>
                <a:buChar char="•"/>
              </a:pPr>
              <a:r>
                <a:rPr lang="en-US" sz="1500" b="0" i="0" u="none" strike="noStrike" cap="none">
                  <a:solidFill>
                    <a:schemeClr val="dk1"/>
                  </a:solidFill>
                  <a:latin typeface="Gill Sans"/>
                  <a:ea typeface="Gill Sans"/>
                  <a:cs typeface="Gill Sans"/>
                  <a:sym typeface="Gill Sans"/>
                </a:rPr>
                <a:t>Secret key issues python flask development.</a:t>
              </a:r>
              <a:endParaRPr sz="1500" b="0" i="0" u="none" strike="noStrike" cap="none">
                <a:solidFill>
                  <a:schemeClr val="dk1"/>
                </a:solidFill>
                <a:latin typeface="Gill Sans"/>
                <a:ea typeface="Gill Sans"/>
                <a:cs typeface="Gill Sans"/>
                <a:sym typeface="Gill Sans"/>
              </a:endParaRPr>
            </a:p>
          </p:txBody>
        </p:sp>
      </p:grpSp>
      <p:grpSp>
        <p:nvGrpSpPr>
          <p:cNvPr id="275" name="Google Shape;275;p15"/>
          <p:cNvGrpSpPr/>
          <p:nvPr/>
        </p:nvGrpSpPr>
        <p:grpSpPr>
          <a:xfrm>
            <a:off x="815340" y="3267279"/>
            <a:ext cx="1866397" cy="1501515"/>
            <a:chOff x="0" y="1578866"/>
            <a:chExt cx="1866397" cy="1501515"/>
          </a:xfrm>
        </p:grpSpPr>
        <p:sp>
          <p:nvSpPr>
            <p:cNvPr id="276" name="Google Shape;276;p15"/>
            <p:cNvSpPr/>
            <p:nvPr/>
          </p:nvSpPr>
          <p:spPr>
            <a:xfrm>
              <a:off x="0" y="1578866"/>
              <a:ext cx="1866397" cy="1501515"/>
            </a:xfrm>
            <a:prstGeom prst="roundRect">
              <a:avLst>
                <a:gd name="adj" fmla="val 16667"/>
              </a:avLst>
            </a:prstGeom>
            <a:gradFill>
              <a:gsLst>
                <a:gs pos="0">
                  <a:srgbClr val="8FB4AF"/>
                </a:gs>
                <a:gs pos="50000">
                  <a:srgbClr val="7EAEA6"/>
                </a:gs>
                <a:gs pos="100000">
                  <a:srgbClr val="6D9B95"/>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5"/>
            <p:cNvSpPr txBox="1"/>
            <p:nvPr/>
          </p:nvSpPr>
          <p:spPr>
            <a:xfrm>
              <a:off x="73298" y="1652164"/>
              <a:ext cx="1719801" cy="1354919"/>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What needs improvement</a:t>
              </a:r>
              <a:endParaRPr sz="1400" b="0" i="0" u="none" strike="noStrike" cap="none">
                <a:solidFill>
                  <a:srgbClr val="000000"/>
                </a:solidFill>
                <a:latin typeface="Arial"/>
                <a:ea typeface="Arial"/>
                <a:cs typeface="Arial"/>
                <a:sym typeface="Arial"/>
              </a:endParaRPr>
            </a:p>
          </p:txBody>
        </p:sp>
      </p:grpSp>
      <p:grpSp>
        <p:nvGrpSpPr>
          <p:cNvPr id="278" name="Google Shape;278;p15"/>
          <p:cNvGrpSpPr/>
          <p:nvPr/>
        </p:nvGrpSpPr>
        <p:grpSpPr>
          <a:xfrm>
            <a:off x="2681735" y="4994022"/>
            <a:ext cx="8754614" cy="1201212"/>
            <a:chOff x="1866397" y="3305609"/>
            <a:chExt cx="3318039" cy="1201212"/>
          </a:xfrm>
        </p:grpSpPr>
        <p:sp>
          <p:nvSpPr>
            <p:cNvPr id="279" name="Google Shape;279;p15"/>
            <p:cNvSpPr/>
            <p:nvPr/>
          </p:nvSpPr>
          <p:spPr>
            <a:xfrm rot="5400000">
              <a:off x="2924810" y="2247195"/>
              <a:ext cx="1201212" cy="3318039"/>
            </a:xfrm>
            <a:prstGeom prst="round2SameRect">
              <a:avLst>
                <a:gd name="adj1" fmla="val 16667"/>
                <a:gd name="adj2" fmla="val 0"/>
              </a:avLst>
            </a:prstGeom>
            <a:solidFill>
              <a:srgbClr val="D8E2E0">
                <a:alpha val="88627"/>
              </a:srgbClr>
            </a:solidFill>
            <a:ln w="9525" cap="flat" cmpd="sng">
              <a:solidFill>
                <a:srgbClr val="D8E2E0">
                  <a:alpha val="88627"/>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5"/>
            <p:cNvSpPr txBox="1"/>
            <p:nvPr/>
          </p:nvSpPr>
          <p:spPr>
            <a:xfrm>
              <a:off x="1866397" y="3364246"/>
              <a:ext cx="3259401" cy="1083936"/>
            </a:xfrm>
            <a:prstGeom prst="rect">
              <a:avLst/>
            </a:prstGeom>
            <a:noFill/>
            <a:ln>
              <a:noFill/>
            </a:ln>
          </p:spPr>
          <p:txBody>
            <a:bodyPr spcFirstLastPara="1" wrap="square" lIns="57150" tIns="28575" rIns="57150" bIns="28575" anchor="ctr" anchorCtr="0">
              <a:noAutofit/>
            </a:bodyPr>
            <a:lstStyle/>
            <a:p>
              <a:pPr marL="285750" marR="0" lvl="1" indent="-285750" algn="l" rtl="0">
                <a:lnSpc>
                  <a:spcPct val="90000"/>
                </a:lnSpc>
                <a:spcBef>
                  <a:spcPts val="0"/>
                </a:spcBef>
                <a:spcAft>
                  <a:spcPts val="0"/>
                </a:spcAft>
                <a:buClr>
                  <a:schemeClr val="dk1"/>
                </a:buClr>
                <a:buSzPts val="1500"/>
                <a:buFont typeface="Arial"/>
                <a:buChar char="•"/>
              </a:pPr>
              <a:r>
                <a:rPr lang="en-US" sz="1500" b="0" i="0" u="none" strike="noStrike" cap="none">
                  <a:solidFill>
                    <a:schemeClr val="dk1"/>
                  </a:solidFill>
                  <a:latin typeface="Gill Sans"/>
                  <a:ea typeface="Gill Sans"/>
                  <a:cs typeface="Gill Sans"/>
                  <a:sym typeface="Gill Sans"/>
                </a:rPr>
                <a:t>Connectivity between the C language compiler and web application.</a:t>
              </a:r>
              <a:endParaRPr sz="1400" b="0" i="0" u="none" strike="noStrike" cap="none">
                <a:solidFill>
                  <a:srgbClr val="000000"/>
                </a:solidFill>
                <a:latin typeface="Gill Sans"/>
                <a:ea typeface="Gill Sans"/>
                <a:cs typeface="Gill Sans"/>
                <a:sym typeface="Gill Sans"/>
              </a:endParaRPr>
            </a:p>
            <a:p>
              <a:pPr marL="285750" marR="0" lvl="1" indent="-285750" algn="l" rtl="0">
                <a:lnSpc>
                  <a:spcPct val="90000"/>
                </a:lnSpc>
                <a:spcBef>
                  <a:spcPts val="225"/>
                </a:spcBef>
                <a:spcAft>
                  <a:spcPts val="0"/>
                </a:spcAft>
                <a:buClr>
                  <a:schemeClr val="dk1"/>
                </a:buClr>
                <a:buSzPts val="1500"/>
                <a:buFont typeface="Arial"/>
                <a:buChar char="•"/>
              </a:pPr>
              <a:r>
                <a:rPr lang="en-US" sz="1500" b="0" i="0" u="none" strike="noStrike" cap="none">
                  <a:solidFill>
                    <a:schemeClr val="dk1"/>
                  </a:solidFill>
                  <a:latin typeface="Gill Sans"/>
                  <a:ea typeface="Gill Sans"/>
                  <a:cs typeface="Gill Sans"/>
                  <a:sym typeface="Gill Sans"/>
                </a:rPr>
                <a:t>Developing a language module for C# compiler.</a:t>
              </a:r>
              <a:endParaRPr sz="1500" b="0" i="0" u="none" strike="noStrike" cap="none">
                <a:solidFill>
                  <a:schemeClr val="dk1"/>
                </a:solidFill>
                <a:latin typeface="Gill Sans"/>
                <a:ea typeface="Gill Sans"/>
                <a:cs typeface="Gill Sans"/>
                <a:sym typeface="Gill Sans"/>
              </a:endParaRPr>
            </a:p>
          </p:txBody>
        </p:sp>
      </p:grpSp>
      <p:grpSp>
        <p:nvGrpSpPr>
          <p:cNvPr id="281" name="Google Shape;281;p15"/>
          <p:cNvGrpSpPr/>
          <p:nvPr/>
        </p:nvGrpSpPr>
        <p:grpSpPr>
          <a:xfrm>
            <a:off x="815340" y="4843870"/>
            <a:ext cx="1866397" cy="1501515"/>
            <a:chOff x="0" y="3155457"/>
            <a:chExt cx="1866397" cy="1501515"/>
          </a:xfrm>
        </p:grpSpPr>
        <p:sp>
          <p:nvSpPr>
            <p:cNvPr id="282" name="Google Shape;282;p15"/>
            <p:cNvSpPr/>
            <p:nvPr/>
          </p:nvSpPr>
          <p:spPr>
            <a:xfrm>
              <a:off x="0" y="3155457"/>
              <a:ext cx="1866397" cy="1501515"/>
            </a:xfrm>
            <a:prstGeom prst="roundRect">
              <a:avLst>
                <a:gd name="adj" fmla="val 16667"/>
              </a:avLst>
            </a:prstGeom>
            <a:gradFill>
              <a:gsLst>
                <a:gs pos="0">
                  <a:srgbClr val="8FB4AF"/>
                </a:gs>
                <a:gs pos="50000">
                  <a:srgbClr val="7EAEA6"/>
                </a:gs>
                <a:gs pos="100000">
                  <a:srgbClr val="6D9B95"/>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5"/>
            <p:cNvSpPr txBox="1"/>
            <p:nvPr/>
          </p:nvSpPr>
          <p:spPr>
            <a:xfrm>
              <a:off x="73298" y="3228755"/>
              <a:ext cx="1719801" cy="1354919"/>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Next Steps</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17"/>
          <p:cNvSpPr/>
          <p:nvPr/>
        </p:nvSpPr>
        <p:spPr>
          <a:xfrm>
            <a:off x="0" y="0"/>
            <a:ext cx="12192000" cy="6858000"/>
          </a:xfrm>
          <a:prstGeom prst="rect">
            <a:avLst/>
          </a:prstGeom>
          <a:solidFill>
            <a:srgbClr val="D3CFC8">
              <a:alpha val="2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290" name="Google Shape;290;p17"/>
          <p:cNvSpPr txBox="1">
            <a:spLocks noGrp="1"/>
          </p:cNvSpPr>
          <p:nvPr>
            <p:ph type="title"/>
          </p:nvPr>
        </p:nvSpPr>
        <p:spPr>
          <a:xfrm>
            <a:off x="777239" y="777240"/>
            <a:ext cx="6168331" cy="249387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400"/>
              <a:buFont typeface="Gill Sans"/>
              <a:buNone/>
            </a:pPr>
            <a:r>
              <a:rPr lang="en-US" sz="4400"/>
              <a:t>GitHub Link</a:t>
            </a:r>
            <a:endParaRPr/>
          </a:p>
        </p:txBody>
      </p:sp>
      <p:sp>
        <p:nvSpPr>
          <p:cNvPr id="291" name="Google Shape;291;p17"/>
          <p:cNvSpPr txBox="1">
            <a:spLocks noGrp="1"/>
          </p:cNvSpPr>
          <p:nvPr>
            <p:ph type="body" idx="1"/>
          </p:nvPr>
        </p:nvSpPr>
        <p:spPr>
          <a:xfrm>
            <a:off x="777239" y="3428999"/>
            <a:ext cx="6168331" cy="2747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1800"/>
              <a:buChar char="•"/>
            </a:pPr>
            <a:r>
              <a:rPr lang="en-US" sz="1800" u="sng">
                <a:solidFill>
                  <a:schemeClr val="hlink"/>
                </a:solidFill>
                <a:hlinkClick r:id="rId3"/>
              </a:rPr>
              <a:t>https://github.com/sg99356n/OnlineCC/wiki</a:t>
            </a:r>
            <a:endParaRPr sz="1800"/>
          </a:p>
        </p:txBody>
      </p:sp>
      <p:sp>
        <p:nvSpPr>
          <p:cNvPr id="292" name="Google Shape;292;p17"/>
          <p:cNvSpPr/>
          <p:nvPr/>
        </p:nvSpPr>
        <p:spPr>
          <a:xfrm>
            <a:off x="7145594" y="262979"/>
            <a:ext cx="3522397" cy="352239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3" name="Google Shape;293;p17"/>
          <p:cNvGrpSpPr/>
          <p:nvPr/>
        </p:nvGrpSpPr>
        <p:grpSpPr>
          <a:xfrm>
            <a:off x="8132461" y="220046"/>
            <a:ext cx="3455469" cy="4723381"/>
            <a:chOff x="8132461" y="220046"/>
            <a:chExt cx="3455469" cy="4723381"/>
          </a:xfrm>
        </p:grpSpPr>
        <p:sp>
          <p:nvSpPr>
            <p:cNvPr id="294" name="Google Shape;294;p17"/>
            <p:cNvSpPr/>
            <p:nvPr/>
          </p:nvSpPr>
          <p:spPr>
            <a:xfrm>
              <a:off x="8261858" y="4716692"/>
              <a:ext cx="226735" cy="226735"/>
            </a:xfrm>
            <a:prstGeom prst="ellipse">
              <a:avLst/>
            </a:prstGeom>
            <a:solidFill>
              <a:srgbClr val="9744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5" name="Google Shape;295;p17"/>
            <p:cNvSpPr/>
            <p:nvPr/>
          </p:nvSpPr>
          <p:spPr>
            <a:xfrm>
              <a:off x="8723226" y="4129921"/>
              <a:ext cx="466441" cy="466441"/>
            </a:xfrm>
            <a:prstGeom prst="ellipse">
              <a:avLst/>
            </a:prstGeom>
            <a:solidFill>
              <a:srgbClr val="B1CA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17"/>
            <p:cNvSpPr/>
            <p:nvPr/>
          </p:nvSpPr>
          <p:spPr>
            <a:xfrm>
              <a:off x="8132461" y="4194350"/>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7" name="Google Shape;297;p17"/>
            <p:cNvSpPr/>
            <p:nvPr/>
          </p:nvSpPr>
          <p:spPr>
            <a:xfrm>
              <a:off x="11004744" y="220046"/>
              <a:ext cx="94160" cy="94160"/>
            </a:xfrm>
            <a:prstGeom prst="ellipse">
              <a:avLst/>
            </a:prstGeom>
            <a:solidFill>
              <a:srgbClr val="E3BEBE">
                <a:alpha val="2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17"/>
            <p:cNvSpPr/>
            <p:nvPr/>
          </p:nvSpPr>
          <p:spPr>
            <a:xfrm>
              <a:off x="11241342" y="397053"/>
              <a:ext cx="346588" cy="34658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9" name="Google Shape;299;p17"/>
            <p:cNvSpPr/>
            <p:nvPr/>
          </p:nvSpPr>
          <p:spPr>
            <a:xfrm>
              <a:off x="11241342" y="1087308"/>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00" name="Google Shape;300;p17" descr="Marker"/>
          <p:cNvPicPr preferRelativeResize="0"/>
          <p:nvPr/>
        </p:nvPicPr>
        <p:blipFill rotWithShape="1">
          <a:blip r:embed="rId4">
            <a:alphaModFix/>
          </a:blip>
          <a:srcRect/>
          <a:stretch/>
        </p:blipFill>
        <p:spPr>
          <a:xfrm>
            <a:off x="7793594" y="966044"/>
            <a:ext cx="2221985" cy="2221985"/>
          </a:xfrm>
          <a:prstGeom prst="rect">
            <a:avLst/>
          </a:prstGeom>
          <a:noFill/>
          <a:ln>
            <a:noFill/>
          </a:ln>
        </p:spPr>
      </p:pic>
      <p:pic>
        <p:nvPicPr>
          <p:cNvPr id="301" name="Google Shape;301;p17"/>
          <p:cNvPicPr preferRelativeResize="0"/>
          <p:nvPr/>
        </p:nvPicPr>
        <p:blipFill rotWithShape="1">
          <a:blip r:embed="rId5">
            <a:alphaModFix/>
          </a:blip>
          <a:srcRect l="18631" t="16485" r="52721" b="17440"/>
          <a:stretch/>
        </p:blipFill>
        <p:spPr>
          <a:xfrm>
            <a:off x="10854666" y="743641"/>
            <a:ext cx="1334286" cy="3077509"/>
          </a:xfrm>
          <a:prstGeom prst="rect">
            <a:avLst/>
          </a:prstGeom>
          <a:noFill/>
          <a:ln>
            <a:noFill/>
          </a:ln>
        </p:spPr>
      </p:pic>
      <p:sp>
        <p:nvSpPr>
          <p:cNvPr id="302" name="Google Shape;302;p17"/>
          <p:cNvSpPr/>
          <p:nvPr/>
        </p:nvSpPr>
        <p:spPr>
          <a:xfrm>
            <a:off x="9148847" y="3890057"/>
            <a:ext cx="3043153" cy="2967943"/>
          </a:xfrm>
          <a:custGeom>
            <a:avLst/>
            <a:gdLst/>
            <a:ahLst/>
            <a:cxnLst/>
            <a:rect l="l" t="t" r="r" b="b"/>
            <a:pathLst>
              <a:path w="4051324" h="3951198" extrusionOk="0">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rgbClr val="E5EEE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3" name="Google Shape;303;p17"/>
          <p:cNvPicPr preferRelativeResize="0"/>
          <p:nvPr/>
        </p:nvPicPr>
        <p:blipFill rotWithShape="1">
          <a:blip r:embed="rId6">
            <a:alphaModFix/>
          </a:blip>
          <a:srcRect l="22953" t="12144" r="12283" b="24733"/>
          <a:stretch/>
        </p:blipFill>
        <p:spPr>
          <a:xfrm flipH="1">
            <a:off x="9147042" y="3890057"/>
            <a:ext cx="3044958" cy="29679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Demo</a:t>
            </a:r>
            <a:endParaRPr/>
          </a:p>
        </p:txBody>
      </p:sp>
      <p:pic>
        <p:nvPicPr>
          <p:cNvPr id="309" name="Google Shape;309;p16"/>
          <p:cNvPicPr preferRelativeResize="0"/>
          <p:nvPr/>
        </p:nvPicPr>
        <p:blipFill rotWithShape="1">
          <a:blip r:embed="rId3">
            <a:alphaModFix/>
          </a:blip>
          <a:srcRect/>
          <a:stretch/>
        </p:blipFill>
        <p:spPr>
          <a:xfrm>
            <a:off x="10795" y="1443159"/>
            <a:ext cx="12192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50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2" name="Google Shape;112;p2"/>
          <p:cNvSpPr/>
          <p:nvPr/>
        </p:nvSpPr>
        <p:spPr>
          <a:xfrm>
            <a:off x="0" y="0"/>
            <a:ext cx="12192000" cy="6858000"/>
          </a:xfrm>
          <a:prstGeom prst="rect">
            <a:avLst/>
          </a:prstGeom>
          <a:solidFill>
            <a:srgbClr val="D3CFC8">
              <a:alpha val="2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113" name="Google Shape;113;p2"/>
          <p:cNvSpPr/>
          <p:nvPr/>
        </p:nvSpPr>
        <p:spPr>
          <a:xfrm>
            <a:off x="3802590" y="0"/>
            <a:ext cx="8389411" cy="6858000"/>
          </a:xfrm>
          <a:custGeom>
            <a:avLst/>
            <a:gdLst/>
            <a:ahLst/>
            <a:cxnLst/>
            <a:rect l="l" t="t" r="r" b="b"/>
            <a:pathLst>
              <a:path w="8389411" h="6858000" extrusionOk="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grpSp>
        <p:nvGrpSpPr>
          <p:cNvPr id="114" name="Google Shape;114;p2"/>
          <p:cNvGrpSpPr/>
          <p:nvPr/>
        </p:nvGrpSpPr>
        <p:grpSpPr>
          <a:xfrm>
            <a:off x="244914" y="299808"/>
            <a:ext cx="11521822" cy="6038357"/>
            <a:chOff x="244914" y="299808"/>
            <a:chExt cx="11521822" cy="6038357"/>
          </a:xfrm>
        </p:grpSpPr>
        <p:sp>
          <p:nvSpPr>
            <p:cNvPr id="115" name="Google Shape;115;p2"/>
            <p:cNvSpPr/>
            <p:nvPr/>
          </p:nvSpPr>
          <p:spPr>
            <a:xfrm>
              <a:off x="11300295" y="515708"/>
              <a:ext cx="466441" cy="466441"/>
            </a:xfrm>
            <a:prstGeom prst="ellipse">
              <a:avLst/>
            </a:prstGeom>
            <a:solidFill>
              <a:srgbClr val="B1CAD5">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6" name="Google Shape;116;p2"/>
            <p:cNvSpPr/>
            <p:nvPr/>
          </p:nvSpPr>
          <p:spPr>
            <a:xfrm>
              <a:off x="11241343" y="299808"/>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7" name="Google Shape;117;p2"/>
            <p:cNvSpPr/>
            <p:nvPr/>
          </p:nvSpPr>
          <p:spPr>
            <a:xfrm>
              <a:off x="7760448" y="3803994"/>
              <a:ext cx="94160" cy="94160"/>
            </a:xfrm>
            <a:prstGeom prst="ellipse">
              <a:avLst/>
            </a:prstGeom>
            <a:solidFill>
              <a:srgbClr val="E3BEBE">
                <a:alpha val="2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8" name="Google Shape;118;p2"/>
            <p:cNvSpPr/>
            <p:nvPr/>
          </p:nvSpPr>
          <p:spPr>
            <a:xfrm>
              <a:off x="725899" y="5741646"/>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9" name="Google Shape;119;p2"/>
            <p:cNvSpPr/>
            <p:nvPr/>
          </p:nvSpPr>
          <p:spPr>
            <a:xfrm>
              <a:off x="410333" y="6032385"/>
              <a:ext cx="305780" cy="305780"/>
            </a:xfrm>
            <a:prstGeom prst="ellipse">
              <a:avLst/>
            </a:prstGeom>
            <a:solidFill>
              <a:srgbClr val="D3D9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0" name="Google Shape;120;p2"/>
            <p:cNvSpPr/>
            <p:nvPr/>
          </p:nvSpPr>
          <p:spPr>
            <a:xfrm>
              <a:off x="244914" y="5821038"/>
              <a:ext cx="113367" cy="11336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21" name="Google Shape;121;p2"/>
          <p:cNvSpPr txBox="1">
            <a:spLocks noGrp="1"/>
          </p:cNvSpPr>
          <p:nvPr>
            <p:ph type="title"/>
          </p:nvPr>
        </p:nvSpPr>
        <p:spPr>
          <a:xfrm>
            <a:off x="770878" y="952022"/>
            <a:ext cx="2862591" cy="5157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Gill Sans"/>
              <a:buNone/>
            </a:pPr>
            <a:r>
              <a:rPr lang="en-US" sz="4400">
                <a:latin typeface="Gill Sans"/>
                <a:ea typeface="Gill Sans"/>
                <a:cs typeface="Gill Sans"/>
                <a:sym typeface="Gill Sans"/>
              </a:rPr>
              <a:t>Agenda</a:t>
            </a:r>
            <a:endParaRPr>
              <a:latin typeface="Gill Sans"/>
              <a:ea typeface="Gill Sans"/>
              <a:cs typeface="Gill Sans"/>
              <a:sym typeface="Gill Sans"/>
            </a:endParaRPr>
          </a:p>
        </p:txBody>
      </p:sp>
      <p:grpSp>
        <p:nvGrpSpPr>
          <p:cNvPr id="122" name="Google Shape;122;p2"/>
          <p:cNvGrpSpPr/>
          <p:nvPr/>
        </p:nvGrpSpPr>
        <p:grpSpPr>
          <a:xfrm>
            <a:off x="4629151" y="954540"/>
            <a:ext cx="7117918" cy="5152012"/>
            <a:chOff x="0" y="2518"/>
            <a:chExt cx="7117918" cy="5152012"/>
          </a:xfrm>
        </p:grpSpPr>
        <p:cxnSp>
          <p:nvCxnSpPr>
            <p:cNvPr id="123" name="Google Shape;123;p2"/>
            <p:cNvCxnSpPr/>
            <p:nvPr/>
          </p:nvCxnSpPr>
          <p:spPr>
            <a:xfrm>
              <a:off x="0" y="2518"/>
              <a:ext cx="7117918" cy="0"/>
            </a:xfrm>
            <a:prstGeom prst="straightConnector1">
              <a:avLst/>
            </a:prstGeom>
            <a:solidFill>
              <a:srgbClr val="7DA9B9"/>
            </a:solidFill>
            <a:ln w="9525" cap="flat" cmpd="sng">
              <a:solidFill>
                <a:srgbClr val="7DA9B9"/>
              </a:solidFill>
              <a:prstDash val="solid"/>
              <a:miter lim="800000"/>
              <a:headEnd type="none" w="sm" len="sm"/>
              <a:tailEnd type="none" w="sm" len="sm"/>
            </a:ln>
          </p:spPr>
        </p:cxnSp>
        <p:sp>
          <p:nvSpPr>
            <p:cNvPr id="124" name="Google Shape;124;p2"/>
            <p:cNvSpPr/>
            <p:nvPr/>
          </p:nvSpPr>
          <p:spPr>
            <a:xfrm>
              <a:off x="0" y="2518"/>
              <a:ext cx="7117918" cy="8586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
          <p:nvSpPr>
            <p:cNvPr id="125" name="Google Shape;125;p2"/>
            <p:cNvSpPr txBox="1"/>
            <p:nvPr/>
          </p:nvSpPr>
          <p:spPr>
            <a:xfrm>
              <a:off x="0" y="2518"/>
              <a:ext cx="7117918" cy="858668"/>
            </a:xfrm>
            <a:prstGeom prst="rect">
              <a:avLst/>
            </a:prstGeom>
            <a:noFill/>
            <a:ln>
              <a:noFill/>
            </a:ln>
          </p:spPr>
          <p:txBody>
            <a:bodyPr spcFirstLastPara="1" wrap="square" lIns="148575" tIns="148575" rIns="148575" bIns="148575" anchor="t" anchorCtr="0">
              <a:noAutofit/>
            </a:bodyPr>
            <a:lstStyle/>
            <a:p>
              <a:pPr marL="0" marR="0" lvl="0" indent="0" algn="l" rtl="0">
                <a:lnSpc>
                  <a:spcPct val="90000"/>
                </a:lnSpc>
                <a:spcBef>
                  <a:spcPts val="0"/>
                </a:spcBef>
                <a:spcAft>
                  <a:spcPts val="0"/>
                </a:spcAft>
                <a:buClr>
                  <a:schemeClr val="dk1"/>
                </a:buClr>
                <a:buSzPts val="3900"/>
                <a:buFont typeface="Calibri"/>
                <a:buNone/>
              </a:pPr>
              <a:r>
                <a:rPr lang="en-US" sz="3900" b="0" i="0" u="none" strike="noStrike" cap="none">
                  <a:solidFill>
                    <a:schemeClr val="dk1"/>
                  </a:solidFill>
                  <a:latin typeface="Gill Sans"/>
                  <a:ea typeface="Gill Sans"/>
                  <a:cs typeface="Gill Sans"/>
                  <a:sym typeface="Gill Sans"/>
                </a:rPr>
                <a:t>About our Project</a:t>
              </a:r>
              <a:endParaRPr sz="1400" b="0" i="0" u="none" strike="noStrike" cap="none">
                <a:solidFill>
                  <a:srgbClr val="000000"/>
                </a:solidFill>
                <a:latin typeface="Gill Sans"/>
                <a:ea typeface="Gill Sans"/>
                <a:cs typeface="Gill Sans"/>
                <a:sym typeface="Gill Sans"/>
              </a:endParaRPr>
            </a:p>
          </p:txBody>
        </p:sp>
        <p:cxnSp>
          <p:nvCxnSpPr>
            <p:cNvPr id="126" name="Google Shape;126;p2"/>
            <p:cNvCxnSpPr/>
            <p:nvPr/>
          </p:nvCxnSpPr>
          <p:spPr>
            <a:xfrm>
              <a:off x="0" y="861186"/>
              <a:ext cx="7117918" cy="0"/>
            </a:xfrm>
            <a:prstGeom prst="straightConnector1">
              <a:avLst/>
            </a:prstGeom>
            <a:solidFill>
              <a:srgbClr val="7EABB6"/>
            </a:solidFill>
            <a:ln w="9525" cap="flat" cmpd="sng">
              <a:solidFill>
                <a:srgbClr val="7EABB6"/>
              </a:solidFill>
              <a:prstDash val="solid"/>
              <a:miter lim="800000"/>
              <a:headEnd type="none" w="sm" len="sm"/>
              <a:tailEnd type="none" w="sm" len="sm"/>
            </a:ln>
          </p:spPr>
        </p:cxnSp>
        <p:sp>
          <p:nvSpPr>
            <p:cNvPr id="127" name="Google Shape;127;p2"/>
            <p:cNvSpPr/>
            <p:nvPr/>
          </p:nvSpPr>
          <p:spPr>
            <a:xfrm>
              <a:off x="0" y="861186"/>
              <a:ext cx="7117918" cy="8586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
          <p:nvSpPr>
            <p:cNvPr id="128" name="Google Shape;128;p2"/>
            <p:cNvSpPr txBox="1"/>
            <p:nvPr/>
          </p:nvSpPr>
          <p:spPr>
            <a:xfrm>
              <a:off x="0" y="861186"/>
              <a:ext cx="7117918" cy="858668"/>
            </a:xfrm>
            <a:prstGeom prst="rect">
              <a:avLst/>
            </a:prstGeom>
            <a:noFill/>
            <a:ln>
              <a:noFill/>
            </a:ln>
          </p:spPr>
          <p:txBody>
            <a:bodyPr spcFirstLastPara="1" wrap="square" lIns="148575" tIns="148575" rIns="148575" bIns="148575" anchor="t" anchorCtr="0">
              <a:noAutofit/>
            </a:bodyPr>
            <a:lstStyle/>
            <a:p>
              <a:pPr marL="0" marR="0" lvl="0" indent="0" algn="l" rtl="0">
                <a:lnSpc>
                  <a:spcPct val="90000"/>
                </a:lnSpc>
                <a:spcBef>
                  <a:spcPts val="0"/>
                </a:spcBef>
                <a:spcAft>
                  <a:spcPts val="0"/>
                </a:spcAft>
                <a:buClr>
                  <a:schemeClr val="dk1"/>
                </a:buClr>
                <a:buSzPts val="3900"/>
                <a:buFont typeface="Calibri"/>
                <a:buNone/>
              </a:pPr>
              <a:r>
                <a:rPr lang="en-US" sz="3900" b="0" i="0" u="none" strike="noStrike" cap="none">
                  <a:solidFill>
                    <a:schemeClr val="dk1"/>
                  </a:solidFill>
                  <a:latin typeface="Gill Sans"/>
                  <a:ea typeface="Gill Sans"/>
                  <a:cs typeface="Gill Sans"/>
                  <a:sym typeface="Gill Sans"/>
                </a:rPr>
                <a:t>Recap of Sprints 1-5</a:t>
              </a:r>
              <a:endParaRPr sz="1400" b="0" i="0" u="none" strike="noStrike" cap="none">
                <a:solidFill>
                  <a:srgbClr val="000000"/>
                </a:solidFill>
                <a:latin typeface="Gill Sans"/>
                <a:ea typeface="Gill Sans"/>
                <a:cs typeface="Gill Sans"/>
                <a:sym typeface="Gill Sans"/>
              </a:endParaRPr>
            </a:p>
          </p:txBody>
        </p:sp>
        <p:cxnSp>
          <p:nvCxnSpPr>
            <p:cNvPr id="129" name="Google Shape;129;p2"/>
            <p:cNvCxnSpPr/>
            <p:nvPr/>
          </p:nvCxnSpPr>
          <p:spPr>
            <a:xfrm>
              <a:off x="0" y="1719855"/>
              <a:ext cx="7117918" cy="0"/>
            </a:xfrm>
            <a:prstGeom prst="straightConnector1">
              <a:avLst/>
            </a:prstGeom>
            <a:solidFill>
              <a:srgbClr val="7FADB3"/>
            </a:solidFill>
            <a:ln w="9525" cap="flat" cmpd="sng">
              <a:solidFill>
                <a:srgbClr val="7FADB3"/>
              </a:solidFill>
              <a:prstDash val="solid"/>
              <a:miter lim="800000"/>
              <a:headEnd type="none" w="sm" len="sm"/>
              <a:tailEnd type="none" w="sm" len="sm"/>
            </a:ln>
          </p:spPr>
        </p:cxnSp>
        <p:sp>
          <p:nvSpPr>
            <p:cNvPr id="130" name="Google Shape;130;p2"/>
            <p:cNvSpPr/>
            <p:nvPr/>
          </p:nvSpPr>
          <p:spPr>
            <a:xfrm>
              <a:off x="0" y="1719855"/>
              <a:ext cx="7117918" cy="8586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
          <p:nvSpPr>
            <p:cNvPr id="131" name="Google Shape;131;p2"/>
            <p:cNvSpPr txBox="1"/>
            <p:nvPr/>
          </p:nvSpPr>
          <p:spPr>
            <a:xfrm>
              <a:off x="0" y="1719855"/>
              <a:ext cx="7117918" cy="858668"/>
            </a:xfrm>
            <a:prstGeom prst="rect">
              <a:avLst/>
            </a:prstGeom>
            <a:noFill/>
            <a:ln>
              <a:noFill/>
            </a:ln>
          </p:spPr>
          <p:txBody>
            <a:bodyPr spcFirstLastPara="1" wrap="square" lIns="148575" tIns="148575" rIns="148575" bIns="148575" anchor="t" anchorCtr="0">
              <a:noAutofit/>
            </a:bodyPr>
            <a:lstStyle/>
            <a:p>
              <a:pPr marL="0" marR="0" lvl="0" indent="0" algn="l" rtl="0">
                <a:lnSpc>
                  <a:spcPct val="90000"/>
                </a:lnSpc>
                <a:spcBef>
                  <a:spcPts val="0"/>
                </a:spcBef>
                <a:spcAft>
                  <a:spcPts val="0"/>
                </a:spcAft>
                <a:buClr>
                  <a:schemeClr val="dk1"/>
                </a:buClr>
                <a:buSzPts val="3900"/>
                <a:buFont typeface="Calibri"/>
                <a:buNone/>
              </a:pPr>
              <a:r>
                <a:rPr lang="en-US" sz="3900" b="0" i="0" u="none" strike="noStrike" cap="none">
                  <a:solidFill>
                    <a:schemeClr val="dk1"/>
                  </a:solidFill>
                  <a:latin typeface="Gill Sans"/>
                  <a:ea typeface="Gill Sans"/>
                  <a:cs typeface="Gill Sans"/>
                  <a:sym typeface="Gill Sans"/>
                </a:rPr>
                <a:t>New Technologies</a:t>
              </a:r>
              <a:endParaRPr sz="1400" b="0" i="0" u="none" strike="noStrike" cap="none">
                <a:solidFill>
                  <a:srgbClr val="000000"/>
                </a:solidFill>
                <a:latin typeface="Gill Sans"/>
                <a:ea typeface="Gill Sans"/>
                <a:cs typeface="Gill Sans"/>
                <a:sym typeface="Gill Sans"/>
              </a:endParaRPr>
            </a:p>
          </p:txBody>
        </p:sp>
        <p:cxnSp>
          <p:nvCxnSpPr>
            <p:cNvPr id="132" name="Google Shape;132;p2"/>
            <p:cNvCxnSpPr/>
            <p:nvPr/>
          </p:nvCxnSpPr>
          <p:spPr>
            <a:xfrm>
              <a:off x="0" y="2578524"/>
              <a:ext cx="7117918" cy="0"/>
            </a:xfrm>
            <a:prstGeom prst="straightConnector1">
              <a:avLst/>
            </a:prstGeom>
            <a:solidFill>
              <a:srgbClr val="7FAFB0"/>
            </a:solidFill>
            <a:ln w="9525" cap="flat" cmpd="sng">
              <a:solidFill>
                <a:srgbClr val="7FAFB0"/>
              </a:solidFill>
              <a:prstDash val="solid"/>
              <a:miter lim="800000"/>
              <a:headEnd type="none" w="sm" len="sm"/>
              <a:tailEnd type="none" w="sm" len="sm"/>
            </a:ln>
          </p:spPr>
        </p:cxnSp>
        <p:sp>
          <p:nvSpPr>
            <p:cNvPr id="133" name="Google Shape;133;p2"/>
            <p:cNvSpPr/>
            <p:nvPr/>
          </p:nvSpPr>
          <p:spPr>
            <a:xfrm>
              <a:off x="0" y="2578524"/>
              <a:ext cx="7117918" cy="8586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
          <p:nvSpPr>
            <p:cNvPr id="134" name="Google Shape;134;p2"/>
            <p:cNvSpPr txBox="1"/>
            <p:nvPr/>
          </p:nvSpPr>
          <p:spPr>
            <a:xfrm>
              <a:off x="0" y="2578524"/>
              <a:ext cx="7117918" cy="858668"/>
            </a:xfrm>
            <a:prstGeom prst="rect">
              <a:avLst/>
            </a:prstGeom>
            <a:noFill/>
            <a:ln>
              <a:noFill/>
            </a:ln>
          </p:spPr>
          <p:txBody>
            <a:bodyPr spcFirstLastPara="1" wrap="square" lIns="148575" tIns="148575" rIns="148575" bIns="148575" anchor="t" anchorCtr="0">
              <a:noAutofit/>
            </a:bodyPr>
            <a:lstStyle/>
            <a:p>
              <a:pPr marL="0" marR="0" lvl="0" indent="0" algn="l" rtl="0">
                <a:lnSpc>
                  <a:spcPct val="90000"/>
                </a:lnSpc>
                <a:spcBef>
                  <a:spcPts val="0"/>
                </a:spcBef>
                <a:spcAft>
                  <a:spcPts val="0"/>
                </a:spcAft>
                <a:buClr>
                  <a:schemeClr val="dk1"/>
                </a:buClr>
                <a:buSzPts val="3900"/>
                <a:buFont typeface="Calibri"/>
                <a:buNone/>
              </a:pPr>
              <a:r>
                <a:rPr lang="en-US" sz="3900" b="0" i="0" u="none" strike="noStrike" cap="none">
                  <a:solidFill>
                    <a:schemeClr val="dk1"/>
                  </a:solidFill>
                  <a:latin typeface="Gill Sans"/>
                  <a:ea typeface="Gill Sans"/>
                  <a:cs typeface="Gill Sans"/>
                  <a:sym typeface="Gill Sans"/>
                </a:rPr>
                <a:t>Sprint 6</a:t>
              </a:r>
              <a:endParaRPr sz="1400" b="0" i="0" u="none" strike="noStrike" cap="none">
                <a:solidFill>
                  <a:srgbClr val="000000"/>
                </a:solidFill>
                <a:latin typeface="Gill Sans"/>
                <a:ea typeface="Gill Sans"/>
                <a:cs typeface="Gill Sans"/>
                <a:sym typeface="Gill Sans"/>
              </a:endParaRPr>
            </a:p>
          </p:txBody>
        </p:sp>
        <p:cxnSp>
          <p:nvCxnSpPr>
            <p:cNvPr id="135" name="Google Shape;135;p2"/>
            <p:cNvCxnSpPr/>
            <p:nvPr/>
          </p:nvCxnSpPr>
          <p:spPr>
            <a:xfrm>
              <a:off x="0" y="3437193"/>
              <a:ext cx="7117918" cy="0"/>
            </a:xfrm>
            <a:prstGeom prst="straightConnector1">
              <a:avLst/>
            </a:prstGeom>
            <a:solidFill>
              <a:srgbClr val="80ADAB"/>
            </a:solidFill>
            <a:ln w="9525" cap="flat" cmpd="sng">
              <a:solidFill>
                <a:srgbClr val="80ADAB"/>
              </a:solidFill>
              <a:prstDash val="solid"/>
              <a:miter lim="800000"/>
              <a:headEnd type="none" w="sm" len="sm"/>
              <a:tailEnd type="none" w="sm" len="sm"/>
            </a:ln>
          </p:spPr>
        </p:cxnSp>
        <p:sp>
          <p:nvSpPr>
            <p:cNvPr id="136" name="Google Shape;136;p2"/>
            <p:cNvSpPr/>
            <p:nvPr/>
          </p:nvSpPr>
          <p:spPr>
            <a:xfrm>
              <a:off x="0" y="3437193"/>
              <a:ext cx="7117918" cy="8586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
          <p:nvSpPr>
            <p:cNvPr id="137" name="Google Shape;137;p2"/>
            <p:cNvSpPr txBox="1"/>
            <p:nvPr/>
          </p:nvSpPr>
          <p:spPr>
            <a:xfrm>
              <a:off x="0" y="3437193"/>
              <a:ext cx="7117918" cy="858668"/>
            </a:xfrm>
            <a:prstGeom prst="rect">
              <a:avLst/>
            </a:prstGeom>
            <a:noFill/>
            <a:ln>
              <a:noFill/>
            </a:ln>
          </p:spPr>
          <p:txBody>
            <a:bodyPr spcFirstLastPara="1" wrap="square" lIns="148575" tIns="148575" rIns="148575" bIns="148575" anchor="t" anchorCtr="0">
              <a:noAutofit/>
            </a:bodyPr>
            <a:lstStyle/>
            <a:p>
              <a:pPr marL="0" marR="0" lvl="0" indent="0" algn="l" rtl="0">
                <a:lnSpc>
                  <a:spcPct val="90000"/>
                </a:lnSpc>
                <a:spcBef>
                  <a:spcPts val="0"/>
                </a:spcBef>
                <a:spcAft>
                  <a:spcPts val="0"/>
                </a:spcAft>
                <a:buClr>
                  <a:schemeClr val="dk1"/>
                </a:buClr>
                <a:buSzPts val="3900"/>
                <a:buFont typeface="Calibri"/>
                <a:buNone/>
              </a:pPr>
              <a:r>
                <a:rPr lang="en-US" sz="3900" b="0" i="0" u="none" strike="noStrike" cap="none">
                  <a:solidFill>
                    <a:schemeClr val="dk1"/>
                  </a:solidFill>
                  <a:latin typeface="Gill Sans"/>
                  <a:ea typeface="Gill Sans"/>
                  <a:cs typeface="Gill Sans"/>
                  <a:sym typeface="Gill Sans"/>
                </a:rPr>
                <a:t>Product Backlog</a:t>
              </a:r>
              <a:endParaRPr sz="1400" b="0" i="0" u="none" strike="noStrike" cap="none">
                <a:solidFill>
                  <a:srgbClr val="000000"/>
                </a:solidFill>
                <a:latin typeface="Gill Sans"/>
                <a:ea typeface="Gill Sans"/>
                <a:cs typeface="Gill Sans"/>
                <a:sym typeface="Gill Sans"/>
              </a:endParaRPr>
            </a:p>
          </p:txBody>
        </p:sp>
        <p:cxnSp>
          <p:nvCxnSpPr>
            <p:cNvPr id="138" name="Google Shape;138;p2"/>
            <p:cNvCxnSpPr/>
            <p:nvPr/>
          </p:nvCxnSpPr>
          <p:spPr>
            <a:xfrm>
              <a:off x="0" y="4295862"/>
              <a:ext cx="7117918" cy="0"/>
            </a:xfrm>
            <a:prstGeom prst="straightConnector1">
              <a:avLst/>
            </a:prstGeom>
            <a:solidFill>
              <a:srgbClr val="81AAA5"/>
            </a:solidFill>
            <a:ln w="9525" cap="flat" cmpd="sng">
              <a:solidFill>
                <a:srgbClr val="81AAA5"/>
              </a:solidFill>
              <a:prstDash val="solid"/>
              <a:miter lim="800000"/>
              <a:headEnd type="none" w="sm" len="sm"/>
              <a:tailEnd type="none" w="sm" len="sm"/>
            </a:ln>
          </p:spPr>
        </p:cxnSp>
        <p:sp>
          <p:nvSpPr>
            <p:cNvPr id="139" name="Google Shape;139;p2"/>
            <p:cNvSpPr/>
            <p:nvPr/>
          </p:nvSpPr>
          <p:spPr>
            <a:xfrm>
              <a:off x="0" y="4295862"/>
              <a:ext cx="7117918" cy="8586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
          <p:nvSpPr>
            <p:cNvPr id="140" name="Google Shape;140;p2"/>
            <p:cNvSpPr txBox="1"/>
            <p:nvPr/>
          </p:nvSpPr>
          <p:spPr>
            <a:xfrm>
              <a:off x="0" y="4295862"/>
              <a:ext cx="7117918" cy="858668"/>
            </a:xfrm>
            <a:prstGeom prst="rect">
              <a:avLst/>
            </a:prstGeom>
            <a:noFill/>
            <a:ln>
              <a:noFill/>
            </a:ln>
          </p:spPr>
          <p:txBody>
            <a:bodyPr spcFirstLastPara="1" wrap="square" lIns="148575" tIns="148575" rIns="148575" bIns="148575" anchor="t" anchorCtr="0">
              <a:noAutofit/>
            </a:bodyPr>
            <a:lstStyle/>
            <a:p>
              <a:pPr marL="0" marR="0" lvl="0" indent="0" algn="l" rtl="0">
                <a:lnSpc>
                  <a:spcPct val="90000"/>
                </a:lnSpc>
                <a:spcBef>
                  <a:spcPts val="0"/>
                </a:spcBef>
                <a:spcAft>
                  <a:spcPts val="0"/>
                </a:spcAft>
                <a:buClr>
                  <a:schemeClr val="dk1"/>
                </a:buClr>
                <a:buSzPts val="3900"/>
                <a:buFont typeface="Calibri"/>
                <a:buNone/>
              </a:pPr>
              <a:r>
                <a:rPr lang="en-US" sz="3900" b="0" i="0" u="none" strike="noStrike" cap="none">
                  <a:solidFill>
                    <a:schemeClr val="dk1"/>
                  </a:solidFill>
                  <a:latin typeface="Gill Sans"/>
                  <a:ea typeface="Gill Sans"/>
                  <a:cs typeface="Gill Sans"/>
                  <a:sym typeface="Gill Sans"/>
                </a:rPr>
                <a:t>Retrospectives</a:t>
              </a:r>
              <a:endParaRPr sz="1400" b="0" i="0" u="none" strike="noStrike" cap="none">
                <a:solidFill>
                  <a:srgbClr val="000000"/>
                </a:solidFill>
                <a:latin typeface="Gill Sans"/>
                <a:ea typeface="Gill Sans"/>
                <a:cs typeface="Gill Sans"/>
                <a:sym typeface="Gill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About ONCC</a:t>
            </a:r>
            <a:endParaRPr/>
          </a:p>
        </p:txBody>
      </p:sp>
      <p:sp>
        <p:nvSpPr>
          <p:cNvPr id="146" name="Google Shape;146;p3"/>
          <p:cNvSpPr txBox="1">
            <a:spLocks noGrp="1"/>
          </p:cNvSpPr>
          <p:nvPr>
            <p:ph type="body" idx="1"/>
          </p:nvPr>
        </p:nvSpPr>
        <p:spPr>
          <a:xfrm>
            <a:off x="777240" y="1825625"/>
            <a:ext cx="80429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600"/>
              <a:buChar char="•"/>
            </a:pPr>
            <a:r>
              <a:rPr lang="en-US">
                <a:solidFill>
                  <a:schemeClr val="dk1"/>
                </a:solidFill>
                <a:latin typeface="Gill Sans"/>
                <a:ea typeface="Gill Sans"/>
                <a:cs typeface="Gill Sans"/>
                <a:sym typeface="Gill Sans"/>
              </a:rPr>
              <a:t>ONCC is an Online Cloud Based Compiler for various programming languages.</a:t>
            </a:r>
            <a:endParaRPr/>
          </a:p>
          <a:p>
            <a:pPr marL="228600" lvl="0" indent="-127000" algn="l" rtl="0">
              <a:lnSpc>
                <a:spcPct val="100000"/>
              </a:lnSpc>
              <a:spcBef>
                <a:spcPts val="600"/>
              </a:spcBef>
              <a:spcAft>
                <a:spcPts val="0"/>
              </a:spcAft>
              <a:buSzPts val="1600"/>
              <a:buNone/>
            </a:pPr>
            <a:endParaRPr>
              <a:solidFill>
                <a:schemeClr val="dk1"/>
              </a:solidFill>
              <a:latin typeface="Gill Sans"/>
              <a:ea typeface="Gill Sans"/>
              <a:cs typeface="Gill Sans"/>
              <a:sym typeface="Gill Sans"/>
            </a:endParaRPr>
          </a:p>
          <a:p>
            <a:pPr marL="228600" lvl="0" indent="-228600" algn="l" rtl="0">
              <a:lnSpc>
                <a:spcPct val="100000"/>
              </a:lnSpc>
              <a:spcBef>
                <a:spcPts val="600"/>
              </a:spcBef>
              <a:spcAft>
                <a:spcPts val="0"/>
              </a:spcAft>
              <a:buSzPts val="1600"/>
              <a:buChar char="•"/>
            </a:pPr>
            <a:r>
              <a:rPr lang="en-US">
                <a:solidFill>
                  <a:schemeClr val="dk1"/>
                </a:solidFill>
                <a:latin typeface="Gill Sans"/>
                <a:ea typeface="Gill Sans"/>
                <a:cs typeface="Gill Sans"/>
                <a:sym typeface="Gill Sans"/>
              </a:rPr>
              <a:t>User can select the programming language of their choice and compile his/her code using compiling modules created and tested in Python Flask.</a:t>
            </a:r>
            <a:endParaRPr/>
          </a:p>
          <a:p>
            <a:pPr marL="228600" lvl="0" indent="-127000" algn="l" rtl="0">
              <a:lnSpc>
                <a:spcPct val="100000"/>
              </a:lnSpc>
              <a:spcBef>
                <a:spcPts val="600"/>
              </a:spcBef>
              <a:spcAft>
                <a:spcPts val="0"/>
              </a:spcAft>
              <a:buSzPts val="1600"/>
              <a:buNone/>
            </a:pPr>
            <a:endParaRPr>
              <a:solidFill>
                <a:schemeClr val="dk1"/>
              </a:solidFill>
              <a:latin typeface="Gill Sans"/>
              <a:ea typeface="Gill Sans"/>
              <a:cs typeface="Gill Sans"/>
              <a:sym typeface="Gill Sans"/>
            </a:endParaRPr>
          </a:p>
          <a:p>
            <a:pPr marL="228600" lvl="0" indent="-228600" algn="l" rtl="0">
              <a:lnSpc>
                <a:spcPct val="100000"/>
              </a:lnSpc>
              <a:spcBef>
                <a:spcPts val="600"/>
              </a:spcBef>
              <a:spcAft>
                <a:spcPts val="0"/>
              </a:spcAft>
              <a:buSzPts val="1600"/>
              <a:buChar char="•"/>
            </a:pPr>
            <a:r>
              <a:rPr lang="en-US">
                <a:solidFill>
                  <a:schemeClr val="dk1"/>
                </a:solidFill>
                <a:latin typeface="Gill Sans"/>
                <a:ea typeface="Gill Sans"/>
                <a:cs typeface="Gill Sans"/>
                <a:sym typeface="Gill Sans"/>
              </a:rPr>
              <a:t>Our project currently supports compilation of Java and Python language-based codes.</a:t>
            </a:r>
            <a:endParaRPr/>
          </a:p>
          <a:p>
            <a:pPr marL="228600" lvl="0" indent="-127000" algn="l" rtl="0">
              <a:lnSpc>
                <a:spcPct val="100000"/>
              </a:lnSpc>
              <a:spcBef>
                <a:spcPts val="600"/>
              </a:spcBef>
              <a:spcAft>
                <a:spcPts val="0"/>
              </a:spcAft>
              <a:buSzPts val="1600"/>
              <a:buNone/>
            </a:pPr>
            <a:endParaRPr>
              <a:solidFill>
                <a:schemeClr val="dk1"/>
              </a:solidFill>
              <a:latin typeface="Gill Sans"/>
              <a:ea typeface="Gill Sans"/>
              <a:cs typeface="Gill Sans"/>
              <a:sym typeface="Gill Sans"/>
            </a:endParaRPr>
          </a:p>
          <a:p>
            <a:pPr marL="228600" lvl="0" indent="-228600" algn="l" rtl="0">
              <a:lnSpc>
                <a:spcPct val="100000"/>
              </a:lnSpc>
              <a:spcBef>
                <a:spcPts val="600"/>
              </a:spcBef>
              <a:spcAft>
                <a:spcPts val="0"/>
              </a:spcAft>
              <a:buSzPts val="1600"/>
              <a:buChar char="•"/>
            </a:pPr>
            <a:r>
              <a:rPr lang="en-US">
                <a:solidFill>
                  <a:schemeClr val="dk1"/>
                </a:solidFill>
                <a:latin typeface="Gill Sans"/>
                <a:ea typeface="Gill Sans"/>
                <a:cs typeface="Gill Sans"/>
                <a:sym typeface="Gill Sans"/>
              </a:rPr>
              <a:t>It is not necessary to login and register to use this compiler. But if a user wants to use feature like saving the code for future use or references, then the user must register and create an account. </a:t>
            </a:r>
            <a:endParaRPr/>
          </a:p>
          <a:p>
            <a:pPr marL="228600" lvl="0" indent="-101600" algn="l" rtl="0">
              <a:lnSpc>
                <a:spcPct val="90000"/>
              </a:lnSpc>
              <a:spcBef>
                <a:spcPts val="1000"/>
              </a:spcBef>
              <a:spcAft>
                <a:spcPts val="0"/>
              </a:spcAft>
              <a:buSzPts val="2000"/>
              <a:buNone/>
            </a:pPr>
            <a:endParaRPr>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Persona 1</a:t>
            </a:r>
            <a:endParaRPr/>
          </a:p>
        </p:txBody>
      </p:sp>
      <p:graphicFrame>
        <p:nvGraphicFramePr>
          <p:cNvPr id="152" name="Google Shape;152;p4"/>
          <p:cNvGraphicFramePr/>
          <p:nvPr/>
        </p:nvGraphicFramePr>
        <p:xfrm>
          <a:off x="777240" y="1513572"/>
          <a:ext cx="3000000" cy="3000000"/>
        </p:xfrm>
        <a:graphic>
          <a:graphicData uri="http://schemas.openxmlformats.org/drawingml/2006/table">
            <a:tbl>
              <a:tblPr firstRow="1" firstCol="1" lastRow="1" lastCol="1" bandRow="1" bandCol="1">
                <a:noFill/>
                <a:tableStyleId>{F06FBAF9-BDCC-4ABF-9597-4BDEB87C9A0D}</a:tableStyleId>
              </a:tblPr>
              <a:tblGrid>
                <a:gridCol w="3512500">
                  <a:extLst>
                    <a:ext uri="{9D8B030D-6E8A-4147-A177-3AD203B41FA5}">
                      <a16:colId xmlns:a16="http://schemas.microsoft.com/office/drawing/2014/main" val="20000"/>
                    </a:ext>
                  </a:extLst>
                </a:gridCol>
                <a:gridCol w="3493825">
                  <a:extLst>
                    <a:ext uri="{9D8B030D-6E8A-4147-A177-3AD203B41FA5}">
                      <a16:colId xmlns:a16="http://schemas.microsoft.com/office/drawing/2014/main" val="20001"/>
                    </a:ext>
                  </a:extLst>
                </a:gridCol>
                <a:gridCol w="3631175">
                  <a:extLst>
                    <a:ext uri="{9D8B030D-6E8A-4147-A177-3AD203B41FA5}">
                      <a16:colId xmlns:a16="http://schemas.microsoft.com/office/drawing/2014/main" val="20002"/>
                    </a:ext>
                  </a:extLst>
                </a:gridCol>
              </a:tblGrid>
              <a:tr h="4814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 PICTURE &amp; NAME</a:t>
                      </a:r>
                      <a:endParaRPr sz="1400" b="1" u="none" strike="noStrike" cap="none">
                        <a:latin typeface="Gill Sans"/>
                        <a:ea typeface="Gill Sans"/>
                        <a:cs typeface="Gill Sans"/>
                        <a:sym typeface="Gill San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 DETAILS</a:t>
                      </a:r>
                      <a:endParaRPr sz="1400" b="1" u="none" strike="noStrike" cap="none">
                        <a:latin typeface="Gill Sans"/>
                        <a:ea typeface="Gill Sans"/>
                        <a:cs typeface="Gill Sans"/>
                        <a:sym typeface="Gill San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Gill Sans"/>
                          <a:ea typeface="Gill Sans"/>
                          <a:cs typeface="Gill Sans"/>
                          <a:sym typeface="Gill Sans"/>
                        </a:rPr>
                        <a:t> GOAL</a:t>
                      </a:r>
                      <a:endParaRPr sz="1400" b="1" u="none" strike="noStrike" cap="none">
                        <a:latin typeface="Gill Sans"/>
                        <a:ea typeface="Gill Sans"/>
                        <a:cs typeface="Gill Sans"/>
                        <a:sym typeface="Gill Sans"/>
                      </a:endParaRPr>
                    </a:p>
                  </a:txBody>
                  <a:tcPr marL="0" marR="0" marT="0" marB="0" anchor="ctr"/>
                </a:tc>
                <a:extLst>
                  <a:ext uri="{0D108BD9-81ED-4DB2-BD59-A6C34878D82A}">
                    <a16:rowId xmlns:a16="http://schemas.microsoft.com/office/drawing/2014/main" val="10000"/>
                  </a:ext>
                </a:extLst>
              </a:tr>
              <a:tr h="4280625">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latin typeface="Gill Sans"/>
                        <a:ea typeface="Gill Sans"/>
                        <a:cs typeface="Gill Sans"/>
                        <a:sym typeface="Gill Sans"/>
                      </a:endParaRPr>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latin typeface="Gill Sans"/>
                        <a:ea typeface="Gill Sans"/>
                        <a:cs typeface="Gill Sans"/>
                        <a:sym typeface="Gill Sans"/>
                      </a:endParaRPr>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latin typeface="Gill Sans"/>
                        <a:ea typeface="Gill Sans"/>
                        <a:cs typeface="Gill Sans"/>
                        <a:sym typeface="Gill Sans"/>
                      </a:endParaRPr>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latin typeface="Gill Sans"/>
                        <a:ea typeface="Gill Sans"/>
                        <a:cs typeface="Gill Sans"/>
                        <a:sym typeface="Gill Sans"/>
                      </a:endParaRPr>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Name: Dan William</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Age: 24</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Designation: Student </a:t>
                      </a:r>
                      <a:endParaRPr sz="1400" b="0" u="none" strike="noStrike" cap="none">
                        <a:latin typeface="Gill Sans"/>
                        <a:ea typeface="Gill Sans"/>
                        <a:cs typeface="Gill Sans"/>
                        <a:sym typeface="Gill Sans"/>
                      </a:endParaRPr>
                    </a:p>
                  </a:txBody>
                  <a:tcPr marL="0" marR="0" marT="0" marB="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Role:  Student</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Dan is a Student at Pace University. As an Information Technology student, he is struggling to learn and practice at least two most demanding computer languages so that he can prepare for his interviews to crack coding assessments by practicing his skills at a single platform which is available online where he can write, test and save his code without wasting extra memory space of his computer and save time as well. He can subscribe an online compiler platform, write, save and share the codes for future use.</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b="0" u="none" strike="noStrike" cap="none">
                        <a:latin typeface="Gill Sans"/>
                        <a:ea typeface="Gill Sans"/>
                        <a:cs typeface="Gill Sans"/>
                        <a:sym typeface="Gill Sans"/>
                      </a:endParaRPr>
                    </a:p>
                  </a:txBody>
                  <a:tcPr marL="0" marR="0"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He wants to get rid of installing multiple IDE’s and save his time to practice his coding skills for the assessment tests. Also, he wants to save it for later use.</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b="0" u="none" strike="noStrike" cap="none">
                        <a:latin typeface="Gill Sans"/>
                        <a:ea typeface="Gill Sans"/>
                        <a:cs typeface="Gill Sans"/>
                        <a:sym typeface="Gill Sans"/>
                      </a:endParaRPr>
                    </a:p>
                  </a:txBody>
                  <a:tcPr marL="0" marR="0" marT="0" marB="0"/>
                </a:tc>
                <a:extLst>
                  <a:ext uri="{0D108BD9-81ED-4DB2-BD59-A6C34878D82A}">
                    <a16:rowId xmlns:a16="http://schemas.microsoft.com/office/drawing/2014/main" val="10001"/>
                  </a:ext>
                </a:extLst>
              </a:tr>
            </a:tbl>
          </a:graphicData>
        </a:graphic>
      </p:graphicFrame>
      <p:pic>
        <p:nvPicPr>
          <p:cNvPr id="153" name="Google Shape;153;p4" descr="A person sitting at a desk with a computer&#10;&#10;Description automatically generated with low confidence"/>
          <p:cNvPicPr preferRelativeResize="0"/>
          <p:nvPr/>
        </p:nvPicPr>
        <p:blipFill rotWithShape="1">
          <a:blip r:embed="rId3">
            <a:alphaModFix/>
          </a:blip>
          <a:srcRect/>
          <a:stretch/>
        </p:blipFill>
        <p:spPr>
          <a:xfrm>
            <a:off x="1058779" y="2345698"/>
            <a:ext cx="2915631" cy="21666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Persona 2</a:t>
            </a:r>
            <a:endParaRPr/>
          </a:p>
        </p:txBody>
      </p:sp>
      <p:graphicFrame>
        <p:nvGraphicFramePr>
          <p:cNvPr id="159" name="Google Shape;159;p5"/>
          <p:cNvGraphicFramePr/>
          <p:nvPr/>
        </p:nvGraphicFramePr>
        <p:xfrm>
          <a:off x="777240" y="1513572"/>
          <a:ext cx="3000000" cy="3000000"/>
        </p:xfrm>
        <a:graphic>
          <a:graphicData uri="http://schemas.openxmlformats.org/drawingml/2006/table">
            <a:tbl>
              <a:tblPr firstRow="1" firstCol="1" lastRow="1" lastCol="1" bandRow="1" bandCol="1">
                <a:noFill/>
                <a:tableStyleId>{F06FBAF9-BDCC-4ABF-9597-4BDEB87C9A0D}</a:tableStyleId>
              </a:tblPr>
              <a:tblGrid>
                <a:gridCol w="3512500">
                  <a:extLst>
                    <a:ext uri="{9D8B030D-6E8A-4147-A177-3AD203B41FA5}">
                      <a16:colId xmlns:a16="http://schemas.microsoft.com/office/drawing/2014/main" val="20000"/>
                    </a:ext>
                  </a:extLst>
                </a:gridCol>
                <a:gridCol w="3493825">
                  <a:extLst>
                    <a:ext uri="{9D8B030D-6E8A-4147-A177-3AD203B41FA5}">
                      <a16:colId xmlns:a16="http://schemas.microsoft.com/office/drawing/2014/main" val="20001"/>
                    </a:ext>
                  </a:extLst>
                </a:gridCol>
                <a:gridCol w="3631175">
                  <a:extLst>
                    <a:ext uri="{9D8B030D-6E8A-4147-A177-3AD203B41FA5}">
                      <a16:colId xmlns:a16="http://schemas.microsoft.com/office/drawing/2014/main" val="20002"/>
                    </a:ext>
                  </a:extLst>
                </a:gridCol>
              </a:tblGrid>
              <a:tr h="4814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 PICTURE &amp; NAME</a:t>
                      </a:r>
                      <a:endParaRPr sz="1400" u="none" strike="noStrike" cap="none">
                        <a:latin typeface="Gill Sans"/>
                        <a:ea typeface="Gill Sans"/>
                        <a:cs typeface="Gill Sans"/>
                        <a:sym typeface="Gill San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 DETAILS</a:t>
                      </a:r>
                      <a:endParaRPr sz="1400" u="none" strike="noStrike" cap="none">
                        <a:latin typeface="Gill Sans"/>
                        <a:ea typeface="Gill Sans"/>
                        <a:cs typeface="Gill Sans"/>
                        <a:sym typeface="Gill San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 GOAL</a:t>
                      </a:r>
                      <a:endParaRPr sz="1400" u="none" strike="noStrike" cap="none">
                        <a:latin typeface="Gill Sans"/>
                        <a:ea typeface="Gill Sans"/>
                        <a:cs typeface="Gill Sans"/>
                        <a:sym typeface="Gill Sans"/>
                      </a:endParaRPr>
                    </a:p>
                  </a:txBody>
                  <a:tcPr marL="0" marR="0" marT="0" marB="0" anchor="ctr"/>
                </a:tc>
                <a:extLst>
                  <a:ext uri="{0D108BD9-81ED-4DB2-BD59-A6C34878D82A}">
                    <a16:rowId xmlns:a16="http://schemas.microsoft.com/office/drawing/2014/main" val="10000"/>
                  </a:ext>
                </a:extLst>
              </a:tr>
              <a:tr h="4280625">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latin typeface="Gill Sans"/>
                        <a:ea typeface="Gill Sans"/>
                        <a:cs typeface="Gill Sans"/>
                        <a:sym typeface="Gill Sans"/>
                      </a:endParaRPr>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Name: Ethan Coufal</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Age: 30</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Designation: Software Developer </a:t>
                      </a:r>
                      <a:endParaRPr sz="1400" b="0" u="none" strike="noStrike" cap="none">
                        <a:latin typeface="Gill Sans"/>
                        <a:ea typeface="Gill Sans"/>
                        <a:cs typeface="Gill Sans"/>
                        <a:sym typeface="Gill Sans"/>
                      </a:endParaRPr>
                    </a:p>
                  </a:txBody>
                  <a:tcPr marL="0" marR="0" marT="0" marB="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Role: Software Developer</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 </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Ethan is an independent mother of her single child. She is a struggling software developer working from home. She has to code in java as well as she has got a task to learn python from her company. But she barely has time to download multiple IDEs to learn, test and save her code simultaneously by keeping in mind the storage space of her computer. </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 </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txBody>
                  <a:tcPr marL="0" marR="0"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 She needs a single platform where she can write, test and save her code without wasting the memory of her PC. So that, she can save the time and access her code for long term by saving the code.</a:t>
                      </a:r>
                      <a:endParaRPr sz="1400" b="0" u="none" strike="noStrike" cap="none">
                        <a:latin typeface="Gill Sans"/>
                        <a:ea typeface="Gill Sans"/>
                        <a:cs typeface="Gill Sans"/>
                        <a:sym typeface="Gill Sans"/>
                      </a:endParaRPr>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txBody>
                  <a:tcPr marL="0" marR="0" marT="0" marB="0"/>
                </a:tc>
                <a:extLst>
                  <a:ext uri="{0D108BD9-81ED-4DB2-BD59-A6C34878D82A}">
                    <a16:rowId xmlns:a16="http://schemas.microsoft.com/office/drawing/2014/main" val="10001"/>
                  </a:ext>
                </a:extLst>
              </a:tr>
            </a:tbl>
          </a:graphicData>
        </a:graphic>
      </p:graphicFrame>
      <p:pic>
        <p:nvPicPr>
          <p:cNvPr id="160" name="Google Shape;160;p5" descr="A picture containing wall, indoor, person&#10;&#10;Description automatically generated"/>
          <p:cNvPicPr preferRelativeResize="0"/>
          <p:nvPr/>
        </p:nvPicPr>
        <p:blipFill rotWithShape="1">
          <a:blip r:embed="rId3">
            <a:alphaModFix/>
          </a:blip>
          <a:srcRect/>
          <a:stretch/>
        </p:blipFill>
        <p:spPr>
          <a:xfrm>
            <a:off x="1058779" y="2345698"/>
            <a:ext cx="2915631" cy="21666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Persona 3</a:t>
            </a:r>
            <a:endParaRPr/>
          </a:p>
        </p:txBody>
      </p:sp>
      <p:graphicFrame>
        <p:nvGraphicFramePr>
          <p:cNvPr id="166" name="Google Shape;166;p6"/>
          <p:cNvGraphicFramePr/>
          <p:nvPr/>
        </p:nvGraphicFramePr>
        <p:xfrm>
          <a:off x="777240" y="1513572"/>
          <a:ext cx="3000000" cy="3000000"/>
        </p:xfrm>
        <a:graphic>
          <a:graphicData uri="http://schemas.openxmlformats.org/drawingml/2006/table">
            <a:tbl>
              <a:tblPr firstRow="1" firstCol="1" lastRow="1" lastCol="1" bandRow="1" bandCol="1">
                <a:noFill/>
                <a:tableStyleId>{F06FBAF9-BDCC-4ABF-9597-4BDEB87C9A0D}</a:tableStyleId>
              </a:tblPr>
              <a:tblGrid>
                <a:gridCol w="3512500">
                  <a:extLst>
                    <a:ext uri="{9D8B030D-6E8A-4147-A177-3AD203B41FA5}">
                      <a16:colId xmlns:a16="http://schemas.microsoft.com/office/drawing/2014/main" val="20000"/>
                    </a:ext>
                  </a:extLst>
                </a:gridCol>
                <a:gridCol w="3493825">
                  <a:extLst>
                    <a:ext uri="{9D8B030D-6E8A-4147-A177-3AD203B41FA5}">
                      <a16:colId xmlns:a16="http://schemas.microsoft.com/office/drawing/2014/main" val="20001"/>
                    </a:ext>
                  </a:extLst>
                </a:gridCol>
                <a:gridCol w="3631175">
                  <a:extLst>
                    <a:ext uri="{9D8B030D-6E8A-4147-A177-3AD203B41FA5}">
                      <a16:colId xmlns:a16="http://schemas.microsoft.com/office/drawing/2014/main" val="20002"/>
                    </a:ext>
                  </a:extLst>
                </a:gridCol>
              </a:tblGrid>
              <a:tr h="4814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 PICTURE &amp; NAME</a:t>
                      </a:r>
                      <a:endParaRPr sz="1400" u="none" strike="noStrike" cap="none">
                        <a:latin typeface="Gill Sans"/>
                        <a:ea typeface="Gill Sans"/>
                        <a:cs typeface="Gill Sans"/>
                        <a:sym typeface="Gill San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 DETAILS</a:t>
                      </a:r>
                      <a:endParaRPr sz="1400" u="none" strike="noStrike" cap="none">
                        <a:latin typeface="Gill Sans"/>
                        <a:ea typeface="Gill Sans"/>
                        <a:cs typeface="Gill Sans"/>
                        <a:sym typeface="Gill San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 GOAL</a:t>
                      </a:r>
                      <a:endParaRPr sz="1400" u="none" strike="noStrike" cap="none">
                        <a:latin typeface="Gill Sans"/>
                        <a:ea typeface="Gill Sans"/>
                        <a:cs typeface="Gill Sans"/>
                        <a:sym typeface="Gill Sans"/>
                      </a:endParaRPr>
                    </a:p>
                  </a:txBody>
                  <a:tcPr marL="0" marR="0" marT="0" marB="0" anchor="ctr"/>
                </a:tc>
                <a:extLst>
                  <a:ext uri="{0D108BD9-81ED-4DB2-BD59-A6C34878D82A}">
                    <a16:rowId xmlns:a16="http://schemas.microsoft.com/office/drawing/2014/main" val="10000"/>
                  </a:ext>
                </a:extLst>
              </a:tr>
              <a:tr h="4280625">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t> </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p>
                    <a:p>
                      <a:pPr marL="266065" marR="163830" lvl="0" indent="0" algn="l" rtl="0">
                        <a:lnSpc>
                          <a:spcPct val="112000"/>
                        </a:lnSpc>
                        <a:spcBef>
                          <a:spcPts val="0"/>
                        </a:spcBef>
                        <a:spcAft>
                          <a:spcPts val="0"/>
                        </a:spcAft>
                        <a:buClr>
                          <a:srgbClr val="000000"/>
                        </a:buClr>
                        <a:buSzPts val="1400"/>
                        <a:buFont typeface="Arial"/>
                        <a:buNone/>
                      </a:pPr>
                      <a:endParaRPr sz="1400" b="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Name: John McCarthy</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Age: 27</a:t>
                      </a:r>
                      <a:endParaRPr sz="1400" u="none" strike="noStrike" cap="none"/>
                    </a:p>
                    <a:p>
                      <a:pPr marL="266065" marR="163830"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Designation: Student </a:t>
                      </a:r>
                      <a:endParaRPr sz="1400" b="0" u="none" strike="noStrike" cap="none">
                        <a:latin typeface="Gill Sans"/>
                        <a:ea typeface="Gill Sans"/>
                        <a:cs typeface="Gill Sans"/>
                        <a:sym typeface="Gill Sans"/>
                      </a:endParaRPr>
                    </a:p>
                  </a:txBody>
                  <a:tcPr marL="0" marR="0" marT="0" marB="0" anchor="ctr"/>
                </a:tc>
                <a:tc>
                  <a:txBody>
                    <a:bodyPr/>
                    <a:lstStyle/>
                    <a:p>
                      <a:pPr marL="0" marR="22161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 </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Role: Student</a:t>
                      </a:r>
                      <a:endParaRPr sz="1400" b="0" u="none" strike="noStrike" cap="none">
                        <a:latin typeface="Gill Sans"/>
                        <a:ea typeface="Gill Sans"/>
                        <a:cs typeface="Gill Sans"/>
                        <a:sym typeface="Gill Sans"/>
                      </a:endParaRPr>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solidFill>
                            <a:srgbClr val="231F20"/>
                          </a:solidFill>
                          <a:latin typeface="Gill Sans"/>
                          <a:ea typeface="Gill Sans"/>
                          <a:cs typeface="Gill Sans"/>
                          <a:sym typeface="Gill Sans"/>
                        </a:rPr>
                        <a:t> </a:t>
                      </a:r>
                      <a:endParaRPr sz="1400" b="0" u="none" strike="noStrike" cap="none">
                        <a:latin typeface="Gill Sans"/>
                        <a:ea typeface="Gill Sans"/>
                        <a:cs typeface="Gill Sans"/>
                        <a:sym typeface="Gill Sans"/>
                      </a:endParaRPr>
                    </a:p>
                    <a:p>
                      <a:pPr marL="309245" marR="221615" lvl="0" indent="0" algn="just"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John is a student at Pace University.</a:t>
                      </a:r>
                      <a:r>
                        <a:rPr lang="en-US" sz="1400" b="0" u="none" strike="noStrike" cap="none">
                          <a:solidFill>
                            <a:srgbClr val="0F496F"/>
                          </a:solidFill>
                          <a:latin typeface="Gill Sans"/>
                          <a:ea typeface="Gill Sans"/>
                          <a:cs typeface="Gill Sans"/>
                          <a:sym typeface="Gill Sans"/>
                        </a:rPr>
                        <a:t> </a:t>
                      </a:r>
                      <a:r>
                        <a:rPr lang="en-US" sz="1400" b="0" u="none" strike="noStrike" cap="none">
                          <a:latin typeface="Gill Sans"/>
                          <a:ea typeface="Gill Sans"/>
                          <a:cs typeface="Gill Sans"/>
                          <a:sym typeface="Gill Sans"/>
                        </a:rPr>
                        <a:t>Being a Graduate student in Computer Science, writing and compiling codes in different languages is part of his daily life. Sometimes, He finds it difficult to get the subscription for different IDEs because it’s costly and time consuming. It will become more costly if he will take subscription for all different IDEs for each coding languages. Therefore, he yearns for a single platform where he can compile, run and save time at least more frequently used languages (Java, Python, C#, C, C++) at the same platform by making the coder’s life easier.</a:t>
                      </a:r>
                      <a:endParaRPr sz="1400" u="none" strike="noStrike" cap="none"/>
                    </a:p>
                    <a:p>
                      <a:pPr marL="309245" marR="22161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txBody>
                  <a:tcPr marL="0" marR="0" marT="0" marB="0"/>
                </a:tc>
                <a:tc>
                  <a:txBody>
                    <a:bodyPr/>
                    <a:lstStyle/>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 </a:t>
                      </a:r>
                      <a:endParaRPr sz="1400" u="none" strike="noStrike" cap="none"/>
                    </a:p>
                    <a:p>
                      <a:pPr marL="304800" marR="570865" lvl="0" indent="0" algn="l" rtl="0">
                        <a:lnSpc>
                          <a:spcPct val="112000"/>
                        </a:lnSpc>
                        <a:spcBef>
                          <a:spcPts val="0"/>
                        </a:spcBef>
                        <a:spcAft>
                          <a:spcPts val="0"/>
                        </a:spcAft>
                        <a:buClr>
                          <a:srgbClr val="000000"/>
                        </a:buClr>
                        <a:buSzPts val="1400"/>
                        <a:buFont typeface="Arial"/>
                        <a:buNone/>
                      </a:pPr>
                      <a:r>
                        <a:rPr lang="en-US" sz="1400" b="0" u="none" strike="noStrike" cap="none">
                          <a:latin typeface="Gill Sans"/>
                          <a:ea typeface="Gill Sans"/>
                          <a:cs typeface="Gill Sans"/>
                          <a:sym typeface="Gill Sans"/>
                        </a:rPr>
                        <a:t>He wants a different compiler at single platform, where he can compile at least more frequently used languages (Java, python, C#, C/C++) to make his coding life easier and save time.</a:t>
                      </a:r>
                      <a:endParaRPr sz="1400" u="none" strike="noStrike" cap="none"/>
                    </a:p>
                  </a:txBody>
                  <a:tcPr marL="0" marR="0" marT="0" marB="0"/>
                </a:tc>
                <a:extLst>
                  <a:ext uri="{0D108BD9-81ED-4DB2-BD59-A6C34878D82A}">
                    <a16:rowId xmlns:a16="http://schemas.microsoft.com/office/drawing/2014/main" val="10001"/>
                  </a:ext>
                </a:extLst>
              </a:tr>
            </a:tbl>
          </a:graphicData>
        </a:graphic>
      </p:graphicFrame>
      <p:pic>
        <p:nvPicPr>
          <p:cNvPr id="167" name="Google Shape;167;p6" descr="A picture containing text, person, wearing&#10;&#10;Description automatically generated"/>
          <p:cNvPicPr preferRelativeResize="0"/>
          <p:nvPr/>
        </p:nvPicPr>
        <p:blipFill rotWithShape="1">
          <a:blip r:embed="rId3">
            <a:alphaModFix/>
          </a:blip>
          <a:srcRect/>
          <a:stretch/>
        </p:blipFill>
        <p:spPr>
          <a:xfrm>
            <a:off x="1058779" y="2345698"/>
            <a:ext cx="2915631" cy="21666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a:buNone/>
            </a:pPr>
            <a:r>
              <a:rPr lang="en-US"/>
              <a:t>Recap of Sprints 1-5</a:t>
            </a:r>
            <a:endParaRPr/>
          </a:p>
        </p:txBody>
      </p:sp>
      <p:sp>
        <p:nvSpPr>
          <p:cNvPr id="173" name="Google Shape;173;p7"/>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ts val="2000"/>
              <a:buChar char="•"/>
            </a:pPr>
            <a:r>
              <a:rPr lang="en-US"/>
              <a:t>Learned and Developed flask web application.</a:t>
            </a:r>
            <a:endParaRPr/>
          </a:p>
          <a:p>
            <a:pPr marL="228600" lvl="0" indent="-228600" algn="l" rtl="0">
              <a:lnSpc>
                <a:spcPct val="90000"/>
              </a:lnSpc>
              <a:spcBef>
                <a:spcPts val="1000"/>
              </a:spcBef>
              <a:spcAft>
                <a:spcPts val="0"/>
              </a:spcAft>
              <a:buSzPts val="2000"/>
              <a:buChar char="•"/>
            </a:pPr>
            <a:r>
              <a:rPr lang="en-US"/>
              <a:t>Created registration/login page.</a:t>
            </a:r>
            <a:endParaRPr/>
          </a:p>
          <a:p>
            <a:pPr marL="228600" lvl="0" indent="-228600" algn="l" rtl="0">
              <a:lnSpc>
                <a:spcPct val="90000"/>
              </a:lnSpc>
              <a:spcBef>
                <a:spcPts val="1000"/>
              </a:spcBef>
              <a:spcAft>
                <a:spcPts val="0"/>
              </a:spcAft>
              <a:buSzPts val="2000"/>
              <a:buChar char="•"/>
            </a:pPr>
            <a:r>
              <a:rPr lang="en-US"/>
              <a:t>Created drop-down menu for C, C++, C#, Java and Python.</a:t>
            </a:r>
            <a:endParaRPr/>
          </a:p>
          <a:p>
            <a:pPr marL="228600" lvl="0" indent="-228600" algn="l" rtl="0">
              <a:lnSpc>
                <a:spcPct val="90000"/>
              </a:lnSpc>
              <a:spcBef>
                <a:spcPts val="1000"/>
              </a:spcBef>
              <a:spcAft>
                <a:spcPts val="0"/>
              </a:spcAft>
              <a:buSzPts val="2000"/>
              <a:buChar char="•"/>
            </a:pPr>
            <a:r>
              <a:rPr lang="en-US"/>
              <a:t>Developed Compiler modules for Java and Python Programming languages.</a:t>
            </a:r>
            <a:endParaRPr/>
          </a:p>
          <a:p>
            <a:pPr marL="228600" lvl="0" indent="-228600" algn="l" rtl="0">
              <a:lnSpc>
                <a:spcPct val="90000"/>
              </a:lnSpc>
              <a:spcBef>
                <a:spcPts val="1000"/>
              </a:spcBef>
              <a:spcAft>
                <a:spcPts val="0"/>
              </a:spcAft>
              <a:buSzPts val="2000"/>
              <a:buChar char="•"/>
            </a:pPr>
            <a:r>
              <a:rPr lang="en-US"/>
              <a:t>Created MongoDB database for user login and registration.</a:t>
            </a:r>
            <a:endParaRPr/>
          </a:p>
          <a:p>
            <a:pPr marL="228600" lvl="0" indent="-228600" algn="l" rtl="0">
              <a:lnSpc>
                <a:spcPct val="90000"/>
              </a:lnSpc>
              <a:spcBef>
                <a:spcPts val="1000"/>
              </a:spcBef>
              <a:spcAft>
                <a:spcPts val="0"/>
              </a:spcAft>
              <a:buSzPts val="2000"/>
              <a:buChar char="•"/>
            </a:pPr>
            <a:r>
              <a:rPr lang="en-US"/>
              <a:t>Aggregation of the Tables for saving code to specific user.</a:t>
            </a:r>
            <a:endParaRPr/>
          </a:p>
          <a:p>
            <a:pPr marL="228600" lvl="0" indent="-228600" algn="l" rtl="0">
              <a:lnSpc>
                <a:spcPct val="90000"/>
              </a:lnSpc>
              <a:spcBef>
                <a:spcPts val="1000"/>
              </a:spcBef>
              <a:spcAft>
                <a:spcPts val="0"/>
              </a:spcAft>
              <a:buSzPts val="2000"/>
              <a:buChar char="•"/>
            </a:pPr>
            <a:r>
              <a:rPr lang="en-US"/>
              <a:t>Aggregation of the Tables for sharing code.</a:t>
            </a:r>
            <a:endParaRPr/>
          </a:p>
          <a:p>
            <a:pPr marL="228600" lvl="0" indent="-228600" algn="l" rtl="0">
              <a:lnSpc>
                <a:spcPct val="90000"/>
              </a:lnSpc>
              <a:spcBef>
                <a:spcPts val="1000"/>
              </a:spcBef>
              <a:spcAft>
                <a:spcPts val="0"/>
              </a:spcAft>
              <a:buSzPts val="2000"/>
              <a:buChar char="•"/>
            </a:pPr>
            <a:r>
              <a:rPr lang="en-US"/>
              <a:t>Researched and finalized AWS cloud platform.</a:t>
            </a:r>
            <a:endParaRPr/>
          </a:p>
          <a:p>
            <a:pPr marL="228600" lvl="0" indent="-228600" algn="l" rtl="0">
              <a:lnSpc>
                <a:spcPct val="90000"/>
              </a:lnSpc>
              <a:spcBef>
                <a:spcPts val="1000"/>
              </a:spcBef>
              <a:spcAft>
                <a:spcPts val="0"/>
              </a:spcAft>
              <a:buSzPts val="2000"/>
              <a:buChar char="•"/>
            </a:pPr>
            <a:r>
              <a:rPr lang="en-US"/>
              <a:t>Onboarded whole team on AWS platform.</a:t>
            </a:r>
            <a:endParaRPr/>
          </a:p>
          <a:p>
            <a:pPr marL="228600" lvl="0" indent="-228600" algn="l" rtl="0">
              <a:lnSpc>
                <a:spcPct val="90000"/>
              </a:lnSpc>
              <a:spcBef>
                <a:spcPts val="1000"/>
              </a:spcBef>
              <a:spcAft>
                <a:spcPts val="0"/>
              </a:spcAft>
              <a:buSzPts val="2000"/>
              <a:buChar char="•"/>
            </a:pPr>
            <a:r>
              <a:rPr lang="en-US"/>
              <a:t>Integration of DynamoDB on AWS.</a:t>
            </a:r>
            <a:endParaRPr/>
          </a:p>
          <a:p>
            <a:pPr marL="228600" lvl="0" indent="-228600" algn="l" rtl="0">
              <a:lnSpc>
                <a:spcPct val="90000"/>
              </a:lnSpc>
              <a:spcBef>
                <a:spcPts val="1000"/>
              </a:spcBef>
              <a:spcAft>
                <a:spcPts val="0"/>
              </a:spcAft>
              <a:buSzPts val="2000"/>
              <a:buChar char="•"/>
            </a:pPr>
            <a:r>
              <a:rPr lang="en-US"/>
              <a:t>Hosted a Web Application on AWS cloud for user’s convenient accessibility.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9" name="Google Shape;179;p8"/>
          <p:cNvSpPr/>
          <p:nvPr/>
        </p:nvSpPr>
        <p:spPr>
          <a:xfrm>
            <a:off x="0" y="0"/>
            <a:ext cx="12192000" cy="6858000"/>
          </a:xfrm>
          <a:prstGeom prst="rect">
            <a:avLst/>
          </a:prstGeom>
          <a:solidFill>
            <a:srgbClr val="D3CFC8">
              <a:alpha val="2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180" name="Google Shape;180;p8"/>
          <p:cNvSpPr txBox="1">
            <a:spLocks noGrp="1"/>
          </p:cNvSpPr>
          <p:nvPr>
            <p:ph type="title"/>
          </p:nvPr>
        </p:nvSpPr>
        <p:spPr>
          <a:xfrm>
            <a:off x="663138" y="-1246938"/>
            <a:ext cx="5040553" cy="249387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400"/>
              <a:buFont typeface="Gill Sans"/>
              <a:buNone/>
            </a:pPr>
            <a:r>
              <a:rPr lang="en-US" sz="4400">
                <a:latin typeface="Gill Sans"/>
                <a:ea typeface="Gill Sans"/>
                <a:cs typeface="Gill Sans"/>
                <a:sym typeface="Gill Sans"/>
              </a:rPr>
              <a:t>New Technologies</a:t>
            </a:r>
            <a:endParaRPr>
              <a:latin typeface="Gill Sans"/>
              <a:ea typeface="Gill Sans"/>
              <a:cs typeface="Gill Sans"/>
              <a:sym typeface="Gill Sans"/>
            </a:endParaRPr>
          </a:p>
        </p:txBody>
      </p:sp>
      <p:grpSp>
        <p:nvGrpSpPr>
          <p:cNvPr id="181" name="Google Shape;181;p8"/>
          <p:cNvGrpSpPr/>
          <p:nvPr/>
        </p:nvGrpSpPr>
        <p:grpSpPr>
          <a:xfrm>
            <a:off x="7745677" y="299808"/>
            <a:ext cx="4351979" cy="5057725"/>
            <a:chOff x="7745677" y="299808"/>
            <a:chExt cx="4351979" cy="5057725"/>
          </a:xfrm>
        </p:grpSpPr>
        <p:sp>
          <p:nvSpPr>
            <p:cNvPr id="182" name="Google Shape;182;p8"/>
            <p:cNvSpPr/>
            <p:nvPr/>
          </p:nvSpPr>
          <p:spPr>
            <a:xfrm>
              <a:off x="9551990" y="1033647"/>
              <a:ext cx="226735" cy="226735"/>
            </a:xfrm>
            <a:prstGeom prst="ellipse">
              <a:avLst/>
            </a:prstGeom>
            <a:solidFill>
              <a:srgbClr val="7B98B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83" name="Google Shape;183;p8"/>
            <p:cNvSpPr/>
            <p:nvPr/>
          </p:nvSpPr>
          <p:spPr>
            <a:xfrm>
              <a:off x="11631215" y="584917"/>
              <a:ext cx="466441" cy="466441"/>
            </a:xfrm>
            <a:prstGeom prst="ellipse">
              <a:avLst/>
            </a:prstGeom>
            <a:solidFill>
              <a:srgbClr val="B1CAD5">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84" name="Google Shape;184;p8"/>
            <p:cNvSpPr/>
            <p:nvPr/>
          </p:nvSpPr>
          <p:spPr>
            <a:xfrm>
              <a:off x="11241343" y="299808"/>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85" name="Google Shape;185;p8"/>
            <p:cNvSpPr/>
            <p:nvPr/>
          </p:nvSpPr>
          <p:spPr>
            <a:xfrm>
              <a:off x="7745677" y="3123709"/>
              <a:ext cx="262912" cy="262912"/>
            </a:xfrm>
            <a:prstGeom prst="ellipse">
              <a:avLst/>
            </a:prstGeom>
            <a:solidFill>
              <a:srgbClr val="E3BEBE">
                <a:alpha val="2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86" name="Google Shape;186;p8"/>
            <p:cNvSpPr/>
            <p:nvPr/>
          </p:nvSpPr>
          <p:spPr>
            <a:xfrm>
              <a:off x="9774974" y="340287"/>
              <a:ext cx="466441" cy="46644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87" name="Google Shape;187;p8"/>
            <p:cNvSpPr/>
            <p:nvPr/>
          </p:nvSpPr>
          <p:spPr>
            <a:xfrm>
              <a:off x="9438623" y="5244166"/>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88" name="Google Shape;188;p8"/>
            <p:cNvSpPr/>
            <p:nvPr/>
          </p:nvSpPr>
          <p:spPr>
            <a:xfrm>
              <a:off x="8180039" y="3115364"/>
              <a:ext cx="113367" cy="11336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89" name="Google Shape;189;p8"/>
          <p:cNvSpPr/>
          <p:nvPr/>
        </p:nvSpPr>
        <p:spPr>
          <a:xfrm>
            <a:off x="5942660" y="3509964"/>
            <a:ext cx="2878884" cy="287888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90" name="Google Shape;190;p8"/>
          <p:cNvSpPr/>
          <p:nvPr/>
        </p:nvSpPr>
        <p:spPr>
          <a:xfrm>
            <a:off x="8729386" y="1284120"/>
            <a:ext cx="3462614" cy="3973992"/>
          </a:xfrm>
          <a:custGeom>
            <a:avLst/>
            <a:gdLst/>
            <a:ahLst/>
            <a:cxnLst/>
            <a:rect l="l" t="t" r="r" b="b"/>
            <a:pathLst>
              <a:path w="3462614" h="3973992" extrusionOk="0">
                <a:moveTo>
                  <a:pt x="1986996" y="0"/>
                </a:moveTo>
                <a:cubicBezTo>
                  <a:pt x="2535690" y="0"/>
                  <a:pt x="3032439" y="222402"/>
                  <a:pt x="3392015" y="581978"/>
                </a:cubicBezTo>
                <a:lnTo>
                  <a:pt x="3462614" y="659657"/>
                </a:lnTo>
                <a:lnTo>
                  <a:pt x="3462614" y="3314336"/>
                </a:lnTo>
                <a:lnTo>
                  <a:pt x="3392015" y="3392015"/>
                </a:lnTo>
                <a:cubicBezTo>
                  <a:pt x="3032439" y="3751590"/>
                  <a:pt x="2535690" y="3973992"/>
                  <a:pt x="1986996" y="3973992"/>
                </a:cubicBezTo>
                <a:cubicBezTo>
                  <a:pt x="889608" y="3973992"/>
                  <a:pt x="0" y="3084384"/>
                  <a:pt x="0" y="1986996"/>
                </a:cubicBezTo>
                <a:cubicBezTo>
                  <a:pt x="0" y="889608"/>
                  <a:pt x="889608" y="0"/>
                  <a:pt x="198699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91" name="Google Shape;191;p8"/>
          <p:cNvSpPr/>
          <p:nvPr/>
        </p:nvSpPr>
        <p:spPr>
          <a:xfrm>
            <a:off x="6046592" y="0"/>
            <a:ext cx="3047060" cy="2463497"/>
          </a:xfrm>
          <a:custGeom>
            <a:avLst/>
            <a:gdLst/>
            <a:ahLst/>
            <a:cxnLst/>
            <a:rect l="l" t="t" r="r" b="b"/>
            <a:pathLst>
              <a:path w="3047060" h="2463497" extrusionOk="0">
                <a:moveTo>
                  <a:pt x="326110" y="0"/>
                </a:moveTo>
                <a:lnTo>
                  <a:pt x="2720950" y="0"/>
                </a:lnTo>
                <a:lnTo>
                  <a:pt x="2786865" y="88147"/>
                </a:lnTo>
                <a:cubicBezTo>
                  <a:pt x="2951138" y="331304"/>
                  <a:pt x="3047060" y="624434"/>
                  <a:pt x="3047060" y="939967"/>
                </a:cubicBezTo>
                <a:cubicBezTo>
                  <a:pt x="3047060" y="1781389"/>
                  <a:pt x="2364952" y="2463497"/>
                  <a:pt x="1523530" y="2463497"/>
                </a:cubicBezTo>
                <a:cubicBezTo>
                  <a:pt x="682108" y="2463497"/>
                  <a:pt x="0" y="1781389"/>
                  <a:pt x="0" y="939967"/>
                </a:cubicBezTo>
                <a:cubicBezTo>
                  <a:pt x="0" y="624434"/>
                  <a:pt x="95922" y="331304"/>
                  <a:pt x="260195" y="8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pic>
        <p:nvPicPr>
          <p:cNvPr id="192" name="Google Shape;192;p8" descr="A picture containing text, tableware, dishware, plate&#10;&#10;Description automatically generated"/>
          <p:cNvPicPr preferRelativeResize="0"/>
          <p:nvPr/>
        </p:nvPicPr>
        <p:blipFill rotWithShape="1">
          <a:blip r:embed="rId3">
            <a:alphaModFix/>
          </a:blip>
          <a:srcRect/>
          <a:stretch/>
        </p:blipFill>
        <p:spPr>
          <a:xfrm>
            <a:off x="6466523" y="371626"/>
            <a:ext cx="2168520" cy="1295690"/>
          </a:xfrm>
          <a:prstGeom prst="rect">
            <a:avLst/>
          </a:prstGeom>
          <a:noFill/>
          <a:ln>
            <a:noFill/>
          </a:ln>
        </p:spPr>
      </p:pic>
      <p:sp>
        <p:nvSpPr>
          <p:cNvPr id="193" name="Google Shape;193;p8"/>
          <p:cNvSpPr txBox="1">
            <a:spLocks noGrp="1"/>
          </p:cNvSpPr>
          <p:nvPr>
            <p:ph type="body" idx="1"/>
          </p:nvPr>
        </p:nvSpPr>
        <p:spPr>
          <a:xfrm>
            <a:off x="777239" y="1246939"/>
            <a:ext cx="5040553" cy="493002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1800"/>
              <a:buChar char="•"/>
            </a:pPr>
            <a:r>
              <a:rPr lang="en-US" sz="1800">
                <a:latin typeface="Gill Sans"/>
                <a:ea typeface="Gill Sans"/>
                <a:cs typeface="Gill Sans"/>
                <a:sym typeface="Gill Sans"/>
              </a:rPr>
              <a:t>AWS- Hosting our project on the cloud with AWS enables us to build, deploy and manage our website with reliability and redundancy.</a:t>
            </a:r>
            <a:endParaRPr>
              <a:latin typeface="Gill Sans"/>
              <a:ea typeface="Gill Sans"/>
              <a:cs typeface="Gill Sans"/>
              <a:sym typeface="Gill Sans"/>
            </a:endParaRPr>
          </a:p>
          <a:p>
            <a:pPr marL="228600" lvl="0" indent="-228600" algn="l" rtl="0">
              <a:lnSpc>
                <a:spcPct val="90000"/>
              </a:lnSpc>
              <a:spcBef>
                <a:spcPts val="1000"/>
              </a:spcBef>
              <a:spcAft>
                <a:spcPts val="0"/>
              </a:spcAft>
              <a:buSzPts val="1800"/>
              <a:buChar char="•"/>
            </a:pPr>
            <a:r>
              <a:rPr lang="en-US" sz="1800">
                <a:latin typeface="Gill Sans"/>
                <a:ea typeface="Gill Sans"/>
                <a:cs typeface="Gill Sans"/>
                <a:sym typeface="Gill Sans"/>
              </a:rPr>
              <a:t>AWS IAM- Security roles</a:t>
            </a:r>
            <a:endParaRPr>
              <a:latin typeface="Gill Sans"/>
              <a:ea typeface="Gill Sans"/>
              <a:cs typeface="Gill Sans"/>
              <a:sym typeface="Gill Sans"/>
            </a:endParaRPr>
          </a:p>
          <a:p>
            <a:pPr marL="228600" lvl="0" indent="-228600" algn="l" rtl="0">
              <a:lnSpc>
                <a:spcPct val="90000"/>
              </a:lnSpc>
              <a:spcBef>
                <a:spcPts val="1000"/>
              </a:spcBef>
              <a:spcAft>
                <a:spcPts val="0"/>
              </a:spcAft>
              <a:buSzPts val="1800"/>
              <a:buChar char="•"/>
            </a:pPr>
            <a:r>
              <a:rPr lang="en-US" sz="1800">
                <a:latin typeface="Gill Sans"/>
                <a:ea typeface="Gill Sans"/>
                <a:cs typeface="Gill Sans"/>
                <a:sym typeface="Gill Sans"/>
              </a:rPr>
              <a:t>AWS Authy- Authy is an application we use for Multi-factor Authentication. Authy the mobile application will send you a 6-digit token, when typed into the console proper will enable you to login to the AWS Services.</a:t>
            </a:r>
            <a:endParaRPr>
              <a:latin typeface="Gill Sans"/>
              <a:ea typeface="Gill Sans"/>
              <a:cs typeface="Gill Sans"/>
              <a:sym typeface="Gill Sans"/>
            </a:endParaRPr>
          </a:p>
          <a:p>
            <a:pPr marL="228600" lvl="0" indent="-228600" algn="l" rtl="0">
              <a:lnSpc>
                <a:spcPct val="90000"/>
              </a:lnSpc>
              <a:spcBef>
                <a:spcPts val="1000"/>
              </a:spcBef>
              <a:spcAft>
                <a:spcPts val="0"/>
              </a:spcAft>
              <a:buSzPts val="1800"/>
              <a:buChar char="•"/>
            </a:pPr>
            <a:r>
              <a:rPr lang="en-US" sz="1800">
                <a:latin typeface="Gill Sans"/>
                <a:ea typeface="Gill Sans"/>
                <a:cs typeface="Gill Sans"/>
                <a:sym typeface="Gill Sans"/>
              </a:rPr>
              <a:t>boto3- In order to configure, create and manage AWS services such as Amazon Elastic Cloud (EC2) and Amazon Simple Storage Services (S3), we are using the AWS SDK for python which is know as boto3.</a:t>
            </a:r>
            <a:endParaRPr>
              <a:latin typeface="Gill Sans"/>
              <a:ea typeface="Gill Sans"/>
              <a:cs typeface="Gill Sans"/>
              <a:sym typeface="Gill Sans"/>
            </a:endParaRPr>
          </a:p>
          <a:p>
            <a:pPr marL="228600" lvl="0" indent="-228600" algn="l" rtl="0">
              <a:lnSpc>
                <a:spcPct val="90000"/>
              </a:lnSpc>
              <a:spcBef>
                <a:spcPts val="1000"/>
              </a:spcBef>
              <a:spcAft>
                <a:spcPts val="0"/>
              </a:spcAft>
              <a:buSzPts val="1800"/>
              <a:buChar char="•"/>
            </a:pPr>
            <a:r>
              <a:rPr lang="en-US" sz="1800">
                <a:latin typeface="Gill Sans"/>
                <a:ea typeface="Gill Sans"/>
                <a:cs typeface="Gill Sans"/>
                <a:sym typeface="Gill Sans"/>
              </a:rPr>
              <a:t>DynamoDB- A fully managed proprietary NoSQL database that allows us flawless accessibility and seamless scalability.</a:t>
            </a:r>
            <a:endParaRPr>
              <a:latin typeface="Gill Sans"/>
              <a:ea typeface="Gill Sans"/>
              <a:cs typeface="Gill Sans"/>
              <a:sym typeface="Gill Sans"/>
            </a:endParaRPr>
          </a:p>
        </p:txBody>
      </p:sp>
      <p:pic>
        <p:nvPicPr>
          <p:cNvPr id="194" name="Google Shape;194;p8" descr="Icon&#10;&#10;Description automatically generated"/>
          <p:cNvPicPr preferRelativeResize="0"/>
          <p:nvPr/>
        </p:nvPicPr>
        <p:blipFill rotWithShape="1">
          <a:blip r:embed="rId4">
            <a:alphaModFix/>
          </a:blip>
          <a:srcRect/>
          <a:stretch/>
        </p:blipFill>
        <p:spPr>
          <a:xfrm>
            <a:off x="6475777" y="4037194"/>
            <a:ext cx="1824424" cy="1824424"/>
          </a:xfrm>
          <a:prstGeom prst="rect">
            <a:avLst/>
          </a:prstGeom>
          <a:noFill/>
          <a:ln>
            <a:noFill/>
          </a:ln>
        </p:spPr>
      </p:pic>
      <p:pic>
        <p:nvPicPr>
          <p:cNvPr id="195" name="Google Shape;195;p8" descr="Icon&#10;&#10;Description automatically generated"/>
          <p:cNvPicPr preferRelativeResize="0"/>
          <p:nvPr/>
        </p:nvPicPr>
        <p:blipFill rotWithShape="1">
          <a:blip r:embed="rId5">
            <a:alphaModFix/>
          </a:blip>
          <a:srcRect/>
          <a:stretch/>
        </p:blipFill>
        <p:spPr>
          <a:xfrm>
            <a:off x="9436553" y="2051382"/>
            <a:ext cx="2507118" cy="22717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9"/>
          <p:cNvSpPr/>
          <p:nvPr/>
        </p:nvSpPr>
        <p:spPr>
          <a:xfrm>
            <a:off x="0" y="0"/>
            <a:ext cx="12192000" cy="6858000"/>
          </a:xfrm>
          <a:prstGeom prst="rect">
            <a:avLst/>
          </a:prstGeom>
          <a:solidFill>
            <a:srgbClr val="D3CFC8">
              <a:alpha val="2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sp>
        <p:nvSpPr>
          <p:cNvPr id="202" name="Google Shape;202;p9"/>
          <p:cNvSpPr/>
          <p:nvPr/>
        </p:nvSpPr>
        <p:spPr>
          <a:xfrm>
            <a:off x="3802590" y="0"/>
            <a:ext cx="8389411" cy="6858000"/>
          </a:xfrm>
          <a:custGeom>
            <a:avLst/>
            <a:gdLst/>
            <a:ahLst/>
            <a:cxnLst/>
            <a:rect l="l" t="t" r="r" b="b"/>
            <a:pathLst>
              <a:path w="8389411" h="6858000" extrusionOk="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Gill Sans"/>
              <a:ea typeface="Gill Sans"/>
              <a:cs typeface="Gill Sans"/>
              <a:sym typeface="Gill Sans"/>
            </a:endParaRPr>
          </a:p>
        </p:txBody>
      </p:sp>
      <p:grpSp>
        <p:nvGrpSpPr>
          <p:cNvPr id="203" name="Google Shape;203;p9"/>
          <p:cNvGrpSpPr/>
          <p:nvPr/>
        </p:nvGrpSpPr>
        <p:grpSpPr>
          <a:xfrm>
            <a:off x="244914" y="299808"/>
            <a:ext cx="11521822" cy="6038357"/>
            <a:chOff x="244914" y="299808"/>
            <a:chExt cx="11521822" cy="6038357"/>
          </a:xfrm>
        </p:grpSpPr>
        <p:sp>
          <p:nvSpPr>
            <p:cNvPr id="204" name="Google Shape;204;p9"/>
            <p:cNvSpPr/>
            <p:nvPr/>
          </p:nvSpPr>
          <p:spPr>
            <a:xfrm>
              <a:off x="11300295" y="515708"/>
              <a:ext cx="466441" cy="466441"/>
            </a:xfrm>
            <a:prstGeom prst="ellipse">
              <a:avLst/>
            </a:prstGeom>
            <a:solidFill>
              <a:srgbClr val="B1CAD5">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9"/>
            <p:cNvSpPr/>
            <p:nvPr/>
          </p:nvSpPr>
          <p:spPr>
            <a:xfrm>
              <a:off x="11241343" y="299808"/>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9"/>
            <p:cNvSpPr/>
            <p:nvPr/>
          </p:nvSpPr>
          <p:spPr>
            <a:xfrm>
              <a:off x="7760448" y="3803994"/>
              <a:ext cx="94160" cy="94160"/>
            </a:xfrm>
            <a:prstGeom prst="ellipse">
              <a:avLst/>
            </a:prstGeom>
            <a:solidFill>
              <a:srgbClr val="E3BEBE">
                <a:alpha val="2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7" name="Google Shape;207;p9"/>
            <p:cNvSpPr/>
            <p:nvPr/>
          </p:nvSpPr>
          <p:spPr>
            <a:xfrm>
              <a:off x="725899" y="5741646"/>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8" name="Google Shape;208;p9"/>
            <p:cNvSpPr/>
            <p:nvPr/>
          </p:nvSpPr>
          <p:spPr>
            <a:xfrm>
              <a:off x="410333" y="6032385"/>
              <a:ext cx="305780" cy="305780"/>
            </a:xfrm>
            <a:prstGeom prst="ellipse">
              <a:avLst/>
            </a:prstGeom>
            <a:solidFill>
              <a:srgbClr val="D3D9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9"/>
            <p:cNvSpPr/>
            <p:nvPr/>
          </p:nvSpPr>
          <p:spPr>
            <a:xfrm>
              <a:off x="244914" y="5821038"/>
              <a:ext cx="113367" cy="11336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10" name="Google Shape;210;p9"/>
          <p:cNvSpPr txBox="1">
            <a:spLocks noGrp="1"/>
          </p:cNvSpPr>
          <p:nvPr>
            <p:ph type="title"/>
          </p:nvPr>
        </p:nvSpPr>
        <p:spPr>
          <a:xfrm>
            <a:off x="770878" y="952022"/>
            <a:ext cx="2862591" cy="5157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Gill Sans"/>
              <a:buNone/>
            </a:pPr>
            <a:r>
              <a:rPr lang="en-US" sz="4400"/>
              <a:t>Sprint 6 Report</a:t>
            </a:r>
            <a:endParaRPr/>
          </a:p>
        </p:txBody>
      </p:sp>
      <p:grpSp>
        <p:nvGrpSpPr>
          <p:cNvPr id="211" name="Google Shape;211;p9"/>
          <p:cNvGrpSpPr/>
          <p:nvPr/>
        </p:nvGrpSpPr>
        <p:grpSpPr>
          <a:xfrm>
            <a:off x="5807855" y="81775"/>
            <a:ext cx="5658246" cy="6668429"/>
            <a:chOff x="777240" y="1690688"/>
            <a:chExt cx="4800600" cy="5920902"/>
          </a:xfrm>
        </p:grpSpPr>
        <p:pic>
          <p:nvPicPr>
            <p:cNvPr id="212" name="Google Shape;212;p9" descr="Graphical user interface, application&#10;&#10;Description automatically generated"/>
            <p:cNvPicPr preferRelativeResize="0"/>
            <p:nvPr/>
          </p:nvPicPr>
          <p:blipFill rotWithShape="1">
            <a:blip r:embed="rId3">
              <a:alphaModFix/>
            </a:blip>
            <a:srcRect l="3748" t="5284" r="3564" b="8054"/>
            <a:stretch/>
          </p:blipFill>
          <p:spPr>
            <a:xfrm>
              <a:off x="777240" y="1690688"/>
              <a:ext cx="4800600" cy="3905250"/>
            </a:xfrm>
            <a:prstGeom prst="rect">
              <a:avLst/>
            </a:prstGeom>
            <a:noFill/>
            <a:ln>
              <a:noFill/>
            </a:ln>
          </p:spPr>
        </p:pic>
        <p:pic>
          <p:nvPicPr>
            <p:cNvPr id="213" name="Google Shape;213;p9" descr="Graphical user interface, application, Teams&#10;&#10;Description automatically generated"/>
            <p:cNvPicPr preferRelativeResize="0"/>
            <p:nvPr/>
          </p:nvPicPr>
          <p:blipFill rotWithShape="1">
            <a:blip r:embed="rId4">
              <a:alphaModFix/>
            </a:blip>
            <a:srcRect l="5527" t="7736" r="11377" b="26687"/>
            <a:stretch/>
          </p:blipFill>
          <p:spPr>
            <a:xfrm>
              <a:off x="777240" y="5525373"/>
              <a:ext cx="4800600" cy="2086217"/>
            </a:xfrm>
            <a:prstGeom prst="rect">
              <a:avLst/>
            </a:prstGeom>
            <a:noFill/>
            <a:ln>
              <a:noFill/>
            </a:ln>
          </p:spPr>
        </p:pic>
      </p:grpSp>
      <p:sp>
        <p:nvSpPr>
          <p:cNvPr id="214" name="Google Shape;214;p9"/>
          <p:cNvSpPr/>
          <p:nvPr/>
        </p:nvSpPr>
        <p:spPr>
          <a:xfrm>
            <a:off x="5917580" y="4982514"/>
            <a:ext cx="4750420" cy="44441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29" y="60640"/>
                </a:moveTo>
                <a:lnTo>
                  <a:pt x="-20000" y="36551"/>
                </a:lnTo>
                <a:lnTo>
                  <a:pt x="-38723" y="98868"/>
                </a:ln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9"/>
          <p:cNvSpPr txBox="1"/>
          <p:nvPr/>
        </p:nvSpPr>
        <p:spPr>
          <a:xfrm>
            <a:off x="624468" y="5081707"/>
            <a:ext cx="385088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ill Sans"/>
                <a:ea typeface="Gill Sans"/>
                <a:cs typeface="Gill Sans"/>
                <a:sym typeface="Gill Sans"/>
              </a:rPr>
              <a:t>In this sprint, we couldn’t be able to complete the highlighted story because it is blocked by the bug.</a:t>
            </a:r>
            <a:endParaRPr sz="1400" b="0" i="0" u="none" strike="noStrike" cap="none">
              <a:solidFill>
                <a:srgbClr val="000000"/>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43441"/>
      </a:dk2>
      <a:lt2>
        <a:srgbClr val="E8E6E2"/>
      </a:lt2>
      <a:accent1>
        <a:srgbClr val="95A3C5"/>
      </a:accent1>
      <a:accent2>
        <a:srgbClr val="7FA9BA"/>
      </a:accent2>
      <a:accent3>
        <a:srgbClr val="82ACA6"/>
      </a:accent3>
      <a:accent4>
        <a:srgbClr val="77AE90"/>
      </a:accent4>
      <a:accent5>
        <a:srgbClr val="81AC82"/>
      </a:accent5>
      <a:accent6>
        <a:srgbClr val="8AAB75"/>
      </a:accent6>
      <a:hlink>
        <a:srgbClr val="92815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1520</Words>
  <Application>Microsoft Macintosh PowerPoint</Application>
  <PresentationFormat>Widescreen</PresentationFormat>
  <Paragraphs>235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Gill Sans</vt:lpstr>
      <vt:lpstr>Calibri</vt:lpstr>
      <vt:lpstr>Arial</vt:lpstr>
      <vt:lpstr>ConfettiVTI</vt:lpstr>
      <vt:lpstr>Debug Entity Online Cloud Compiler (ONCC) Sprint 6 Presentation</vt:lpstr>
      <vt:lpstr>Agenda</vt:lpstr>
      <vt:lpstr>About ONCC</vt:lpstr>
      <vt:lpstr>Persona 1</vt:lpstr>
      <vt:lpstr>Persona 2</vt:lpstr>
      <vt:lpstr>Persona 3</vt:lpstr>
      <vt:lpstr>Recap of Sprints 1-5</vt:lpstr>
      <vt:lpstr>New Technologies</vt:lpstr>
      <vt:lpstr>Sprint 6 Report</vt:lpstr>
      <vt:lpstr>Acceptance Criteria</vt:lpstr>
      <vt:lpstr>Test cases</vt:lpstr>
      <vt:lpstr>Sprint 6 Burndown Chart</vt:lpstr>
      <vt:lpstr>Product Backlog</vt:lpstr>
      <vt:lpstr>Sprint 7 Planned Stories</vt:lpstr>
      <vt:lpstr>Moving forward in this semester…</vt:lpstr>
      <vt:lpstr>Retrospectives</vt:lpstr>
      <vt:lpstr>GitHub Link</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 Entity Online Cloud Compiler (ONCC) Sprint 6 Presentation</dc:title>
  <dc:creator>Sanath Gholap</dc:creator>
  <cp:lastModifiedBy>Harshada Harshada</cp:lastModifiedBy>
  <cp:revision>1</cp:revision>
  <dcterms:created xsi:type="dcterms:W3CDTF">2021-03-16T05:51:11Z</dcterms:created>
  <dcterms:modified xsi:type="dcterms:W3CDTF">2021-05-02T23:35:23Z</dcterms:modified>
</cp:coreProperties>
</file>