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>
      <p:cViewPr varScale="1">
        <p:scale>
          <a:sx n="90" d="100"/>
          <a:sy n="90" d="100"/>
        </p:scale>
        <p:origin x="232" y="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1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-1612301242434.atlassian.net/browse/ONCC-51?atlOrigin=eyJpIjoiMjBhNWIzMmFjMjdiNGE1YzhhZTE4YmM0ZjA0MDM4ZWYiLCJwIjoiZXhjZWwtamlyYSJ9" TargetMode="External"/><Relationship Id="rId13" Type="http://schemas.openxmlformats.org/officeDocument/2006/relationships/hyperlink" Target="https://team-1612301242434.atlassian.net/browse/ONCC-54?atlOrigin=eyJpIjoiMjBhNWIzMmFjMjdiNGE1YzhhZTE4YmM0ZjA0MDM4ZWYiLCJwIjoiZXhjZWwtamlyYSJ9" TargetMode="External"/><Relationship Id="rId18" Type="http://schemas.openxmlformats.org/officeDocument/2006/relationships/hyperlink" Target="https://team-1612301242434.atlassian.net/browse/ONCC-55?atlOrigin=eyJpIjoiMjBhNWIzMmFjMjdiNGE1YzhhZTE4YmM0ZjA0MDM4ZWYiLCJwIjoiZXhjZWwtamlyYSJ9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team-1612301242434.atlassian.net/browse/ONCC-45?atlOrigin=eyJpIjoiMjBhNWIzMmFjMjdiNGE1YzhhZTE4YmM0ZjA0MDM4ZWYiLCJwIjoiZXhjZWwtamlyYSJ9" TargetMode="External"/><Relationship Id="rId7" Type="http://schemas.openxmlformats.org/officeDocument/2006/relationships/hyperlink" Target="https://team-1612301242434.atlassian.net/browse/ONCC-43?atlOrigin=eyJpIjoiMjBhNWIzMmFjMjdiNGE1YzhhZTE4YmM0ZjA0MDM4ZWYiLCJwIjoiZXhjZWwtamlyYSJ9" TargetMode="External"/><Relationship Id="rId12" Type="http://schemas.openxmlformats.org/officeDocument/2006/relationships/hyperlink" Target="https://team-1612301242434.atlassian.net/browse/ONCC-63" TargetMode="External"/><Relationship Id="rId17" Type="http://schemas.openxmlformats.org/officeDocument/2006/relationships/hyperlink" Target="https://team-1612301242434.atlassian.net/browse/ONCC-61?atlOrigin=eyJpIjoiMjBhNWIzMmFjMjdiNGE1YzhhZTE4YmM0ZjA0MDM4ZWYiLCJwIjoiZXhjZWwtamlyYSJ9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team-1612301242434.atlassian.net/browse/ONCC-46?atlOrigin=eyJpIjoiMjBhNWIzMmFjMjdiNGE1YzhhZTE4YmM0ZjA0MDM4ZWYiLCJwIjoiZXhjZWwtamlyYSJ9" TargetMode="External"/><Relationship Id="rId20" Type="http://schemas.openxmlformats.org/officeDocument/2006/relationships/hyperlink" Target="https://team-1612301242434.atlassian.net/browse/ONCC-40?atlOrigin=eyJpIjoiMjBhNWIzMmFjMjdiNGE1YzhhZTE4YmM0ZjA0MDM4ZWYiLCJwIjoiZXhjZWwtamlyYSJ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am-1612301242434.atlassian.net/browse/ONCC-36?atlOrigin=eyJpIjoiMjBhNWIzMmFjMjdiNGE1YzhhZTE4YmM0ZjA0MDM4ZWYiLCJwIjoiZXhjZWwtamlyYSJ9" TargetMode="External"/><Relationship Id="rId11" Type="http://schemas.openxmlformats.org/officeDocument/2006/relationships/hyperlink" Target="https://team-1612301242434.atlassian.net/browse/ONCC-53?atlOrigin=eyJpIjoiMjBhNWIzMmFjMjdiNGE1YzhhZTE4YmM0ZjA0MDM4ZWYiLCJwIjoiZXhjZWwtamlyYSJ9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s://team-1612301242434.atlassian.net/browse/ONCC-48?atlOrigin=eyJpIjoiMjBhNWIzMmFjMjdiNGE1YzhhZTE4YmM0ZjA0MDM4ZWYiLCJwIjoiZXhjZWwtamlyYSJ9" TargetMode="External"/><Relationship Id="rId23" Type="http://schemas.openxmlformats.org/officeDocument/2006/relationships/hyperlink" Target="https://team-1612301242434.atlassian.net/browse/ONCC-39?atlOrigin=eyJpIjoiMjBhNWIzMmFjMjdiNGE1YzhhZTE4YmM0ZjA0MDM4ZWYiLCJwIjoiZXhjZWwtamlyYSJ9" TargetMode="External"/><Relationship Id="rId10" Type="http://schemas.openxmlformats.org/officeDocument/2006/relationships/hyperlink" Target="https://team-1612301242434.atlassian.net/browse/ONCC-38?atlOrigin=eyJpIjoiMjBhNWIzMmFjMjdiNGE1YzhhZTE4YmM0ZjA0MDM4ZWYiLCJwIjoiZXhjZWwtamlyYSJ9" TargetMode="External"/><Relationship Id="rId19" Type="http://schemas.openxmlformats.org/officeDocument/2006/relationships/hyperlink" Target="https://team-1612301242434.atlassian.net/browse/ONCC-44?atlOrigin=eyJpIjoiMjBhNWIzMmFjMjdiNGE1YzhhZTE4YmM0ZjA0MDM4ZWYiLCJwIjoiZXhjZWwtamlyYSJ9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team-1612301242434.atlassian.net/browse/ONCC-37?atlOrigin=eyJpIjoiMjBhNWIzMmFjMjdiNGE1YzhhZTE4YmM0ZjA0MDM4ZWYiLCJwIjoiZXhjZWwtamlyYSJ9" TargetMode="External"/><Relationship Id="rId14" Type="http://schemas.openxmlformats.org/officeDocument/2006/relationships/hyperlink" Target="https://team-1612301242434.atlassian.net/browse/ONCC-52?atlOrigin=eyJpIjoiMjBhNWIzMmFjMjdiNGE1YzhhZTE4YmM0ZjA0MDM4ZWYiLCJwIjoiZXhjZWwtamlyYSJ9" TargetMode="External"/><Relationship Id="rId22" Type="http://schemas.openxmlformats.org/officeDocument/2006/relationships/hyperlink" Target="https://team-1612301242434.atlassian.net/browse/ONCC-28?atlOrigin=eyJpIjoiMjBhNWIzMmFjMjdiNGE1YzhhZTE4YmM0ZjA0MDM4ZWYiLCJwIjoiZXhjZWwtamlyYSJ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6288FA97-C16B-4222-8C4D-E22F58E8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0590" y="1325880"/>
            <a:ext cx="4483709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5400" b="0" i="0" kern="1200" spc="-4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Sprint </a:t>
            </a: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7</a:t>
            </a:r>
            <a:r>
              <a:rPr lang="en-US" sz="5400" b="0" i="0" kern="1200" spc="-2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spc="-4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Report</a:t>
            </a:r>
          </a:p>
        </p:txBody>
      </p:sp>
      <p:sp useBgFill="1">
        <p:nvSpPr>
          <p:cNvPr id="54" name="Rectangle 21">
            <a:extLst>
              <a:ext uri="{FF2B5EF4-FFF2-40B4-BE49-F238E27FC236}">
                <a16:creationId xmlns:a16="http://schemas.microsoft.com/office/drawing/2014/main" id="{D5395B5B-2522-4AED-9DF1-8EA401469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5775975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45676-985D-4F8F-BBC9-74CCF08E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49205"/>
              </p:ext>
            </p:extLst>
          </p:nvPr>
        </p:nvGraphicFramePr>
        <p:xfrm>
          <a:off x="1139953" y="965141"/>
          <a:ext cx="4769899" cy="5341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95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b="1" spc="35"/>
                        <a:t>Issue</a:t>
                      </a:r>
                      <a:r>
                        <a:rPr lang="en-US" sz="700" b="1" spc="-85"/>
                        <a:t> </a:t>
                      </a:r>
                      <a:r>
                        <a:rPr lang="en-US" sz="700" b="1" spc="50"/>
                        <a:t>Type</a:t>
                      </a:r>
                      <a:endParaRPr lang="en-US" sz="700">
                        <a:latin typeface="Trebuchet MS"/>
                        <a:cs typeface="Trebuchet MS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b="1" spc="135"/>
                        <a:t>ID</a:t>
                      </a:r>
                      <a:endParaRPr lang="en-US" sz="700">
                        <a:latin typeface="Trebuchet MS"/>
                        <a:cs typeface="Trebuchet MS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b="1" spc="50"/>
                        <a:t>Summary</a:t>
                      </a:r>
                      <a:endParaRPr lang="en-US" sz="700">
                        <a:latin typeface="Trebuchet MS"/>
                        <a:cs typeface="Trebuchet MS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b="1" spc="35"/>
                        <a:t>Priority</a:t>
                      </a:r>
                      <a:endParaRPr lang="en-US" sz="700">
                        <a:latin typeface="Trebuchet MS"/>
                        <a:cs typeface="Trebuchet MS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b="1" spc="40"/>
                        <a:t>Status</a:t>
                      </a:r>
                      <a:endParaRPr lang="en-US" sz="700">
                        <a:latin typeface="Trebuchet MS"/>
                        <a:cs typeface="Trebuchet MS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3360" marR="203200" indent="29845">
                        <a:lnSpc>
                          <a:spcPts val="1300"/>
                        </a:lnSpc>
                        <a:spcBef>
                          <a:spcPts val="20"/>
                        </a:spcBef>
                      </a:pPr>
                      <a:r>
                        <a:rPr lang="en-US" sz="700" b="1" spc="50"/>
                        <a:t>Story  </a:t>
                      </a:r>
                      <a:r>
                        <a:rPr lang="en-US" sz="700" b="1" spc="-35"/>
                        <a:t>P</a:t>
                      </a:r>
                      <a:r>
                        <a:rPr lang="en-US" sz="700" b="1" spc="-30"/>
                        <a:t>o</a:t>
                      </a:r>
                      <a:r>
                        <a:rPr lang="en-US" sz="700" b="1" spc="-15"/>
                        <a:t>i</a:t>
                      </a:r>
                      <a:r>
                        <a:rPr lang="en-US" sz="700" b="1" spc="-40"/>
                        <a:t>n</a:t>
                      </a:r>
                      <a:r>
                        <a:rPr lang="en-US" sz="700" b="1" spc="-30"/>
                        <a:t>t</a:t>
                      </a:r>
                      <a:r>
                        <a:rPr lang="en-US" sz="700" b="1"/>
                        <a:t>s</a:t>
                      </a:r>
                      <a:endParaRPr lang="en-US" sz="700">
                        <a:latin typeface="Trebuchet MS"/>
                        <a:cs typeface="Trebuchet MS"/>
                      </a:endParaRPr>
                    </a:p>
                  </a:txBody>
                  <a:tcPr marL="0" marR="0" marT="161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0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700" spc="-60"/>
                        <a:t>Story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8577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6"/>
                        </a:rPr>
                        <a:t>ONCC-36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8577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11430">
                        <a:lnSpc>
                          <a:spcPts val="1300"/>
                        </a:lnSpc>
                        <a:spcBef>
                          <a:spcPts val="505"/>
                        </a:spcBef>
                      </a:pPr>
                      <a:r>
                        <a:rPr lang="en-US" sz="700" spc="-85"/>
                        <a:t>As </a:t>
                      </a:r>
                      <a:r>
                        <a:rPr lang="en-US" sz="700" spc="-145"/>
                        <a:t>a </a:t>
                      </a:r>
                      <a:r>
                        <a:rPr lang="en-US" sz="700" spc="-75"/>
                        <a:t>Guest </a:t>
                      </a:r>
                      <a:r>
                        <a:rPr lang="en-US" sz="700" spc="-70"/>
                        <a:t>User, </a:t>
                      </a:r>
                      <a:r>
                        <a:rPr lang="en-US" sz="700" spc="-35"/>
                        <a:t>I </a:t>
                      </a:r>
                      <a:r>
                        <a:rPr lang="en-US" sz="700" spc="-60"/>
                        <a:t>want </a:t>
                      </a:r>
                      <a:r>
                        <a:rPr lang="en-US" sz="700" spc="15"/>
                        <a:t>to </a:t>
                      </a:r>
                      <a:r>
                        <a:rPr lang="en-US" sz="700" spc="-110"/>
                        <a:t>have </a:t>
                      </a:r>
                      <a:r>
                        <a:rPr lang="en-US" sz="700" spc="-114"/>
                        <a:t>an </a:t>
                      </a:r>
                      <a:r>
                        <a:rPr lang="en-US" sz="700" spc="-40"/>
                        <a:t>option </a:t>
                      </a:r>
                      <a:r>
                        <a:rPr lang="en-US" sz="700" spc="15"/>
                        <a:t>to </a:t>
                      </a:r>
                      <a:r>
                        <a:rPr lang="en-US" sz="700" spc="-75"/>
                        <a:t>select </a:t>
                      </a:r>
                      <a:r>
                        <a:rPr lang="en-US" sz="700" spc="-20"/>
                        <a:t>C </a:t>
                      </a:r>
                      <a:r>
                        <a:rPr lang="en-US" sz="700" spc="-80"/>
                        <a:t>programming </a:t>
                      </a:r>
                      <a:r>
                        <a:rPr lang="en-US" sz="700" spc="-120"/>
                        <a:t>language </a:t>
                      </a:r>
                      <a:r>
                        <a:rPr lang="en-US" sz="700" spc="-80"/>
                        <a:t>so </a:t>
                      </a:r>
                      <a:r>
                        <a:rPr lang="en-US" sz="700" spc="-40"/>
                        <a:t>that </a:t>
                      </a:r>
                      <a:r>
                        <a:rPr lang="en-US" sz="700" spc="-35"/>
                        <a:t>I </a:t>
                      </a:r>
                      <a:r>
                        <a:rPr lang="en-US" sz="700" spc="-105"/>
                        <a:t>can </a:t>
                      </a:r>
                      <a:r>
                        <a:rPr lang="en-US" sz="700" spc="-65"/>
                        <a:t>compile </a:t>
                      </a:r>
                      <a:r>
                        <a:rPr lang="en-US" sz="700" spc="-90"/>
                        <a:t>my </a:t>
                      </a:r>
                      <a:r>
                        <a:rPr lang="en-US" sz="700" spc="-75"/>
                        <a:t>code </a:t>
                      </a:r>
                      <a:r>
                        <a:rPr lang="en-US" sz="700" spc="-20"/>
                        <a:t>written  </a:t>
                      </a:r>
                      <a:r>
                        <a:rPr lang="en-US" sz="700" spc="-45"/>
                        <a:t>in </a:t>
                      </a:r>
                      <a:r>
                        <a:rPr lang="en-US" sz="700" spc="-20"/>
                        <a:t>C</a:t>
                      </a:r>
                      <a:r>
                        <a:rPr lang="en-US" sz="700" spc="-65"/>
                        <a:t> </a:t>
                      </a:r>
                      <a:r>
                        <a:rPr lang="en-US" sz="700" spc="-120"/>
                        <a:t>language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406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700" spc="-75"/>
                        <a:t>Highest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8577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8577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54965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n-US" sz="700" spc="-25"/>
                        <a:t>22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8577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7"/>
                        </a:rPr>
                        <a:t>ONCC-43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105"/>
                        <a:t>Embedding </a:t>
                      </a:r>
                      <a:r>
                        <a:rPr lang="en-US" sz="700" spc="-55"/>
                        <a:t>compiler </a:t>
                      </a:r>
                      <a:r>
                        <a:rPr lang="en-US" sz="700" spc="-20"/>
                        <a:t>into </a:t>
                      </a:r>
                      <a:r>
                        <a:rPr lang="en-US" sz="700" spc="-45"/>
                        <a:t>the </a:t>
                      </a:r>
                      <a:r>
                        <a:rPr lang="en-US" sz="700" spc="-75"/>
                        <a:t>web</a:t>
                      </a:r>
                      <a:r>
                        <a:rPr lang="en-US" sz="700" spc="-15"/>
                        <a:t> </a:t>
                      </a:r>
                      <a:r>
                        <a:rPr lang="en-US" sz="700" spc="-55"/>
                        <a:t>Application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75"/>
                        <a:t>Highest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/>
                        <a:t>4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spc="-60"/>
                        <a:t>Story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8"/>
                        </a:rPr>
                        <a:t>ONCC-51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287655">
                        <a:lnSpc>
                          <a:spcPts val="1320"/>
                        </a:lnSpc>
                        <a:spcBef>
                          <a:spcPts val="5"/>
                        </a:spcBef>
                      </a:pPr>
                      <a:r>
                        <a:rPr lang="en-US" sz="700" spc="-85"/>
                        <a:t>As </a:t>
                      </a:r>
                      <a:r>
                        <a:rPr lang="en-US" sz="700" spc="-145"/>
                        <a:t>a </a:t>
                      </a:r>
                      <a:r>
                        <a:rPr lang="en-US" sz="700" spc="-75"/>
                        <a:t>Guest </a:t>
                      </a:r>
                      <a:r>
                        <a:rPr lang="en-US" sz="700" spc="-70"/>
                        <a:t>User, </a:t>
                      </a:r>
                      <a:r>
                        <a:rPr lang="en-US" sz="700" spc="-35"/>
                        <a:t>I </a:t>
                      </a:r>
                      <a:r>
                        <a:rPr lang="en-US" sz="700" spc="-60"/>
                        <a:t>want </a:t>
                      </a:r>
                      <a:r>
                        <a:rPr lang="en-US" sz="700" spc="15"/>
                        <a:t>to </a:t>
                      </a:r>
                      <a:r>
                        <a:rPr lang="en-US" sz="700" spc="-110"/>
                        <a:t>have </a:t>
                      </a:r>
                      <a:r>
                        <a:rPr lang="en-US" sz="700" spc="-114"/>
                        <a:t>an </a:t>
                      </a:r>
                      <a:r>
                        <a:rPr lang="en-US" sz="700" spc="-40"/>
                        <a:t>option </a:t>
                      </a:r>
                      <a:r>
                        <a:rPr lang="en-US" sz="700" spc="15"/>
                        <a:t>to </a:t>
                      </a:r>
                      <a:r>
                        <a:rPr lang="en-US" sz="700" spc="-75"/>
                        <a:t>select </a:t>
                      </a:r>
                      <a:r>
                        <a:rPr lang="en-US" sz="700" spc="-35"/>
                        <a:t>C++ </a:t>
                      </a:r>
                      <a:r>
                        <a:rPr lang="en-US" sz="700" spc="-80"/>
                        <a:t>programming </a:t>
                      </a:r>
                      <a:r>
                        <a:rPr lang="en-US" sz="700" spc="-120"/>
                        <a:t>language </a:t>
                      </a:r>
                      <a:r>
                        <a:rPr lang="en-US" sz="700" spc="-80"/>
                        <a:t>so </a:t>
                      </a:r>
                      <a:r>
                        <a:rPr lang="en-US" sz="700" spc="-40"/>
                        <a:t>that </a:t>
                      </a:r>
                      <a:r>
                        <a:rPr lang="en-US" sz="700" spc="-35"/>
                        <a:t>I </a:t>
                      </a:r>
                      <a:r>
                        <a:rPr lang="en-US" sz="700" spc="-105"/>
                        <a:t>can </a:t>
                      </a:r>
                      <a:r>
                        <a:rPr lang="en-US" sz="700" spc="-65"/>
                        <a:t>compile </a:t>
                      </a:r>
                      <a:r>
                        <a:rPr lang="en-US" sz="700" spc="-90"/>
                        <a:t>my </a:t>
                      </a:r>
                      <a:r>
                        <a:rPr lang="en-US" sz="700" spc="-75"/>
                        <a:t>code  </a:t>
                      </a:r>
                      <a:r>
                        <a:rPr lang="en-US" sz="700" spc="-20"/>
                        <a:t>written </a:t>
                      </a:r>
                      <a:r>
                        <a:rPr lang="en-US" sz="700" spc="-45"/>
                        <a:t>in </a:t>
                      </a:r>
                      <a:r>
                        <a:rPr lang="en-US" sz="700" spc="-35"/>
                        <a:t>C++</a:t>
                      </a:r>
                      <a:r>
                        <a:rPr lang="en-US" sz="700" spc="-80"/>
                        <a:t> </a:t>
                      </a:r>
                      <a:r>
                        <a:rPr lang="en-US" sz="700" spc="-120"/>
                        <a:t>language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4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spc="-75"/>
                        <a:t>Highest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5496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700" spc="-25"/>
                        <a:t>22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491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60"/>
                        <a:t>Story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9"/>
                        </a:rPr>
                        <a:t>ONCC-37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85"/>
                        <a:t>As </a:t>
                      </a:r>
                      <a:r>
                        <a:rPr lang="en-US" sz="700" spc="-114"/>
                        <a:t>an </a:t>
                      </a:r>
                      <a:r>
                        <a:rPr lang="en-US" sz="700" spc="-80"/>
                        <a:t>Existing </a:t>
                      </a:r>
                      <a:r>
                        <a:rPr lang="en-US" sz="700" spc="-70"/>
                        <a:t>User, </a:t>
                      </a:r>
                      <a:r>
                        <a:rPr lang="en-US" sz="700" spc="-35"/>
                        <a:t>I </a:t>
                      </a:r>
                      <a:r>
                        <a:rPr lang="en-US" sz="700" spc="-60"/>
                        <a:t>want </a:t>
                      </a:r>
                      <a:r>
                        <a:rPr lang="en-US" sz="700" spc="-45"/>
                        <a:t>the </a:t>
                      </a:r>
                      <a:r>
                        <a:rPr lang="en-US" sz="700" spc="-50"/>
                        <a:t>ability </a:t>
                      </a:r>
                      <a:r>
                        <a:rPr lang="en-US" sz="700" spc="15"/>
                        <a:t>to </a:t>
                      </a:r>
                      <a:r>
                        <a:rPr lang="en-US" sz="700" spc="-150"/>
                        <a:t>Save </a:t>
                      </a:r>
                      <a:r>
                        <a:rPr lang="en-US" sz="700" spc="-90"/>
                        <a:t>my </a:t>
                      </a:r>
                      <a:r>
                        <a:rPr lang="en-US" sz="700" spc="-75"/>
                        <a:t>code </a:t>
                      </a:r>
                      <a:r>
                        <a:rPr lang="en-US" sz="700" spc="-80"/>
                        <a:t>so </a:t>
                      </a:r>
                      <a:r>
                        <a:rPr lang="en-US" sz="700" spc="-40"/>
                        <a:t>that </a:t>
                      </a:r>
                      <a:r>
                        <a:rPr lang="en-US" sz="700" spc="-35"/>
                        <a:t>I </a:t>
                      </a:r>
                      <a:r>
                        <a:rPr lang="en-US" sz="700" spc="-105"/>
                        <a:t>can </a:t>
                      </a:r>
                      <a:r>
                        <a:rPr lang="en-US" sz="700" spc="-40"/>
                        <a:t>retrieve </a:t>
                      </a:r>
                      <a:r>
                        <a:rPr lang="en-US" sz="700" spc="-90"/>
                        <a:t>my </a:t>
                      </a:r>
                      <a:r>
                        <a:rPr lang="en-US" sz="700" spc="-114"/>
                        <a:t>saved </a:t>
                      </a:r>
                      <a:r>
                        <a:rPr lang="en-US" sz="700" spc="-75"/>
                        <a:t>code whenever</a:t>
                      </a:r>
                      <a:r>
                        <a:rPr lang="en-US" sz="700" spc="10"/>
                        <a:t> </a:t>
                      </a:r>
                      <a:r>
                        <a:rPr lang="en-US" sz="700" spc="-50"/>
                        <a:t>required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70"/>
                        <a:t>High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/>
                        <a:t>6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4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0"/>
                        </a:rPr>
                        <a:t>ONCC-38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60"/>
                        <a:t>Create </a:t>
                      </a:r>
                      <a:r>
                        <a:rPr lang="en-US" sz="700" spc="-145"/>
                        <a:t>a </a:t>
                      </a:r>
                      <a:r>
                        <a:rPr lang="en-US" sz="700" spc="-65"/>
                        <a:t>table </a:t>
                      </a:r>
                      <a:r>
                        <a:rPr lang="en-US" sz="700" spc="-10"/>
                        <a:t>for </a:t>
                      </a:r>
                      <a:r>
                        <a:rPr lang="en-US" sz="700" spc="-110"/>
                        <a:t>saving</a:t>
                      </a:r>
                      <a:r>
                        <a:rPr lang="en-US" sz="700" spc="-100"/>
                        <a:t> </a:t>
                      </a:r>
                      <a:r>
                        <a:rPr lang="en-US" sz="700" spc="-75"/>
                        <a:t>code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70"/>
                        <a:t>High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/>
                        <a:t>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1"/>
                        </a:rPr>
                        <a:t>ONCC-53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50"/>
                        <a:t>Get </a:t>
                      </a:r>
                      <a:r>
                        <a:rPr lang="en-US" sz="700" spc="-45"/>
                        <a:t>the </a:t>
                      </a:r>
                      <a:r>
                        <a:rPr lang="en-US" sz="700" spc="-65"/>
                        <a:t>reference </a:t>
                      </a:r>
                      <a:r>
                        <a:rPr lang="en-US" sz="700" spc="-40"/>
                        <a:t>of </a:t>
                      </a:r>
                      <a:r>
                        <a:rPr lang="en-US" sz="700" spc="-45"/>
                        <a:t>the </a:t>
                      </a:r>
                      <a:r>
                        <a:rPr lang="en-US" sz="700" spc="-35"/>
                        <a:t>C++ </a:t>
                      </a:r>
                      <a:r>
                        <a:rPr lang="en-US" sz="700" spc="-55"/>
                        <a:t>compiler </a:t>
                      </a:r>
                      <a:r>
                        <a:rPr lang="en-US" sz="700" spc="-100"/>
                        <a:t>using </a:t>
                      </a:r>
                      <a:r>
                        <a:rPr lang="en-US" sz="700" spc="-55"/>
                        <a:t>python </a:t>
                      </a:r>
                      <a:r>
                        <a:rPr lang="en-US" sz="700" spc="-75"/>
                        <a:t>pre-processing</a:t>
                      </a:r>
                      <a:r>
                        <a:rPr lang="en-US" sz="700" spc="65"/>
                        <a:t> </a:t>
                      </a:r>
                      <a:r>
                        <a:rPr lang="en-US" sz="700" spc="-70"/>
                        <a:t>module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/>
                        <a:t>7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2"/>
                        </a:rPr>
                        <a:t>ONCC-63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100"/>
                        <a:t>Make </a:t>
                      </a:r>
                      <a:r>
                        <a:rPr lang="en-US" sz="700" spc="-145"/>
                        <a:t>a </a:t>
                      </a:r>
                      <a:r>
                        <a:rPr lang="en-US" sz="700" spc="-75"/>
                        <a:t>module </a:t>
                      </a:r>
                      <a:r>
                        <a:rPr lang="en-US" sz="700" spc="15"/>
                        <a:t>to </a:t>
                      </a:r>
                      <a:r>
                        <a:rPr lang="en-US" sz="700" spc="-65"/>
                        <a:t>take pre-defined </a:t>
                      </a:r>
                      <a:r>
                        <a:rPr lang="en-US" sz="700" spc="-45"/>
                        <a:t>input </a:t>
                      </a:r>
                      <a:r>
                        <a:rPr lang="en-US" sz="700" spc="-30"/>
                        <a:t>from </a:t>
                      </a:r>
                      <a:r>
                        <a:rPr lang="en-US" sz="700" spc="-75"/>
                        <a:t>user </a:t>
                      </a:r>
                      <a:r>
                        <a:rPr lang="en-US" sz="700" spc="-10"/>
                        <a:t>for </a:t>
                      </a:r>
                      <a:r>
                        <a:rPr lang="en-US" sz="700" spc="-35"/>
                        <a:t>C++</a:t>
                      </a:r>
                      <a:r>
                        <a:rPr lang="en-US" sz="700" spc="-70"/>
                        <a:t> module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/>
                        <a:t>7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3"/>
                        </a:rPr>
                        <a:t>ONCC-54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85"/>
                        <a:t>Merge </a:t>
                      </a:r>
                      <a:r>
                        <a:rPr lang="en-US" sz="700" spc="-35"/>
                        <a:t>C++ </a:t>
                      </a:r>
                      <a:r>
                        <a:rPr lang="en-US" sz="700" spc="-120"/>
                        <a:t>language </a:t>
                      </a:r>
                      <a:r>
                        <a:rPr lang="en-US" sz="700" spc="-55"/>
                        <a:t>compiler </a:t>
                      </a:r>
                      <a:r>
                        <a:rPr lang="en-US" sz="700" spc="-75"/>
                        <a:t>module </a:t>
                      </a:r>
                      <a:r>
                        <a:rPr lang="en-US" sz="700" spc="-25"/>
                        <a:t>with </a:t>
                      </a:r>
                      <a:r>
                        <a:rPr lang="en-US" sz="700" spc="-110"/>
                        <a:t>Flask </a:t>
                      </a:r>
                      <a:r>
                        <a:rPr lang="en-US" sz="700" spc="-75"/>
                        <a:t>web</a:t>
                      </a:r>
                      <a:r>
                        <a:rPr lang="en-US" sz="700" spc="-45"/>
                        <a:t> </a:t>
                      </a:r>
                      <a:r>
                        <a:rPr lang="en-US" sz="700" spc="-70"/>
                        <a:t>application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/>
                        <a:t>5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4"/>
                        </a:rPr>
                        <a:t>ONCC-52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60"/>
                        <a:t>Installation </a:t>
                      </a:r>
                      <a:r>
                        <a:rPr lang="en-US" sz="700" spc="-40"/>
                        <a:t>of </a:t>
                      </a:r>
                      <a:r>
                        <a:rPr lang="en-US" sz="700" spc="-35"/>
                        <a:t>C++ </a:t>
                      </a:r>
                      <a:r>
                        <a:rPr lang="en-US" sz="700" spc="-55"/>
                        <a:t>compiler </a:t>
                      </a:r>
                      <a:r>
                        <a:rPr lang="en-US" sz="700" spc="-70"/>
                        <a:t>module </a:t>
                      </a:r>
                      <a:r>
                        <a:rPr lang="en-US" sz="700" spc="-55"/>
                        <a:t>on</a:t>
                      </a:r>
                      <a:r>
                        <a:rPr lang="en-US" sz="700" spc="-10"/>
                        <a:t> </a:t>
                      </a:r>
                      <a:r>
                        <a:rPr lang="en-US" sz="700" spc="-90"/>
                        <a:t>system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/>
                        <a:t>5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5"/>
                        </a:rPr>
                        <a:t>ONCC-48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85"/>
                        <a:t>Merge </a:t>
                      </a:r>
                      <a:r>
                        <a:rPr lang="en-US" sz="700" spc="-20"/>
                        <a:t>C </a:t>
                      </a:r>
                      <a:r>
                        <a:rPr lang="en-US" sz="700" spc="-120"/>
                        <a:t>language </a:t>
                      </a:r>
                      <a:r>
                        <a:rPr lang="en-US" sz="700" spc="-55"/>
                        <a:t>compiler </a:t>
                      </a:r>
                      <a:r>
                        <a:rPr lang="en-US" sz="700" spc="-75"/>
                        <a:t>module </a:t>
                      </a:r>
                      <a:r>
                        <a:rPr lang="en-US" sz="700" spc="-25"/>
                        <a:t>with </a:t>
                      </a:r>
                      <a:r>
                        <a:rPr lang="en-US" sz="700" spc="-110"/>
                        <a:t>Flask </a:t>
                      </a:r>
                      <a:r>
                        <a:rPr lang="en-US" sz="700" spc="-75"/>
                        <a:t>web </a:t>
                      </a:r>
                      <a:r>
                        <a:rPr lang="en-US" sz="700" spc="-70"/>
                        <a:t>application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/>
                        <a:t>5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6"/>
                        </a:rPr>
                        <a:t>ONCC-46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75"/>
                        <a:t>Update </a:t>
                      </a:r>
                      <a:r>
                        <a:rPr lang="en-US" sz="700" spc="-65"/>
                        <a:t>User</a:t>
                      </a:r>
                      <a:r>
                        <a:rPr lang="en-US" sz="700" spc="-20"/>
                        <a:t> </a:t>
                      </a:r>
                      <a:r>
                        <a:rPr lang="en-US" sz="700" spc="-100"/>
                        <a:t>Manual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/>
                        <a:t>3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4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130"/>
                        <a:t>Bug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7"/>
                        </a:rPr>
                        <a:t>ONCC-61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75"/>
                        <a:t>Layout </a:t>
                      </a:r>
                      <a:r>
                        <a:rPr lang="en-US" sz="700" spc="-40"/>
                        <a:t>of </a:t>
                      </a:r>
                      <a:r>
                        <a:rPr lang="en-US" sz="700" spc="-50"/>
                        <a:t>the </a:t>
                      </a:r>
                      <a:r>
                        <a:rPr lang="en-US" sz="700" spc="-60"/>
                        <a:t>HTML </a:t>
                      </a:r>
                      <a:r>
                        <a:rPr lang="en-US" sz="700" spc="-130"/>
                        <a:t>page </a:t>
                      </a:r>
                      <a:r>
                        <a:rPr lang="en-US" sz="700" spc="-75"/>
                        <a:t>is </a:t>
                      </a:r>
                      <a:r>
                        <a:rPr lang="en-US" sz="700" spc="-60"/>
                        <a:t>disrupted </a:t>
                      </a:r>
                      <a:r>
                        <a:rPr lang="en-US" sz="700" spc="-45"/>
                        <a:t>after </a:t>
                      </a:r>
                      <a:r>
                        <a:rPr lang="en-US" sz="700" spc="-95"/>
                        <a:t>embedding </a:t>
                      </a:r>
                      <a:r>
                        <a:rPr lang="en-US" sz="700" spc="-55"/>
                        <a:t>compiler </a:t>
                      </a:r>
                      <a:r>
                        <a:rPr lang="en-US" sz="700" spc="-75"/>
                        <a:t>module </a:t>
                      </a:r>
                      <a:r>
                        <a:rPr lang="en-US" sz="700" spc="-45"/>
                        <a:t>in </a:t>
                      </a:r>
                      <a:r>
                        <a:rPr lang="en-US" sz="700" spc="-85"/>
                        <a:t>flask </a:t>
                      </a:r>
                      <a:r>
                        <a:rPr lang="en-US" sz="700" spc="-75"/>
                        <a:t>web</a:t>
                      </a:r>
                      <a:r>
                        <a:rPr lang="en-US" sz="700" spc="150"/>
                        <a:t> </a:t>
                      </a:r>
                      <a:r>
                        <a:rPr lang="en-US" sz="700" spc="-70"/>
                        <a:t>application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 spc="-55"/>
                        <a:t>In</a:t>
                      </a:r>
                      <a:r>
                        <a:rPr lang="en-US" sz="700" spc="-65"/>
                        <a:t> </a:t>
                      </a:r>
                      <a:r>
                        <a:rPr lang="en-US" sz="700" spc="-90"/>
                        <a:t>Progress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700"/>
                        <a:t>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31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8"/>
                        </a:rPr>
                        <a:t>ONCC-55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75"/>
                        <a:t>Update </a:t>
                      </a:r>
                      <a:r>
                        <a:rPr lang="en-US" sz="700" spc="-10"/>
                        <a:t>Wiki </a:t>
                      </a:r>
                      <a:r>
                        <a:rPr lang="en-US" sz="700" spc="-125"/>
                        <a:t>page </a:t>
                      </a:r>
                      <a:r>
                        <a:rPr lang="en-US" sz="700" spc="-55"/>
                        <a:t>on</a:t>
                      </a:r>
                      <a:r>
                        <a:rPr lang="en-US" sz="700" spc="-145"/>
                        <a:t> </a:t>
                      </a:r>
                      <a:r>
                        <a:rPr lang="en-US" sz="700" spc="-45"/>
                        <a:t>GitHub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700"/>
                        <a:t>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54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19"/>
                        </a:rPr>
                        <a:t>ONCC-44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100"/>
                        <a:t>Make </a:t>
                      </a:r>
                      <a:r>
                        <a:rPr lang="en-US" sz="700" spc="-65"/>
                        <a:t>presentation </a:t>
                      </a:r>
                      <a:r>
                        <a:rPr lang="en-US" sz="700" spc="-90"/>
                        <a:t>slides </a:t>
                      </a:r>
                      <a:r>
                        <a:rPr lang="en-US" sz="700" spc="-10"/>
                        <a:t>for</a:t>
                      </a:r>
                      <a:r>
                        <a:rPr lang="en-US" sz="700" spc="75"/>
                        <a:t> </a:t>
                      </a:r>
                      <a:r>
                        <a:rPr lang="en-US" sz="700" spc="-50"/>
                        <a:t>sprint7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700"/>
                        <a:t>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77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7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20"/>
                        </a:rPr>
                        <a:t>ONCC-40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85"/>
                        <a:t>Fetch </a:t>
                      </a:r>
                      <a:r>
                        <a:rPr lang="en-US" sz="700" spc="-114"/>
                        <a:t>saved </a:t>
                      </a:r>
                      <a:r>
                        <a:rPr lang="en-US" sz="700" spc="-75"/>
                        <a:t>code </a:t>
                      </a:r>
                      <a:r>
                        <a:rPr lang="en-US" sz="700" spc="-30"/>
                        <a:t>from</a:t>
                      </a:r>
                      <a:r>
                        <a:rPr lang="en-US" sz="700" spc="-114"/>
                        <a:t> </a:t>
                      </a:r>
                      <a:r>
                        <a:rPr lang="en-US" sz="700" spc="-110"/>
                        <a:t>database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/>
                        <a:t>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21"/>
                        </a:rPr>
                        <a:t>ONCC-45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75"/>
                        <a:t>Update </a:t>
                      </a:r>
                      <a:r>
                        <a:rPr lang="en-US" sz="700" spc="-70"/>
                        <a:t>technical</a:t>
                      </a:r>
                      <a:r>
                        <a:rPr lang="en-US" sz="700" spc="-10"/>
                        <a:t> </a:t>
                      </a:r>
                      <a:r>
                        <a:rPr lang="en-US" sz="700" spc="-100"/>
                        <a:t>Paper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80"/>
                        <a:t>Medium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/>
                        <a:t>1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7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22"/>
                        </a:rPr>
                        <a:t>ONCC-28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75"/>
                        <a:t>Update </a:t>
                      </a:r>
                      <a:r>
                        <a:rPr lang="en-US" sz="700" spc="-70"/>
                        <a:t>website </a:t>
                      </a:r>
                      <a:r>
                        <a:rPr lang="en-US" sz="700" spc="-100"/>
                        <a:t>design and </a:t>
                      </a:r>
                      <a:r>
                        <a:rPr lang="en-US" sz="700" spc="-105"/>
                        <a:t>make </a:t>
                      </a:r>
                      <a:r>
                        <a:rPr lang="en-US" sz="700" spc="15"/>
                        <a:t>it </a:t>
                      </a:r>
                      <a:r>
                        <a:rPr lang="en-US" sz="700" spc="-50"/>
                        <a:t>more </a:t>
                      </a:r>
                      <a:r>
                        <a:rPr lang="en-US" sz="700" spc="-75"/>
                        <a:t>user</a:t>
                      </a:r>
                      <a:r>
                        <a:rPr lang="en-US" sz="700" spc="135"/>
                        <a:t> </a:t>
                      </a:r>
                      <a:r>
                        <a:rPr lang="en-US" sz="700" spc="-50"/>
                        <a:t>friendly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50"/>
                        <a:t>Low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700"/>
                        <a:t>3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9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95"/>
                        <a:t>Task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u="sng" spc="-45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hlinkClick r:id="rId23"/>
                        </a:rPr>
                        <a:t>ONCC-39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75"/>
                        <a:t>Update </a:t>
                      </a:r>
                      <a:r>
                        <a:rPr lang="en-US" sz="700" spc="-45"/>
                        <a:t>front-end </a:t>
                      </a:r>
                      <a:r>
                        <a:rPr lang="en-US" sz="700" spc="-10"/>
                        <a:t>for </a:t>
                      </a:r>
                      <a:r>
                        <a:rPr lang="en-US" sz="700" spc="-125"/>
                        <a:t>save</a:t>
                      </a:r>
                      <a:r>
                        <a:rPr lang="en-US" sz="700" spc="-55"/>
                        <a:t> </a:t>
                      </a:r>
                      <a:r>
                        <a:rPr lang="en-US" sz="700" spc="-60"/>
                        <a:t>feature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50"/>
                        <a:t>Low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 spc="-60"/>
                        <a:t>Done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54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700"/>
                        <a:t>2</a:t>
                      </a:r>
                      <a:endParaRPr lang="en-US" sz="700">
                        <a:latin typeface="Arial"/>
                        <a:cs typeface="Arial"/>
                      </a:endParaRPr>
                    </a:p>
                  </a:txBody>
                  <a:tcPr marL="0" marR="0" marT="1610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1124"/>
            <a:ext cx="44932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Retrospectives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76972" y="1836077"/>
            <a:ext cx="8764270" cy="1210945"/>
            <a:chOff x="2676972" y="1836077"/>
            <a:chExt cx="8764270" cy="1210945"/>
          </a:xfrm>
        </p:grpSpPr>
        <p:sp>
          <p:nvSpPr>
            <p:cNvPr id="4" name="object 4"/>
            <p:cNvSpPr/>
            <p:nvPr/>
          </p:nvSpPr>
          <p:spPr>
            <a:xfrm>
              <a:off x="2681731" y="1840839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554415" y="0"/>
                  </a:moveTo>
                  <a:lnTo>
                    <a:pt x="0" y="0"/>
                  </a:lnTo>
                  <a:lnTo>
                    <a:pt x="0" y="1201216"/>
                  </a:lnTo>
                  <a:lnTo>
                    <a:pt x="8554415" y="1201216"/>
                  </a:lnTo>
                  <a:lnTo>
                    <a:pt x="8600318" y="1195929"/>
                  </a:lnTo>
                  <a:lnTo>
                    <a:pt x="8642458" y="1180867"/>
                  </a:lnTo>
                  <a:lnTo>
                    <a:pt x="8679630" y="1157232"/>
                  </a:lnTo>
                  <a:lnTo>
                    <a:pt x="8710634" y="1126227"/>
                  </a:lnTo>
                  <a:lnTo>
                    <a:pt x="8734268" y="1089052"/>
                  </a:lnTo>
                  <a:lnTo>
                    <a:pt x="8749330" y="1046909"/>
                  </a:lnTo>
                  <a:lnTo>
                    <a:pt x="8754618" y="1001001"/>
                  </a:lnTo>
                  <a:lnTo>
                    <a:pt x="8754618" y="200202"/>
                  </a:lnTo>
                  <a:lnTo>
                    <a:pt x="8749330" y="154299"/>
                  </a:lnTo>
                  <a:lnTo>
                    <a:pt x="8734268" y="112159"/>
                  </a:lnTo>
                  <a:lnTo>
                    <a:pt x="8710634" y="74987"/>
                  </a:lnTo>
                  <a:lnTo>
                    <a:pt x="8679630" y="43983"/>
                  </a:lnTo>
                  <a:lnTo>
                    <a:pt x="8642458" y="20349"/>
                  </a:lnTo>
                  <a:lnTo>
                    <a:pt x="8600318" y="5287"/>
                  </a:lnTo>
                  <a:lnTo>
                    <a:pt x="8554415" y="0"/>
                  </a:lnTo>
                  <a:close/>
                </a:path>
              </a:pathLst>
            </a:custGeom>
            <a:solidFill>
              <a:srgbClr val="D8E2E0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1734" y="1840839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754614" y="200207"/>
                  </a:moveTo>
                  <a:lnTo>
                    <a:pt x="8754614" y="1001000"/>
                  </a:lnTo>
                  <a:lnTo>
                    <a:pt x="8749327" y="1046909"/>
                  </a:lnTo>
                  <a:lnTo>
                    <a:pt x="8734265" y="1089050"/>
                  </a:lnTo>
                  <a:lnTo>
                    <a:pt x="8710632" y="1126224"/>
                  </a:lnTo>
                  <a:lnTo>
                    <a:pt x="8679627" y="1157228"/>
                  </a:lnTo>
                  <a:lnTo>
                    <a:pt x="8642454" y="1180862"/>
                  </a:lnTo>
                  <a:lnTo>
                    <a:pt x="8600315" y="1195923"/>
                  </a:lnTo>
                  <a:lnTo>
                    <a:pt x="8554409" y="1201210"/>
                  </a:lnTo>
                  <a:lnTo>
                    <a:pt x="0" y="1201210"/>
                  </a:lnTo>
                  <a:lnTo>
                    <a:pt x="0" y="0"/>
                  </a:lnTo>
                  <a:lnTo>
                    <a:pt x="8554409" y="0"/>
                  </a:lnTo>
                  <a:lnTo>
                    <a:pt x="8600315" y="5287"/>
                  </a:lnTo>
                  <a:lnTo>
                    <a:pt x="8642454" y="20349"/>
                  </a:lnTo>
                  <a:lnTo>
                    <a:pt x="8679627" y="43983"/>
                  </a:lnTo>
                  <a:lnTo>
                    <a:pt x="8710632" y="74987"/>
                  </a:lnTo>
                  <a:lnTo>
                    <a:pt x="8734265" y="112161"/>
                  </a:lnTo>
                  <a:lnTo>
                    <a:pt x="8749327" y="154301"/>
                  </a:lnTo>
                  <a:lnTo>
                    <a:pt x="8754614" y="200207"/>
                  </a:lnTo>
                  <a:close/>
                </a:path>
              </a:pathLst>
            </a:custGeom>
            <a:ln w="9525">
              <a:solidFill>
                <a:srgbClr val="D8E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26182" y="2085847"/>
            <a:ext cx="6982459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705"/>
              </a:lnSpc>
              <a:spcBef>
                <a:spcPts val="100"/>
              </a:spcBef>
              <a:buFont typeface="Trebuchet MS"/>
              <a:buChar char="•"/>
              <a:tabLst>
                <a:tab pos="297815" algn="l"/>
                <a:tab pos="298450" algn="l"/>
              </a:tabLst>
            </a:pPr>
            <a:r>
              <a:rPr sz="1500" spc="-110" dirty="0">
                <a:latin typeface="Arial"/>
                <a:cs typeface="Arial"/>
              </a:rPr>
              <a:t>Successfully addressed </a:t>
            </a:r>
            <a:r>
              <a:rPr sz="1500" spc="-75" dirty="0">
                <a:latin typeface="Arial"/>
                <a:cs typeface="Arial"/>
              </a:rPr>
              <a:t>all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100" dirty="0">
                <a:latin typeface="Arial"/>
                <a:cs typeface="Arial"/>
              </a:rPr>
              <a:t>feedback, </a:t>
            </a:r>
            <a:r>
              <a:rPr sz="1500" spc="-75" dirty="0">
                <a:latin typeface="Arial"/>
                <a:cs typeface="Arial"/>
              </a:rPr>
              <a:t>comments </a:t>
            </a:r>
            <a:r>
              <a:rPr sz="1500" spc="-120" dirty="0">
                <a:latin typeface="Arial"/>
                <a:cs typeface="Arial"/>
              </a:rPr>
              <a:t>and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concerns </a:t>
            </a:r>
            <a:r>
              <a:rPr sz="1500" spc="-50" dirty="0">
                <a:latin typeface="Arial"/>
                <a:cs typeface="Arial"/>
              </a:rPr>
              <a:t>in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60" dirty="0">
                <a:latin typeface="Arial"/>
                <a:cs typeface="Arial"/>
              </a:rPr>
              <a:t>documentation.</a:t>
            </a:r>
            <a:endParaRPr sz="1500">
              <a:latin typeface="Arial"/>
              <a:cs typeface="Arial"/>
            </a:endParaRPr>
          </a:p>
          <a:p>
            <a:pPr marL="298450" indent="-285750">
              <a:lnSpc>
                <a:spcPts val="1595"/>
              </a:lnSpc>
              <a:buFont typeface="Trebuchet MS"/>
              <a:buChar char="•"/>
              <a:tabLst>
                <a:tab pos="297815" algn="l"/>
                <a:tab pos="298450" algn="l"/>
              </a:tabLst>
            </a:pPr>
            <a:r>
              <a:rPr sz="1500" spc="-75" dirty="0">
                <a:latin typeface="Arial"/>
                <a:cs typeface="Arial"/>
              </a:rPr>
              <a:t>Minimalized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65" dirty="0">
                <a:latin typeface="Arial"/>
                <a:cs typeface="Arial"/>
              </a:rPr>
              <a:t>number </a:t>
            </a:r>
            <a:r>
              <a:rPr sz="1500" spc="-30" dirty="0">
                <a:latin typeface="Arial"/>
                <a:cs typeface="Arial"/>
              </a:rPr>
              <a:t>of </a:t>
            </a:r>
            <a:r>
              <a:rPr sz="1500" spc="-105" dirty="0">
                <a:latin typeface="Arial"/>
                <a:cs typeface="Arial"/>
              </a:rPr>
              <a:t>tasks </a:t>
            </a:r>
            <a:r>
              <a:rPr sz="1500" spc="-135" dirty="0">
                <a:latin typeface="Arial"/>
                <a:cs typeface="Arial"/>
              </a:rPr>
              <a:t>based </a:t>
            </a:r>
            <a:r>
              <a:rPr sz="1500" spc="-50" dirty="0">
                <a:latin typeface="Arial"/>
                <a:cs typeface="Arial"/>
              </a:rPr>
              <a:t>on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5" dirty="0">
                <a:latin typeface="Arial"/>
                <a:cs typeface="Arial"/>
              </a:rPr>
              <a:t>priority </a:t>
            </a:r>
            <a:r>
              <a:rPr sz="1500" spc="-120" dirty="0">
                <a:latin typeface="Arial"/>
                <a:cs typeface="Arial"/>
              </a:rPr>
              <a:t>and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80" dirty="0">
                <a:latin typeface="Arial"/>
                <a:cs typeface="Arial"/>
              </a:rPr>
              <a:t>severity.</a:t>
            </a:r>
            <a:endParaRPr sz="1500">
              <a:latin typeface="Arial"/>
              <a:cs typeface="Arial"/>
            </a:endParaRPr>
          </a:p>
          <a:p>
            <a:pPr marL="298450" indent="-285750">
              <a:lnSpc>
                <a:spcPts val="1689"/>
              </a:lnSpc>
              <a:buFont typeface="Trebuchet MS"/>
              <a:buChar char="•"/>
              <a:tabLst>
                <a:tab pos="297815" algn="l"/>
                <a:tab pos="298450" algn="l"/>
              </a:tabLst>
            </a:pPr>
            <a:r>
              <a:rPr sz="1500" spc="-50" dirty="0">
                <a:latin typeface="Arial"/>
                <a:cs typeface="Arial"/>
              </a:rPr>
              <a:t>Brain-stormed </a:t>
            </a:r>
            <a:r>
              <a:rPr sz="1500" spc="35" dirty="0">
                <a:latin typeface="Arial"/>
                <a:cs typeface="Arial"/>
              </a:rPr>
              <a:t>to </a:t>
            </a:r>
            <a:r>
              <a:rPr sz="1500" spc="-55" dirty="0">
                <a:latin typeface="Arial"/>
                <a:cs typeface="Arial"/>
              </a:rPr>
              <a:t>find </a:t>
            </a:r>
            <a:r>
              <a:rPr sz="1500" spc="-5" dirty="0">
                <a:latin typeface="Arial"/>
                <a:cs typeface="Arial"/>
              </a:rPr>
              <a:t>out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30" dirty="0">
                <a:latin typeface="Arial"/>
                <a:cs typeface="Arial"/>
              </a:rPr>
              <a:t>risk of </a:t>
            </a:r>
            <a:r>
              <a:rPr sz="1500" spc="-80" dirty="0">
                <a:latin typeface="Arial"/>
                <a:cs typeface="Arial"/>
              </a:rPr>
              <a:t>meeting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90" dirty="0">
                <a:latin typeface="Arial"/>
                <a:cs typeface="Arial"/>
              </a:rPr>
              <a:t>deadline </a:t>
            </a:r>
            <a:r>
              <a:rPr sz="1500" spc="-120" dirty="0">
                <a:latin typeface="Arial"/>
                <a:cs typeface="Arial"/>
              </a:rPr>
              <a:t>and </a:t>
            </a:r>
            <a:r>
              <a:rPr sz="1500" spc="-80" dirty="0">
                <a:latin typeface="Arial"/>
                <a:cs typeface="Arial"/>
              </a:rPr>
              <a:t>acted</a:t>
            </a:r>
            <a:r>
              <a:rPr sz="1500" spc="80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wisely.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340" y="1690687"/>
            <a:ext cx="1866391" cy="150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3830" y="2104644"/>
            <a:ext cx="1169035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72745" marR="5080" indent="-360680">
              <a:lnSpc>
                <a:spcPts val="218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What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went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well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76962" y="3412667"/>
            <a:ext cx="8764270" cy="1210945"/>
            <a:chOff x="2676962" y="3412667"/>
            <a:chExt cx="8764270" cy="1210945"/>
          </a:xfrm>
        </p:grpSpPr>
        <p:sp>
          <p:nvSpPr>
            <p:cNvPr id="10" name="object 10"/>
            <p:cNvSpPr/>
            <p:nvPr/>
          </p:nvSpPr>
          <p:spPr>
            <a:xfrm>
              <a:off x="2681732" y="3417430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554415" y="0"/>
                  </a:moveTo>
                  <a:lnTo>
                    <a:pt x="0" y="0"/>
                  </a:lnTo>
                  <a:lnTo>
                    <a:pt x="0" y="1201216"/>
                  </a:lnTo>
                  <a:lnTo>
                    <a:pt x="8554415" y="1201216"/>
                  </a:lnTo>
                  <a:lnTo>
                    <a:pt x="8600318" y="1195929"/>
                  </a:lnTo>
                  <a:lnTo>
                    <a:pt x="8642458" y="1180867"/>
                  </a:lnTo>
                  <a:lnTo>
                    <a:pt x="8679630" y="1157232"/>
                  </a:lnTo>
                  <a:lnTo>
                    <a:pt x="8710634" y="1126227"/>
                  </a:lnTo>
                  <a:lnTo>
                    <a:pt x="8734268" y="1089052"/>
                  </a:lnTo>
                  <a:lnTo>
                    <a:pt x="8749330" y="1046909"/>
                  </a:lnTo>
                  <a:lnTo>
                    <a:pt x="8754618" y="1001001"/>
                  </a:lnTo>
                  <a:lnTo>
                    <a:pt x="8754618" y="200202"/>
                  </a:lnTo>
                  <a:lnTo>
                    <a:pt x="8749330" y="154299"/>
                  </a:lnTo>
                  <a:lnTo>
                    <a:pt x="8734268" y="112159"/>
                  </a:lnTo>
                  <a:lnTo>
                    <a:pt x="8710634" y="74987"/>
                  </a:lnTo>
                  <a:lnTo>
                    <a:pt x="8679630" y="43983"/>
                  </a:lnTo>
                  <a:lnTo>
                    <a:pt x="8642458" y="20349"/>
                  </a:lnTo>
                  <a:lnTo>
                    <a:pt x="8600318" y="5287"/>
                  </a:lnTo>
                  <a:lnTo>
                    <a:pt x="8554415" y="0"/>
                  </a:lnTo>
                  <a:close/>
                </a:path>
              </a:pathLst>
            </a:custGeom>
            <a:solidFill>
              <a:srgbClr val="D8E2E0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1725" y="3417430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754624" y="200207"/>
                  </a:moveTo>
                  <a:lnTo>
                    <a:pt x="8754624" y="1001000"/>
                  </a:lnTo>
                  <a:lnTo>
                    <a:pt x="8749337" y="1046909"/>
                  </a:lnTo>
                  <a:lnTo>
                    <a:pt x="8734275" y="1089050"/>
                  </a:lnTo>
                  <a:lnTo>
                    <a:pt x="8710642" y="1126224"/>
                  </a:lnTo>
                  <a:lnTo>
                    <a:pt x="8679637" y="1157228"/>
                  </a:lnTo>
                  <a:lnTo>
                    <a:pt x="8642464" y="1180862"/>
                  </a:lnTo>
                  <a:lnTo>
                    <a:pt x="8600325" y="1195923"/>
                  </a:lnTo>
                  <a:lnTo>
                    <a:pt x="8554419" y="1201210"/>
                  </a:lnTo>
                  <a:lnTo>
                    <a:pt x="0" y="1201210"/>
                  </a:lnTo>
                  <a:lnTo>
                    <a:pt x="0" y="0"/>
                  </a:lnTo>
                  <a:lnTo>
                    <a:pt x="8554419" y="0"/>
                  </a:lnTo>
                  <a:lnTo>
                    <a:pt x="8600325" y="5287"/>
                  </a:lnTo>
                  <a:lnTo>
                    <a:pt x="8642464" y="20349"/>
                  </a:lnTo>
                  <a:lnTo>
                    <a:pt x="8679637" y="43983"/>
                  </a:lnTo>
                  <a:lnTo>
                    <a:pt x="8710642" y="74987"/>
                  </a:lnTo>
                  <a:lnTo>
                    <a:pt x="8734275" y="112161"/>
                  </a:lnTo>
                  <a:lnTo>
                    <a:pt x="8749337" y="154301"/>
                  </a:lnTo>
                  <a:lnTo>
                    <a:pt x="8754624" y="200207"/>
                  </a:lnTo>
                  <a:close/>
                </a:path>
              </a:pathLst>
            </a:custGeom>
            <a:ln w="9525">
              <a:solidFill>
                <a:srgbClr val="D8E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6169" y="3695192"/>
            <a:ext cx="65284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500" spc="-85" dirty="0">
                <a:latin typeface="Arial"/>
                <a:cs typeface="Arial"/>
              </a:rPr>
              <a:t>Needs </a:t>
            </a:r>
            <a:r>
              <a:rPr sz="1500" spc="-80" dirty="0">
                <a:latin typeface="Arial"/>
                <a:cs typeface="Arial"/>
              </a:rPr>
              <a:t>diving </a:t>
            </a:r>
            <a:r>
              <a:rPr sz="1500" spc="-75" dirty="0">
                <a:latin typeface="Arial"/>
                <a:cs typeface="Arial"/>
              </a:rPr>
              <a:t>deeper </a:t>
            </a:r>
            <a:r>
              <a:rPr sz="1500" spc="-50" dirty="0">
                <a:latin typeface="Arial"/>
                <a:cs typeface="Arial"/>
              </a:rPr>
              <a:t>on </a:t>
            </a:r>
            <a:r>
              <a:rPr sz="1500" spc="-125" dirty="0">
                <a:latin typeface="Arial"/>
                <a:cs typeface="Arial"/>
              </a:rPr>
              <a:t>each </a:t>
            </a:r>
            <a:r>
              <a:rPr sz="1500" spc="-85" dirty="0">
                <a:latin typeface="Arial"/>
                <a:cs typeface="Arial"/>
              </a:rPr>
              <a:t>task </a:t>
            </a:r>
            <a:r>
              <a:rPr sz="1500" spc="35" dirty="0">
                <a:latin typeface="Arial"/>
                <a:cs typeface="Arial"/>
              </a:rPr>
              <a:t>to </a:t>
            </a:r>
            <a:r>
              <a:rPr sz="1500" spc="-50" dirty="0">
                <a:latin typeface="Arial"/>
                <a:cs typeface="Arial"/>
              </a:rPr>
              <a:t>optimize </a:t>
            </a:r>
            <a:r>
              <a:rPr sz="1500" spc="-40" dirty="0">
                <a:latin typeface="Arial"/>
                <a:cs typeface="Arial"/>
              </a:rPr>
              <a:t>the</a:t>
            </a:r>
            <a:r>
              <a:rPr sz="1500" spc="140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planning.</a:t>
            </a:r>
            <a:endParaRPr sz="15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500" spc="-145" dirty="0">
                <a:latin typeface="Arial"/>
                <a:cs typeface="Arial"/>
              </a:rPr>
              <a:t>Based </a:t>
            </a:r>
            <a:r>
              <a:rPr sz="1500" spc="-50" dirty="0">
                <a:latin typeface="Arial"/>
                <a:cs typeface="Arial"/>
              </a:rPr>
              <a:t>on </a:t>
            </a:r>
            <a:r>
              <a:rPr sz="1500" spc="-65" dirty="0">
                <a:latin typeface="Arial"/>
                <a:cs typeface="Arial"/>
              </a:rPr>
              <a:t>severity </a:t>
            </a:r>
            <a:r>
              <a:rPr sz="1500" spc="-85" dirty="0">
                <a:latin typeface="Arial"/>
                <a:cs typeface="Arial"/>
              </a:rPr>
              <a:t>level </a:t>
            </a:r>
            <a:r>
              <a:rPr sz="1500" spc="-10" dirty="0">
                <a:latin typeface="Arial"/>
                <a:cs typeface="Arial"/>
              </a:rPr>
              <a:t>prioritize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60" dirty="0">
                <a:latin typeface="Arial"/>
                <a:cs typeface="Arial"/>
              </a:rPr>
              <a:t>fixing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125" dirty="0">
                <a:latin typeface="Arial"/>
                <a:cs typeface="Arial"/>
              </a:rPr>
              <a:t>issues </a:t>
            </a:r>
            <a:r>
              <a:rPr sz="1500" spc="40" dirty="0">
                <a:latin typeface="Arial"/>
                <a:cs typeface="Arial"/>
              </a:rPr>
              <a:t>or </a:t>
            </a:r>
            <a:r>
              <a:rPr sz="1500" spc="-110" dirty="0">
                <a:latin typeface="Arial"/>
                <a:cs typeface="Arial"/>
              </a:rPr>
              <a:t>addressing </a:t>
            </a:r>
            <a:r>
              <a:rPr sz="1500" spc="-40" dirty="0">
                <a:latin typeface="Arial"/>
                <a:cs typeface="Arial"/>
              </a:rPr>
              <a:t>the</a:t>
            </a:r>
            <a:r>
              <a:rPr sz="1500" spc="65" dirty="0">
                <a:latin typeface="Arial"/>
                <a:cs typeface="Arial"/>
              </a:rPr>
              <a:t> </a:t>
            </a:r>
            <a:r>
              <a:rPr sz="1500" spc="-100" dirty="0">
                <a:latin typeface="Arial"/>
                <a:cs typeface="Arial"/>
              </a:rPr>
              <a:t>feedback.</a:t>
            </a:r>
            <a:endParaRPr sz="15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500" spc="-85" dirty="0">
                <a:latin typeface="Arial"/>
                <a:cs typeface="Arial"/>
              </a:rPr>
              <a:t>Needs </a:t>
            </a:r>
            <a:r>
              <a:rPr sz="1500" spc="35" dirty="0">
                <a:latin typeface="Arial"/>
                <a:cs typeface="Arial"/>
              </a:rPr>
              <a:t>to </a:t>
            </a:r>
            <a:r>
              <a:rPr sz="1500" spc="-80" dirty="0">
                <a:latin typeface="Arial"/>
                <a:cs typeface="Arial"/>
              </a:rPr>
              <a:t>invest </a:t>
            </a:r>
            <a:r>
              <a:rPr sz="1500" spc="-40" dirty="0">
                <a:latin typeface="Arial"/>
                <a:cs typeface="Arial"/>
              </a:rPr>
              <a:t>more </a:t>
            </a:r>
            <a:r>
              <a:rPr sz="1500" spc="-35" dirty="0">
                <a:latin typeface="Arial"/>
                <a:cs typeface="Arial"/>
              </a:rPr>
              <a:t>time </a:t>
            </a:r>
            <a:r>
              <a:rPr sz="1500" spc="-50" dirty="0">
                <a:latin typeface="Arial"/>
                <a:cs typeface="Arial"/>
              </a:rPr>
              <a:t>on </a:t>
            </a:r>
            <a:r>
              <a:rPr sz="1500" spc="-114" dirty="0">
                <a:latin typeface="Arial"/>
                <a:cs typeface="Arial"/>
              </a:rPr>
              <a:t>discuss </a:t>
            </a:r>
            <a:r>
              <a:rPr sz="1500" spc="-50" dirty="0">
                <a:latin typeface="Arial"/>
                <a:cs typeface="Arial"/>
              </a:rPr>
              <a:t>while </a:t>
            </a:r>
            <a:r>
              <a:rPr sz="1500" spc="-95" dirty="0">
                <a:latin typeface="Arial"/>
                <a:cs typeface="Arial"/>
              </a:rPr>
              <a:t>planning </a:t>
            </a:r>
            <a:r>
              <a:rPr sz="1500" spc="-120" dirty="0">
                <a:latin typeface="Arial"/>
                <a:cs typeface="Arial"/>
              </a:rPr>
              <a:t>and</a:t>
            </a:r>
            <a:r>
              <a:rPr sz="1500" spc="13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development.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5340" y="3267278"/>
            <a:ext cx="1866391" cy="150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6798" y="3680460"/>
            <a:ext cx="1423035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77470">
              <a:lnSpc>
                <a:spcPts val="2210"/>
              </a:lnSpc>
              <a:spcBef>
                <a:spcPts val="33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What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needs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im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eme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76972" y="4989258"/>
            <a:ext cx="8764270" cy="1210945"/>
            <a:chOff x="2676972" y="4989258"/>
            <a:chExt cx="8764270" cy="1210945"/>
          </a:xfrm>
        </p:grpSpPr>
        <p:sp>
          <p:nvSpPr>
            <p:cNvPr id="16" name="object 16"/>
            <p:cNvSpPr/>
            <p:nvPr/>
          </p:nvSpPr>
          <p:spPr>
            <a:xfrm>
              <a:off x="2681731" y="4994021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554415" y="0"/>
                  </a:moveTo>
                  <a:lnTo>
                    <a:pt x="0" y="0"/>
                  </a:lnTo>
                  <a:lnTo>
                    <a:pt x="0" y="1201212"/>
                  </a:lnTo>
                  <a:lnTo>
                    <a:pt x="8554415" y="1201212"/>
                  </a:lnTo>
                  <a:lnTo>
                    <a:pt x="8600318" y="1195925"/>
                  </a:lnTo>
                  <a:lnTo>
                    <a:pt x="8642458" y="1180863"/>
                  </a:lnTo>
                  <a:lnTo>
                    <a:pt x="8679630" y="1157229"/>
                  </a:lnTo>
                  <a:lnTo>
                    <a:pt x="8710634" y="1126225"/>
                  </a:lnTo>
                  <a:lnTo>
                    <a:pt x="8734268" y="1089052"/>
                  </a:lnTo>
                  <a:lnTo>
                    <a:pt x="8749330" y="1046911"/>
                  </a:lnTo>
                  <a:lnTo>
                    <a:pt x="8754618" y="1001006"/>
                  </a:lnTo>
                  <a:lnTo>
                    <a:pt x="8754618" y="200202"/>
                  </a:lnTo>
                  <a:lnTo>
                    <a:pt x="8749330" y="154299"/>
                  </a:lnTo>
                  <a:lnTo>
                    <a:pt x="8734268" y="112159"/>
                  </a:lnTo>
                  <a:lnTo>
                    <a:pt x="8710634" y="74987"/>
                  </a:lnTo>
                  <a:lnTo>
                    <a:pt x="8679630" y="43983"/>
                  </a:lnTo>
                  <a:lnTo>
                    <a:pt x="8642458" y="20349"/>
                  </a:lnTo>
                  <a:lnTo>
                    <a:pt x="8600318" y="5287"/>
                  </a:lnTo>
                  <a:lnTo>
                    <a:pt x="8554415" y="0"/>
                  </a:lnTo>
                  <a:close/>
                </a:path>
              </a:pathLst>
            </a:custGeom>
            <a:solidFill>
              <a:srgbClr val="D8E2E0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1734" y="4994021"/>
              <a:ext cx="8754745" cy="1201420"/>
            </a:xfrm>
            <a:custGeom>
              <a:avLst/>
              <a:gdLst/>
              <a:ahLst/>
              <a:cxnLst/>
              <a:rect l="l" t="t" r="r" b="b"/>
              <a:pathLst>
                <a:path w="8754745" h="1201420">
                  <a:moveTo>
                    <a:pt x="8754614" y="200207"/>
                  </a:moveTo>
                  <a:lnTo>
                    <a:pt x="8754614" y="1001000"/>
                  </a:lnTo>
                  <a:lnTo>
                    <a:pt x="8749327" y="1046909"/>
                  </a:lnTo>
                  <a:lnTo>
                    <a:pt x="8734265" y="1089050"/>
                  </a:lnTo>
                  <a:lnTo>
                    <a:pt x="8710632" y="1126224"/>
                  </a:lnTo>
                  <a:lnTo>
                    <a:pt x="8679627" y="1157228"/>
                  </a:lnTo>
                  <a:lnTo>
                    <a:pt x="8642454" y="1180862"/>
                  </a:lnTo>
                  <a:lnTo>
                    <a:pt x="8600315" y="1195923"/>
                  </a:lnTo>
                  <a:lnTo>
                    <a:pt x="8554409" y="1201210"/>
                  </a:lnTo>
                  <a:lnTo>
                    <a:pt x="0" y="1201210"/>
                  </a:lnTo>
                  <a:lnTo>
                    <a:pt x="0" y="0"/>
                  </a:lnTo>
                  <a:lnTo>
                    <a:pt x="8554409" y="0"/>
                  </a:lnTo>
                  <a:lnTo>
                    <a:pt x="8600315" y="5287"/>
                  </a:lnTo>
                  <a:lnTo>
                    <a:pt x="8642454" y="20349"/>
                  </a:lnTo>
                  <a:lnTo>
                    <a:pt x="8679627" y="43983"/>
                  </a:lnTo>
                  <a:lnTo>
                    <a:pt x="8710632" y="74987"/>
                  </a:lnTo>
                  <a:lnTo>
                    <a:pt x="8734265" y="112161"/>
                  </a:lnTo>
                  <a:lnTo>
                    <a:pt x="8749327" y="154301"/>
                  </a:lnTo>
                  <a:lnTo>
                    <a:pt x="8754614" y="200207"/>
                  </a:lnTo>
                  <a:close/>
                </a:path>
              </a:pathLst>
            </a:custGeom>
            <a:ln w="9525">
              <a:solidFill>
                <a:srgbClr val="D8E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26182" y="5042408"/>
            <a:ext cx="8153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70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500" spc="-114" dirty="0">
                <a:latin typeface="Arial"/>
                <a:cs typeface="Arial"/>
              </a:rPr>
              <a:t>Schedule </a:t>
            </a:r>
            <a:r>
              <a:rPr sz="1500" spc="-195" dirty="0">
                <a:latin typeface="Arial"/>
                <a:cs typeface="Arial"/>
              </a:rPr>
              <a:t>a </a:t>
            </a:r>
            <a:r>
              <a:rPr sz="1500" spc="-80" dirty="0">
                <a:latin typeface="Arial"/>
                <a:cs typeface="Arial"/>
              </a:rPr>
              <a:t>meeting </a:t>
            </a:r>
            <a:r>
              <a:rPr sz="1500" spc="5" dirty="0">
                <a:latin typeface="Arial"/>
                <a:cs typeface="Arial"/>
              </a:rPr>
              <a:t>for </a:t>
            </a:r>
            <a:r>
              <a:rPr sz="1500" spc="-195" dirty="0">
                <a:latin typeface="Arial"/>
                <a:cs typeface="Arial"/>
              </a:rPr>
              <a:t>a </a:t>
            </a:r>
            <a:r>
              <a:rPr sz="1500" spc="-70" dirty="0">
                <a:latin typeface="Arial"/>
                <a:cs typeface="Arial"/>
              </a:rPr>
              <a:t>detailed </a:t>
            </a:r>
            <a:r>
              <a:rPr sz="1500" spc="-90" dirty="0">
                <a:latin typeface="Arial"/>
                <a:cs typeface="Arial"/>
              </a:rPr>
              <a:t>discussion </a:t>
            </a:r>
            <a:r>
              <a:rPr sz="1500" spc="-50" dirty="0">
                <a:latin typeface="Arial"/>
                <a:cs typeface="Arial"/>
              </a:rPr>
              <a:t>on </a:t>
            </a:r>
            <a:r>
              <a:rPr sz="1500" spc="-55" dirty="0">
                <a:latin typeface="Arial"/>
                <a:cs typeface="Arial"/>
              </a:rPr>
              <a:t>optimizing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95" dirty="0">
                <a:latin typeface="Arial"/>
                <a:cs typeface="Arial"/>
              </a:rPr>
              <a:t>planning. </a:t>
            </a:r>
            <a:r>
              <a:rPr sz="1500" spc="-15" dirty="0">
                <a:latin typeface="Arial"/>
                <a:cs typeface="Arial"/>
              </a:rPr>
              <a:t>Owner </a:t>
            </a:r>
            <a:r>
              <a:rPr sz="1500" spc="-90" dirty="0">
                <a:latin typeface="Arial"/>
                <a:cs typeface="Arial"/>
              </a:rPr>
              <a:t>: </a:t>
            </a:r>
            <a:r>
              <a:rPr sz="1500" spc="-75" dirty="0">
                <a:latin typeface="Arial"/>
                <a:cs typeface="Arial"/>
              </a:rPr>
              <a:t>Brandon </a:t>
            </a:r>
            <a:r>
              <a:rPr sz="1500" spc="-120" dirty="0">
                <a:latin typeface="Arial"/>
                <a:cs typeface="Arial"/>
              </a:rPr>
              <a:t>and</a:t>
            </a:r>
            <a:r>
              <a:rPr sz="1500" spc="60" dirty="0">
                <a:latin typeface="Arial"/>
                <a:cs typeface="Arial"/>
              </a:rPr>
              <a:t> </a:t>
            </a:r>
            <a:r>
              <a:rPr sz="1500" spc="-145" dirty="0">
                <a:latin typeface="Arial"/>
                <a:cs typeface="Arial"/>
              </a:rPr>
              <a:t>Ramesh</a:t>
            </a:r>
            <a:endParaRPr sz="1500">
              <a:latin typeface="Arial"/>
              <a:cs typeface="Arial"/>
            </a:endParaRPr>
          </a:p>
          <a:p>
            <a:pPr marL="298450" indent="-285750">
              <a:lnSpc>
                <a:spcPts val="1595"/>
              </a:lnSpc>
              <a:buChar char="•"/>
              <a:tabLst>
                <a:tab pos="297815" algn="l"/>
                <a:tab pos="298450" algn="l"/>
              </a:tabLst>
            </a:pPr>
            <a:r>
              <a:rPr sz="1500" spc="-135" dirty="0">
                <a:latin typeface="Arial"/>
                <a:cs typeface="Arial"/>
              </a:rPr>
              <a:t>Plan </a:t>
            </a:r>
            <a:r>
              <a:rPr sz="1500" spc="-40" dirty="0">
                <a:latin typeface="Arial"/>
                <a:cs typeface="Arial"/>
              </a:rPr>
              <a:t>how </a:t>
            </a:r>
            <a:r>
              <a:rPr sz="1500" spc="35" dirty="0">
                <a:latin typeface="Arial"/>
                <a:cs typeface="Arial"/>
              </a:rPr>
              <a:t>to </a:t>
            </a:r>
            <a:r>
              <a:rPr sz="1500" spc="-10" dirty="0">
                <a:latin typeface="Arial"/>
                <a:cs typeface="Arial"/>
              </a:rPr>
              <a:t>prioritize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65" dirty="0">
                <a:latin typeface="Arial"/>
                <a:cs typeface="Arial"/>
              </a:rPr>
              <a:t>severity </a:t>
            </a:r>
            <a:r>
              <a:rPr sz="1500" spc="-85" dirty="0">
                <a:latin typeface="Arial"/>
                <a:cs typeface="Arial"/>
              </a:rPr>
              <a:t>level </a:t>
            </a:r>
            <a:r>
              <a:rPr sz="1500" spc="-30" dirty="0">
                <a:latin typeface="Arial"/>
                <a:cs typeface="Arial"/>
              </a:rPr>
              <a:t>of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125" dirty="0">
                <a:latin typeface="Arial"/>
                <a:cs typeface="Arial"/>
              </a:rPr>
              <a:t>issues, </a:t>
            </a:r>
            <a:r>
              <a:rPr sz="1500" spc="-100" dirty="0">
                <a:latin typeface="Arial"/>
                <a:cs typeface="Arial"/>
              </a:rPr>
              <a:t>feedback </a:t>
            </a:r>
            <a:r>
              <a:rPr sz="1500" spc="40" dirty="0">
                <a:latin typeface="Arial"/>
                <a:cs typeface="Arial"/>
              </a:rPr>
              <a:t>or </a:t>
            </a:r>
            <a:r>
              <a:rPr sz="1500" spc="-85" dirty="0">
                <a:latin typeface="Arial"/>
                <a:cs typeface="Arial"/>
              </a:rPr>
              <a:t>task. </a:t>
            </a:r>
            <a:r>
              <a:rPr sz="1500" spc="-15" dirty="0">
                <a:latin typeface="Arial"/>
                <a:cs typeface="Arial"/>
              </a:rPr>
              <a:t>Owner </a:t>
            </a:r>
            <a:r>
              <a:rPr sz="1500" spc="-90" dirty="0">
                <a:latin typeface="Arial"/>
                <a:cs typeface="Arial"/>
              </a:rPr>
              <a:t>: </a:t>
            </a:r>
            <a:r>
              <a:rPr sz="1500" spc="-80" dirty="0">
                <a:latin typeface="Arial"/>
                <a:cs typeface="Arial"/>
              </a:rPr>
              <a:t>Anchal </a:t>
            </a:r>
            <a:r>
              <a:rPr sz="1500" spc="-65" dirty="0">
                <a:latin typeface="Arial"/>
                <a:cs typeface="Arial"/>
              </a:rPr>
              <a:t>&amp;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Harshada</a:t>
            </a:r>
            <a:endParaRPr sz="1500">
              <a:latin typeface="Arial"/>
              <a:cs typeface="Arial"/>
            </a:endParaRPr>
          </a:p>
          <a:p>
            <a:pPr marL="298450" marR="864869" indent="-285750">
              <a:lnSpc>
                <a:spcPts val="161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500" spc="-60" dirty="0">
                <a:latin typeface="Arial"/>
                <a:cs typeface="Arial"/>
              </a:rPr>
              <a:t>Come </a:t>
            </a:r>
            <a:r>
              <a:rPr sz="1500" spc="-5" dirty="0">
                <a:latin typeface="Arial"/>
                <a:cs typeface="Arial"/>
              </a:rPr>
              <a:t>out </a:t>
            </a:r>
            <a:r>
              <a:rPr sz="1500" spc="-10" dirty="0">
                <a:latin typeface="Arial"/>
                <a:cs typeface="Arial"/>
              </a:rPr>
              <a:t>with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95" dirty="0">
                <a:latin typeface="Arial"/>
                <a:cs typeface="Arial"/>
              </a:rPr>
              <a:t>plan </a:t>
            </a:r>
            <a:r>
              <a:rPr sz="1500" spc="-40" dirty="0">
                <a:latin typeface="Arial"/>
                <a:cs typeface="Arial"/>
              </a:rPr>
              <a:t>how </a:t>
            </a:r>
            <a:r>
              <a:rPr sz="1500" spc="-125" dirty="0">
                <a:latin typeface="Arial"/>
                <a:cs typeface="Arial"/>
              </a:rPr>
              <a:t>can </a:t>
            </a:r>
            <a:r>
              <a:rPr sz="1500" spc="-80" dirty="0">
                <a:latin typeface="Arial"/>
                <a:cs typeface="Arial"/>
              </a:rPr>
              <a:t>we </a:t>
            </a:r>
            <a:r>
              <a:rPr sz="1500" spc="-55" dirty="0">
                <a:latin typeface="Arial"/>
                <a:cs typeface="Arial"/>
              </a:rPr>
              <a:t>improve </a:t>
            </a:r>
            <a:r>
              <a:rPr sz="1500" spc="-40" dirty="0">
                <a:latin typeface="Arial"/>
                <a:cs typeface="Arial"/>
              </a:rPr>
              <a:t>the </a:t>
            </a:r>
            <a:r>
              <a:rPr sz="1500" spc="-90" dirty="0">
                <a:latin typeface="Arial"/>
                <a:cs typeface="Arial"/>
              </a:rPr>
              <a:t>discussion </a:t>
            </a:r>
            <a:r>
              <a:rPr sz="1500" spc="-50" dirty="0">
                <a:latin typeface="Arial"/>
                <a:cs typeface="Arial"/>
              </a:rPr>
              <a:t>on </a:t>
            </a:r>
            <a:r>
              <a:rPr sz="1500" spc="-95" dirty="0">
                <a:latin typeface="Arial"/>
                <a:cs typeface="Arial"/>
              </a:rPr>
              <a:t>planning </a:t>
            </a:r>
            <a:r>
              <a:rPr sz="1500" spc="-120" dirty="0">
                <a:latin typeface="Arial"/>
                <a:cs typeface="Arial"/>
              </a:rPr>
              <a:t>and </a:t>
            </a:r>
            <a:r>
              <a:rPr sz="1500" spc="-75" dirty="0">
                <a:latin typeface="Arial"/>
                <a:cs typeface="Arial"/>
              </a:rPr>
              <a:t>development.  </a:t>
            </a:r>
            <a:r>
              <a:rPr sz="1500" spc="-15" dirty="0">
                <a:latin typeface="Arial"/>
                <a:cs typeface="Arial"/>
              </a:rPr>
              <a:t>Owner </a:t>
            </a:r>
            <a:r>
              <a:rPr sz="1500" spc="-100" dirty="0">
                <a:latin typeface="Arial"/>
                <a:cs typeface="Arial"/>
              </a:rPr>
              <a:t>:Tushar </a:t>
            </a:r>
            <a:r>
              <a:rPr sz="1500" spc="-65" dirty="0">
                <a:latin typeface="Arial"/>
                <a:cs typeface="Arial"/>
              </a:rPr>
              <a:t>&amp;</a:t>
            </a:r>
            <a:r>
              <a:rPr sz="1500" spc="105" dirty="0">
                <a:latin typeface="Arial"/>
                <a:cs typeface="Arial"/>
              </a:rPr>
              <a:t> </a:t>
            </a:r>
            <a:r>
              <a:rPr sz="1500" spc="-135" dirty="0">
                <a:latin typeface="Arial"/>
                <a:cs typeface="Arial"/>
              </a:rPr>
              <a:t>Sanath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5340" y="4843869"/>
            <a:ext cx="1866391" cy="1501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6150" y="5393436"/>
            <a:ext cx="1124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Next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Steps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{2A1D2E22-9D45-4847-BC6F-0F63791DEDB7}tf10001062</Template>
  <TotalTime>2</TotalTime>
  <Words>438</Words>
  <Application>Microsoft Macintosh PowerPoint</Application>
  <PresentationFormat>Widescreen</PresentationFormat>
  <Paragraphs>128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Carlito</vt:lpstr>
      <vt:lpstr>Century Gothic</vt:lpstr>
      <vt:lpstr>Trebuchet MS</vt:lpstr>
      <vt:lpstr>Wingdings 3</vt:lpstr>
      <vt:lpstr>Ion</vt:lpstr>
      <vt:lpstr>Sprint 7 Report</vt:lpstr>
      <vt:lpstr>Retrospectives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7 Report</dc:title>
  <cp:lastModifiedBy>Harshada Harshada</cp:lastModifiedBy>
  <cp:revision>4</cp:revision>
  <dcterms:created xsi:type="dcterms:W3CDTF">2021-05-02T23:04:31Z</dcterms:created>
  <dcterms:modified xsi:type="dcterms:W3CDTF">2021-05-02T23:16:07Z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2021-05-02T00:00:00Z</vt:filetime>
  </property>
  <property fmtid="{D5CDD505-2E9C-101B-9397-08002B2CF9AE}" pid="3" name="LastSaved">
    <vt:filetime>2021-05-02T00:00:00Z</vt:filetime>
  </property>
</Properties>
</file>