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4"/>
  </p:notesMasterIdLst>
  <p:sldIdLst>
    <p:sldId id="355" r:id="rId2"/>
    <p:sldId id="37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84E427A-3D55-4303-BF80-6455036E1DE7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76DE1-E83D-47FF-8FEF-A7E652C744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46D3-52CB-41B8-90E3-11BAF0FB3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04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3648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2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754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3164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600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52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7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868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-1612301242434.atlassian.net/browse/ONCC-68?atlOrigin=eyJpIjoiMjBhNWIzMmFjMjdiNGE1YzhhZTE4YmM0ZjA0MDM4ZWYiLCJwIjoiZXhjZWwtamlyYSJ9" TargetMode="External"/><Relationship Id="rId13" Type="http://schemas.openxmlformats.org/officeDocument/2006/relationships/hyperlink" Target="https://team-1612301242434.atlassian.net/browse/ONCC-61?atlOrigin=eyJpIjoiMjBhNWIzMmFjMjdiNGE1YzhhZTE4YmM0ZjA0MDM4ZWYiLCJwIjoiZXhjZWwtamlyYSJ9" TargetMode="External"/><Relationship Id="rId18" Type="http://schemas.openxmlformats.org/officeDocument/2006/relationships/hyperlink" Target="https://team-1612301242434.atlassian.net/browse/ONCC-50?atlOrigin=eyJpIjoiMjBhNWIzMmFjMjdiNGE1YzhhZTE4YmM0ZjA0MDM4ZWYiLCJwIjoiZXhjZWwtamlyYSJ9" TargetMode="External"/><Relationship Id="rId3" Type="http://schemas.openxmlformats.org/officeDocument/2006/relationships/image" Target="../media/image3.png"/><Relationship Id="rId21" Type="http://schemas.openxmlformats.org/officeDocument/2006/relationships/hyperlink" Target="https://team-1612301242434.atlassian.net/browse/ONCC-47?atlOrigin=eyJpIjoiMjBhNWIzMmFjMjdiNGE1YzhhZTE4YmM0ZjA0MDM4ZWYiLCJwIjoiZXhjZWwtamlyYSJ9" TargetMode="External"/><Relationship Id="rId7" Type="http://schemas.openxmlformats.org/officeDocument/2006/relationships/hyperlink" Target="https://team-1612301242434.atlassian.net/browse/ONCC-69?atlOrigin=eyJpIjoiMjBhNWIzMmFjMjdiNGE1YzhhZTE4YmM0ZjA0MDM4ZWYiLCJwIjoiZXhjZWwtamlyYSJ9" TargetMode="External"/><Relationship Id="rId12" Type="http://schemas.openxmlformats.org/officeDocument/2006/relationships/hyperlink" Target="https://team-1612301242434.atlassian.net/browse/ONCC-66?atlOrigin=eyJpIjoiMjBhNWIzMmFjMjdiNGE1YzhhZTE4YmM0ZjA0MDM4ZWYiLCJwIjoiZXhjZWwtamlyYSJ9" TargetMode="External"/><Relationship Id="rId17" Type="http://schemas.openxmlformats.org/officeDocument/2006/relationships/hyperlink" Target="https://team-1612301242434.atlassian.net/browse/ONCC-57?atlOrigin=eyJpIjoiMjBhNWIzMmFjMjdiNGE1YzhhZTE4YmM0ZjA0MDM4ZWYiLCJwIjoiZXhjZWwtamlyYSJ9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team-1612301242434.atlassian.net/browse/ONCC-58?atlOrigin=eyJpIjoiMjBhNWIzMmFjMjdiNGE1YzhhZTE4YmM0ZjA0MDM4ZWYiLCJwIjoiZXhjZWwtamlyYSJ9" TargetMode="External"/><Relationship Id="rId20" Type="http://schemas.openxmlformats.org/officeDocument/2006/relationships/hyperlink" Target="https://team-1612301242434.atlassian.net/browse/ONCC-41?atlOrigin=eyJpIjoiMjBhNWIzMmFjMjdiNGE1YzhhZTE4YmM0ZjA0MDM4ZWYiLCJwIjoiZXhjZWwtamlyYSJ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am-1612301242434.atlassian.net/browse/ONCC-56?atlOrigin=eyJpIjoiMjBhNWIzMmFjMjdiNGE1YzhhZTE4YmM0ZjA0MDM4ZWYiLCJwIjoiZXhjZWwtamlyYSJ9" TargetMode="External"/><Relationship Id="rId11" Type="http://schemas.openxmlformats.org/officeDocument/2006/relationships/hyperlink" Target="https://team-1612301242434.atlassian.net/browse/ONCC-67?atlOrigin=eyJpIjoiMjBhNWIzMmFjMjdiNGE1YzhhZTE4YmM0ZjA0MDM4ZWYiLCJwIjoiZXhjZWwtamlyYSJ9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s://team-1612301242434.atlassian.net/browse/ONCC-59?atlOrigin=eyJpIjoiMjBhNWIzMmFjMjdiNGE1YzhhZTE4YmM0ZjA0MDM4ZWYiLCJwIjoiZXhjZWwtamlyYSJ9" TargetMode="External"/><Relationship Id="rId10" Type="http://schemas.openxmlformats.org/officeDocument/2006/relationships/hyperlink" Target="https://team-1612301242434.atlassian.net/browse/ONCC-64?atlOrigin=eyJpIjoiMjBhNWIzMmFjMjdiNGE1YzhhZTE4YmM0ZjA0MDM4ZWYiLCJwIjoiZXhjZWwtamlyYSJ9" TargetMode="External"/><Relationship Id="rId19" Type="http://schemas.openxmlformats.org/officeDocument/2006/relationships/hyperlink" Target="https://team-1612301242434.atlassian.net/browse/ONCC-42?atlOrigin=eyJpIjoiMjBhNWIzMmFjMjdiNGE1YzhhZTE4YmM0ZjA0MDM4ZWYiLCJwIjoiZXhjZWwtamlyYSJ9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team-1612301242434.atlassian.net/browse/ONCC-65?atlOrigin=eyJpIjoiMjBhNWIzMmFjMjdiNGE1YzhhZTE4YmM0ZjA0MDM4ZWYiLCJwIjoiZXhjZWwtamlyYSJ9" TargetMode="External"/><Relationship Id="rId14" Type="http://schemas.openxmlformats.org/officeDocument/2006/relationships/hyperlink" Target="https://team-1612301242434.atlassian.net/browse/ONCC-60?atlOrigin=eyJpIjoiMjBhNWIzMmFjMjdiNGE1YzhhZTE4YmM0ZjA0MDM4ZWYiLCJwIjoiZXhjZWwtamlyYSJ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FE510-80FE-4046-8457-3A8AB292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Sprint 8 Report</a:t>
            </a:r>
          </a:p>
        </p:txBody>
      </p:sp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898FD4-8502-4CC0-8EF2-4E349C052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95712"/>
              </p:ext>
            </p:extLst>
          </p:nvPr>
        </p:nvGraphicFramePr>
        <p:xfrm>
          <a:off x="955392" y="1300921"/>
          <a:ext cx="6275587" cy="4261352"/>
        </p:xfrm>
        <a:graphic>
          <a:graphicData uri="http://schemas.openxmlformats.org/drawingml/2006/table">
            <a:tbl>
              <a:tblPr firstRow="1">
                <a:noFill/>
                <a:tableStyleId>{2D5ABB26-0587-4C30-8999-92F81FD0307C}</a:tableStyleId>
              </a:tblPr>
              <a:tblGrid>
                <a:gridCol w="527153">
                  <a:extLst>
                    <a:ext uri="{9D8B030D-6E8A-4147-A177-3AD203B41FA5}">
                      <a16:colId xmlns:a16="http://schemas.microsoft.com/office/drawing/2014/main" val="3980784291"/>
                    </a:ext>
                  </a:extLst>
                </a:gridCol>
                <a:gridCol w="542224">
                  <a:extLst>
                    <a:ext uri="{9D8B030D-6E8A-4147-A177-3AD203B41FA5}">
                      <a16:colId xmlns:a16="http://schemas.microsoft.com/office/drawing/2014/main" val="2593159557"/>
                    </a:ext>
                  </a:extLst>
                </a:gridCol>
                <a:gridCol w="3469084">
                  <a:extLst>
                    <a:ext uri="{9D8B030D-6E8A-4147-A177-3AD203B41FA5}">
                      <a16:colId xmlns:a16="http://schemas.microsoft.com/office/drawing/2014/main" val="3028648661"/>
                    </a:ext>
                  </a:extLst>
                </a:gridCol>
                <a:gridCol w="471936">
                  <a:extLst>
                    <a:ext uri="{9D8B030D-6E8A-4147-A177-3AD203B41FA5}">
                      <a16:colId xmlns:a16="http://schemas.microsoft.com/office/drawing/2014/main" val="377207759"/>
                    </a:ext>
                  </a:extLst>
                </a:gridCol>
                <a:gridCol w="471936">
                  <a:extLst>
                    <a:ext uri="{9D8B030D-6E8A-4147-A177-3AD203B41FA5}">
                      <a16:colId xmlns:a16="http://schemas.microsoft.com/office/drawing/2014/main" val="2479761198"/>
                    </a:ext>
                  </a:extLst>
                </a:gridCol>
                <a:gridCol w="793254">
                  <a:extLst>
                    <a:ext uri="{9D8B030D-6E8A-4147-A177-3AD203B41FA5}">
                      <a16:colId xmlns:a16="http://schemas.microsoft.com/office/drawing/2014/main" val="3347824964"/>
                    </a:ext>
                  </a:extLst>
                </a:gridCol>
              </a:tblGrid>
              <a:tr h="381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Issue Type</a:t>
                      </a:r>
                      <a:endParaRPr lang="en-US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Gill Sans" panose="020B0604020202020204" charset="0"/>
                      </a:endParaRPr>
                    </a:p>
                  </a:txBody>
                  <a:tcPr marL="35925" marR="5346" marT="10264" marB="7698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Gill Sans" panose="020B0604020202020204" charset="0"/>
                      </a:endParaRPr>
                    </a:p>
                  </a:txBody>
                  <a:tcPr marL="35925" marR="5346" marT="10264" marB="7698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Summary</a:t>
                      </a:r>
                      <a:endParaRPr lang="en-US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Gill Sans" panose="020B0604020202020204" charset="0"/>
                      </a:endParaRPr>
                    </a:p>
                  </a:txBody>
                  <a:tcPr marL="35925" marR="5346" marT="10264" marB="7698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Priority</a:t>
                      </a:r>
                      <a:endParaRPr lang="en-US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Gill Sans" panose="020B0604020202020204" charset="0"/>
                      </a:endParaRPr>
                    </a:p>
                  </a:txBody>
                  <a:tcPr marL="35925" marR="5346" marT="10264" marB="7698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en-US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Gill Sans" panose="020B0604020202020204" charset="0"/>
                      </a:endParaRPr>
                    </a:p>
                  </a:txBody>
                  <a:tcPr marL="35925" marR="5346" marT="10264" marB="7698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Story Points</a:t>
                      </a:r>
                      <a:endParaRPr lang="en-US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Gill Sans" panose="020B0604020202020204" charset="0"/>
                      </a:endParaRPr>
                    </a:p>
                  </a:txBody>
                  <a:tcPr marL="35925" marR="5346" marT="10264" marB="7698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724738"/>
                  </a:ext>
                </a:extLst>
              </a:tr>
              <a:tr h="3130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Story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ONCC-56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As a Guest User, I want to have an option to select C# programming language so that I can compile my code written in C# language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Highest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570489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ONCC-69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Make Presentation slides for final Sprint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3953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ONCC-68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Update GitHub Wiki Page for all Final Sprint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110326"/>
                  </a:ext>
                </a:extLst>
              </a:tr>
              <a:tr h="3130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Story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ONCC-65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As a New/Existing User, I want to access my compiler on web so that I don’t have to download all IDEs on the local machine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561414"/>
                  </a:ext>
                </a:extLst>
              </a:tr>
              <a:tr h="3130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Story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ONCC-64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As a New/Existing User I want the website to be more user-friendly so that I can easily access the compiler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312778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ONCC-67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Update technical paper for final sprint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71087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ONCC-66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Reorganize all the previous sprint documents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20036"/>
                  </a:ext>
                </a:extLst>
              </a:tr>
              <a:tr h="3130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Bug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ONCC-61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Layout of the HTML page is disrupted after embedding compiler module in flask web application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814364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ONCC-60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Merging the C# language compiler module with Flask web application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40372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ONCC-59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Make a module to take pre-defined input from user for C# language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45145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ONCC-58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Get the reference of the C# compiler using python pre-processing module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927503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ONCC-57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Installation of C# compiler module on system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257862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ONCC-50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Implementing AWS services i.e., Boto3, AWS </a:t>
                      </a:r>
                      <a:r>
                        <a:rPr lang="en-US" sz="7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authy</a:t>
                      </a:r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in Compiler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95944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ONCC-42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Create a LogDB to store logged in user sessions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13192"/>
                  </a:ext>
                </a:extLst>
              </a:tr>
              <a:tr h="3130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Story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ONCC-41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As a New/Existing User, I want to have an ability to select New option so that I can create New program 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79367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 cap="none" spc="0">
                          <a:solidFill>
                            <a:schemeClr val="tx1"/>
                          </a:solidFill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ONCC-47</a:t>
                      </a:r>
                      <a:endParaRPr lang="en-US" sz="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Plan how to prioritize the severity level of the issues, feedback or task.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25" marR="5346" marT="10264" marB="7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0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97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510-80FE-4046-8457-3A8AB292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37" y="369394"/>
            <a:ext cx="11101135" cy="906245"/>
          </a:xfrm>
        </p:spPr>
        <p:txBody>
          <a:bodyPr>
            <a:normAutofit/>
          </a:bodyPr>
          <a:lstStyle/>
          <a:p>
            <a:r>
              <a:rPr lang="en-US" sz="4800" dirty="0"/>
              <a:t>Retrospectives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9CDE1A-3BFF-465F-9FD3-1E74A9B77B65}"/>
              </a:ext>
            </a:extLst>
          </p:cNvPr>
          <p:cNvGrpSpPr/>
          <p:nvPr/>
        </p:nvGrpSpPr>
        <p:grpSpPr>
          <a:xfrm>
            <a:off x="785494" y="1466570"/>
            <a:ext cx="10621012" cy="4654697"/>
            <a:chOff x="815340" y="1690688"/>
            <a:chExt cx="10621012" cy="4654697"/>
          </a:xfrm>
        </p:grpSpPr>
        <p:sp>
          <p:nvSpPr>
            <p:cNvPr id="39" name="Google Shape;273;p15">
              <a:extLst>
                <a:ext uri="{FF2B5EF4-FFF2-40B4-BE49-F238E27FC236}">
                  <a16:creationId xmlns:a16="http://schemas.microsoft.com/office/drawing/2014/main" id="{D5E98969-1320-4AFB-8750-2D1B09AC043A}"/>
                </a:ext>
              </a:extLst>
            </p:cNvPr>
            <p:cNvSpPr/>
            <p:nvPr/>
          </p:nvSpPr>
          <p:spPr>
            <a:xfrm rot="5400000">
              <a:off x="6458437" y="-1935862"/>
              <a:ext cx="1201212" cy="875461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8E2E0">
                <a:alpha val="89019"/>
              </a:srgbClr>
            </a:solidFill>
            <a:ln w="9525" cap="flat" cmpd="sng">
              <a:solidFill>
                <a:srgbClr val="D8E2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4;p15">
              <a:extLst>
                <a:ext uri="{FF2B5EF4-FFF2-40B4-BE49-F238E27FC236}">
                  <a16:creationId xmlns:a16="http://schemas.microsoft.com/office/drawing/2014/main" id="{C8DFB75C-52E4-4E75-A69A-FCC466089735}"/>
                </a:ext>
              </a:extLst>
            </p:cNvPr>
            <p:cNvSpPr txBox="1"/>
            <p:nvPr/>
          </p:nvSpPr>
          <p:spPr>
            <a:xfrm>
              <a:off x="2681738" y="1899477"/>
              <a:ext cx="8599898" cy="108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91440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Dived deeper on each task to prioritize it.</a:t>
              </a: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Successfully reduced the queue of backlogs by 74 percent. </a:t>
              </a: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Invested time paid off while planning and development as tasks in backlogs got reduced.</a:t>
              </a:r>
            </a:p>
          </p:txBody>
        </p:sp>
        <p:grpSp>
          <p:nvGrpSpPr>
            <p:cNvPr id="41" name="Google Shape;275;p15">
              <a:extLst>
                <a:ext uri="{FF2B5EF4-FFF2-40B4-BE49-F238E27FC236}">
                  <a16:creationId xmlns:a16="http://schemas.microsoft.com/office/drawing/2014/main" id="{79372BC2-FC54-41D7-BA1B-BEB4CDE8E9B1}"/>
                </a:ext>
              </a:extLst>
            </p:cNvPr>
            <p:cNvGrpSpPr/>
            <p:nvPr/>
          </p:nvGrpSpPr>
          <p:grpSpPr>
            <a:xfrm>
              <a:off x="815340" y="1690688"/>
              <a:ext cx="1866397" cy="1501515"/>
              <a:chOff x="0" y="2275"/>
              <a:chExt cx="1866397" cy="1501515"/>
            </a:xfrm>
          </p:grpSpPr>
          <p:sp>
            <p:nvSpPr>
              <p:cNvPr id="42" name="Google Shape;276;p15">
                <a:extLst>
                  <a:ext uri="{FF2B5EF4-FFF2-40B4-BE49-F238E27FC236}">
                    <a16:creationId xmlns:a16="http://schemas.microsoft.com/office/drawing/2014/main" id="{02133546-FA20-468F-929A-67FDE967D43A}"/>
                  </a:ext>
                </a:extLst>
              </p:cNvPr>
              <p:cNvSpPr/>
              <p:nvPr/>
            </p:nvSpPr>
            <p:spPr>
              <a:xfrm>
                <a:off x="0" y="2275"/>
                <a:ext cx="1866397" cy="150151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8FB4AF"/>
                  </a:gs>
                  <a:gs pos="50000">
                    <a:srgbClr val="7EAEA6"/>
                  </a:gs>
                  <a:gs pos="100000">
                    <a:srgbClr val="6D9B95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277;p15">
                <a:extLst>
                  <a:ext uri="{FF2B5EF4-FFF2-40B4-BE49-F238E27FC236}">
                    <a16:creationId xmlns:a16="http://schemas.microsoft.com/office/drawing/2014/main" id="{28C46A2A-8499-4E62-B23C-03EF28BDC554}"/>
                  </a:ext>
                </a:extLst>
              </p:cNvPr>
              <p:cNvSpPr txBox="1"/>
              <p:nvPr/>
            </p:nvSpPr>
            <p:spPr>
              <a:xfrm>
                <a:off x="73298" y="75573"/>
                <a:ext cx="1719801" cy="135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6200" tIns="38100" rIns="76200" bIns="3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went well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278;p15">
              <a:extLst>
                <a:ext uri="{FF2B5EF4-FFF2-40B4-BE49-F238E27FC236}">
                  <a16:creationId xmlns:a16="http://schemas.microsoft.com/office/drawing/2014/main" id="{6A025B2D-50FE-4EDC-AAD4-51211D9CAFA7}"/>
                </a:ext>
              </a:extLst>
            </p:cNvPr>
            <p:cNvGrpSpPr/>
            <p:nvPr/>
          </p:nvGrpSpPr>
          <p:grpSpPr>
            <a:xfrm>
              <a:off x="2681714" y="3417418"/>
              <a:ext cx="8754638" cy="1201225"/>
              <a:chOff x="1866388" y="1729005"/>
              <a:chExt cx="3318047" cy="1201225"/>
            </a:xfrm>
          </p:grpSpPr>
          <p:sp>
            <p:nvSpPr>
              <p:cNvPr id="45" name="Google Shape;279;p15">
                <a:extLst>
                  <a:ext uri="{FF2B5EF4-FFF2-40B4-BE49-F238E27FC236}">
                    <a16:creationId xmlns:a16="http://schemas.microsoft.com/office/drawing/2014/main" id="{40F7B274-4B20-4759-A0EA-0D108E9A1543}"/>
                  </a:ext>
                </a:extLst>
              </p:cNvPr>
              <p:cNvSpPr/>
              <p:nvPr/>
            </p:nvSpPr>
            <p:spPr>
              <a:xfrm rot="5400000">
                <a:off x="2924810" y="670604"/>
                <a:ext cx="1201212" cy="3318039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D8E2E0">
                  <a:alpha val="89019"/>
                </a:srgbClr>
              </a:solidFill>
              <a:ln w="9525" cap="flat" cmpd="sng">
                <a:solidFill>
                  <a:srgbClr val="D8E2E0">
                    <a:alpha val="89019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280;p15">
                <a:extLst>
                  <a:ext uri="{FF2B5EF4-FFF2-40B4-BE49-F238E27FC236}">
                    <a16:creationId xmlns:a16="http://schemas.microsoft.com/office/drawing/2014/main" id="{397FB41E-0CFC-48C1-9CF7-6A1F4A8C9BE5}"/>
                  </a:ext>
                </a:extLst>
              </p:cNvPr>
              <p:cNvSpPr txBox="1"/>
              <p:nvPr/>
            </p:nvSpPr>
            <p:spPr>
              <a:xfrm>
                <a:off x="1866388" y="1729005"/>
                <a:ext cx="3259500" cy="10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150" tIns="28575" rIns="57150" bIns="28575" anchor="ctr" anchorCtr="0">
                <a:noAutofit/>
              </a:bodyPr>
              <a:lstStyle/>
              <a:p>
                <a:pPr marL="91440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 marL="285750" marR="0" lvl="1" indent="-285750" algn="l" rtl="0">
                  <a:lnSpc>
                    <a:spcPct val="90000"/>
                  </a:lnSpc>
                  <a:spcBef>
                    <a:spcPts val="225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Char char="•"/>
                </a:pPr>
                <a:r>
                  <a:rPr lang="en-US" sz="1500" dirty="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Although we had good planning and development meeting, we still need everyone to provide more input during discussion and planning. More inputs/suggestion will improve the quality of the task/project.</a:t>
                </a:r>
              </a:p>
              <a:p>
                <a:pPr marL="285750" marR="0" lvl="1" indent="-285750" algn="l" rtl="0">
                  <a:lnSpc>
                    <a:spcPct val="90000"/>
                  </a:lnSpc>
                  <a:spcBef>
                    <a:spcPts val="225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Char char="•"/>
                </a:pPr>
                <a:r>
                  <a:rPr lang="en-US" sz="1500" dirty="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Keep Jira task updated with progress and things to do.</a:t>
                </a:r>
              </a:p>
            </p:txBody>
          </p:sp>
        </p:grpSp>
        <p:grpSp>
          <p:nvGrpSpPr>
            <p:cNvPr id="47" name="Google Shape;281;p15">
              <a:extLst>
                <a:ext uri="{FF2B5EF4-FFF2-40B4-BE49-F238E27FC236}">
                  <a16:creationId xmlns:a16="http://schemas.microsoft.com/office/drawing/2014/main" id="{E71E7D91-9465-4F04-8CF2-034262A9FFDF}"/>
                </a:ext>
              </a:extLst>
            </p:cNvPr>
            <p:cNvGrpSpPr/>
            <p:nvPr/>
          </p:nvGrpSpPr>
          <p:grpSpPr>
            <a:xfrm>
              <a:off x="815340" y="3267279"/>
              <a:ext cx="1866397" cy="1501515"/>
              <a:chOff x="0" y="1578866"/>
              <a:chExt cx="1866397" cy="1501515"/>
            </a:xfrm>
          </p:grpSpPr>
          <p:sp>
            <p:nvSpPr>
              <p:cNvPr id="48" name="Google Shape;282;p15">
                <a:extLst>
                  <a:ext uri="{FF2B5EF4-FFF2-40B4-BE49-F238E27FC236}">
                    <a16:creationId xmlns:a16="http://schemas.microsoft.com/office/drawing/2014/main" id="{1F4397A1-4128-4DA0-857C-56992966494E}"/>
                  </a:ext>
                </a:extLst>
              </p:cNvPr>
              <p:cNvSpPr/>
              <p:nvPr/>
            </p:nvSpPr>
            <p:spPr>
              <a:xfrm>
                <a:off x="0" y="1578866"/>
                <a:ext cx="1866397" cy="150151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8FB4AF"/>
                  </a:gs>
                  <a:gs pos="50000">
                    <a:srgbClr val="7EAEA6"/>
                  </a:gs>
                  <a:gs pos="100000">
                    <a:srgbClr val="6D9B95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283;p15">
                <a:extLst>
                  <a:ext uri="{FF2B5EF4-FFF2-40B4-BE49-F238E27FC236}">
                    <a16:creationId xmlns:a16="http://schemas.microsoft.com/office/drawing/2014/main" id="{00FF1596-3318-4AD8-B8BC-03C37D88094B}"/>
                  </a:ext>
                </a:extLst>
              </p:cNvPr>
              <p:cNvSpPr txBox="1"/>
              <p:nvPr/>
            </p:nvSpPr>
            <p:spPr>
              <a:xfrm>
                <a:off x="73298" y="1652164"/>
                <a:ext cx="1719801" cy="135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6200" tIns="38100" rIns="76200" bIns="3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rPr lang="en-US" sz="20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needs improvement for future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284;p15">
              <a:extLst>
                <a:ext uri="{FF2B5EF4-FFF2-40B4-BE49-F238E27FC236}">
                  <a16:creationId xmlns:a16="http://schemas.microsoft.com/office/drawing/2014/main" id="{501EBAE4-03A0-4EAB-B8C1-01FC4197F6EB}"/>
                </a:ext>
              </a:extLst>
            </p:cNvPr>
            <p:cNvGrpSpPr/>
            <p:nvPr/>
          </p:nvGrpSpPr>
          <p:grpSpPr>
            <a:xfrm>
              <a:off x="2681736" y="4994022"/>
              <a:ext cx="8754614" cy="1201212"/>
              <a:chOff x="1866397" y="3305609"/>
              <a:chExt cx="3318039" cy="1201212"/>
            </a:xfrm>
          </p:grpSpPr>
          <p:sp>
            <p:nvSpPr>
              <p:cNvPr id="51" name="Google Shape;285;p15">
                <a:extLst>
                  <a:ext uri="{FF2B5EF4-FFF2-40B4-BE49-F238E27FC236}">
                    <a16:creationId xmlns:a16="http://schemas.microsoft.com/office/drawing/2014/main" id="{75E89C1C-C385-4C73-8C35-4DEA37496F03}"/>
                  </a:ext>
                </a:extLst>
              </p:cNvPr>
              <p:cNvSpPr/>
              <p:nvPr/>
            </p:nvSpPr>
            <p:spPr>
              <a:xfrm rot="5400000">
                <a:off x="2924810" y="2247195"/>
                <a:ext cx="1201212" cy="3318039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D8E2E0">
                  <a:alpha val="89019"/>
                </a:srgbClr>
              </a:solidFill>
              <a:ln w="9525" cap="flat" cmpd="sng">
                <a:solidFill>
                  <a:srgbClr val="D8E2E0">
                    <a:alpha val="89019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286;p15">
                <a:extLst>
                  <a:ext uri="{FF2B5EF4-FFF2-40B4-BE49-F238E27FC236}">
                    <a16:creationId xmlns:a16="http://schemas.microsoft.com/office/drawing/2014/main" id="{0E1094F0-3AF3-4013-8D04-BA225061F293}"/>
                  </a:ext>
                </a:extLst>
              </p:cNvPr>
              <p:cNvSpPr txBox="1"/>
              <p:nvPr/>
            </p:nvSpPr>
            <p:spPr>
              <a:xfrm>
                <a:off x="1866397" y="3364246"/>
                <a:ext cx="3259401" cy="1083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150" tIns="28575" rIns="57150" bIns="28575" anchor="ctr" anchorCtr="0">
                <a:noAutofit/>
              </a:bodyPr>
              <a:lstStyle/>
              <a:p>
                <a:pPr marL="285750" marR="0" lvl="1" indent="-28575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Char char="•"/>
                </a:pPr>
                <a:r>
                  <a:rPr lang="en-US" sz="1500" b="0" i="0" u="none" strike="noStrike" cap="none" dirty="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Follow the Scrum principles more thoroughly. </a:t>
                </a:r>
              </a:p>
              <a:p>
                <a:pPr marL="285750" marR="0" lvl="1" indent="-28575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Char char="•"/>
                </a:pPr>
                <a:r>
                  <a:rPr lang="en-US" sz="1500" b="0" i="0" u="none" strike="noStrike" cap="none" dirty="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Start to </a:t>
                </a:r>
                <a:r>
                  <a:rPr lang="en-US" sz="1500" dirty="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discuss the progress on each task and re-prioritize or re-allocate the resources during the stand-up on daily basis.</a:t>
                </a:r>
                <a:endParaRPr lang="en-US" sz="1500" b="0" i="0" u="none" strike="noStrike" cap="none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53" name="Google Shape;287;p15">
              <a:extLst>
                <a:ext uri="{FF2B5EF4-FFF2-40B4-BE49-F238E27FC236}">
                  <a16:creationId xmlns:a16="http://schemas.microsoft.com/office/drawing/2014/main" id="{69CAFCD5-B91D-49BF-9A4F-56F057571F1E}"/>
                </a:ext>
              </a:extLst>
            </p:cNvPr>
            <p:cNvGrpSpPr/>
            <p:nvPr/>
          </p:nvGrpSpPr>
          <p:grpSpPr>
            <a:xfrm>
              <a:off x="815340" y="4843870"/>
              <a:ext cx="1866397" cy="1501515"/>
              <a:chOff x="0" y="3155457"/>
              <a:chExt cx="1866397" cy="1501515"/>
            </a:xfrm>
          </p:grpSpPr>
          <p:sp>
            <p:nvSpPr>
              <p:cNvPr id="54" name="Google Shape;288;p15">
                <a:extLst>
                  <a:ext uri="{FF2B5EF4-FFF2-40B4-BE49-F238E27FC236}">
                    <a16:creationId xmlns:a16="http://schemas.microsoft.com/office/drawing/2014/main" id="{C8074710-D64A-4FCD-98D2-8E5452ED0661}"/>
                  </a:ext>
                </a:extLst>
              </p:cNvPr>
              <p:cNvSpPr/>
              <p:nvPr/>
            </p:nvSpPr>
            <p:spPr>
              <a:xfrm>
                <a:off x="0" y="3155457"/>
                <a:ext cx="1866397" cy="150151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8FB4AF"/>
                  </a:gs>
                  <a:gs pos="50000">
                    <a:srgbClr val="7EAEA6"/>
                  </a:gs>
                  <a:gs pos="100000">
                    <a:srgbClr val="6D9B95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289;p15">
                <a:extLst>
                  <a:ext uri="{FF2B5EF4-FFF2-40B4-BE49-F238E27FC236}">
                    <a16:creationId xmlns:a16="http://schemas.microsoft.com/office/drawing/2014/main" id="{B1D4BDE8-6B86-42B9-A648-D2A56B4E2B69}"/>
                  </a:ext>
                </a:extLst>
              </p:cNvPr>
              <p:cNvSpPr txBox="1"/>
              <p:nvPr/>
            </p:nvSpPr>
            <p:spPr>
              <a:xfrm>
                <a:off x="73298" y="3228755"/>
                <a:ext cx="1719801" cy="135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6200" tIns="38100" rIns="76200" bIns="3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rPr lang="en-US" sz="20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 Steps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Calibri"/>
                    <a:ea typeface="Arial"/>
                    <a:cs typeface="Calibri"/>
                    <a:sym typeface="Calibri"/>
                  </a:rPr>
                  <a:t>For future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15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{2A1D2E22-9D45-4847-BC6F-0F63791DEDB7}tf10001062</Template>
  <TotalTime>881</TotalTime>
  <Words>462</Words>
  <Application>Microsoft Macintosh PowerPoint</Application>
  <PresentationFormat>Widescreen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Gill Sans</vt:lpstr>
      <vt:lpstr>Wingdings 3</vt:lpstr>
      <vt:lpstr>Ion</vt:lpstr>
      <vt:lpstr>Sprint 8 Report</vt:lpstr>
      <vt:lpstr>Retrospectives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Cloud Compiler (ONCC)</dc:title>
  <dc:creator>Sanath Gholap</dc:creator>
  <cp:lastModifiedBy>Harshada Harshada</cp:lastModifiedBy>
  <cp:revision>67</cp:revision>
  <dcterms:created xsi:type="dcterms:W3CDTF">2021-04-29T15:16:35Z</dcterms:created>
  <dcterms:modified xsi:type="dcterms:W3CDTF">2021-05-02T23:16:29Z</dcterms:modified>
</cp:coreProperties>
</file>