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JauZgJa/bVnIADHvquoj/OvdB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B786D3-2010-4512-A68A-A4F00CE24F0F}">
  <a:tblStyle styleId="{35B786D3-2010-4512-A68A-A4F00CE24F0F}" styleName="Table_0">
    <a:wholeTbl>
      <a:tcTxStyle b="off" i="off">
        <a:font>
          <a:latin typeface="Century Gothic"/>
          <a:ea typeface="Century Gothic"/>
          <a:cs typeface="Century Gothic"/>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6E4527B9-A5F9-4EBE-BDE2-58174E6274F6}"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a:tcStyle>
        <a:tcBdr/>
        <a:fill>
          <a:solidFill>
            <a:srgbClr val="CACCD1"/>
          </a:solidFill>
        </a:fill>
      </a:tcStyle>
    </a:band1H>
    <a:band2H>
      <a:tcTxStyle/>
      <a:tcStyle>
        <a:tcBdr/>
      </a:tcStyle>
    </a:band2H>
    <a:band1V>
      <a:tcTxStyle/>
      <a:tcStyle>
        <a:tcBdr/>
        <a:fill>
          <a:solidFill>
            <a:srgbClr val="CACCD1"/>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684212" y="685798"/>
            <a:ext cx="8001001" cy="29718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4800"/>
              <a:buFont typeface="Century Gothic"/>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17" name="Google Shape;17;p30"/>
          <p:cNvSpPr txBox="1">
            <a:spLocks noGrp="1"/>
          </p:cNvSpPr>
          <p:nvPr>
            <p:ph type="body" idx="1"/>
          </p:nvPr>
        </p:nvSpPr>
        <p:spPr>
          <a:xfrm>
            <a:off x="684212" y="3843866"/>
            <a:ext cx="6400801" cy="194733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2100"/>
              <a:buFont typeface="Century Gothic"/>
              <a:buNone/>
              <a:defRPr sz="2100"/>
            </a:lvl1pPr>
            <a:lvl2pPr marL="914400" lvl="1" indent="-228600" algn="l">
              <a:lnSpc>
                <a:spcPct val="100000"/>
              </a:lnSpc>
              <a:spcBef>
                <a:spcPts val="600"/>
              </a:spcBef>
              <a:spcAft>
                <a:spcPts val="0"/>
              </a:spcAft>
              <a:buClr>
                <a:srgbClr val="0F496F"/>
              </a:buClr>
              <a:buSzPts val="2100"/>
              <a:buFont typeface="Century Gothic"/>
              <a:buNone/>
              <a:defRPr sz="2100"/>
            </a:lvl2pPr>
            <a:lvl3pPr marL="1371600" lvl="2" indent="-228600" algn="l">
              <a:lnSpc>
                <a:spcPct val="100000"/>
              </a:lnSpc>
              <a:spcBef>
                <a:spcPts val="600"/>
              </a:spcBef>
              <a:spcAft>
                <a:spcPts val="0"/>
              </a:spcAft>
              <a:buClr>
                <a:srgbClr val="0F496F"/>
              </a:buClr>
              <a:buSzPts val="2100"/>
              <a:buFont typeface="Century Gothic"/>
              <a:buNone/>
              <a:defRPr sz="2100"/>
            </a:lvl3pPr>
            <a:lvl4pPr marL="1828800" lvl="3" indent="-228600" algn="l">
              <a:lnSpc>
                <a:spcPct val="100000"/>
              </a:lnSpc>
              <a:spcBef>
                <a:spcPts val="600"/>
              </a:spcBef>
              <a:spcAft>
                <a:spcPts val="0"/>
              </a:spcAft>
              <a:buClr>
                <a:srgbClr val="0F496F"/>
              </a:buClr>
              <a:buSzPts val="2100"/>
              <a:buFont typeface="Century Gothic"/>
              <a:buNone/>
              <a:defRPr sz="2100"/>
            </a:lvl4pPr>
            <a:lvl5pPr marL="2286000" lvl="4" indent="-228600" algn="l">
              <a:lnSpc>
                <a:spcPct val="100000"/>
              </a:lnSpc>
              <a:spcBef>
                <a:spcPts val="600"/>
              </a:spcBef>
              <a:spcAft>
                <a:spcPts val="0"/>
              </a:spcAft>
              <a:buClr>
                <a:srgbClr val="0F496F"/>
              </a:buClr>
              <a:buSzPts val="2100"/>
              <a:buFont typeface="Century Gothic"/>
              <a:buNone/>
              <a:defRPr sz="21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cxnSp>
        <p:nvCxnSpPr>
          <p:cNvPr id="18" name="Google Shape;18;p30"/>
          <p:cNvCxnSpPr/>
          <p:nvPr/>
        </p:nvCxnSpPr>
        <p:spPr>
          <a:xfrm flipH="1">
            <a:off x="8228011" y="8467"/>
            <a:ext cx="3810001" cy="3810001"/>
          </a:xfrm>
          <a:prstGeom prst="straightConnector1">
            <a:avLst/>
          </a:prstGeom>
          <a:noFill/>
          <a:ln w="12700" cap="rnd" cmpd="sng">
            <a:solidFill>
              <a:srgbClr val="FFFFFF"/>
            </a:solidFill>
            <a:prstDash val="solid"/>
            <a:round/>
            <a:headEnd type="none" w="sm" len="sm"/>
            <a:tailEnd type="none" w="sm" len="sm"/>
          </a:ln>
        </p:spPr>
      </p:cxnSp>
      <p:cxnSp>
        <p:nvCxnSpPr>
          <p:cNvPr id="19" name="Google Shape;19;p30"/>
          <p:cNvCxnSpPr/>
          <p:nvPr/>
        </p:nvCxnSpPr>
        <p:spPr>
          <a:xfrm flipH="1">
            <a:off x="6108169" y="91544"/>
            <a:ext cx="6080656" cy="6080656"/>
          </a:xfrm>
          <a:prstGeom prst="straightConnector1">
            <a:avLst/>
          </a:prstGeom>
          <a:noFill/>
          <a:ln w="12700" cap="rnd" cmpd="sng">
            <a:solidFill>
              <a:srgbClr val="FFFFFF"/>
            </a:solidFill>
            <a:prstDash val="solid"/>
            <a:round/>
            <a:headEnd type="none" w="sm" len="sm"/>
            <a:tailEnd type="none" w="sm" len="sm"/>
          </a:ln>
        </p:spPr>
      </p:cxnSp>
      <p:cxnSp>
        <p:nvCxnSpPr>
          <p:cNvPr id="20" name="Google Shape;20;p30"/>
          <p:cNvCxnSpPr/>
          <p:nvPr/>
        </p:nvCxnSpPr>
        <p:spPr>
          <a:xfrm flipH="1">
            <a:off x="7235825" y="228600"/>
            <a:ext cx="4953000" cy="4953000"/>
          </a:xfrm>
          <a:prstGeom prst="straightConnector1">
            <a:avLst/>
          </a:prstGeom>
          <a:noFill/>
          <a:ln w="12700" cap="rnd" cmpd="sng">
            <a:solidFill>
              <a:srgbClr val="FFFFFF"/>
            </a:solidFill>
            <a:prstDash val="solid"/>
            <a:round/>
            <a:headEnd type="none" w="sm" len="sm"/>
            <a:tailEnd type="none" w="sm" len="sm"/>
          </a:ln>
        </p:spPr>
      </p:cxnSp>
      <p:cxnSp>
        <p:nvCxnSpPr>
          <p:cNvPr id="21" name="Google Shape;21;p30"/>
          <p:cNvCxnSpPr/>
          <p:nvPr/>
        </p:nvCxnSpPr>
        <p:spPr>
          <a:xfrm flipH="1">
            <a:off x="7335836" y="32277"/>
            <a:ext cx="4852990" cy="4852991"/>
          </a:xfrm>
          <a:prstGeom prst="straightConnector1">
            <a:avLst/>
          </a:prstGeom>
          <a:noFill/>
          <a:ln w="31750" cap="rnd" cmpd="sng">
            <a:solidFill>
              <a:srgbClr val="FFFFFF"/>
            </a:solidFill>
            <a:prstDash val="solid"/>
            <a:round/>
            <a:headEnd type="none" w="sm" len="sm"/>
            <a:tailEnd type="none" w="sm" len="sm"/>
          </a:ln>
        </p:spPr>
      </p:cxnSp>
      <p:cxnSp>
        <p:nvCxnSpPr>
          <p:cNvPr id="22" name="Google Shape;22;p30"/>
          <p:cNvCxnSpPr/>
          <p:nvPr/>
        </p:nvCxnSpPr>
        <p:spPr>
          <a:xfrm flipH="1">
            <a:off x="7845425" y="609601"/>
            <a:ext cx="4343400" cy="4343399"/>
          </a:xfrm>
          <a:prstGeom prst="straightConnector1">
            <a:avLst/>
          </a:prstGeom>
          <a:noFill/>
          <a:ln w="31750" cap="rnd" cmpd="sng">
            <a:solidFill>
              <a:srgbClr val="FFFFFF"/>
            </a:solidFill>
            <a:prstDash val="solid"/>
            <a:round/>
            <a:headEnd type="none" w="sm" len="sm"/>
            <a:tailEnd type="none" w="sm" len="sm"/>
          </a:ln>
        </p:spPr>
      </p:cxnSp>
      <p:sp>
        <p:nvSpPr>
          <p:cNvPr id="23" name="Google Shape;23;p30"/>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59"/>
        <p:cNvGrpSpPr/>
        <p:nvPr/>
      </p:nvGrpSpPr>
      <p:grpSpPr>
        <a:xfrm>
          <a:off x="0" y="0"/>
          <a:ext cx="0" cy="0"/>
          <a:chOff x="0" y="0"/>
          <a:chExt cx="0" cy="0"/>
        </a:xfrm>
      </p:grpSpPr>
      <p:sp>
        <p:nvSpPr>
          <p:cNvPr id="60" name="Google Shape;60;p39"/>
          <p:cNvSpPr txBox="1">
            <a:spLocks noGrp="1"/>
          </p:cNvSpPr>
          <p:nvPr>
            <p:ph type="title"/>
          </p:nvPr>
        </p:nvSpPr>
        <p:spPr>
          <a:xfrm>
            <a:off x="1141411" y="685800"/>
            <a:ext cx="91440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61" name="Google Shape;61;p39"/>
          <p:cNvSpPr txBox="1">
            <a:spLocks noGrp="1"/>
          </p:cNvSpPr>
          <p:nvPr>
            <p:ph type="body" idx="1"/>
          </p:nvPr>
        </p:nvSpPr>
        <p:spPr>
          <a:xfrm>
            <a:off x="1446212" y="3429000"/>
            <a:ext cx="8534401" cy="3810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2" name="Google Shape;62;p39"/>
          <p:cNvSpPr txBox="1">
            <a:spLocks noGrp="1"/>
          </p:cNvSpPr>
          <p:nvPr>
            <p:ph type="body" idx="2"/>
          </p:nvPr>
        </p:nvSpPr>
        <p:spPr>
          <a:xfrm>
            <a:off x="684212" y="4301066"/>
            <a:ext cx="8534401" cy="1684866"/>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3" name="Google Shape;63;p39"/>
          <p:cNvSpPr txBox="1"/>
          <p:nvPr/>
        </p:nvSpPr>
        <p:spPr>
          <a:xfrm>
            <a:off x="531812" y="436590"/>
            <a:ext cx="609601" cy="1336041"/>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64" name="Google Shape;64;p39"/>
          <p:cNvSpPr txBox="1"/>
          <p:nvPr/>
        </p:nvSpPr>
        <p:spPr>
          <a:xfrm>
            <a:off x="10285411" y="2392968"/>
            <a:ext cx="609601" cy="133604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65" name="Google Shape;65;p39"/>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684212" y="3429000"/>
            <a:ext cx="8534401" cy="16974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68" name="Google Shape;68;p40"/>
          <p:cNvSpPr txBox="1">
            <a:spLocks noGrp="1"/>
          </p:cNvSpPr>
          <p:nvPr>
            <p:ph type="body" idx="1"/>
          </p:nvPr>
        </p:nvSpPr>
        <p:spPr>
          <a:xfrm>
            <a:off x="684210" y="5132980"/>
            <a:ext cx="8535991" cy="860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9" name="Google Shape;69;p40"/>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1141412" y="685800"/>
            <a:ext cx="91440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72" name="Google Shape;72;p41"/>
          <p:cNvSpPr txBox="1">
            <a:spLocks noGrp="1"/>
          </p:cNvSpPr>
          <p:nvPr>
            <p:ph type="body" idx="1"/>
          </p:nvPr>
        </p:nvSpPr>
        <p:spPr>
          <a:xfrm>
            <a:off x="684212" y="3928533"/>
            <a:ext cx="8534401" cy="1049867"/>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400"/>
              <a:buFont typeface="Century Gothic"/>
              <a:buNone/>
              <a:defRPr sz="2400" cap="none">
                <a:solidFill>
                  <a:srgbClr val="FFFFFF"/>
                </a:solidFill>
              </a:defRPr>
            </a:lvl1pPr>
            <a:lvl2pPr marL="914400" lvl="1"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2pPr>
            <a:lvl3pPr marL="1371600" lvl="2"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3pPr>
            <a:lvl4pPr marL="1828800" lvl="3"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4pPr>
            <a:lvl5pPr marL="2286000" lvl="4" indent="-350520" algn="l">
              <a:lnSpc>
                <a:spcPct val="100000"/>
              </a:lnSpc>
              <a:spcBef>
                <a:spcPts val="600"/>
              </a:spcBef>
              <a:spcAft>
                <a:spcPts val="0"/>
              </a:spcAft>
              <a:buClr>
                <a:srgbClr val="FFFFFF"/>
              </a:buClr>
              <a:buSzPts val="1920"/>
              <a:buFont typeface="Century Gothic"/>
              <a:buChar char=""/>
              <a:defRPr sz="2400" cap="none">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3" name="Google Shape;73;p41"/>
          <p:cNvSpPr txBox="1">
            <a:spLocks noGrp="1"/>
          </p:cNvSpPr>
          <p:nvPr>
            <p:ph type="body" idx="2"/>
          </p:nvPr>
        </p:nvSpPr>
        <p:spPr>
          <a:xfrm>
            <a:off x="684211" y="4978400"/>
            <a:ext cx="8534401" cy="1016000"/>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4" name="Google Shape;74;p41"/>
          <p:cNvSpPr txBox="1"/>
          <p:nvPr/>
        </p:nvSpPr>
        <p:spPr>
          <a:xfrm>
            <a:off x="531812" y="436590"/>
            <a:ext cx="609601" cy="1336041"/>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75" name="Google Shape;75;p41"/>
          <p:cNvSpPr txBox="1"/>
          <p:nvPr/>
        </p:nvSpPr>
        <p:spPr>
          <a:xfrm>
            <a:off x="10285411" y="2392968"/>
            <a:ext cx="609601" cy="133604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76" name="Google Shape;76;p41"/>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684212" y="685800"/>
            <a:ext cx="100584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79" name="Google Shape;79;p42"/>
          <p:cNvSpPr txBox="1">
            <a:spLocks noGrp="1"/>
          </p:cNvSpPr>
          <p:nvPr>
            <p:ph type="body" idx="1"/>
          </p:nvPr>
        </p:nvSpPr>
        <p:spPr>
          <a:xfrm>
            <a:off x="684212" y="3928533"/>
            <a:ext cx="8534401" cy="838201"/>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400"/>
              <a:buFont typeface="Century Gothic"/>
              <a:buNone/>
              <a:defRPr sz="2400" cap="none">
                <a:solidFill>
                  <a:srgbClr val="FFFFFF"/>
                </a:solidFill>
              </a:defRPr>
            </a:lvl1pPr>
            <a:lvl2pPr marL="914400" lvl="1"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2pPr>
            <a:lvl3pPr marL="1371600" lvl="2"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3pPr>
            <a:lvl4pPr marL="1828800" lvl="3"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4pPr>
            <a:lvl5pPr marL="2286000" lvl="4" indent="-350520" algn="l">
              <a:lnSpc>
                <a:spcPct val="100000"/>
              </a:lnSpc>
              <a:spcBef>
                <a:spcPts val="600"/>
              </a:spcBef>
              <a:spcAft>
                <a:spcPts val="0"/>
              </a:spcAft>
              <a:buClr>
                <a:srgbClr val="FFFFFF"/>
              </a:buClr>
              <a:buSzPts val="1920"/>
              <a:buFont typeface="Century Gothic"/>
              <a:buChar char=""/>
              <a:defRPr sz="2400" cap="none">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80" name="Google Shape;80;p42"/>
          <p:cNvSpPr txBox="1">
            <a:spLocks noGrp="1"/>
          </p:cNvSpPr>
          <p:nvPr>
            <p:ph type="body" idx="2"/>
          </p:nvPr>
        </p:nvSpPr>
        <p:spPr>
          <a:xfrm>
            <a:off x="684211" y="4766731"/>
            <a:ext cx="8534401" cy="1227668"/>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81" name="Google Shape;81;p42"/>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tx">
  <p:cSld name="TITLE_AND_BODY">
    <p:spTree>
      <p:nvGrpSpPr>
        <p:cNvPr id="1" name="Shape 24"/>
        <p:cNvGrpSpPr/>
        <p:nvPr/>
      </p:nvGrpSpPr>
      <p:grpSpPr>
        <a:xfrm>
          <a:off x="0" y="0"/>
          <a:ext cx="0" cy="0"/>
          <a:chOff x="0" y="0"/>
          <a:chExt cx="0" cy="0"/>
        </a:xfrm>
      </p:grpSpPr>
      <p:sp>
        <p:nvSpPr>
          <p:cNvPr id="25" name="Google Shape;25;p31"/>
          <p:cNvSpPr txBox="1">
            <a:spLocks noGrp="1"/>
          </p:cNvSpPr>
          <p:nvPr>
            <p:ph type="title"/>
          </p:nvPr>
        </p:nvSpPr>
        <p:spPr>
          <a:xfrm>
            <a:off x="7085011" y="685800"/>
            <a:ext cx="3657601" cy="13716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2400"/>
              <a:buFont typeface="Century Gothic"/>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26" name="Google Shape;26;p31"/>
          <p:cNvSpPr txBox="1">
            <a:spLocks noGrp="1"/>
          </p:cNvSpPr>
          <p:nvPr>
            <p:ph type="body" idx="1"/>
          </p:nvPr>
        </p:nvSpPr>
        <p:spPr>
          <a:xfrm>
            <a:off x="684212" y="685800"/>
            <a:ext cx="5943602" cy="5308600"/>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27" name="Google Shape;27;p31"/>
          <p:cNvSpPr txBox="1">
            <a:spLocks noGrp="1"/>
          </p:cNvSpPr>
          <p:nvPr>
            <p:ph type="body" idx="2"/>
          </p:nvPr>
        </p:nvSpPr>
        <p:spPr>
          <a:xfrm>
            <a:off x="7085011" y="2209799"/>
            <a:ext cx="3657601" cy="2091266"/>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28" name="Google Shape;28;p31"/>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4722812" y="1447800"/>
            <a:ext cx="6019801" cy="11430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2800"/>
              <a:buFont typeface="Century Gothic"/>
              <a:buNone/>
              <a:defRPr sz="2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1" name="Google Shape;31;p32"/>
          <p:cNvSpPr>
            <a:spLocks noGrp="1"/>
          </p:cNvSpPr>
          <p:nvPr>
            <p:ph type="pic" idx="2"/>
          </p:nvPr>
        </p:nvSpPr>
        <p:spPr>
          <a:xfrm>
            <a:off x="989011" y="914400"/>
            <a:ext cx="3280976" cy="4572000"/>
          </a:xfrm>
          <a:prstGeom prst="rect">
            <a:avLst/>
          </a:prstGeom>
          <a:noFill/>
          <a:ln w="15875" cap="flat" cmpd="sng">
            <a:solidFill>
              <a:srgbClr val="FFFFFF">
                <a:alpha val="40000"/>
              </a:srgbClr>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R="0" lvl="2"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R="0" lvl="4"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R="0" lvl="5"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R="0" lvl="6"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R="0" lvl="7"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R="0" lvl="8"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32" name="Google Shape;32;p32"/>
          <p:cNvSpPr txBox="1">
            <a:spLocks noGrp="1"/>
          </p:cNvSpPr>
          <p:nvPr>
            <p:ph type="body" idx="1"/>
          </p:nvPr>
        </p:nvSpPr>
        <p:spPr>
          <a:xfrm>
            <a:off x="4722812" y="2777065"/>
            <a:ext cx="6021388" cy="20489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Font typeface="Century Gothic"/>
              <a:buNone/>
              <a:defRPr sz="1800"/>
            </a:lvl1pPr>
            <a:lvl2pPr marL="914400" lvl="1" indent="-228600" algn="l">
              <a:lnSpc>
                <a:spcPct val="100000"/>
              </a:lnSpc>
              <a:spcBef>
                <a:spcPts val="600"/>
              </a:spcBef>
              <a:spcAft>
                <a:spcPts val="0"/>
              </a:spcAft>
              <a:buClr>
                <a:srgbClr val="0F496F"/>
              </a:buClr>
              <a:buSzPts val="1800"/>
              <a:buFont typeface="Century Gothic"/>
              <a:buNone/>
              <a:defRPr sz="1800"/>
            </a:lvl2pPr>
            <a:lvl3pPr marL="1371600" lvl="2" indent="-228600" algn="l">
              <a:lnSpc>
                <a:spcPct val="100000"/>
              </a:lnSpc>
              <a:spcBef>
                <a:spcPts val="600"/>
              </a:spcBef>
              <a:spcAft>
                <a:spcPts val="0"/>
              </a:spcAft>
              <a:buClr>
                <a:srgbClr val="0F496F"/>
              </a:buClr>
              <a:buSzPts val="1800"/>
              <a:buFont typeface="Century Gothic"/>
              <a:buNone/>
              <a:defRPr sz="1800"/>
            </a:lvl3pPr>
            <a:lvl4pPr marL="1828800" lvl="3" indent="-228600" algn="l">
              <a:lnSpc>
                <a:spcPct val="100000"/>
              </a:lnSpc>
              <a:spcBef>
                <a:spcPts val="600"/>
              </a:spcBef>
              <a:spcAft>
                <a:spcPts val="0"/>
              </a:spcAft>
              <a:buClr>
                <a:srgbClr val="0F496F"/>
              </a:buClr>
              <a:buSzPts val="1800"/>
              <a:buFont typeface="Century Gothic"/>
              <a:buNone/>
              <a:defRPr sz="1800"/>
            </a:lvl4pPr>
            <a:lvl5pPr marL="2286000" lvl="4" indent="-228600" algn="l">
              <a:lnSpc>
                <a:spcPct val="100000"/>
              </a:lnSpc>
              <a:spcBef>
                <a:spcPts val="600"/>
              </a:spcBef>
              <a:spcAft>
                <a:spcPts val="0"/>
              </a:spcAft>
              <a:buClr>
                <a:srgbClr val="0F496F"/>
              </a:buClr>
              <a:buSzPts val="1800"/>
              <a:buFont typeface="Century Gothic"/>
              <a:buNone/>
              <a:defRPr sz="18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33" name="Google Shape;33;p32"/>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684210" y="2006600"/>
            <a:ext cx="8534402" cy="228160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6" name="Google Shape;36;p33"/>
          <p:cNvSpPr txBox="1">
            <a:spLocks noGrp="1"/>
          </p:cNvSpPr>
          <p:nvPr>
            <p:ph type="body" idx="1"/>
          </p:nvPr>
        </p:nvSpPr>
        <p:spPr>
          <a:xfrm>
            <a:off x="684212" y="4495800"/>
            <a:ext cx="8534401" cy="14986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Font typeface="Century Gothic"/>
              <a:buNone/>
              <a:defRPr sz="1800"/>
            </a:lvl1pPr>
            <a:lvl2pPr marL="914400" lvl="1" indent="-228600" algn="l">
              <a:lnSpc>
                <a:spcPct val="100000"/>
              </a:lnSpc>
              <a:spcBef>
                <a:spcPts val="600"/>
              </a:spcBef>
              <a:spcAft>
                <a:spcPts val="0"/>
              </a:spcAft>
              <a:buClr>
                <a:srgbClr val="0F496F"/>
              </a:buClr>
              <a:buSzPts val="1800"/>
              <a:buFont typeface="Century Gothic"/>
              <a:buNone/>
              <a:defRPr sz="1800"/>
            </a:lvl2pPr>
            <a:lvl3pPr marL="1371600" lvl="2" indent="-228600" algn="l">
              <a:lnSpc>
                <a:spcPct val="100000"/>
              </a:lnSpc>
              <a:spcBef>
                <a:spcPts val="600"/>
              </a:spcBef>
              <a:spcAft>
                <a:spcPts val="0"/>
              </a:spcAft>
              <a:buClr>
                <a:srgbClr val="0F496F"/>
              </a:buClr>
              <a:buSzPts val="1800"/>
              <a:buFont typeface="Century Gothic"/>
              <a:buNone/>
              <a:defRPr sz="1800"/>
            </a:lvl3pPr>
            <a:lvl4pPr marL="1828800" lvl="3" indent="-228600" algn="l">
              <a:lnSpc>
                <a:spcPct val="100000"/>
              </a:lnSpc>
              <a:spcBef>
                <a:spcPts val="600"/>
              </a:spcBef>
              <a:spcAft>
                <a:spcPts val="0"/>
              </a:spcAft>
              <a:buClr>
                <a:srgbClr val="0F496F"/>
              </a:buClr>
              <a:buSzPts val="1800"/>
              <a:buFont typeface="Century Gothic"/>
              <a:buNone/>
              <a:defRPr sz="1800"/>
            </a:lvl4pPr>
            <a:lvl5pPr marL="2286000" lvl="4" indent="-228600" algn="l">
              <a:lnSpc>
                <a:spcPct val="100000"/>
              </a:lnSpc>
              <a:spcBef>
                <a:spcPts val="600"/>
              </a:spcBef>
              <a:spcAft>
                <a:spcPts val="0"/>
              </a:spcAft>
              <a:buClr>
                <a:srgbClr val="0F496F"/>
              </a:buClr>
              <a:buSzPts val="1800"/>
              <a:buFont typeface="Century Gothic"/>
              <a:buNone/>
              <a:defRPr sz="18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37" name="Google Shape;37;p33"/>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684212" y="4487331"/>
            <a:ext cx="8534401" cy="1507068"/>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0" name="Google Shape;40;p34"/>
          <p:cNvSpPr txBox="1">
            <a:spLocks noGrp="1"/>
          </p:cNvSpPr>
          <p:nvPr>
            <p:ph type="body" idx="1"/>
          </p:nvPr>
        </p:nvSpPr>
        <p:spPr>
          <a:xfrm>
            <a:off x="684210" y="685800"/>
            <a:ext cx="4937656" cy="36152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1" name="Google Shape;41;p34"/>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684212" y="4487331"/>
            <a:ext cx="8534401" cy="1507068"/>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4" name="Google Shape;44;p35"/>
          <p:cNvSpPr txBox="1">
            <a:spLocks noGrp="1"/>
          </p:cNvSpPr>
          <p:nvPr>
            <p:ph type="body" idx="1"/>
          </p:nvPr>
        </p:nvSpPr>
        <p:spPr>
          <a:xfrm>
            <a:off x="972080" y="685800"/>
            <a:ext cx="4649788" cy="5762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800"/>
              <a:buFont typeface="Century Gothic"/>
              <a:buNone/>
              <a:defRPr sz="2800">
                <a:solidFill>
                  <a:srgbClr val="FFFFFF"/>
                </a:solidFill>
              </a:defRPr>
            </a:lvl1pPr>
            <a:lvl2pPr marL="914400" lvl="1" indent="-228600" algn="l">
              <a:lnSpc>
                <a:spcPct val="100000"/>
              </a:lnSpc>
              <a:spcBef>
                <a:spcPts val="600"/>
              </a:spcBef>
              <a:spcAft>
                <a:spcPts val="0"/>
              </a:spcAft>
              <a:buClr>
                <a:srgbClr val="FFFFFF"/>
              </a:buClr>
              <a:buSzPts val="2800"/>
              <a:buFont typeface="Century Gothic"/>
              <a:buNone/>
              <a:defRPr sz="2800">
                <a:solidFill>
                  <a:srgbClr val="FFFFFF"/>
                </a:solidFill>
              </a:defRPr>
            </a:lvl2pPr>
            <a:lvl3pPr marL="1371600" lvl="2" indent="-228600" algn="l">
              <a:lnSpc>
                <a:spcPct val="100000"/>
              </a:lnSpc>
              <a:spcBef>
                <a:spcPts val="600"/>
              </a:spcBef>
              <a:spcAft>
                <a:spcPts val="0"/>
              </a:spcAft>
              <a:buClr>
                <a:srgbClr val="FFFFFF"/>
              </a:buClr>
              <a:buSzPts val="2800"/>
              <a:buFont typeface="Century Gothic"/>
              <a:buNone/>
              <a:defRPr sz="2800">
                <a:solidFill>
                  <a:srgbClr val="FFFFFF"/>
                </a:solidFill>
              </a:defRPr>
            </a:lvl3pPr>
            <a:lvl4pPr marL="1828800" lvl="3" indent="-228600" algn="l">
              <a:lnSpc>
                <a:spcPct val="100000"/>
              </a:lnSpc>
              <a:spcBef>
                <a:spcPts val="600"/>
              </a:spcBef>
              <a:spcAft>
                <a:spcPts val="0"/>
              </a:spcAft>
              <a:buClr>
                <a:srgbClr val="FFFFFF"/>
              </a:buClr>
              <a:buSzPts val="2800"/>
              <a:buFont typeface="Century Gothic"/>
              <a:buNone/>
              <a:defRPr sz="2800">
                <a:solidFill>
                  <a:srgbClr val="FFFFFF"/>
                </a:solidFill>
              </a:defRPr>
            </a:lvl4pPr>
            <a:lvl5pPr marL="2286000" lvl="4" indent="-228600" algn="l">
              <a:lnSpc>
                <a:spcPct val="100000"/>
              </a:lnSpc>
              <a:spcBef>
                <a:spcPts val="600"/>
              </a:spcBef>
              <a:spcAft>
                <a:spcPts val="0"/>
              </a:spcAft>
              <a:buClr>
                <a:srgbClr val="FFFFFF"/>
              </a:buClr>
              <a:buSzPts val="2800"/>
              <a:buFont typeface="Century Gothic"/>
              <a:buNone/>
              <a:defRPr sz="2800">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5" name="Google Shape;45;p35"/>
          <p:cNvSpPr txBox="1">
            <a:spLocks noGrp="1"/>
          </p:cNvSpPr>
          <p:nvPr>
            <p:ph type="body" idx="2"/>
          </p:nvPr>
        </p:nvSpPr>
        <p:spPr>
          <a:xfrm>
            <a:off x="6079066" y="685800"/>
            <a:ext cx="4665134" cy="576263"/>
          </a:xfrm>
          <a:prstGeom prst="rect">
            <a:avLst/>
          </a:prstGeom>
          <a:noFill/>
          <a:ln>
            <a:noFill/>
          </a:ln>
        </p:spPr>
        <p:txBody>
          <a:bodyPr spcFirstLastPara="1" wrap="square" lIns="45700" tIns="45700" rIns="45700" bIns="45700" anchor="b"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6" name="Google Shape;46;p35"/>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684212" y="4487331"/>
            <a:ext cx="8534401" cy="1507068"/>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9" name="Google Shape;49;p36"/>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684212" y="4487331"/>
            <a:ext cx="8534401" cy="1507068"/>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52" name="Google Shape;52;p37"/>
          <p:cNvSpPr>
            <a:spLocks noGrp="1"/>
          </p:cNvSpPr>
          <p:nvPr>
            <p:ph type="pic" idx="2"/>
          </p:nvPr>
        </p:nvSpPr>
        <p:spPr>
          <a:xfrm>
            <a:off x="685799" y="533400"/>
            <a:ext cx="10818814" cy="3124200"/>
          </a:xfrm>
          <a:prstGeom prst="rect">
            <a:avLst/>
          </a:prstGeom>
          <a:noFill/>
          <a:ln w="15875" cap="flat" cmpd="sng">
            <a:solidFill>
              <a:srgbClr val="FFFFFF">
                <a:alpha val="40000"/>
              </a:srgbClr>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R="0" lvl="2"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R="0" lvl="4"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R="0" lvl="5"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R="0" lvl="6"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R="0" lvl="7"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R="0" lvl="8"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53" name="Google Shape;53;p37"/>
          <p:cNvSpPr txBox="1">
            <a:spLocks noGrp="1"/>
          </p:cNvSpPr>
          <p:nvPr>
            <p:ph type="body" idx="1"/>
          </p:nvPr>
        </p:nvSpPr>
        <p:spPr>
          <a:xfrm>
            <a:off x="914402" y="3843866"/>
            <a:ext cx="8304211" cy="4572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600"/>
              <a:buFont typeface="Century Gothic"/>
              <a:buNone/>
              <a:defRPr sz="1600"/>
            </a:lvl1pPr>
            <a:lvl2pPr marL="914400" lvl="1" indent="-228600" algn="l">
              <a:lnSpc>
                <a:spcPct val="100000"/>
              </a:lnSpc>
              <a:spcBef>
                <a:spcPts val="600"/>
              </a:spcBef>
              <a:spcAft>
                <a:spcPts val="0"/>
              </a:spcAft>
              <a:buClr>
                <a:srgbClr val="0F496F"/>
              </a:buClr>
              <a:buSzPts val="1600"/>
              <a:buFont typeface="Century Gothic"/>
              <a:buNone/>
              <a:defRPr sz="1600"/>
            </a:lvl2pPr>
            <a:lvl3pPr marL="1371600" lvl="2" indent="-228600" algn="l">
              <a:lnSpc>
                <a:spcPct val="100000"/>
              </a:lnSpc>
              <a:spcBef>
                <a:spcPts val="600"/>
              </a:spcBef>
              <a:spcAft>
                <a:spcPts val="0"/>
              </a:spcAft>
              <a:buClr>
                <a:srgbClr val="0F496F"/>
              </a:buClr>
              <a:buSzPts val="1600"/>
              <a:buFont typeface="Century Gothic"/>
              <a:buNone/>
              <a:defRPr sz="1600"/>
            </a:lvl3pPr>
            <a:lvl4pPr marL="1828800" lvl="3" indent="-228600" algn="l">
              <a:lnSpc>
                <a:spcPct val="100000"/>
              </a:lnSpc>
              <a:spcBef>
                <a:spcPts val="600"/>
              </a:spcBef>
              <a:spcAft>
                <a:spcPts val="0"/>
              </a:spcAft>
              <a:buClr>
                <a:srgbClr val="0F496F"/>
              </a:buClr>
              <a:buSzPts val="1600"/>
              <a:buFont typeface="Century Gothic"/>
              <a:buNone/>
              <a:defRPr sz="1600"/>
            </a:lvl4pPr>
            <a:lvl5pPr marL="2286000" lvl="4" indent="-228600" algn="l">
              <a:lnSpc>
                <a:spcPct val="100000"/>
              </a:lnSpc>
              <a:spcBef>
                <a:spcPts val="600"/>
              </a:spcBef>
              <a:spcAft>
                <a:spcPts val="0"/>
              </a:spcAft>
              <a:buClr>
                <a:srgbClr val="0F496F"/>
              </a:buClr>
              <a:buSzPts val="1600"/>
              <a:buFont typeface="Century Gothic"/>
              <a:buNone/>
              <a:defRPr sz="16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4" name="Google Shape;54;p37"/>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5"/>
        <p:cNvGrpSpPr/>
        <p:nvPr/>
      </p:nvGrpSpPr>
      <p:grpSpPr>
        <a:xfrm>
          <a:off x="0" y="0"/>
          <a:ext cx="0" cy="0"/>
          <a:chOff x="0" y="0"/>
          <a:chExt cx="0" cy="0"/>
        </a:xfrm>
      </p:grpSpPr>
      <p:sp>
        <p:nvSpPr>
          <p:cNvPr id="56" name="Google Shape;56;p38"/>
          <p:cNvSpPr txBox="1">
            <a:spLocks noGrp="1"/>
          </p:cNvSpPr>
          <p:nvPr>
            <p:ph type="title"/>
          </p:nvPr>
        </p:nvSpPr>
        <p:spPr>
          <a:xfrm>
            <a:off x="684212" y="685800"/>
            <a:ext cx="100584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57" name="Google Shape;57;p38"/>
          <p:cNvSpPr txBox="1">
            <a:spLocks noGrp="1"/>
          </p:cNvSpPr>
          <p:nvPr>
            <p:ph type="body" idx="1"/>
          </p:nvPr>
        </p:nvSpPr>
        <p:spPr>
          <a:xfrm>
            <a:off x="684212" y="4114800"/>
            <a:ext cx="8535989" cy="18796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8" name="Google Shape;58;p38"/>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6D3EE"/>
            </a:gs>
            <a:gs pos="10000">
              <a:srgbClr val="66D3EE"/>
            </a:gs>
            <a:gs pos="100000">
              <a:srgbClr val="06588E"/>
            </a:gs>
          </a:gsLst>
          <a:lin ang="6120001" scaled="0"/>
        </a:gradFill>
        <a:effectLst/>
      </p:bgPr>
    </p:bg>
    <p:spTree>
      <p:nvGrpSpPr>
        <p:cNvPr id="1" name="Shape 5"/>
        <p:cNvGrpSpPr/>
        <p:nvPr/>
      </p:nvGrpSpPr>
      <p:grpSpPr>
        <a:xfrm>
          <a:off x="0" y="0"/>
          <a:ext cx="0" cy="0"/>
          <a:chOff x="0" y="0"/>
          <a:chExt cx="0" cy="0"/>
        </a:xfrm>
      </p:grpSpPr>
      <p:grpSp>
        <p:nvGrpSpPr>
          <p:cNvPr id="6" name="Google Shape;6;p29"/>
          <p:cNvGrpSpPr/>
          <p:nvPr/>
        </p:nvGrpSpPr>
        <p:grpSpPr>
          <a:xfrm>
            <a:off x="9206969" y="2963331"/>
            <a:ext cx="2981861" cy="3208871"/>
            <a:chOff x="0" y="-1"/>
            <a:chExt cx="2981859" cy="3208869"/>
          </a:xfrm>
        </p:grpSpPr>
        <p:cxnSp>
          <p:nvCxnSpPr>
            <p:cNvPr id="7" name="Google Shape;7;p29"/>
            <p:cNvCxnSpPr/>
            <p:nvPr/>
          </p:nvCxnSpPr>
          <p:spPr>
            <a:xfrm flipH="1">
              <a:off x="2069043" y="-1"/>
              <a:ext cx="912815" cy="912813"/>
            </a:xfrm>
            <a:prstGeom prst="straightConnector1">
              <a:avLst/>
            </a:prstGeom>
            <a:noFill/>
            <a:ln w="9525" cap="rnd" cmpd="sng">
              <a:solidFill>
                <a:srgbClr val="FFFFFF"/>
              </a:solidFill>
              <a:prstDash val="solid"/>
              <a:round/>
              <a:headEnd type="none" w="sm" len="sm"/>
              <a:tailEnd type="none" w="sm" len="sm"/>
            </a:ln>
          </p:spPr>
        </p:cxnSp>
        <p:cxnSp>
          <p:nvCxnSpPr>
            <p:cNvPr id="8" name="Google Shape;8;p29"/>
            <p:cNvCxnSpPr/>
            <p:nvPr/>
          </p:nvCxnSpPr>
          <p:spPr>
            <a:xfrm flipH="1">
              <a:off x="0" y="227010"/>
              <a:ext cx="2981857" cy="2981858"/>
            </a:xfrm>
            <a:prstGeom prst="straightConnector1">
              <a:avLst/>
            </a:prstGeom>
            <a:noFill/>
            <a:ln w="9525" cap="rnd" cmpd="sng">
              <a:solidFill>
                <a:srgbClr val="FFFFFF"/>
              </a:solidFill>
              <a:prstDash val="solid"/>
              <a:round/>
              <a:headEnd type="none" w="sm" len="sm"/>
              <a:tailEnd type="none" w="sm" len="sm"/>
            </a:ln>
          </p:spPr>
        </p:cxnSp>
        <p:cxnSp>
          <p:nvCxnSpPr>
            <p:cNvPr id="9" name="Google Shape;9;p29"/>
            <p:cNvCxnSpPr/>
            <p:nvPr/>
          </p:nvCxnSpPr>
          <p:spPr>
            <a:xfrm flipH="1">
              <a:off x="1085322" y="321733"/>
              <a:ext cx="1896535" cy="1896534"/>
            </a:xfrm>
            <a:prstGeom prst="straightConnector1">
              <a:avLst/>
            </a:prstGeom>
            <a:noFill/>
            <a:ln w="9525" cap="rnd" cmpd="sng">
              <a:solidFill>
                <a:srgbClr val="FFFFFF"/>
              </a:solidFill>
              <a:prstDash val="solid"/>
              <a:round/>
              <a:headEnd type="none" w="sm" len="sm"/>
              <a:tailEnd type="none" w="sm" len="sm"/>
            </a:ln>
          </p:spPr>
        </p:cxnSp>
        <p:cxnSp>
          <p:nvCxnSpPr>
            <p:cNvPr id="10" name="Google Shape;10;p29"/>
            <p:cNvCxnSpPr/>
            <p:nvPr/>
          </p:nvCxnSpPr>
          <p:spPr>
            <a:xfrm flipH="1">
              <a:off x="1236134" y="167746"/>
              <a:ext cx="1745722" cy="1745721"/>
            </a:xfrm>
            <a:prstGeom prst="straightConnector1">
              <a:avLst/>
            </a:prstGeom>
            <a:noFill/>
            <a:ln w="28575" cap="rnd" cmpd="sng">
              <a:solidFill>
                <a:srgbClr val="FFFFFF"/>
              </a:solidFill>
              <a:prstDash val="solid"/>
              <a:round/>
              <a:headEnd type="none" w="sm" len="sm"/>
              <a:tailEnd type="none" w="sm" len="sm"/>
            </a:ln>
          </p:spPr>
        </p:cxnSp>
        <p:cxnSp>
          <p:nvCxnSpPr>
            <p:cNvPr id="11" name="Google Shape;11;p29"/>
            <p:cNvCxnSpPr/>
            <p:nvPr/>
          </p:nvCxnSpPr>
          <p:spPr>
            <a:xfrm flipH="1">
              <a:off x="1711857" y="719667"/>
              <a:ext cx="1270002" cy="1270000"/>
            </a:xfrm>
            <a:prstGeom prst="straightConnector1">
              <a:avLst/>
            </a:prstGeom>
            <a:noFill/>
            <a:ln w="28575" cap="rnd" cmpd="sng">
              <a:solidFill>
                <a:srgbClr val="FFFFFF"/>
              </a:solidFill>
              <a:prstDash val="solid"/>
              <a:round/>
              <a:headEnd type="none" w="sm" len="sm"/>
              <a:tailEnd type="none" w="sm" len="sm"/>
            </a:ln>
          </p:spPr>
        </p:cxnSp>
      </p:grpSp>
      <p:sp>
        <p:nvSpPr>
          <p:cNvPr id="12" name="Google Shape;12;p29"/>
          <p:cNvSpPr txBox="1">
            <a:spLocks noGrp="1"/>
          </p:cNvSpPr>
          <p:nvPr>
            <p:ph type="title"/>
          </p:nvPr>
        </p:nvSpPr>
        <p:spPr>
          <a:xfrm>
            <a:off x="609600" y="224821"/>
            <a:ext cx="10972800" cy="1242633"/>
          </a:xfrm>
          <a:prstGeom prst="rect">
            <a:avLst/>
          </a:prstGeom>
          <a:noFill/>
          <a:ln>
            <a:noFill/>
          </a:ln>
        </p:spPr>
        <p:txBody>
          <a:bodyPr spcFirstLastPara="1" wrap="square" lIns="45700" tIns="45700" rIns="45700" bIns="45700" anchor="ctr" anchorCtr="0">
            <a:normAutofit/>
          </a:bodyPr>
          <a:lstStyle>
            <a:lvl1pPr marR="0" lvl="0"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9pPr>
          </a:lstStyle>
          <a:p>
            <a:endParaRPr/>
          </a:p>
        </p:txBody>
      </p:sp>
      <p:sp>
        <p:nvSpPr>
          <p:cNvPr id="13" name="Google Shape;13;p29"/>
          <p:cNvSpPr txBox="1">
            <a:spLocks noGrp="1"/>
          </p:cNvSpPr>
          <p:nvPr>
            <p:ph type="body" idx="1"/>
          </p:nvPr>
        </p:nvSpPr>
        <p:spPr>
          <a:xfrm>
            <a:off x="609600" y="1467453"/>
            <a:ext cx="10972800" cy="4791457"/>
          </a:xfrm>
          <a:prstGeom prst="rect">
            <a:avLst/>
          </a:prstGeom>
          <a:noFill/>
          <a:ln>
            <a:noFill/>
          </a:ln>
        </p:spPr>
        <p:txBody>
          <a:bodyPr spcFirstLastPara="1" wrap="square" lIns="45700" tIns="45700" rIns="45700" bIns="45700" anchor="ctr" anchorCtr="0">
            <a:normAutofit/>
          </a:bodyPr>
          <a:lstStyle>
            <a:lvl1pPr marL="457200" marR="0" lvl="0"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L="1371600" marR="0" lvl="2"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L="1828800" marR="0" lvl="3"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L="2286000" marR="0" lvl="4"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L="2743200" marR="0" lvl="5"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L="3200400" marR="0" lvl="6"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L="3657600" marR="0" lvl="7"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L="4114800" marR="0" lvl="8"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14" name="Google Shape;14;p29"/>
          <p:cNvSpPr txBox="1">
            <a:spLocks noGrp="1"/>
          </p:cNvSpPr>
          <p:nvPr>
            <p:ph type="sldNum" idx="12"/>
          </p:nvPr>
        </p:nvSpPr>
        <p:spPr>
          <a:xfrm>
            <a:off x="10950851" y="5661659"/>
            <a:ext cx="554595" cy="586741"/>
          </a:xfrm>
          <a:prstGeom prst="rect">
            <a:avLst/>
          </a:prstGeom>
          <a:noFill/>
          <a:ln>
            <a:noFill/>
          </a:ln>
        </p:spPr>
        <p:txBody>
          <a:bodyPr spcFirstLastPara="1" wrap="square" lIns="45700" tIns="45700" rIns="45700" bIns="45700" anchor="b" anchorCtr="0">
            <a:spAutoFit/>
          </a:bodyPr>
          <a:lstStyle>
            <a:lvl1pPr marL="0" marR="0" lvl="0"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anath2097@gmail.co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g99356n/OnlineCC/wiki/Online-Compiler-Using-Cloud-Comput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p:nvPr/>
        </p:nvSpPr>
        <p:spPr>
          <a:xfrm>
            <a:off x="0" y="-3"/>
            <a:ext cx="12192000" cy="6858001"/>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pic>
        <p:nvPicPr>
          <p:cNvPr id="87" name="Google Shape;87;p1" descr="Picture 3"/>
          <p:cNvPicPr preferRelativeResize="0"/>
          <p:nvPr/>
        </p:nvPicPr>
        <p:blipFill rotWithShape="1">
          <a:blip r:embed="rId3">
            <a:alphaModFix/>
          </a:blip>
          <a:srcRect/>
          <a:stretch/>
        </p:blipFill>
        <p:spPr>
          <a:xfrm>
            <a:off x="19" y="9"/>
            <a:ext cx="12191981" cy="6857991"/>
          </a:xfrm>
          <a:prstGeom prst="rect">
            <a:avLst/>
          </a:prstGeom>
          <a:noFill/>
          <a:ln>
            <a:noFill/>
          </a:ln>
        </p:spPr>
      </p:pic>
      <p:sp>
        <p:nvSpPr>
          <p:cNvPr id="88" name="Google Shape;88;p1"/>
          <p:cNvSpPr/>
          <p:nvPr/>
        </p:nvSpPr>
        <p:spPr>
          <a:xfrm flipH="1">
            <a:off x="-81175" y="92221"/>
            <a:ext cx="12191076" cy="6857997"/>
          </a:xfrm>
          <a:custGeom>
            <a:avLst/>
            <a:gdLst/>
            <a:ahLst/>
            <a:cxnLst/>
            <a:rect l="l" t="t" r="r" b="b"/>
            <a:pathLst>
              <a:path w="21600" h="21600" extrusionOk="0">
                <a:moveTo>
                  <a:pt x="0" y="0"/>
                </a:moveTo>
                <a:lnTo>
                  <a:pt x="16446" y="0"/>
                </a:lnTo>
                <a:lnTo>
                  <a:pt x="21600" y="9161"/>
                </a:lnTo>
                <a:lnTo>
                  <a:pt x="21600" y="21600"/>
                </a:lnTo>
                <a:lnTo>
                  <a:pt x="5154" y="21600"/>
                </a:lnTo>
                <a:lnTo>
                  <a:pt x="0" y="12439"/>
                </a:lnTo>
                <a:lnTo>
                  <a:pt x="0" y="0"/>
                </a:lnTo>
                <a:close/>
              </a:path>
            </a:pathLst>
          </a:custGeom>
          <a:gradFill>
            <a:gsLst>
              <a:gs pos="0">
                <a:srgbClr val="66D3EE">
                  <a:alpha val="78823"/>
                </a:srgbClr>
              </a:gs>
              <a:gs pos="2000">
                <a:srgbClr val="66D3EE">
                  <a:alpha val="78823"/>
                </a:srgbClr>
              </a:gs>
              <a:gs pos="100000">
                <a:srgbClr val="06588E">
                  <a:alpha val="87843"/>
                </a:srgbClr>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9" name="Google Shape;89;p1"/>
          <p:cNvSpPr txBox="1">
            <a:spLocks noGrp="1"/>
          </p:cNvSpPr>
          <p:nvPr>
            <p:ph type="ctrTitle" idx="4294967295"/>
          </p:nvPr>
        </p:nvSpPr>
        <p:spPr>
          <a:xfrm>
            <a:off x="670236" y="1356905"/>
            <a:ext cx="8032389" cy="2486050"/>
          </a:xfrm>
          <a:prstGeom prst="rect">
            <a:avLst/>
          </a:prstGeom>
          <a:noFill/>
          <a:ln>
            <a:noFill/>
          </a:ln>
        </p:spPr>
        <p:txBody>
          <a:bodyPr spcFirstLastPara="1" wrap="square" lIns="45700" tIns="45700" rIns="45700" bIns="45700" anchor="b" anchorCtr="0">
            <a:normAutofit/>
          </a:bodyPr>
          <a:lstStyle/>
          <a:p>
            <a:pPr marL="0" marR="0" lvl="0" indent="0" algn="l" rtl="0">
              <a:lnSpc>
                <a:spcPct val="100000"/>
              </a:lnSpc>
              <a:spcBef>
                <a:spcPts val="0"/>
              </a:spcBef>
              <a:spcAft>
                <a:spcPts val="0"/>
              </a:spcAft>
              <a:buClr>
                <a:srgbClr val="FFFFFF"/>
              </a:buClr>
              <a:buSzPts val="4800"/>
              <a:buFont typeface="Century Gothic"/>
              <a:buNone/>
            </a:pPr>
            <a:r>
              <a:rPr lang="en-US" sz="4800" b="1" i="0" u="none" strike="noStrike" cap="none">
                <a:solidFill>
                  <a:srgbClr val="FFFFFF"/>
                </a:solidFill>
                <a:latin typeface="Century Gothic"/>
                <a:ea typeface="Century Gothic"/>
                <a:cs typeface="Century Gothic"/>
                <a:sym typeface="Century Gothic"/>
              </a:rPr>
              <a:t>ONLINE COMPILER USING CLOUD COMPUTING</a:t>
            </a:r>
            <a:endParaRPr/>
          </a:p>
        </p:txBody>
      </p:sp>
      <p:sp>
        <p:nvSpPr>
          <p:cNvPr id="90" name="Google Shape;90;p1"/>
          <p:cNvSpPr txBox="1">
            <a:spLocks noGrp="1"/>
          </p:cNvSpPr>
          <p:nvPr>
            <p:ph type="subTitle" idx="4294967295"/>
          </p:nvPr>
        </p:nvSpPr>
        <p:spPr>
          <a:xfrm>
            <a:off x="703571" y="4073738"/>
            <a:ext cx="6951066" cy="2486050"/>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FFFFFF"/>
              </a:buClr>
              <a:buSzPts val="2000"/>
              <a:buFont typeface="Century Gothic"/>
              <a:buNone/>
            </a:pPr>
            <a:r>
              <a:rPr lang="en-US" sz="2000" b="1" i="0" u="none" strike="noStrike" cap="none">
                <a:solidFill>
                  <a:srgbClr val="FFFFFF"/>
                </a:solidFill>
                <a:latin typeface="Century Gothic"/>
                <a:ea typeface="Century Gothic"/>
                <a:cs typeface="Century Gothic"/>
                <a:sym typeface="Century Gothic"/>
              </a:rPr>
              <a:t>Computer Science Project I – CS691</a:t>
            </a:r>
            <a:endParaRPr/>
          </a:p>
          <a:p>
            <a:pPr marL="0" marR="0" lvl="0" indent="0" algn="l" rtl="0">
              <a:lnSpc>
                <a:spcPct val="90000"/>
              </a:lnSpc>
              <a:spcBef>
                <a:spcPts val="600"/>
              </a:spcBef>
              <a:spcAft>
                <a:spcPts val="0"/>
              </a:spcAft>
              <a:buClr>
                <a:srgbClr val="FFFFFF"/>
              </a:buClr>
              <a:buSzPts val="2100"/>
              <a:buFont typeface="Century Gothic"/>
              <a:buNone/>
            </a:pPr>
            <a:endParaRPr sz="2100" b="0" i="0" u="none" strike="noStrike" cap="none">
              <a:solidFill>
                <a:srgbClr val="0F496F"/>
              </a:solidFill>
              <a:latin typeface="Century Gothic"/>
              <a:ea typeface="Century Gothic"/>
              <a:cs typeface="Century Gothic"/>
              <a:sym typeface="Century Gothic"/>
            </a:endParaRPr>
          </a:p>
          <a:p>
            <a:pPr marL="0" marR="0" lvl="0" indent="0" algn="just"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Anchal Singh</a:t>
            </a:r>
            <a:endParaRPr sz="2100" b="0" i="0" u="none" strike="noStrike" cap="none">
              <a:solidFill>
                <a:srgbClr val="0F496F"/>
              </a:solidFill>
              <a:latin typeface="Century Gothic"/>
              <a:ea typeface="Century Gothic"/>
              <a:cs typeface="Century Gothic"/>
              <a:sym typeface="Century Gothic"/>
            </a:endParaRPr>
          </a:p>
          <a:p>
            <a:pPr marL="0" marR="0" lvl="0" indent="0" algn="just"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Ramesh Kyasaram</a:t>
            </a:r>
            <a:endParaRPr sz="2100" b="0" i="0" u="none" strike="noStrike" cap="none">
              <a:solidFill>
                <a:srgbClr val="0F496F"/>
              </a:solidFill>
              <a:latin typeface="Century Gothic"/>
              <a:ea typeface="Century Gothic"/>
              <a:cs typeface="Century Gothic"/>
              <a:sym typeface="Century Gothic"/>
            </a:endParaRPr>
          </a:p>
          <a:p>
            <a:pPr marL="0" marR="0" lvl="0" indent="0" algn="just"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Tushar Rakholiya</a:t>
            </a:r>
            <a:endParaRPr sz="2100" b="0" i="0" u="none" strike="noStrike" cap="none">
              <a:solidFill>
                <a:srgbClr val="0F496F"/>
              </a:solidFill>
              <a:latin typeface="Century Gothic"/>
              <a:ea typeface="Century Gothic"/>
              <a:cs typeface="Century Gothic"/>
              <a:sym typeface="Century Gothic"/>
            </a:endParaRPr>
          </a:p>
          <a:p>
            <a:pPr marL="0" marR="0" lvl="0" indent="0" algn="just"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Sanath Gholap </a:t>
            </a:r>
            <a:endParaRPr sz="2100" b="0" i="0" u="none" strike="noStrike" cap="none">
              <a:solidFill>
                <a:srgbClr val="0F496F"/>
              </a:solidFill>
              <a:latin typeface="Century Gothic"/>
              <a:ea typeface="Century Gothic"/>
              <a:cs typeface="Century Gothic"/>
              <a:sym typeface="Century Gothic"/>
            </a:endParaRPr>
          </a:p>
          <a:p>
            <a:pPr marL="0" marR="0" lvl="0" indent="0" algn="just"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Harshada Chaudhari</a:t>
            </a:r>
            <a:endParaRPr/>
          </a:p>
        </p:txBody>
      </p:sp>
      <p:grpSp>
        <p:nvGrpSpPr>
          <p:cNvPr id="91" name="Google Shape;91;p1"/>
          <p:cNvGrpSpPr/>
          <p:nvPr/>
        </p:nvGrpSpPr>
        <p:grpSpPr>
          <a:xfrm>
            <a:off x="6111344" y="9144"/>
            <a:ext cx="6080658" cy="6163735"/>
            <a:chOff x="0" y="0"/>
            <a:chExt cx="6080657" cy="6163734"/>
          </a:xfrm>
        </p:grpSpPr>
        <p:cxnSp>
          <p:nvCxnSpPr>
            <p:cNvPr id="92" name="Google Shape;92;p1"/>
            <p:cNvCxnSpPr/>
            <p:nvPr/>
          </p:nvCxnSpPr>
          <p:spPr>
            <a:xfrm flipH="1">
              <a:off x="2119841" y="0"/>
              <a:ext cx="3810001" cy="3810000"/>
            </a:xfrm>
            <a:prstGeom prst="straightConnector1">
              <a:avLst/>
            </a:prstGeom>
            <a:noFill/>
            <a:ln w="12700" cap="rnd" cmpd="sng">
              <a:solidFill>
                <a:srgbClr val="FFFFFF"/>
              </a:solidFill>
              <a:prstDash val="solid"/>
              <a:round/>
              <a:headEnd type="none" w="sm" len="sm"/>
              <a:tailEnd type="none" w="sm" len="sm"/>
            </a:ln>
          </p:spPr>
        </p:cxnSp>
        <p:cxnSp>
          <p:nvCxnSpPr>
            <p:cNvPr id="93" name="Google Shape;93;p1"/>
            <p:cNvCxnSpPr/>
            <p:nvPr/>
          </p:nvCxnSpPr>
          <p:spPr>
            <a:xfrm flipH="1">
              <a:off x="0" y="83077"/>
              <a:ext cx="6080656" cy="6080657"/>
            </a:xfrm>
            <a:prstGeom prst="straightConnector1">
              <a:avLst/>
            </a:prstGeom>
            <a:noFill/>
            <a:ln w="12700" cap="rnd" cmpd="sng">
              <a:solidFill>
                <a:srgbClr val="FFFFFF"/>
              </a:solidFill>
              <a:prstDash val="solid"/>
              <a:round/>
              <a:headEnd type="none" w="sm" len="sm"/>
              <a:tailEnd type="none" w="sm" len="sm"/>
            </a:ln>
          </p:spPr>
        </p:cxnSp>
        <p:cxnSp>
          <p:nvCxnSpPr>
            <p:cNvPr id="94" name="Google Shape;94;p1"/>
            <p:cNvCxnSpPr/>
            <p:nvPr/>
          </p:nvCxnSpPr>
          <p:spPr>
            <a:xfrm flipH="1">
              <a:off x="1127654" y="220133"/>
              <a:ext cx="4953001" cy="4953001"/>
            </a:xfrm>
            <a:prstGeom prst="straightConnector1">
              <a:avLst/>
            </a:prstGeom>
            <a:noFill/>
            <a:ln w="12700" cap="rnd" cmpd="sng">
              <a:solidFill>
                <a:srgbClr val="FFFFFF"/>
              </a:solidFill>
              <a:prstDash val="solid"/>
              <a:round/>
              <a:headEnd type="none" w="sm" len="sm"/>
              <a:tailEnd type="none" w="sm" len="sm"/>
            </a:ln>
          </p:spPr>
        </p:cxnSp>
        <p:cxnSp>
          <p:nvCxnSpPr>
            <p:cNvPr id="95" name="Google Shape;95;p1"/>
            <p:cNvCxnSpPr/>
            <p:nvPr/>
          </p:nvCxnSpPr>
          <p:spPr>
            <a:xfrm flipH="1">
              <a:off x="1227667" y="23810"/>
              <a:ext cx="4852990" cy="4852991"/>
            </a:xfrm>
            <a:prstGeom prst="straightConnector1">
              <a:avLst/>
            </a:prstGeom>
            <a:noFill/>
            <a:ln w="31750" cap="rnd" cmpd="sng">
              <a:solidFill>
                <a:srgbClr val="FFFFFF"/>
              </a:solidFill>
              <a:prstDash val="solid"/>
              <a:round/>
              <a:headEnd type="none" w="sm" len="sm"/>
              <a:tailEnd type="none" w="sm" len="sm"/>
            </a:ln>
          </p:spPr>
        </p:cxnSp>
        <p:cxnSp>
          <p:nvCxnSpPr>
            <p:cNvPr id="96" name="Google Shape;96;p1"/>
            <p:cNvCxnSpPr/>
            <p:nvPr/>
          </p:nvCxnSpPr>
          <p:spPr>
            <a:xfrm flipH="1">
              <a:off x="1737256" y="601133"/>
              <a:ext cx="4343400" cy="4343400"/>
            </a:xfrm>
            <a:prstGeom prst="straightConnector1">
              <a:avLst/>
            </a:prstGeom>
            <a:noFill/>
            <a:ln w="31750" cap="rnd" cmpd="sng">
              <a:solidFill>
                <a:srgbClr val="FFFFFF"/>
              </a:solidFill>
              <a:prstDash val="solid"/>
              <a:round/>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TEST CASES</a:t>
            </a:r>
            <a:endParaRPr/>
          </a:p>
        </p:txBody>
      </p:sp>
      <p:graphicFrame>
        <p:nvGraphicFramePr>
          <p:cNvPr id="154" name="Google Shape;154;p10"/>
          <p:cNvGraphicFramePr/>
          <p:nvPr/>
        </p:nvGraphicFramePr>
        <p:xfrm>
          <a:off x="684212" y="1182688"/>
          <a:ext cx="3000000" cy="3000000"/>
        </p:xfrm>
        <a:graphic>
          <a:graphicData uri="http://schemas.openxmlformats.org/drawingml/2006/table">
            <a:tbl>
              <a:tblPr>
                <a:noFill/>
                <a:tableStyleId>{35B786D3-2010-4512-A68A-A4F00CE24F0F}</a:tableStyleId>
              </a:tblPr>
              <a:tblGrid>
                <a:gridCol w="877900">
                  <a:extLst>
                    <a:ext uri="{9D8B030D-6E8A-4147-A177-3AD203B41FA5}">
                      <a16:colId xmlns:a16="http://schemas.microsoft.com/office/drawing/2014/main" val="20000"/>
                    </a:ext>
                  </a:extLst>
                </a:gridCol>
                <a:gridCol w="455600">
                  <a:extLst>
                    <a:ext uri="{9D8B030D-6E8A-4147-A177-3AD203B41FA5}">
                      <a16:colId xmlns:a16="http://schemas.microsoft.com/office/drawing/2014/main" val="20001"/>
                    </a:ext>
                  </a:extLst>
                </a:gridCol>
                <a:gridCol w="2059000">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gridCol w="2038350">
                  <a:extLst>
                    <a:ext uri="{9D8B030D-6E8A-4147-A177-3AD203B41FA5}">
                      <a16:colId xmlns:a16="http://schemas.microsoft.com/office/drawing/2014/main" val="20004"/>
                    </a:ext>
                  </a:extLst>
                </a:gridCol>
                <a:gridCol w="22860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364800">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Test Cases for</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Test Case ID</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Test Scenario</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Test Data</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Expected Results</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Actual Results</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tc>
                  <a:txBody>
                    <a:bodyPr/>
                    <a:lstStyle/>
                    <a:p>
                      <a:pPr marL="0" marR="0" lvl="0" indent="0" algn="ctr" rtl="0">
                        <a:lnSpc>
                          <a:spcPct val="100000"/>
                        </a:lnSpc>
                        <a:spcBef>
                          <a:spcPts val="0"/>
                        </a:spcBef>
                        <a:spcAft>
                          <a:spcPts val="0"/>
                        </a:spcAft>
                        <a:buClr>
                          <a:schemeClr val="lt1"/>
                        </a:buClr>
                        <a:buSzPts val="800"/>
                        <a:buFont typeface="Century Gothic"/>
                        <a:buNone/>
                      </a:pPr>
                      <a:r>
                        <a:rPr lang="en-US" sz="800" b="1" u="none" strike="noStrike" cap="none">
                          <a:solidFill>
                            <a:schemeClr val="lt1"/>
                          </a:solidFill>
                        </a:rPr>
                        <a:t>Pass/Fail</a:t>
                      </a:r>
                      <a:endParaRPr sz="800" b="1" i="0" u="none" strike="noStrike" cap="none">
                        <a:solidFill>
                          <a:schemeClr val="lt1"/>
                        </a:solidFill>
                        <a:latin typeface="Calibri"/>
                        <a:ea typeface="Calibri"/>
                        <a:cs typeface="Calibri"/>
                        <a:sym typeface="Calibri"/>
                      </a:endParaRPr>
                    </a:p>
                  </a:txBody>
                  <a:tcPr marL="4525" marR="4525" marT="4525" marB="0" anchor="ctr">
                    <a:solidFill>
                      <a:srgbClr val="052F61"/>
                    </a:solidFill>
                  </a:tcPr>
                </a:tc>
                <a:extLst>
                  <a:ext uri="{0D108BD9-81ED-4DB2-BD59-A6C34878D82A}">
                    <a16:rowId xmlns:a16="http://schemas.microsoft.com/office/drawing/2014/main" val="10000"/>
                  </a:ext>
                </a:extLst>
              </a:tr>
              <a:tr h="244325">
                <a:tc rowSpan="10">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Registration</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 First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Sanath</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1"/>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2</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without first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2"/>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2</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 Last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Gholap</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3"/>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4</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without Last name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4"/>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5</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 vaild email</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sng" strike="noStrike" cap="none">
                          <a:solidFill>
                            <a:schemeClr val="dk1"/>
                          </a:solidFill>
                          <a:hlinkClick r:id="rId3">
                            <a:extLst>
                              <a:ext uri="{A12FA001-AC4F-418D-AE19-62706E023703}">
                                <ahyp:hlinkClr xmlns:ahyp="http://schemas.microsoft.com/office/drawing/2018/hyperlinkcolor" val="tx"/>
                              </a:ext>
                            </a:extLst>
                          </a:hlinkClick>
                        </a:rPr>
                        <a:t>sanath2097@gmail.com</a:t>
                      </a:r>
                      <a:endParaRPr sz="800" b="0" i="0" u="sng"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5"/>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6</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without email</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6"/>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7</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 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testpassword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7"/>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8</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without 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8"/>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9</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 invalid email</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sanathgholap.com</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09"/>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10</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registration form with confirming Password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*Wrong password in confirm field*</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10"/>
                  </a:ext>
                </a:extLst>
              </a:tr>
              <a:tr h="244325">
                <a:tc rowSpan="3">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Login</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11</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Login page with Password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testpassword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1"/>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12</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Login page without Password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2"/>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13</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Registration with pre-registered e-mail ID</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sng" strike="noStrike" cap="none">
                          <a:solidFill>
                            <a:schemeClr val="dk1"/>
                          </a:solidFill>
                          <a:hlinkClick r:id="rId3">
                            <a:extLst>
                              <a:ext uri="{A12FA001-AC4F-418D-AE19-62706E023703}">
                                <ahyp:hlinkClr xmlns:ahyp="http://schemas.microsoft.com/office/drawing/2018/hyperlinkcolor" val="tx"/>
                              </a:ext>
                            </a:extLst>
                          </a:hlinkClick>
                        </a:rPr>
                        <a:t>sanath2097@gmail.com</a:t>
                      </a:r>
                      <a:endParaRPr sz="800" b="0" i="0" u="sng"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User Already Exsists Error</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User Already Exsists Error</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3"/>
                  </a:ext>
                </a:extLst>
              </a:tr>
              <a:tr h="364800">
                <a:tc rowSpan="4">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Compile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14</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Choosing the language from the drop-down menu with selecting a language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Java/Python/C/C++/C#</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14"/>
                  </a:ext>
                </a:extLst>
              </a:tr>
              <a:tr h="3648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15</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Choosing the language from the drop-down menu without selecting a language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15"/>
                  </a:ext>
                </a:extLst>
              </a:tr>
              <a:tr h="244325">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16</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Enter source code in the text area with entering text</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Any code</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16"/>
                  </a:ext>
                </a:extLst>
              </a:tr>
              <a:tr h="2496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17</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Enter source code in the text area without entering text</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solidFill>
                      <a:srgbClr val="8A9CB5"/>
                    </a:solidFill>
                  </a:tcPr>
                </a:tc>
                <a:extLst>
                  <a:ext uri="{0D108BD9-81ED-4DB2-BD59-A6C34878D82A}">
                    <a16:rowId xmlns:a16="http://schemas.microsoft.com/office/drawing/2014/main" val="10017"/>
                  </a:ext>
                </a:extLst>
              </a:tr>
              <a:tr h="364800">
                <a:tc rowSpan="2">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Save</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18</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if the source code text area contains code with actual code</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Any code</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NO 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8"/>
                  </a:ext>
                </a:extLst>
              </a:tr>
              <a:tr h="36480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19</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Check if the source code text area contains code without actual code</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*Blank*</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Validation Errors</a:t>
                      </a:r>
                      <a:endParaRPr sz="800" b="0" i="0" u="none" strike="noStrike" cap="none">
                        <a:solidFill>
                          <a:schemeClr val="dk1"/>
                        </a:solidFill>
                        <a:latin typeface="Calibri"/>
                        <a:ea typeface="Calibri"/>
                        <a:cs typeface="Calibri"/>
                        <a:sym typeface="Calibri"/>
                      </a:endParaRPr>
                    </a:p>
                  </a:txBody>
                  <a:tcPr marL="4525" marR="4525" marT="4525" marB="0" anchor="ctr"/>
                </a:tc>
                <a:tc>
                  <a:txBody>
                    <a:bodyPr/>
                    <a:lstStyle/>
                    <a:p>
                      <a:pPr marL="0" marR="0" lvl="0" indent="0" algn="ctr" rtl="0">
                        <a:lnSpc>
                          <a:spcPct val="100000"/>
                        </a:lnSpc>
                        <a:spcBef>
                          <a:spcPts val="0"/>
                        </a:spcBef>
                        <a:spcAft>
                          <a:spcPts val="0"/>
                        </a:spcAft>
                        <a:buClr>
                          <a:schemeClr val="dk1"/>
                        </a:buClr>
                        <a:buSzPts val="800"/>
                        <a:buFont typeface="Century Gothic"/>
                        <a:buNone/>
                      </a:pPr>
                      <a:r>
                        <a:rPr lang="en-US" sz="800" u="none" strike="noStrike" cap="none">
                          <a:solidFill>
                            <a:schemeClr val="dk1"/>
                          </a:solidFill>
                        </a:rPr>
                        <a:t>PASS</a:t>
                      </a:r>
                      <a:endParaRPr sz="800" b="0" i="0" u="none" strike="noStrike" cap="none">
                        <a:solidFill>
                          <a:schemeClr val="dk1"/>
                        </a:solidFill>
                        <a:latin typeface="Calibri"/>
                        <a:ea typeface="Calibri"/>
                        <a:cs typeface="Calibri"/>
                        <a:sym typeface="Calibri"/>
                      </a:endParaRPr>
                    </a:p>
                  </a:txBody>
                  <a:tcPr marL="4525" marR="4525" marT="4525" marB="0" anchor="ctr"/>
                </a:tc>
                <a:extLst>
                  <a:ext uri="{0D108BD9-81ED-4DB2-BD59-A6C34878D82A}">
                    <a16:rowId xmlns:a16="http://schemas.microsoft.com/office/drawing/2014/main" val="1001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1"/>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TECHNOLOGIES USED</a:t>
            </a:r>
            <a:endParaRPr/>
          </a:p>
        </p:txBody>
      </p:sp>
      <p:sp>
        <p:nvSpPr>
          <p:cNvPr id="160" name="Google Shape;160;p11"/>
          <p:cNvSpPr txBox="1">
            <a:spLocks noGrp="1"/>
          </p:cNvSpPr>
          <p:nvPr>
            <p:ph type="body" idx="1"/>
          </p:nvPr>
        </p:nvSpPr>
        <p:spPr>
          <a:xfrm>
            <a:off x="684212" y="1479062"/>
            <a:ext cx="8534401" cy="4749800"/>
          </a:xfrm>
          <a:prstGeom prst="rect">
            <a:avLst/>
          </a:prstGeom>
          <a:noFill/>
          <a:ln>
            <a:noFill/>
          </a:ln>
        </p:spPr>
        <p:txBody>
          <a:bodyPr spcFirstLastPara="1" wrap="square" lIns="45700" tIns="45700" rIns="45700" bIns="45700" anchor="t" anchorCtr="0">
            <a:normAutofit/>
          </a:bodyPr>
          <a:lstStyle/>
          <a:p>
            <a:pPr marL="342900" lvl="0" indent="-342900" algn="l" rtl="0">
              <a:lnSpc>
                <a:spcPct val="100000"/>
              </a:lnSpc>
              <a:spcBef>
                <a:spcPts val="0"/>
              </a:spcBef>
              <a:spcAft>
                <a:spcPts val="0"/>
              </a:spcAft>
              <a:buSzPts val="2400"/>
              <a:buFont typeface="Helvetica Neue"/>
              <a:buAutoNum type="arabicPeriod"/>
            </a:pPr>
            <a:r>
              <a:rPr lang="en-US" sz="2400"/>
              <a:t>Google Cloud Platform</a:t>
            </a:r>
            <a:endParaRPr/>
          </a:p>
          <a:p>
            <a:pPr marL="342900" lvl="0" indent="-342900" algn="l" rtl="0">
              <a:lnSpc>
                <a:spcPct val="100000"/>
              </a:lnSpc>
              <a:spcBef>
                <a:spcPts val="600"/>
              </a:spcBef>
              <a:spcAft>
                <a:spcPts val="0"/>
              </a:spcAft>
              <a:buSzPts val="2400"/>
              <a:buFont typeface="Helvetica Neue"/>
              <a:buAutoNum type="arabicPeriod"/>
            </a:pPr>
            <a:r>
              <a:rPr lang="en-US" sz="2400"/>
              <a:t>Python(Flask) (Middleware Business Logic)</a:t>
            </a:r>
            <a:endParaRPr/>
          </a:p>
          <a:p>
            <a:pPr marL="342900" lvl="0" indent="-342900" algn="l" rtl="0">
              <a:lnSpc>
                <a:spcPct val="100000"/>
              </a:lnSpc>
              <a:spcBef>
                <a:spcPts val="600"/>
              </a:spcBef>
              <a:spcAft>
                <a:spcPts val="0"/>
              </a:spcAft>
              <a:buSzPts val="2400"/>
              <a:buFont typeface="Helvetica Neue"/>
              <a:buAutoNum type="arabicPeriod"/>
            </a:pPr>
            <a:r>
              <a:rPr lang="en-US" sz="2400"/>
              <a:t>HTML/CSS (Front-end)</a:t>
            </a:r>
            <a:endParaRPr/>
          </a:p>
          <a:p>
            <a:pPr marL="342900" lvl="0" indent="-342900" algn="l" rtl="0">
              <a:lnSpc>
                <a:spcPct val="100000"/>
              </a:lnSpc>
              <a:spcBef>
                <a:spcPts val="600"/>
              </a:spcBef>
              <a:spcAft>
                <a:spcPts val="0"/>
              </a:spcAft>
              <a:buSzPts val="2400"/>
              <a:buFont typeface="Helvetica Neue"/>
              <a:buAutoNum type="arabicPeriod"/>
            </a:pPr>
            <a:r>
              <a:rPr lang="en-US" sz="2400"/>
              <a:t>MongoDB (Database)</a:t>
            </a:r>
            <a:endParaRPr/>
          </a:p>
        </p:txBody>
      </p:sp>
      <p:pic>
        <p:nvPicPr>
          <p:cNvPr id="161" name="Google Shape;161;p11" descr="Gears"/>
          <p:cNvPicPr preferRelativeResize="0"/>
          <p:nvPr/>
        </p:nvPicPr>
        <p:blipFill rotWithShape="1">
          <a:blip r:embed="rId3">
            <a:alphaModFix/>
          </a:blip>
          <a:srcRect/>
          <a:stretch/>
        </p:blipFill>
        <p:spPr>
          <a:xfrm>
            <a:off x="6062697" y="629138"/>
            <a:ext cx="5445091" cy="5445091"/>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SPRINTS</a:t>
            </a:r>
            <a:endParaRPr/>
          </a:p>
        </p:txBody>
      </p:sp>
      <p:grpSp>
        <p:nvGrpSpPr>
          <p:cNvPr id="167" name="Google Shape;167;p12"/>
          <p:cNvGrpSpPr/>
          <p:nvPr/>
        </p:nvGrpSpPr>
        <p:grpSpPr>
          <a:xfrm>
            <a:off x="-148859" y="1140800"/>
            <a:ext cx="11656648" cy="4468380"/>
            <a:chOff x="-148859" y="1076077"/>
            <a:chExt cx="12861312" cy="4941524"/>
          </a:xfrm>
        </p:grpSpPr>
        <p:pic>
          <p:nvPicPr>
            <p:cNvPr id="168" name="Google Shape;168;p12"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169" name="Google Shape;169;p12"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pic>
          <p:nvPicPr>
            <p:cNvPr id="170" name="Google Shape;170;p12" descr="Icon&#10;&#10;Description automatically generated"/>
            <p:cNvPicPr preferRelativeResize="0"/>
            <p:nvPr/>
          </p:nvPicPr>
          <p:blipFill rotWithShape="1">
            <a:blip r:embed="rId3">
              <a:alphaModFix/>
            </a:blip>
            <a:srcRect/>
            <a:stretch/>
          </p:blipFill>
          <p:spPr>
            <a:xfrm>
              <a:off x="7835653" y="1140801"/>
              <a:ext cx="4876800" cy="4876800"/>
            </a:xfrm>
            <a:prstGeom prst="rect">
              <a:avLst/>
            </a:prstGeom>
            <a:noFill/>
            <a:ln>
              <a:noFill/>
            </a:ln>
            <a:effectLst>
              <a:outerShdw blurRad="190500" algn="tl" rotWithShape="0">
                <a:srgbClr val="000000">
                  <a:alpha val="69803"/>
                </a:srgbClr>
              </a:outerShdw>
            </a:effectLst>
          </p:spPr>
        </p:pic>
        <p:pic>
          <p:nvPicPr>
            <p:cNvPr id="171" name="Google Shape;171;p12" descr="Icon&#10;&#10;Description automatically generated"/>
            <p:cNvPicPr preferRelativeResize="0"/>
            <p:nvPr/>
          </p:nvPicPr>
          <p:blipFill rotWithShape="1">
            <a:blip r:embed="rId3">
              <a:alphaModFix/>
            </a:blip>
            <a:srcRect/>
            <a:stretch/>
          </p:blipFill>
          <p:spPr>
            <a:xfrm>
              <a:off x="5174149" y="1124620"/>
              <a:ext cx="4876800" cy="4876800"/>
            </a:xfrm>
            <a:prstGeom prst="rect">
              <a:avLst/>
            </a:prstGeom>
            <a:noFill/>
            <a:ln>
              <a:noFill/>
            </a:ln>
            <a:effectLst>
              <a:outerShdw blurRad="190500" algn="tl" rotWithShape="0">
                <a:srgbClr val="000000">
                  <a:alpha val="69803"/>
                </a:srgbClr>
              </a:outerShdw>
            </a:effectLst>
          </p:spPr>
        </p:pic>
      </p:grpSp>
      <p:sp>
        <p:nvSpPr>
          <p:cNvPr id="172" name="Google Shape;172;p12"/>
          <p:cNvSpPr txBox="1"/>
          <p:nvPr/>
        </p:nvSpPr>
        <p:spPr>
          <a:xfrm>
            <a:off x="8849435"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4</a:t>
            </a:r>
            <a:endParaRPr sz="1800" b="0" i="0" u="none" strike="noStrike" cap="none">
              <a:solidFill>
                <a:srgbClr val="0F496F"/>
              </a:solidFill>
              <a:latin typeface="Century Gothic"/>
              <a:ea typeface="Century Gothic"/>
              <a:cs typeface="Century Gothic"/>
              <a:sym typeface="Century Gothic"/>
            </a:endParaRPr>
          </a:p>
        </p:txBody>
      </p:sp>
      <p:sp>
        <p:nvSpPr>
          <p:cNvPr id="173" name="Google Shape;173;p12"/>
          <p:cNvSpPr txBox="1"/>
          <p:nvPr/>
        </p:nvSpPr>
        <p:spPr>
          <a:xfrm>
            <a:off x="6513820"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3</a:t>
            </a:r>
            <a:endParaRPr sz="1800" b="0" i="0" u="none" strike="noStrike" cap="none">
              <a:solidFill>
                <a:srgbClr val="0F496F"/>
              </a:solidFill>
              <a:latin typeface="Century Gothic"/>
              <a:ea typeface="Century Gothic"/>
              <a:cs typeface="Century Gothic"/>
              <a:sym typeface="Century Gothic"/>
            </a:endParaRPr>
          </a:p>
        </p:txBody>
      </p:sp>
      <p:sp>
        <p:nvSpPr>
          <p:cNvPr id="174" name="Google Shape;174;p12"/>
          <p:cNvSpPr txBox="1"/>
          <p:nvPr/>
        </p:nvSpPr>
        <p:spPr>
          <a:xfrm>
            <a:off x="4054716"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175" name="Google Shape;175;p12"/>
          <p:cNvSpPr txBox="1"/>
          <p:nvPr/>
        </p:nvSpPr>
        <p:spPr>
          <a:xfrm>
            <a:off x="1612798"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1</a:t>
            </a:r>
            <a:endParaRPr/>
          </a:p>
        </p:txBody>
      </p:sp>
      <p:grpSp>
        <p:nvGrpSpPr>
          <p:cNvPr id="181" name="Google Shape;181;p13"/>
          <p:cNvGrpSpPr/>
          <p:nvPr/>
        </p:nvGrpSpPr>
        <p:grpSpPr>
          <a:xfrm>
            <a:off x="-148859" y="1140800"/>
            <a:ext cx="11656648" cy="4468380"/>
            <a:chOff x="-148859" y="1076077"/>
            <a:chExt cx="12861312" cy="4941524"/>
          </a:xfrm>
        </p:grpSpPr>
        <p:pic>
          <p:nvPicPr>
            <p:cNvPr id="182" name="Google Shape;182;p13"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p:spPr>
        </p:pic>
        <p:pic>
          <p:nvPicPr>
            <p:cNvPr id="183" name="Google Shape;183;p13"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pic>
          <p:nvPicPr>
            <p:cNvPr id="184" name="Google Shape;184;p13" descr="Icon&#10;&#10;Description automatically generated"/>
            <p:cNvPicPr preferRelativeResize="0"/>
            <p:nvPr/>
          </p:nvPicPr>
          <p:blipFill rotWithShape="1">
            <a:blip r:embed="rId3">
              <a:alphaModFix/>
            </a:blip>
            <a:srcRect/>
            <a:stretch/>
          </p:blipFill>
          <p:spPr>
            <a:xfrm>
              <a:off x="7835653" y="1140801"/>
              <a:ext cx="4876800" cy="4876800"/>
            </a:xfrm>
            <a:prstGeom prst="rect">
              <a:avLst/>
            </a:prstGeom>
            <a:noFill/>
            <a:ln>
              <a:noFill/>
            </a:ln>
            <a:effectLst>
              <a:outerShdw blurRad="190500" algn="tl" rotWithShape="0">
                <a:srgbClr val="000000">
                  <a:alpha val="69803"/>
                </a:srgbClr>
              </a:outerShdw>
            </a:effectLst>
          </p:spPr>
        </p:pic>
        <p:pic>
          <p:nvPicPr>
            <p:cNvPr id="185" name="Google Shape;185;p13" descr="Icon&#10;&#10;Description automatically generated"/>
            <p:cNvPicPr preferRelativeResize="0"/>
            <p:nvPr/>
          </p:nvPicPr>
          <p:blipFill rotWithShape="1">
            <a:blip r:embed="rId3">
              <a:alphaModFix/>
            </a:blip>
            <a:srcRect/>
            <a:stretch/>
          </p:blipFill>
          <p:spPr>
            <a:xfrm>
              <a:off x="5174149" y="1124620"/>
              <a:ext cx="4876800" cy="4876800"/>
            </a:xfrm>
            <a:prstGeom prst="rect">
              <a:avLst/>
            </a:prstGeom>
            <a:noFill/>
            <a:ln>
              <a:noFill/>
            </a:ln>
            <a:effectLst>
              <a:outerShdw blurRad="190500" algn="tl" rotWithShape="0">
                <a:srgbClr val="000000">
                  <a:alpha val="69803"/>
                </a:srgbClr>
              </a:outerShdw>
            </a:effectLst>
          </p:spPr>
        </p:pic>
      </p:grpSp>
      <p:sp>
        <p:nvSpPr>
          <p:cNvPr id="186" name="Google Shape;186;p13"/>
          <p:cNvSpPr txBox="1"/>
          <p:nvPr/>
        </p:nvSpPr>
        <p:spPr>
          <a:xfrm>
            <a:off x="8849435"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4</a:t>
            </a:r>
            <a:endParaRPr sz="1800" b="0" i="0" u="none" strike="noStrike" cap="none">
              <a:solidFill>
                <a:srgbClr val="0F496F"/>
              </a:solidFill>
              <a:latin typeface="Century Gothic"/>
              <a:ea typeface="Century Gothic"/>
              <a:cs typeface="Century Gothic"/>
              <a:sym typeface="Century Gothic"/>
            </a:endParaRPr>
          </a:p>
        </p:txBody>
      </p:sp>
      <p:sp>
        <p:nvSpPr>
          <p:cNvPr id="187" name="Google Shape;187;p13"/>
          <p:cNvSpPr txBox="1"/>
          <p:nvPr/>
        </p:nvSpPr>
        <p:spPr>
          <a:xfrm>
            <a:off x="6513820"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3</a:t>
            </a:r>
            <a:endParaRPr sz="1800" b="0" i="0" u="none" strike="noStrike" cap="none">
              <a:solidFill>
                <a:srgbClr val="0F496F"/>
              </a:solidFill>
              <a:latin typeface="Century Gothic"/>
              <a:ea typeface="Century Gothic"/>
              <a:cs typeface="Century Gothic"/>
              <a:sym typeface="Century Gothic"/>
            </a:endParaRPr>
          </a:p>
        </p:txBody>
      </p:sp>
      <p:sp>
        <p:nvSpPr>
          <p:cNvPr id="188" name="Google Shape;188;p13"/>
          <p:cNvSpPr txBox="1"/>
          <p:nvPr/>
        </p:nvSpPr>
        <p:spPr>
          <a:xfrm>
            <a:off x="4054716"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189" name="Google Shape;189;p13"/>
          <p:cNvSpPr txBox="1"/>
          <p:nvPr/>
        </p:nvSpPr>
        <p:spPr>
          <a:xfrm>
            <a:off x="1612798"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
        <p:nvSpPr>
          <p:cNvPr id="190" name="Google Shape;190;p13"/>
          <p:cNvSpPr txBox="1"/>
          <p:nvPr/>
        </p:nvSpPr>
        <p:spPr>
          <a:xfrm>
            <a:off x="684211" y="5176779"/>
            <a:ext cx="6586082" cy="923328"/>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Researched about the technologies that can be related to the project</a:t>
            </a:r>
            <a:endParaRPr sz="1800" b="0" i="0" u="none" strike="noStrike" cap="none">
              <a:solidFill>
                <a:srgbClr val="0F496F"/>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Decided on who will work on which module.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BACKLOG</a:t>
            </a:r>
            <a:endParaRPr/>
          </a:p>
        </p:txBody>
      </p:sp>
      <p:graphicFrame>
        <p:nvGraphicFramePr>
          <p:cNvPr id="196" name="Google Shape;196;p14"/>
          <p:cNvGraphicFramePr/>
          <p:nvPr/>
        </p:nvGraphicFramePr>
        <p:xfrm>
          <a:off x="684212" y="1333500"/>
          <a:ext cx="3000000" cy="3000000"/>
        </p:xfrm>
        <a:graphic>
          <a:graphicData uri="http://schemas.openxmlformats.org/drawingml/2006/table">
            <a:tbl>
              <a:tblPr firstRow="1" bandRow="1">
                <a:noFill/>
                <a:tableStyleId>{6E4527B9-A5F9-4EBE-BDE2-58174E6274F6}</a:tableStyleId>
              </a:tblPr>
              <a:tblGrid>
                <a:gridCol w="1055700">
                  <a:extLst>
                    <a:ext uri="{9D8B030D-6E8A-4147-A177-3AD203B41FA5}">
                      <a16:colId xmlns:a16="http://schemas.microsoft.com/office/drawing/2014/main" val="20000"/>
                    </a:ext>
                  </a:extLst>
                </a:gridCol>
                <a:gridCol w="2036300">
                  <a:extLst>
                    <a:ext uri="{9D8B030D-6E8A-4147-A177-3AD203B41FA5}">
                      <a16:colId xmlns:a16="http://schemas.microsoft.com/office/drawing/2014/main" val="20001"/>
                    </a:ext>
                  </a:extLst>
                </a:gridCol>
                <a:gridCol w="986300">
                  <a:extLst>
                    <a:ext uri="{9D8B030D-6E8A-4147-A177-3AD203B41FA5}">
                      <a16:colId xmlns:a16="http://schemas.microsoft.com/office/drawing/2014/main" val="20002"/>
                    </a:ext>
                  </a:extLst>
                </a:gridCol>
                <a:gridCol w="2105700">
                  <a:extLst>
                    <a:ext uri="{9D8B030D-6E8A-4147-A177-3AD203B41FA5}">
                      <a16:colId xmlns:a16="http://schemas.microsoft.com/office/drawing/2014/main" val="20003"/>
                    </a:ext>
                  </a:extLst>
                </a:gridCol>
                <a:gridCol w="1546000">
                  <a:extLst>
                    <a:ext uri="{9D8B030D-6E8A-4147-A177-3AD203B41FA5}">
                      <a16:colId xmlns:a16="http://schemas.microsoft.com/office/drawing/2014/main" val="20004"/>
                    </a:ext>
                  </a:extLst>
                </a:gridCol>
                <a:gridCol w="1546000">
                  <a:extLst>
                    <a:ext uri="{9D8B030D-6E8A-4147-A177-3AD203B41FA5}">
                      <a16:colId xmlns:a16="http://schemas.microsoft.com/office/drawing/2014/main" val="20005"/>
                    </a:ext>
                  </a:extLst>
                </a:gridCol>
                <a:gridCol w="1546000">
                  <a:extLst>
                    <a:ext uri="{9D8B030D-6E8A-4147-A177-3AD203B41FA5}">
                      <a16:colId xmlns:a16="http://schemas.microsoft.com/office/drawing/2014/main" val="20006"/>
                    </a:ext>
                  </a:extLst>
                </a:gridCol>
              </a:tblGrid>
              <a:tr h="9525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Task</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Module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Priority</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Issues Encountered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Start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End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Status</a:t>
                      </a:r>
                      <a:endParaRPr/>
                    </a:p>
                  </a:txBody>
                  <a:tcPr marL="91450" marR="91450" marT="45725" marB="45725"/>
                </a:tc>
                <a:extLst>
                  <a:ext uri="{0D108BD9-81ED-4DB2-BD59-A6C34878D82A}">
                    <a16:rowId xmlns:a16="http://schemas.microsoft.com/office/drawing/2014/main" val="10000"/>
                  </a:ext>
                </a:extLst>
              </a:tr>
              <a:tr h="7366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1 : Task 1</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Database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We cannot use structured database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09/04/2020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09/18/2020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Completed</a:t>
                      </a:r>
                      <a:endParaRPr/>
                    </a:p>
                  </a:txBody>
                  <a:tcPr marL="91450" marR="91450" marT="45725" marB="45725"/>
                </a:tc>
                <a:extLst>
                  <a:ext uri="{0D108BD9-81ED-4DB2-BD59-A6C34878D82A}">
                    <a16:rowId xmlns:a16="http://schemas.microsoft.com/office/drawing/2014/main" val="10001"/>
                  </a:ext>
                </a:extLst>
              </a:tr>
              <a:tr h="7366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1 : Task 2</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Cloud Service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Decision of selecting the cloud and storage service depending upon the cost and usage.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09/07/2020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In-Progress</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RETROSPECTIVE SPRINT 1</a:t>
            </a:r>
            <a:endParaRPr/>
          </a:p>
        </p:txBody>
      </p:sp>
      <p:pic>
        <p:nvPicPr>
          <p:cNvPr id="202" name="Google Shape;202;p15" descr="A picture containing table&#10;&#10;Description automatically generated"/>
          <p:cNvPicPr preferRelativeResize="0"/>
          <p:nvPr/>
        </p:nvPicPr>
        <p:blipFill rotWithShape="1">
          <a:blip r:embed="rId3">
            <a:alphaModFix/>
          </a:blip>
          <a:srcRect l="832" t="11837" r="6730" b="38905"/>
          <a:stretch/>
        </p:blipFill>
        <p:spPr>
          <a:xfrm>
            <a:off x="281353" y="1461477"/>
            <a:ext cx="11629293" cy="3102708"/>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2</a:t>
            </a:r>
            <a:endParaRPr/>
          </a:p>
        </p:txBody>
      </p:sp>
      <p:grpSp>
        <p:nvGrpSpPr>
          <p:cNvPr id="208" name="Google Shape;208;p16"/>
          <p:cNvGrpSpPr/>
          <p:nvPr/>
        </p:nvGrpSpPr>
        <p:grpSpPr>
          <a:xfrm>
            <a:off x="-148859" y="1140800"/>
            <a:ext cx="11656648" cy="4468380"/>
            <a:chOff x="-148859" y="1076077"/>
            <a:chExt cx="12861312" cy="4941524"/>
          </a:xfrm>
        </p:grpSpPr>
        <p:pic>
          <p:nvPicPr>
            <p:cNvPr id="209" name="Google Shape;209;p16"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210" name="Google Shape;210;p16"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p:spPr>
        </p:pic>
        <p:pic>
          <p:nvPicPr>
            <p:cNvPr id="211" name="Google Shape;211;p16" descr="Icon&#10;&#10;Description automatically generated"/>
            <p:cNvPicPr preferRelativeResize="0"/>
            <p:nvPr/>
          </p:nvPicPr>
          <p:blipFill rotWithShape="1">
            <a:blip r:embed="rId3">
              <a:alphaModFix/>
            </a:blip>
            <a:srcRect/>
            <a:stretch/>
          </p:blipFill>
          <p:spPr>
            <a:xfrm>
              <a:off x="7835653" y="1140801"/>
              <a:ext cx="4876800" cy="4876800"/>
            </a:xfrm>
            <a:prstGeom prst="rect">
              <a:avLst/>
            </a:prstGeom>
            <a:noFill/>
            <a:ln>
              <a:noFill/>
            </a:ln>
            <a:effectLst>
              <a:outerShdw blurRad="190500" algn="tl" rotWithShape="0">
                <a:srgbClr val="000000">
                  <a:alpha val="69803"/>
                </a:srgbClr>
              </a:outerShdw>
            </a:effectLst>
          </p:spPr>
        </p:pic>
        <p:pic>
          <p:nvPicPr>
            <p:cNvPr id="212" name="Google Shape;212;p16" descr="Icon&#10;&#10;Description automatically generated"/>
            <p:cNvPicPr preferRelativeResize="0"/>
            <p:nvPr/>
          </p:nvPicPr>
          <p:blipFill rotWithShape="1">
            <a:blip r:embed="rId3">
              <a:alphaModFix/>
            </a:blip>
            <a:srcRect/>
            <a:stretch/>
          </p:blipFill>
          <p:spPr>
            <a:xfrm>
              <a:off x="5174149" y="1124620"/>
              <a:ext cx="4876800" cy="4876800"/>
            </a:xfrm>
            <a:prstGeom prst="rect">
              <a:avLst/>
            </a:prstGeom>
            <a:noFill/>
            <a:ln>
              <a:noFill/>
            </a:ln>
            <a:effectLst>
              <a:outerShdw blurRad="190500" algn="tl" rotWithShape="0">
                <a:srgbClr val="000000">
                  <a:alpha val="69803"/>
                </a:srgbClr>
              </a:outerShdw>
            </a:effectLst>
          </p:spPr>
        </p:pic>
      </p:grpSp>
      <p:sp>
        <p:nvSpPr>
          <p:cNvPr id="213" name="Google Shape;213;p16"/>
          <p:cNvSpPr txBox="1"/>
          <p:nvPr/>
        </p:nvSpPr>
        <p:spPr>
          <a:xfrm>
            <a:off x="8849435"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4</a:t>
            </a:r>
            <a:endParaRPr sz="1800" b="0" i="0" u="none" strike="noStrike" cap="none">
              <a:solidFill>
                <a:srgbClr val="0F496F"/>
              </a:solidFill>
              <a:latin typeface="Century Gothic"/>
              <a:ea typeface="Century Gothic"/>
              <a:cs typeface="Century Gothic"/>
              <a:sym typeface="Century Gothic"/>
            </a:endParaRPr>
          </a:p>
        </p:txBody>
      </p:sp>
      <p:sp>
        <p:nvSpPr>
          <p:cNvPr id="214" name="Google Shape;214;p16"/>
          <p:cNvSpPr txBox="1"/>
          <p:nvPr/>
        </p:nvSpPr>
        <p:spPr>
          <a:xfrm>
            <a:off x="6513820"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3</a:t>
            </a:r>
            <a:endParaRPr sz="1800" b="0" i="0" u="none" strike="noStrike" cap="none">
              <a:solidFill>
                <a:srgbClr val="0F496F"/>
              </a:solidFill>
              <a:latin typeface="Century Gothic"/>
              <a:ea typeface="Century Gothic"/>
              <a:cs typeface="Century Gothic"/>
              <a:sym typeface="Century Gothic"/>
            </a:endParaRPr>
          </a:p>
        </p:txBody>
      </p:sp>
      <p:sp>
        <p:nvSpPr>
          <p:cNvPr id="215" name="Google Shape;215;p16"/>
          <p:cNvSpPr txBox="1"/>
          <p:nvPr/>
        </p:nvSpPr>
        <p:spPr>
          <a:xfrm>
            <a:off x="4054716"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216" name="Google Shape;216;p16"/>
          <p:cNvSpPr txBox="1"/>
          <p:nvPr/>
        </p:nvSpPr>
        <p:spPr>
          <a:xfrm>
            <a:off x="1612798"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
        <p:nvSpPr>
          <p:cNvPr id="217" name="Google Shape;217;p16"/>
          <p:cNvSpPr txBox="1"/>
          <p:nvPr/>
        </p:nvSpPr>
        <p:spPr>
          <a:xfrm>
            <a:off x="684211" y="5176779"/>
            <a:ext cx="8297153" cy="923328"/>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Selection and learning about web application technology.</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Learning about compatibility of database.</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Started initial development of web application.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BACKLOG</a:t>
            </a:r>
            <a:endParaRPr/>
          </a:p>
        </p:txBody>
      </p:sp>
      <p:graphicFrame>
        <p:nvGraphicFramePr>
          <p:cNvPr id="223" name="Google Shape;223;p17"/>
          <p:cNvGraphicFramePr/>
          <p:nvPr/>
        </p:nvGraphicFramePr>
        <p:xfrm>
          <a:off x="684212" y="1333500"/>
          <a:ext cx="3000000" cy="3000000"/>
        </p:xfrm>
        <a:graphic>
          <a:graphicData uri="http://schemas.openxmlformats.org/drawingml/2006/table">
            <a:tbl>
              <a:tblPr firstRow="1" bandRow="1">
                <a:noFill/>
                <a:tableStyleId>{6E4527B9-A5F9-4EBE-BDE2-58174E6274F6}</a:tableStyleId>
              </a:tblPr>
              <a:tblGrid>
                <a:gridCol w="1131900">
                  <a:extLst>
                    <a:ext uri="{9D8B030D-6E8A-4147-A177-3AD203B41FA5}">
                      <a16:colId xmlns:a16="http://schemas.microsoft.com/office/drawing/2014/main" val="20000"/>
                    </a:ext>
                  </a:extLst>
                </a:gridCol>
                <a:gridCol w="1960100">
                  <a:extLst>
                    <a:ext uri="{9D8B030D-6E8A-4147-A177-3AD203B41FA5}">
                      <a16:colId xmlns:a16="http://schemas.microsoft.com/office/drawing/2014/main" val="20001"/>
                    </a:ext>
                  </a:extLst>
                </a:gridCol>
                <a:gridCol w="1075200">
                  <a:extLst>
                    <a:ext uri="{9D8B030D-6E8A-4147-A177-3AD203B41FA5}">
                      <a16:colId xmlns:a16="http://schemas.microsoft.com/office/drawing/2014/main" val="20002"/>
                    </a:ext>
                  </a:extLst>
                </a:gridCol>
                <a:gridCol w="2016800">
                  <a:extLst>
                    <a:ext uri="{9D8B030D-6E8A-4147-A177-3AD203B41FA5}">
                      <a16:colId xmlns:a16="http://schemas.microsoft.com/office/drawing/2014/main" val="20003"/>
                    </a:ext>
                  </a:extLst>
                </a:gridCol>
                <a:gridCol w="1546000">
                  <a:extLst>
                    <a:ext uri="{9D8B030D-6E8A-4147-A177-3AD203B41FA5}">
                      <a16:colId xmlns:a16="http://schemas.microsoft.com/office/drawing/2014/main" val="20004"/>
                    </a:ext>
                  </a:extLst>
                </a:gridCol>
                <a:gridCol w="1546000">
                  <a:extLst>
                    <a:ext uri="{9D8B030D-6E8A-4147-A177-3AD203B41FA5}">
                      <a16:colId xmlns:a16="http://schemas.microsoft.com/office/drawing/2014/main" val="20005"/>
                    </a:ext>
                  </a:extLst>
                </a:gridCol>
                <a:gridCol w="1546000">
                  <a:extLst>
                    <a:ext uri="{9D8B030D-6E8A-4147-A177-3AD203B41FA5}">
                      <a16:colId xmlns:a16="http://schemas.microsoft.com/office/drawing/2014/main" val="20006"/>
                    </a:ext>
                  </a:extLst>
                </a:gridCol>
              </a:tblGrid>
              <a:tr h="9525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Task</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Module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Priority</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Issues Encountered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Start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End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Status</a:t>
                      </a:r>
                      <a:endParaRPr/>
                    </a:p>
                  </a:txBody>
                  <a:tcPr marL="91450" marR="91450" marT="45725" marB="45725"/>
                </a:tc>
                <a:extLst>
                  <a:ext uri="{0D108BD9-81ED-4DB2-BD59-A6C34878D82A}">
                    <a16:rowId xmlns:a16="http://schemas.microsoft.com/office/drawing/2014/main" val="10000"/>
                  </a:ext>
                </a:extLst>
              </a:tr>
              <a:tr h="5715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2 : Task 1</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Web Application</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Medium</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Selecting the layout of the front-end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09/23/2020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10/02/2020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Completed</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RETROSPECTIVE SPRINT 2</a:t>
            </a:r>
            <a:endParaRPr/>
          </a:p>
        </p:txBody>
      </p:sp>
      <p:pic>
        <p:nvPicPr>
          <p:cNvPr id="229" name="Google Shape;229;p18" descr="A picture containing chart&#10;&#10;Description automatically generated"/>
          <p:cNvPicPr preferRelativeResize="0"/>
          <p:nvPr/>
        </p:nvPicPr>
        <p:blipFill rotWithShape="1">
          <a:blip r:embed="rId3">
            <a:alphaModFix/>
          </a:blip>
          <a:srcRect l="576" t="11406" r="5833" b="39657"/>
          <a:stretch/>
        </p:blipFill>
        <p:spPr>
          <a:xfrm>
            <a:off x="281352" y="1547446"/>
            <a:ext cx="11605847" cy="3149599"/>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3</a:t>
            </a:r>
            <a:endParaRPr/>
          </a:p>
        </p:txBody>
      </p:sp>
      <p:grpSp>
        <p:nvGrpSpPr>
          <p:cNvPr id="235" name="Google Shape;235;p19"/>
          <p:cNvGrpSpPr/>
          <p:nvPr/>
        </p:nvGrpSpPr>
        <p:grpSpPr>
          <a:xfrm>
            <a:off x="-148859" y="1140800"/>
            <a:ext cx="11656648" cy="4468380"/>
            <a:chOff x="-148859" y="1076077"/>
            <a:chExt cx="12861312" cy="4941524"/>
          </a:xfrm>
        </p:grpSpPr>
        <p:pic>
          <p:nvPicPr>
            <p:cNvPr id="236" name="Google Shape;236;p19"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237" name="Google Shape;237;p19"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pic>
          <p:nvPicPr>
            <p:cNvPr id="238" name="Google Shape;238;p19" descr="Icon&#10;&#10;Description automatically generated"/>
            <p:cNvPicPr preferRelativeResize="0"/>
            <p:nvPr/>
          </p:nvPicPr>
          <p:blipFill rotWithShape="1">
            <a:blip r:embed="rId3">
              <a:alphaModFix/>
            </a:blip>
            <a:srcRect/>
            <a:stretch/>
          </p:blipFill>
          <p:spPr>
            <a:xfrm>
              <a:off x="7835653" y="1140801"/>
              <a:ext cx="4876800" cy="4876800"/>
            </a:xfrm>
            <a:prstGeom prst="rect">
              <a:avLst/>
            </a:prstGeom>
            <a:noFill/>
            <a:ln>
              <a:noFill/>
            </a:ln>
            <a:effectLst>
              <a:outerShdw blurRad="190500" algn="tl" rotWithShape="0">
                <a:srgbClr val="000000">
                  <a:alpha val="69803"/>
                </a:srgbClr>
              </a:outerShdw>
            </a:effectLst>
          </p:spPr>
        </p:pic>
        <p:pic>
          <p:nvPicPr>
            <p:cNvPr id="239" name="Google Shape;239;p19" descr="Icon&#10;&#10;Description automatically generated"/>
            <p:cNvPicPr preferRelativeResize="0"/>
            <p:nvPr/>
          </p:nvPicPr>
          <p:blipFill rotWithShape="1">
            <a:blip r:embed="rId3">
              <a:alphaModFix/>
            </a:blip>
            <a:srcRect/>
            <a:stretch/>
          </p:blipFill>
          <p:spPr>
            <a:xfrm>
              <a:off x="5174149" y="1124620"/>
              <a:ext cx="4876800" cy="4876800"/>
            </a:xfrm>
            <a:prstGeom prst="rect">
              <a:avLst/>
            </a:prstGeom>
            <a:noFill/>
            <a:ln>
              <a:noFill/>
            </a:ln>
          </p:spPr>
        </p:pic>
      </p:grpSp>
      <p:sp>
        <p:nvSpPr>
          <p:cNvPr id="240" name="Google Shape;240;p19"/>
          <p:cNvSpPr txBox="1"/>
          <p:nvPr/>
        </p:nvSpPr>
        <p:spPr>
          <a:xfrm>
            <a:off x="8849435"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4</a:t>
            </a:r>
            <a:endParaRPr sz="1800" b="0" i="0" u="none" strike="noStrike" cap="none">
              <a:solidFill>
                <a:srgbClr val="0F496F"/>
              </a:solidFill>
              <a:latin typeface="Century Gothic"/>
              <a:ea typeface="Century Gothic"/>
              <a:cs typeface="Century Gothic"/>
              <a:sym typeface="Century Gothic"/>
            </a:endParaRPr>
          </a:p>
        </p:txBody>
      </p:sp>
      <p:sp>
        <p:nvSpPr>
          <p:cNvPr id="241" name="Google Shape;241;p19"/>
          <p:cNvSpPr txBox="1"/>
          <p:nvPr/>
        </p:nvSpPr>
        <p:spPr>
          <a:xfrm>
            <a:off x="6513820"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3</a:t>
            </a:r>
            <a:endParaRPr sz="1800" b="0" i="0" u="none" strike="noStrike" cap="none">
              <a:solidFill>
                <a:srgbClr val="0F496F"/>
              </a:solidFill>
              <a:latin typeface="Century Gothic"/>
              <a:ea typeface="Century Gothic"/>
              <a:cs typeface="Century Gothic"/>
              <a:sym typeface="Century Gothic"/>
            </a:endParaRPr>
          </a:p>
        </p:txBody>
      </p:sp>
      <p:sp>
        <p:nvSpPr>
          <p:cNvPr id="242" name="Google Shape;242;p19"/>
          <p:cNvSpPr txBox="1"/>
          <p:nvPr/>
        </p:nvSpPr>
        <p:spPr>
          <a:xfrm>
            <a:off x="4054716"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243" name="Google Shape;243;p19"/>
          <p:cNvSpPr txBox="1"/>
          <p:nvPr/>
        </p:nvSpPr>
        <p:spPr>
          <a:xfrm>
            <a:off x="1612798"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
        <p:nvSpPr>
          <p:cNvPr id="244" name="Google Shape;244;p19"/>
          <p:cNvSpPr txBox="1"/>
          <p:nvPr/>
        </p:nvSpPr>
        <p:spPr>
          <a:xfrm>
            <a:off x="684211" y="5038279"/>
            <a:ext cx="8411366" cy="1200327"/>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Researched and experimented on subprocess module of Python for compiler.</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Developed the frontend for compiler module.</a:t>
            </a:r>
            <a:endParaRPr sz="1800" b="0" i="0" u="none" strike="noStrike" cap="none">
              <a:solidFill>
                <a:srgbClr val="0F496F"/>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Developed the module for saving the source code.</a:t>
            </a:r>
            <a:endParaRPr sz="1800" b="0" i="0" u="none" strike="noStrike" cap="none">
              <a:solidFill>
                <a:srgbClr val="0F496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03530" y="235527"/>
            <a:ext cx="3657601" cy="1004455"/>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INTRODUCTION</a:t>
            </a:r>
            <a:endParaRPr/>
          </a:p>
        </p:txBody>
      </p:sp>
      <p:sp>
        <p:nvSpPr>
          <p:cNvPr id="102" name="Google Shape;102;p2"/>
          <p:cNvSpPr txBox="1">
            <a:spLocks noGrp="1"/>
          </p:cNvSpPr>
          <p:nvPr>
            <p:ph type="body" idx="1"/>
          </p:nvPr>
        </p:nvSpPr>
        <p:spPr>
          <a:xfrm>
            <a:off x="803531" y="737754"/>
            <a:ext cx="10075964" cy="5022274"/>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SzPts val="1600"/>
              <a:buFont typeface="Century Gothic"/>
              <a:buNone/>
            </a:pPr>
            <a:r>
              <a:rPr lang="en-US" i="1"/>
              <a:t>In today’s fast and competitive world everything is</a:t>
            </a:r>
            <a:r>
              <a:rPr lang="en-US"/>
              <a:t> </a:t>
            </a:r>
            <a:r>
              <a:rPr lang="en-US" i="1"/>
              <a:t>available on internet, and on web. So, we developed an online compiler using cloud computing. The main objective of this project is to develop a centralized compiler that helps to reduce problems like portability storage, cost, and space. </a:t>
            </a:r>
            <a:endParaRPr/>
          </a:p>
          <a:p>
            <a:pPr marL="0" lvl="0" indent="0" algn="l" rtl="0">
              <a:lnSpc>
                <a:spcPct val="100000"/>
              </a:lnSpc>
              <a:spcBef>
                <a:spcPts val="600"/>
              </a:spcBef>
              <a:spcAft>
                <a:spcPts val="0"/>
              </a:spcAft>
              <a:buSzPts val="1600"/>
              <a:buFont typeface="Century Gothic"/>
              <a:buNone/>
            </a:pPr>
            <a:endParaRPr i="1"/>
          </a:p>
          <a:p>
            <a:pPr marL="0" lvl="0" indent="0" algn="l" rtl="0">
              <a:lnSpc>
                <a:spcPct val="100000"/>
              </a:lnSpc>
              <a:spcBef>
                <a:spcPts val="600"/>
              </a:spcBef>
              <a:spcAft>
                <a:spcPts val="0"/>
              </a:spcAft>
              <a:buSzPts val="1600"/>
              <a:buFont typeface="Century Gothic"/>
              <a:buNone/>
            </a:pPr>
            <a:r>
              <a:rPr lang="en-US" i="1"/>
              <a:t>It is the most convenient tool to compile code, remove errors and debug code. Moreover, we can run the web-based application remotely from any network connection that is independent of platform. The challenge of installing a compiler on each machine is also avoided and therefore, these all benefits make this application suitable of cloud based online compiler make it suitable for performing online exams.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BACKLOG</a:t>
            </a:r>
            <a:endParaRPr/>
          </a:p>
        </p:txBody>
      </p:sp>
      <p:graphicFrame>
        <p:nvGraphicFramePr>
          <p:cNvPr id="250" name="Google Shape;250;p20"/>
          <p:cNvGraphicFramePr/>
          <p:nvPr/>
        </p:nvGraphicFramePr>
        <p:xfrm>
          <a:off x="684212" y="1333500"/>
          <a:ext cx="3000000" cy="3000000"/>
        </p:xfrm>
        <a:graphic>
          <a:graphicData uri="http://schemas.openxmlformats.org/drawingml/2006/table">
            <a:tbl>
              <a:tblPr firstRow="1" bandRow="1">
                <a:noFill/>
                <a:tableStyleId>{6E4527B9-A5F9-4EBE-BDE2-58174E6274F6}</a:tableStyleId>
              </a:tblPr>
              <a:tblGrid>
                <a:gridCol w="1157300">
                  <a:extLst>
                    <a:ext uri="{9D8B030D-6E8A-4147-A177-3AD203B41FA5}">
                      <a16:colId xmlns:a16="http://schemas.microsoft.com/office/drawing/2014/main" val="20000"/>
                    </a:ext>
                  </a:extLst>
                </a:gridCol>
                <a:gridCol w="1934700">
                  <a:extLst>
                    <a:ext uri="{9D8B030D-6E8A-4147-A177-3AD203B41FA5}">
                      <a16:colId xmlns:a16="http://schemas.microsoft.com/office/drawing/2014/main" val="20001"/>
                    </a:ext>
                  </a:extLst>
                </a:gridCol>
                <a:gridCol w="986300">
                  <a:extLst>
                    <a:ext uri="{9D8B030D-6E8A-4147-A177-3AD203B41FA5}">
                      <a16:colId xmlns:a16="http://schemas.microsoft.com/office/drawing/2014/main" val="20002"/>
                    </a:ext>
                  </a:extLst>
                </a:gridCol>
                <a:gridCol w="2105700">
                  <a:extLst>
                    <a:ext uri="{9D8B030D-6E8A-4147-A177-3AD203B41FA5}">
                      <a16:colId xmlns:a16="http://schemas.microsoft.com/office/drawing/2014/main" val="20003"/>
                    </a:ext>
                  </a:extLst>
                </a:gridCol>
                <a:gridCol w="1546000">
                  <a:extLst>
                    <a:ext uri="{9D8B030D-6E8A-4147-A177-3AD203B41FA5}">
                      <a16:colId xmlns:a16="http://schemas.microsoft.com/office/drawing/2014/main" val="20004"/>
                    </a:ext>
                  </a:extLst>
                </a:gridCol>
                <a:gridCol w="1546000">
                  <a:extLst>
                    <a:ext uri="{9D8B030D-6E8A-4147-A177-3AD203B41FA5}">
                      <a16:colId xmlns:a16="http://schemas.microsoft.com/office/drawing/2014/main" val="20005"/>
                    </a:ext>
                  </a:extLst>
                </a:gridCol>
                <a:gridCol w="1546000">
                  <a:extLst>
                    <a:ext uri="{9D8B030D-6E8A-4147-A177-3AD203B41FA5}">
                      <a16:colId xmlns:a16="http://schemas.microsoft.com/office/drawing/2014/main" val="20006"/>
                    </a:ext>
                  </a:extLst>
                </a:gridCol>
              </a:tblGrid>
              <a:tr h="9525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Task</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Module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Priority</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Issues Encountered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Start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End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Status</a:t>
                      </a:r>
                      <a:endParaRPr/>
                    </a:p>
                  </a:txBody>
                  <a:tcPr marL="91450" marR="91450" marT="45725" marB="45725"/>
                </a:tc>
                <a:extLst>
                  <a:ext uri="{0D108BD9-81ED-4DB2-BD59-A6C34878D82A}">
                    <a16:rowId xmlns:a16="http://schemas.microsoft.com/office/drawing/2014/main" val="10000"/>
                  </a:ext>
                </a:extLst>
              </a:tr>
              <a:tr h="5842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3 : Task 1</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Compiler</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Cannot take string as an argument for execution. </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10/06/2020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In-Progress</a:t>
                      </a:r>
                      <a:endParaRPr/>
                    </a:p>
                  </a:txBody>
                  <a:tcPr marL="91450" marR="91450" marT="45725" marB="45725"/>
                </a:tc>
                <a:extLst>
                  <a:ext uri="{0D108BD9-81ED-4DB2-BD59-A6C34878D82A}">
                    <a16:rowId xmlns:a16="http://schemas.microsoft.com/office/drawing/2014/main" val="10001"/>
                  </a:ext>
                </a:extLst>
              </a:tr>
              <a:tr h="12660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3 : Task 2</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Compiler</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Source code cannot take any input. </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10/06/2020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In-Progress</a:t>
                      </a:r>
                      <a:endParaRPr/>
                    </a:p>
                  </a:txBody>
                  <a:tcPr marL="91450" marR="91450" marT="45725" marB="45725"/>
                </a:tc>
                <a:extLst>
                  <a:ext uri="{0D108BD9-81ED-4DB2-BD59-A6C34878D82A}">
                    <a16:rowId xmlns:a16="http://schemas.microsoft.com/office/drawing/2014/main" val="10002"/>
                  </a:ext>
                </a:extLst>
              </a:tr>
              <a:tr h="12660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3 : Task 3</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Save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Low</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Connection between database and web application has not been established.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10/15/2020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In-Progress</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1"/>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RETROSPECTIVE SPRINT 3</a:t>
            </a:r>
            <a:endParaRPr/>
          </a:p>
        </p:txBody>
      </p:sp>
      <p:pic>
        <p:nvPicPr>
          <p:cNvPr id="256" name="Google Shape;256;p21" descr="A picture containing graphical user interface&#10;&#10;Description automatically generated"/>
          <p:cNvPicPr preferRelativeResize="0"/>
          <p:nvPr/>
        </p:nvPicPr>
        <p:blipFill rotWithShape="1">
          <a:blip r:embed="rId3">
            <a:alphaModFix/>
          </a:blip>
          <a:srcRect l="1090" t="25933" r="6988" b="33674"/>
          <a:stretch/>
        </p:blipFill>
        <p:spPr>
          <a:xfrm>
            <a:off x="289170" y="1672492"/>
            <a:ext cx="11655553" cy="3180862"/>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4</a:t>
            </a:r>
            <a:endParaRPr/>
          </a:p>
        </p:txBody>
      </p:sp>
      <p:grpSp>
        <p:nvGrpSpPr>
          <p:cNvPr id="262" name="Google Shape;262;p22"/>
          <p:cNvGrpSpPr/>
          <p:nvPr/>
        </p:nvGrpSpPr>
        <p:grpSpPr>
          <a:xfrm>
            <a:off x="-148859" y="1140800"/>
            <a:ext cx="11656648" cy="4468380"/>
            <a:chOff x="-148859" y="1076077"/>
            <a:chExt cx="12861312" cy="4941524"/>
          </a:xfrm>
        </p:grpSpPr>
        <p:pic>
          <p:nvPicPr>
            <p:cNvPr id="263" name="Google Shape;263;p22"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264" name="Google Shape;264;p22"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pic>
          <p:nvPicPr>
            <p:cNvPr id="265" name="Google Shape;265;p22" descr="Icon&#10;&#10;Description automatically generated"/>
            <p:cNvPicPr preferRelativeResize="0"/>
            <p:nvPr/>
          </p:nvPicPr>
          <p:blipFill rotWithShape="1">
            <a:blip r:embed="rId3">
              <a:alphaModFix/>
            </a:blip>
            <a:srcRect/>
            <a:stretch/>
          </p:blipFill>
          <p:spPr>
            <a:xfrm>
              <a:off x="7835653" y="1140801"/>
              <a:ext cx="4876800" cy="4876800"/>
            </a:xfrm>
            <a:prstGeom prst="rect">
              <a:avLst/>
            </a:prstGeom>
            <a:noFill/>
            <a:ln>
              <a:noFill/>
            </a:ln>
          </p:spPr>
        </p:pic>
        <p:pic>
          <p:nvPicPr>
            <p:cNvPr id="266" name="Google Shape;266;p22" descr="Icon&#10;&#10;Description automatically generated"/>
            <p:cNvPicPr preferRelativeResize="0"/>
            <p:nvPr/>
          </p:nvPicPr>
          <p:blipFill rotWithShape="1">
            <a:blip r:embed="rId3">
              <a:alphaModFix/>
            </a:blip>
            <a:srcRect/>
            <a:stretch/>
          </p:blipFill>
          <p:spPr>
            <a:xfrm>
              <a:off x="5174149" y="1124620"/>
              <a:ext cx="4876800" cy="4876800"/>
            </a:xfrm>
            <a:prstGeom prst="rect">
              <a:avLst/>
            </a:prstGeom>
            <a:noFill/>
            <a:ln>
              <a:noFill/>
            </a:ln>
            <a:effectLst>
              <a:outerShdw blurRad="190500" algn="tl" rotWithShape="0">
                <a:srgbClr val="000000">
                  <a:alpha val="69803"/>
                </a:srgbClr>
              </a:outerShdw>
            </a:effectLst>
          </p:spPr>
        </p:pic>
      </p:grpSp>
      <p:sp>
        <p:nvSpPr>
          <p:cNvPr id="267" name="Google Shape;267;p22"/>
          <p:cNvSpPr txBox="1"/>
          <p:nvPr/>
        </p:nvSpPr>
        <p:spPr>
          <a:xfrm>
            <a:off x="8849435"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4</a:t>
            </a:r>
            <a:endParaRPr sz="1800" b="0" i="0" u="none" strike="noStrike" cap="none">
              <a:solidFill>
                <a:srgbClr val="0F496F"/>
              </a:solidFill>
              <a:latin typeface="Century Gothic"/>
              <a:ea typeface="Century Gothic"/>
              <a:cs typeface="Century Gothic"/>
              <a:sym typeface="Century Gothic"/>
            </a:endParaRPr>
          </a:p>
        </p:txBody>
      </p:sp>
      <p:sp>
        <p:nvSpPr>
          <p:cNvPr id="268" name="Google Shape;268;p22"/>
          <p:cNvSpPr txBox="1"/>
          <p:nvPr/>
        </p:nvSpPr>
        <p:spPr>
          <a:xfrm>
            <a:off x="6513820"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3</a:t>
            </a:r>
            <a:endParaRPr sz="1800" b="0" i="0" u="none" strike="noStrike" cap="none">
              <a:solidFill>
                <a:srgbClr val="0F496F"/>
              </a:solidFill>
              <a:latin typeface="Century Gothic"/>
              <a:ea typeface="Century Gothic"/>
              <a:cs typeface="Century Gothic"/>
              <a:sym typeface="Century Gothic"/>
            </a:endParaRPr>
          </a:p>
        </p:txBody>
      </p:sp>
      <p:sp>
        <p:nvSpPr>
          <p:cNvPr id="269" name="Google Shape;269;p22"/>
          <p:cNvSpPr txBox="1"/>
          <p:nvPr/>
        </p:nvSpPr>
        <p:spPr>
          <a:xfrm>
            <a:off x="4054716"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2</a:t>
            </a:r>
            <a:endParaRPr sz="1800" b="0" i="0" u="none" strike="noStrike" cap="none">
              <a:solidFill>
                <a:srgbClr val="0F496F"/>
              </a:solidFill>
              <a:latin typeface="Century Gothic"/>
              <a:ea typeface="Century Gothic"/>
              <a:cs typeface="Century Gothic"/>
              <a:sym typeface="Century Gothic"/>
            </a:endParaRPr>
          </a:p>
        </p:txBody>
      </p:sp>
      <p:sp>
        <p:nvSpPr>
          <p:cNvPr id="270" name="Google Shape;270;p22"/>
          <p:cNvSpPr txBox="1"/>
          <p:nvPr/>
        </p:nvSpPr>
        <p:spPr>
          <a:xfrm>
            <a:off x="1612798" y="3344480"/>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a:solidFill>
                  <a:srgbClr val="0F496F"/>
                </a:solidFill>
                <a:latin typeface="Century Gothic"/>
                <a:ea typeface="Century Gothic"/>
                <a:cs typeface="Century Gothic"/>
                <a:sym typeface="Century Gothic"/>
              </a:rPr>
              <a:t>Sprint 1</a:t>
            </a:r>
            <a:endParaRPr sz="1800" b="0" i="0" u="none" strike="noStrike" cap="none">
              <a:solidFill>
                <a:srgbClr val="0F496F"/>
              </a:solidFill>
              <a:latin typeface="Century Gothic"/>
              <a:ea typeface="Century Gothic"/>
              <a:cs typeface="Century Gothic"/>
              <a:sym typeface="Century Gothic"/>
            </a:endParaRPr>
          </a:p>
        </p:txBody>
      </p:sp>
      <p:sp>
        <p:nvSpPr>
          <p:cNvPr id="271" name="Google Shape;271;p22"/>
          <p:cNvSpPr txBox="1"/>
          <p:nvPr/>
        </p:nvSpPr>
        <p:spPr>
          <a:xfrm>
            <a:off x="684211" y="5084082"/>
            <a:ext cx="8153400" cy="923328"/>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Developed the registration and login module with authentication.</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Created tables in MongoDB for registration and login.</a:t>
            </a:r>
            <a:endParaRPr/>
          </a:p>
          <a:p>
            <a:pPr marL="285750" marR="0" lvl="0" indent="-285750" algn="l" rtl="0">
              <a:lnSpc>
                <a:spcPct val="100000"/>
              </a:lnSpc>
              <a:spcBef>
                <a:spcPts val="0"/>
              </a:spcBef>
              <a:spcAft>
                <a:spcPts val="0"/>
              </a:spcAft>
              <a:buClr>
                <a:srgbClr val="0F496F"/>
              </a:buClr>
              <a:buSzPts val="1800"/>
              <a:buFont typeface="Arial"/>
              <a:buChar char="•"/>
            </a:pPr>
            <a:r>
              <a:rPr lang="en-US" sz="1800" b="0" i="0" u="none" strike="noStrike" cap="none">
                <a:solidFill>
                  <a:srgbClr val="0F496F"/>
                </a:solidFill>
                <a:latin typeface="Century Gothic"/>
                <a:ea typeface="Century Gothic"/>
                <a:cs typeface="Century Gothic"/>
                <a:sym typeface="Century Gothic"/>
              </a:rPr>
              <a:t>Created Integrated APIs for web application.</a:t>
            </a:r>
            <a:endParaRPr sz="1800" b="0" i="0" u="none" strike="noStrike" cap="none">
              <a:solidFill>
                <a:srgbClr val="0F496F"/>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 BACKLOG</a:t>
            </a:r>
            <a:endParaRPr/>
          </a:p>
        </p:txBody>
      </p:sp>
      <p:graphicFrame>
        <p:nvGraphicFramePr>
          <p:cNvPr id="277" name="Google Shape;277;p23"/>
          <p:cNvGraphicFramePr/>
          <p:nvPr/>
        </p:nvGraphicFramePr>
        <p:xfrm>
          <a:off x="684212" y="1333500"/>
          <a:ext cx="3000000" cy="3000000"/>
        </p:xfrm>
        <a:graphic>
          <a:graphicData uri="http://schemas.openxmlformats.org/drawingml/2006/table">
            <a:tbl>
              <a:tblPr firstRow="1" bandRow="1">
                <a:noFill/>
                <a:tableStyleId>{6E4527B9-A5F9-4EBE-BDE2-58174E6274F6}</a:tableStyleId>
              </a:tblPr>
              <a:tblGrid>
                <a:gridCol w="10938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2689900">
                  <a:extLst>
                    <a:ext uri="{9D8B030D-6E8A-4147-A177-3AD203B41FA5}">
                      <a16:colId xmlns:a16="http://schemas.microsoft.com/office/drawing/2014/main" val="20003"/>
                    </a:ext>
                  </a:extLst>
                </a:gridCol>
                <a:gridCol w="1546000">
                  <a:extLst>
                    <a:ext uri="{9D8B030D-6E8A-4147-A177-3AD203B41FA5}">
                      <a16:colId xmlns:a16="http://schemas.microsoft.com/office/drawing/2014/main" val="20004"/>
                    </a:ext>
                  </a:extLst>
                </a:gridCol>
                <a:gridCol w="1546000">
                  <a:extLst>
                    <a:ext uri="{9D8B030D-6E8A-4147-A177-3AD203B41FA5}">
                      <a16:colId xmlns:a16="http://schemas.microsoft.com/office/drawing/2014/main" val="20005"/>
                    </a:ext>
                  </a:extLst>
                </a:gridCol>
                <a:gridCol w="1546000">
                  <a:extLst>
                    <a:ext uri="{9D8B030D-6E8A-4147-A177-3AD203B41FA5}">
                      <a16:colId xmlns:a16="http://schemas.microsoft.com/office/drawing/2014/main" val="20006"/>
                    </a:ext>
                  </a:extLst>
                </a:gridCol>
              </a:tblGrid>
              <a:tr h="9525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Task</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Module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Priority</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Issues Encountered</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Start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End Date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Status</a:t>
                      </a:r>
                      <a:endParaRPr/>
                    </a:p>
                  </a:txBody>
                  <a:tcPr marL="91450" marR="91450" marT="45725" marB="45725"/>
                </a:tc>
                <a:extLst>
                  <a:ext uri="{0D108BD9-81ED-4DB2-BD59-A6C34878D82A}">
                    <a16:rowId xmlns:a16="http://schemas.microsoft.com/office/drawing/2014/main" val="10000"/>
                  </a:ext>
                </a:extLst>
              </a:tr>
              <a:tr h="6858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4 : Task 1</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API</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Medium</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Update of Rest API is not working.</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10/28/2020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endParaRPr sz="1600" u="none" strike="noStrike" cap="none"/>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In-Progress</a:t>
                      </a:r>
                      <a:endParaRPr/>
                    </a:p>
                  </a:txBody>
                  <a:tcPr marL="91450" marR="91450" marT="45725" marB="45725"/>
                </a:tc>
                <a:extLst>
                  <a:ext uri="{0D108BD9-81ED-4DB2-BD59-A6C34878D82A}">
                    <a16:rowId xmlns:a16="http://schemas.microsoft.com/office/drawing/2014/main" val="10001"/>
                  </a:ext>
                </a:extLst>
              </a:tr>
              <a:tr h="6985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4 : Task 2</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Database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Medium</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Aggregation of user table is not working.</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10/30/2020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11/15/2020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Completed</a:t>
                      </a:r>
                      <a:endParaRPr/>
                    </a:p>
                  </a:txBody>
                  <a:tcPr marL="91450" marR="91450" marT="45725" marB="45725"/>
                </a:tc>
                <a:extLst>
                  <a:ext uri="{0D108BD9-81ED-4DB2-BD59-A6C34878D82A}">
                    <a16:rowId xmlns:a16="http://schemas.microsoft.com/office/drawing/2014/main" val="10002"/>
                  </a:ext>
                </a:extLst>
              </a:tr>
              <a:tr h="12660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4 : Task 3</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Login and Database</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Not able to store user information in session for further functioning of application</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11/02/2020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11/20/2020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Completed</a:t>
                      </a:r>
                      <a:endParaRPr/>
                    </a:p>
                  </a:txBody>
                  <a:tcPr marL="91450" marR="91450" marT="45725" marB="45725"/>
                </a:tc>
                <a:extLst>
                  <a:ext uri="{0D108BD9-81ED-4DB2-BD59-A6C34878D82A}">
                    <a16:rowId xmlns:a16="http://schemas.microsoft.com/office/drawing/2014/main" val="10003"/>
                  </a:ext>
                </a:extLst>
              </a:tr>
              <a:tr h="1266000">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Sprint 4 : Task 4</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Registration</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High</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Cannot encode the password using secret key in Python</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11/09/2020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11/16/2020</a:t>
                      </a:r>
                      <a:endParaRPr/>
                    </a:p>
                  </a:txBody>
                  <a:tcPr marL="91450" marR="91450" marT="45725" marB="45725"/>
                </a:tc>
                <a:tc>
                  <a:txBody>
                    <a:bodyPr/>
                    <a:lstStyle/>
                    <a:p>
                      <a:pPr marL="0" marR="0" lvl="0" indent="0" algn="r" rtl="0">
                        <a:lnSpc>
                          <a:spcPct val="100000"/>
                        </a:lnSpc>
                        <a:spcBef>
                          <a:spcPts val="0"/>
                        </a:spcBef>
                        <a:spcAft>
                          <a:spcPts val="0"/>
                        </a:spcAft>
                        <a:buClr>
                          <a:schemeClr val="dk1"/>
                        </a:buClr>
                        <a:buSzPts val="1600"/>
                        <a:buFont typeface="Century Gothic"/>
                        <a:buNone/>
                      </a:pPr>
                      <a:r>
                        <a:rPr lang="en-US" sz="1600" u="none" strike="noStrike" cap="none"/>
                        <a:t>Completed</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RETROSPECTIVE SPRINT 4</a:t>
            </a:r>
            <a:endParaRPr/>
          </a:p>
        </p:txBody>
      </p:sp>
      <p:pic>
        <p:nvPicPr>
          <p:cNvPr id="283" name="Google Shape;283;p24" descr="A picture containing diagram&#10;&#10;Description automatically generated"/>
          <p:cNvPicPr preferRelativeResize="0"/>
          <p:nvPr/>
        </p:nvPicPr>
        <p:blipFill rotWithShape="1">
          <a:blip r:embed="rId3">
            <a:alphaModFix/>
          </a:blip>
          <a:srcRect l="641" t="9958" r="5960" b="27810"/>
          <a:stretch/>
        </p:blipFill>
        <p:spPr>
          <a:xfrm>
            <a:off x="289168" y="1656859"/>
            <a:ext cx="11621477" cy="3359641"/>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316983" y="-761145"/>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SCRUM MEETINGS</a:t>
            </a:r>
            <a:endParaRPr/>
          </a:p>
        </p:txBody>
      </p:sp>
      <p:sp>
        <p:nvSpPr>
          <p:cNvPr id="289" name="Google Shape;289;p25"/>
          <p:cNvSpPr txBox="1">
            <a:spLocks noGrp="1"/>
          </p:cNvSpPr>
          <p:nvPr>
            <p:ph type="body" idx="1"/>
          </p:nvPr>
        </p:nvSpPr>
        <p:spPr>
          <a:xfrm>
            <a:off x="316983" y="1743741"/>
            <a:ext cx="7034028" cy="4671347"/>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F496F"/>
              </a:buClr>
              <a:buSzPts val="2000"/>
              <a:buFont typeface="Century Gothic"/>
              <a:buNone/>
            </a:pPr>
            <a:endParaRPr sz="2000"/>
          </a:p>
          <a:p>
            <a:pPr marL="0" lvl="0" indent="0" algn="l" rtl="0">
              <a:lnSpc>
                <a:spcPct val="100000"/>
              </a:lnSpc>
              <a:spcBef>
                <a:spcPts val="600"/>
              </a:spcBef>
              <a:spcAft>
                <a:spcPts val="0"/>
              </a:spcAft>
              <a:buClr>
                <a:srgbClr val="0F496F"/>
              </a:buClr>
              <a:buSzPts val="2000"/>
              <a:buFont typeface="Century Gothic"/>
              <a:buNone/>
            </a:pPr>
            <a:r>
              <a:rPr lang="en-US" sz="2000"/>
              <a:t>The format of our daily  scrum meetings consist of 3 main points :</a:t>
            </a:r>
            <a:endParaRPr/>
          </a:p>
          <a:p>
            <a:pPr marL="0" lvl="0" indent="0" algn="l" rtl="0">
              <a:lnSpc>
                <a:spcPct val="100000"/>
              </a:lnSpc>
              <a:spcBef>
                <a:spcPts val="600"/>
              </a:spcBef>
              <a:spcAft>
                <a:spcPts val="0"/>
              </a:spcAft>
              <a:buClr>
                <a:srgbClr val="0F496F"/>
              </a:buClr>
              <a:buSzPts val="2000"/>
              <a:buFont typeface="Century Gothic"/>
              <a:buNone/>
            </a:pPr>
            <a:endParaRPr sz="2000"/>
          </a:p>
          <a:p>
            <a:pPr marL="457200" lvl="1" indent="-457200" algn="l" rtl="0">
              <a:lnSpc>
                <a:spcPct val="100000"/>
              </a:lnSpc>
              <a:spcBef>
                <a:spcPts val="600"/>
              </a:spcBef>
              <a:spcAft>
                <a:spcPts val="0"/>
              </a:spcAft>
              <a:buSzPts val="2000"/>
              <a:buFont typeface="Arial"/>
              <a:buChar char="•"/>
            </a:pPr>
            <a:r>
              <a:rPr lang="en-US" sz="2000"/>
              <a:t>What did you do yesterday?</a:t>
            </a:r>
            <a:endParaRPr/>
          </a:p>
          <a:p>
            <a:pPr marL="457200" lvl="1" indent="-457200" algn="l" rtl="0">
              <a:lnSpc>
                <a:spcPct val="100000"/>
              </a:lnSpc>
              <a:spcBef>
                <a:spcPts val="600"/>
              </a:spcBef>
              <a:spcAft>
                <a:spcPts val="0"/>
              </a:spcAft>
              <a:buSzPts val="2000"/>
              <a:buFont typeface="Arial"/>
              <a:buChar char="•"/>
            </a:pPr>
            <a:r>
              <a:rPr lang="en-US" sz="2000"/>
              <a:t>What is the plan for today?</a:t>
            </a:r>
            <a:endParaRPr/>
          </a:p>
          <a:p>
            <a:pPr marL="457200" lvl="1" indent="-457200" algn="l" rtl="0">
              <a:lnSpc>
                <a:spcPct val="100000"/>
              </a:lnSpc>
              <a:spcBef>
                <a:spcPts val="600"/>
              </a:spcBef>
              <a:spcAft>
                <a:spcPts val="0"/>
              </a:spcAft>
              <a:buSzPts val="2000"/>
              <a:buFont typeface="Arial"/>
              <a:buChar char="•"/>
            </a:pPr>
            <a:r>
              <a:rPr lang="en-US" sz="2000"/>
              <a:t>How close we are to reaching our sprint objectives?</a:t>
            </a:r>
            <a:endParaRPr/>
          </a:p>
          <a:p>
            <a:pPr marL="0" lvl="0" indent="0" algn="l" rtl="0">
              <a:lnSpc>
                <a:spcPct val="100000"/>
              </a:lnSpc>
              <a:spcBef>
                <a:spcPts val="600"/>
              </a:spcBef>
              <a:spcAft>
                <a:spcPts val="0"/>
              </a:spcAft>
              <a:buClr>
                <a:srgbClr val="0F496F"/>
              </a:buClr>
              <a:buSzPts val="1600"/>
              <a:buFont typeface="Century Gothic"/>
              <a:buNone/>
            </a:pPr>
            <a:endParaRPr sz="1600"/>
          </a:p>
        </p:txBody>
      </p:sp>
      <p:pic>
        <p:nvPicPr>
          <p:cNvPr id="290" name="Google Shape;290;p25" descr="Graphical user interface, application&#10;&#10;Description automatically generated"/>
          <p:cNvPicPr preferRelativeResize="0"/>
          <p:nvPr/>
        </p:nvPicPr>
        <p:blipFill rotWithShape="1">
          <a:blip r:embed="rId3">
            <a:alphaModFix/>
          </a:blip>
          <a:srcRect/>
          <a:stretch/>
        </p:blipFill>
        <p:spPr>
          <a:xfrm>
            <a:off x="8229600" y="1743741"/>
            <a:ext cx="3424335" cy="341305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FUTURE SCOPE</a:t>
            </a:r>
            <a:endParaRPr/>
          </a:p>
        </p:txBody>
      </p:sp>
      <p:sp>
        <p:nvSpPr>
          <p:cNvPr id="296" name="Google Shape;296;p26"/>
          <p:cNvSpPr txBox="1">
            <a:spLocks noGrp="1"/>
          </p:cNvSpPr>
          <p:nvPr>
            <p:ph type="body" idx="1"/>
          </p:nvPr>
        </p:nvSpPr>
        <p:spPr>
          <a:xfrm>
            <a:off x="684213" y="1479062"/>
            <a:ext cx="5043488" cy="4749800"/>
          </a:xfrm>
          <a:prstGeom prst="rect">
            <a:avLst/>
          </a:prstGeom>
          <a:noFill/>
          <a:ln>
            <a:noFill/>
          </a:ln>
        </p:spPr>
        <p:txBody>
          <a:bodyPr spcFirstLastPara="1" wrap="square" lIns="45700" tIns="45700" rIns="45700" bIns="45700" anchor="t" anchorCtr="0">
            <a:normAutofit/>
          </a:bodyPr>
          <a:lstStyle/>
          <a:p>
            <a:pPr marL="285750" lvl="0" indent="-285750" algn="l" rtl="0">
              <a:lnSpc>
                <a:spcPct val="100000"/>
              </a:lnSpc>
              <a:spcBef>
                <a:spcPts val="0"/>
              </a:spcBef>
              <a:spcAft>
                <a:spcPts val="0"/>
              </a:spcAft>
              <a:buSzPts val="2000"/>
              <a:buFont typeface="Arial"/>
              <a:buChar char="•"/>
            </a:pPr>
            <a:r>
              <a:rPr lang="en-US" sz="2000"/>
              <a:t>We can add a discussion area where registered users can help each other with their difficulties in the code.</a:t>
            </a:r>
            <a:endParaRPr/>
          </a:p>
          <a:p>
            <a:pPr marL="285750" lvl="0" indent="-285750" algn="l" rtl="0">
              <a:lnSpc>
                <a:spcPct val="100000"/>
              </a:lnSpc>
              <a:spcBef>
                <a:spcPts val="600"/>
              </a:spcBef>
              <a:spcAft>
                <a:spcPts val="0"/>
              </a:spcAft>
              <a:buSzPts val="2000"/>
              <a:buFont typeface="Arial"/>
              <a:buChar char="•"/>
            </a:pPr>
            <a:r>
              <a:rPr lang="en-US" sz="2000"/>
              <a:t>We can update our web application to make it more user friendly.</a:t>
            </a:r>
            <a:endParaRPr/>
          </a:p>
          <a:p>
            <a:pPr marL="285750" lvl="0" indent="-285750" algn="l" rtl="0">
              <a:lnSpc>
                <a:spcPct val="100000"/>
              </a:lnSpc>
              <a:spcBef>
                <a:spcPts val="600"/>
              </a:spcBef>
              <a:spcAft>
                <a:spcPts val="0"/>
              </a:spcAft>
              <a:buSzPts val="2000"/>
              <a:buFont typeface="Arial"/>
              <a:buChar char="•"/>
            </a:pPr>
            <a:r>
              <a:rPr lang="en-US" sz="2000"/>
              <a:t>We can expand our application for compiling various other programming languages.</a:t>
            </a:r>
            <a:endParaRPr/>
          </a:p>
          <a:p>
            <a:pPr marL="285750" lvl="0" indent="-285750" algn="l" rtl="0">
              <a:lnSpc>
                <a:spcPct val="100000"/>
              </a:lnSpc>
              <a:spcBef>
                <a:spcPts val="600"/>
              </a:spcBef>
              <a:spcAft>
                <a:spcPts val="0"/>
              </a:spcAft>
              <a:buSzPts val="2000"/>
              <a:buFont typeface="Arial"/>
              <a:buChar char="•"/>
            </a:pPr>
            <a:r>
              <a:rPr lang="en-US" sz="2000"/>
              <a:t>Implement strict privacy for user's data safety.</a:t>
            </a:r>
            <a:endParaRPr/>
          </a:p>
        </p:txBody>
      </p:sp>
      <p:pic>
        <p:nvPicPr>
          <p:cNvPr id="297" name="Google Shape;297;p26" descr="Lightbulb"/>
          <p:cNvPicPr preferRelativeResize="0"/>
          <p:nvPr/>
        </p:nvPicPr>
        <p:blipFill rotWithShape="1">
          <a:blip r:embed="rId3">
            <a:alphaModFix/>
          </a:blip>
          <a:srcRect/>
          <a:stretch/>
        </p:blipFill>
        <p:spPr>
          <a:xfrm>
            <a:off x="7302500" y="1479062"/>
            <a:ext cx="3263900" cy="3263900"/>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085011" y="685800"/>
            <a:ext cx="3657601" cy="1371600"/>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GITHUB LINK</a:t>
            </a:r>
            <a:endParaRPr/>
          </a:p>
        </p:txBody>
      </p:sp>
      <p:sp>
        <p:nvSpPr>
          <p:cNvPr id="303" name="Google Shape;303;p27"/>
          <p:cNvSpPr txBox="1">
            <a:spLocks noGrp="1"/>
          </p:cNvSpPr>
          <p:nvPr>
            <p:ph type="body" idx="1"/>
          </p:nvPr>
        </p:nvSpPr>
        <p:spPr>
          <a:xfrm>
            <a:off x="684212" y="685800"/>
            <a:ext cx="5943602" cy="5308600"/>
          </a:xfrm>
          <a:prstGeom prst="rect">
            <a:avLst/>
          </a:prstGeom>
          <a:noFill/>
          <a:ln>
            <a:noFill/>
          </a:ln>
        </p:spPr>
        <p:txBody>
          <a:bodyPr spcFirstLastPara="1" wrap="square" lIns="45700" tIns="45700" rIns="45700" bIns="45700" anchor="ctr" anchorCtr="0">
            <a:normAutofit/>
          </a:bodyPr>
          <a:lstStyle/>
          <a:p>
            <a:pPr marL="285750" lvl="0" indent="-285750" algn="l" rtl="0">
              <a:lnSpc>
                <a:spcPct val="100000"/>
              </a:lnSpc>
              <a:spcBef>
                <a:spcPts val="0"/>
              </a:spcBef>
              <a:spcAft>
                <a:spcPts val="0"/>
              </a:spcAft>
              <a:buSzPts val="2560"/>
              <a:buFont typeface="Century Gothic"/>
              <a:buChar char=""/>
            </a:pPr>
            <a:r>
              <a:rPr lang="en-US" sz="3200" u="sng">
                <a:solidFill>
                  <a:schemeClr val="hlink"/>
                </a:solidFill>
                <a:hlinkClick r:id="rId3"/>
              </a:rPr>
              <a:t>https://github.com/sg99356n/OnlineCC/wiki/Online-Compiler-Using-Cloud-Computing</a:t>
            </a:r>
            <a:endParaRPr sz="3200"/>
          </a:p>
        </p:txBody>
      </p:sp>
      <p:sp>
        <p:nvSpPr>
          <p:cNvPr id="304" name="Google Shape;304;p27"/>
          <p:cNvSpPr txBox="1">
            <a:spLocks noGrp="1"/>
          </p:cNvSpPr>
          <p:nvPr>
            <p:ph type="body" idx="2"/>
          </p:nvPr>
        </p:nvSpPr>
        <p:spPr>
          <a:xfrm>
            <a:off x="7085011" y="2209799"/>
            <a:ext cx="3657600" cy="3276600"/>
          </a:xfrm>
          <a:prstGeom prst="rect">
            <a:avLst/>
          </a:prstGeom>
          <a:noFill/>
          <a:ln>
            <a:noFill/>
          </a:ln>
        </p:spPr>
        <p:txBody>
          <a:bodyPr spcFirstLastPara="1" wrap="square" lIns="45700" tIns="45700" rIns="45700" bIns="45700" anchor="t" anchorCtr="0">
            <a:normAutofit/>
          </a:bodyPr>
          <a:lstStyle/>
          <a:p>
            <a:pPr marL="285750" lvl="0" indent="-184150" algn="l" rtl="0">
              <a:lnSpc>
                <a:spcPct val="100000"/>
              </a:lnSpc>
              <a:spcBef>
                <a:spcPts val="0"/>
              </a:spcBef>
              <a:spcAft>
                <a:spcPts val="0"/>
              </a:spcAft>
              <a:buSzPts val="1600"/>
              <a:buFont typeface="Century Gothic"/>
              <a:buNone/>
            </a:pPr>
            <a:endParaRPr/>
          </a:p>
        </p:txBody>
      </p:sp>
      <p:pic>
        <p:nvPicPr>
          <p:cNvPr id="305" name="Google Shape;305;p27" descr="A picture containing icon&#10;&#10;Description automatically generated"/>
          <p:cNvPicPr preferRelativeResize="0"/>
          <p:nvPr/>
        </p:nvPicPr>
        <p:blipFill rotWithShape="1">
          <a:blip r:embed="rId4">
            <a:alphaModFix/>
          </a:blip>
          <a:srcRect/>
          <a:stretch/>
        </p:blipFill>
        <p:spPr>
          <a:xfrm>
            <a:off x="6717176" y="2209799"/>
            <a:ext cx="4393270" cy="32766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title"/>
          </p:nvPr>
        </p:nvSpPr>
        <p:spPr>
          <a:xfrm>
            <a:off x="1206725" y="1847980"/>
            <a:ext cx="8534402" cy="2281601"/>
          </a:xfrm>
          <a:prstGeom prst="rect">
            <a:avLst/>
          </a:prstGeom>
          <a:noFill/>
          <a:ln>
            <a:noFill/>
          </a:ln>
        </p:spPr>
        <p:txBody>
          <a:bodyPr spcFirstLastPara="1" wrap="square" lIns="45700" tIns="45700" rIns="45700" bIns="45700" anchor="b" anchorCtr="0">
            <a:normAutofit/>
          </a:bodyPr>
          <a:lstStyle/>
          <a:p>
            <a:pPr marL="0" lvl="0" indent="0" algn="r" rtl="0">
              <a:lnSpc>
                <a:spcPct val="100000"/>
              </a:lnSpc>
              <a:spcBef>
                <a:spcPts val="0"/>
              </a:spcBef>
              <a:spcAft>
                <a:spcPts val="0"/>
              </a:spcAft>
              <a:buClr>
                <a:srgbClr val="FFFFFF"/>
              </a:buClr>
              <a:buSzPts val="9600"/>
              <a:buFont typeface="Century Gothic"/>
              <a:buNone/>
            </a:pPr>
            <a:r>
              <a:rPr lang="en-US" sz="96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27497" y="96820"/>
            <a:ext cx="7421525" cy="1143000"/>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PERSONA</a:t>
            </a:r>
            <a:endParaRPr/>
          </a:p>
        </p:txBody>
      </p:sp>
      <p:sp>
        <p:nvSpPr>
          <p:cNvPr id="108" name="Google Shape;108;p3"/>
          <p:cNvSpPr txBox="1">
            <a:spLocks noGrp="1"/>
          </p:cNvSpPr>
          <p:nvPr>
            <p:ph type="body" idx="1"/>
          </p:nvPr>
        </p:nvSpPr>
        <p:spPr>
          <a:xfrm>
            <a:off x="4084859" y="2137361"/>
            <a:ext cx="7696016" cy="4933507"/>
          </a:xfrm>
          <a:prstGeom prst="rect">
            <a:avLst/>
          </a:prstGeom>
          <a:noFill/>
          <a:ln>
            <a:noFill/>
          </a:ln>
        </p:spPr>
        <p:txBody>
          <a:bodyPr spcFirstLastPara="1" wrap="square" lIns="45700" tIns="45700" rIns="45700" bIns="45700" anchor="t" anchorCtr="0">
            <a:noAutofit/>
          </a:bodyPr>
          <a:lstStyle/>
          <a:p>
            <a:pPr marL="0" lvl="0" indent="0" algn="just" rtl="0">
              <a:lnSpc>
                <a:spcPct val="90000"/>
              </a:lnSpc>
              <a:spcBef>
                <a:spcPts val="0"/>
              </a:spcBef>
              <a:spcAft>
                <a:spcPts val="0"/>
              </a:spcAft>
              <a:buSzPts val="2000"/>
              <a:buFont typeface="Century Gothic"/>
              <a:buNone/>
            </a:pPr>
            <a:r>
              <a:rPr lang="en-US" sz="2000"/>
              <a:t>I am John pursuing Master’s from a well-known university. Being a Graduate student in Computer Science, writing and compiling codes in different languages is part of our daily life. Sometimes we find it difficult to get the subscription for different compiler because it’s costly and it will become more costly if we are taking subscription for different compiler for each coding languages. </a:t>
            </a:r>
            <a:endParaRPr/>
          </a:p>
          <a:p>
            <a:pPr marL="0" lvl="0" indent="0" algn="just" rtl="0">
              <a:lnSpc>
                <a:spcPct val="90000"/>
              </a:lnSpc>
              <a:spcBef>
                <a:spcPts val="600"/>
              </a:spcBef>
              <a:spcAft>
                <a:spcPts val="0"/>
              </a:spcAft>
              <a:buSzPts val="2000"/>
              <a:buFont typeface="Century Gothic"/>
              <a:buNone/>
            </a:pPr>
            <a:r>
              <a:rPr lang="en-US" sz="2000"/>
              <a:t>Therefore, we yearn for a single platform where we can compile at least more frequently used languages (Java, Python, C#, C, C++) at the same platform by making the coder’s life easier. </a:t>
            </a:r>
            <a:endParaRPr/>
          </a:p>
        </p:txBody>
      </p:sp>
      <p:pic>
        <p:nvPicPr>
          <p:cNvPr id="109" name="Google Shape;109;p3" descr="Icon&#10;&#10;Description automatically generated"/>
          <p:cNvPicPr preferRelativeResize="0"/>
          <p:nvPr/>
        </p:nvPicPr>
        <p:blipFill rotWithShape="1">
          <a:blip r:embed="rId3">
            <a:alphaModFix/>
          </a:blip>
          <a:srcRect/>
          <a:stretch/>
        </p:blipFill>
        <p:spPr>
          <a:xfrm>
            <a:off x="411125" y="2053385"/>
            <a:ext cx="3251200" cy="32512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MODULES &amp; PHASES</a:t>
            </a:r>
            <a:endParaRPr/>
          </a:p>
        </p:txBody>
      </p:sp>
      <p:sp>
        <p:nvSpPr>
          <p:cNvPr id="115" name="Google Shape;115;p4"/>
          <p:cNvSpPr>
            <a:spLocks noGrp="1"/>
          </p:cNvSpPr>
          <p:nvPr>
            <p:ph type="body" idx="1"/>
          </p:nvPr>
        </p:nvSpPr>
        <p:spPr>
          <a:xfrm>
            <a:off x="684212" y="1415715"/>
            <a:ext cx="3566946" cy="4648201"/>
          </a:xfrm>
          <a:prstGeom prst="roundRect">
            <a:avLst>
              <a:gd name="adj" fmla="val 16667"/>
            </a:avLst>
          </a:prstGeom>
          <a:noFill/>
          <a:ln w="12700" cap="flat" cmpd="sng">
            <a:solidFill>
              <a:schemeClr val="accent1"/>
            </a:solidFill>
            <a:prstDash val="solid"/>
            <a:round/>
            <a:headEnd type="none" w="sm" len="sm"/>
            <a:tailEnd type="none" w="sm" len="sm"/>
          </a:ln>
          <a:effectLst>
            <a:reflection stA="52000" endA="300" endPos="35000" sy="-100000" algn="bl" rotWithShape="0"/>
          </a:effectLst>
        </p:spPr>
        <p:txBody>
          <a:bodyPr spcFirstLastPara="1" wrap="square" lIns="45700" tIns="45700" rIns="45700" bIns="45700" anchor="t" anchorCtr="0">
            <a:normAutofit/>
          </a:bodyPr>
          <a:lstStyle/>
          <a:p>
            <a:pPr marL="0" lvl="0" indent="0" algn="l" rtl="0">
              <a:lnSpc>
                <a:spcPct val="150000"/>
              </a:lnSpc>
              <a:spcBef>
                <a:spcPts val="0"/>
              </a:spcBef>
              <a:spcAft>
                <a:spcPts val="0"/>
              </a:spcAft>
              <a:buSzPts val="2000"/>
              <a:buFont typeface="Century Gothic"/>
              <a:buNone/>
            </a:pPr>
            <a:r>
              <a:rPr lang="en-US" sz="2000" b="1" u="sng">
                <a:solidFill>
                  <a:schemeClr val="accent1"/>
                </a:solidFill>
                <a:latin typeface="Century Gothic"/>
                <a:ea typeface="Century Gothic"/>
                <a:cs typeface="Century Gothic"/>
                <a:sym typeface="Century Gothic"/>
              </a:rPr>
              <a:t>Modules</a:t>
            </a:r>
            <a:endParaRPr/>
          </a:p>
          <a:p>
            <a:pPr marL="228600" lvl="0" indent="-228600" algn="l" rtl="0">
              <a:lnSpc>
                <a:spcPct val="150000"/>
              </a:lnSpc>
              <a:spcBef>
                <a:spcPts val="600"/>
              </a:spcBef>
              <a:spcAft>
                <a:spcPts val="0"/>
              </a:spcAft>
              <a:buSzPts val="2000"/>
              <a:buFont typeface="Century Gothic"/>
              <a:buAutoNum type="arabicPeriod"/>
            </a:pPr>
            <a:r>
              <a:rPr lang="en-US" sz="2000">
                <a:solidFill>
                  <a:schemeClr val="accent1"/>
                </a:solidFill>
                <a:latin typeface="Century Gothic"/>
                <a:ea typeface="Century Gothic"/>
                <a:cs typeface="Century Gothic"/>
                <a:sym typeface="Century Gothic"/>
              </a:rPr>
              <a:t>Registration</a:t>
            </a:r>
            <a:endParaRPr/>
          </a:p>
          <a:p>
            <a:pPr marL="228600" lvl="0" indent="-228600" algn="l" rtl="0">
              <a:lnSpc>
                <a:spcPct val="150000"/>
              </a:lnSpc>
              <a:spcBef>
                <a:spcPts val="600"/>
              </a:spcBef>
              <a:spcAft>
                <a:spcPts val="0"/>
              </a:spcAft>
              <a:buSzPts val="2000"/>
              <a:buFont typeface="Century Gothic"/>
              <a:buAutoNum type="arabicPeriod"/>
            </a:pPr>
            <a:r>
              <a:rPr lang="en-US" sz="2000">
                <a:solidFill>
                  <a:schemeClr val="accent1"/>
                </a:solidFill>
                <a:latin typeface="Century Gothic"/>
                <a:ea typeface="Century Gothic"/>
                <a:cs typeface="Century Gothic"/>
                <a:sym typeface="Century Gothic"/>
              </a:rPr>
              <a:t>Login</a:t>
            </a:r>
            <a:endParaRPr/>
          </a:p>
          <a:p>
            <a:pPr marL="0" lvl="0" indent="0" algn="l" rtl="0">
              <a:lnSpc>
                <a:spcPct val="150000"/>
              </a:lnSpc>
              <a:spcBef>
                <a:spcPts val="600"/>
              </a:spcBef>
              <a:spcAft>
                <a:spcPts val="0"/>
              </a:spcAft>
              <a:buSzPts val="2000"/>
              <a:buFont typeface="Century Gothic"/>
              <a:buNone/>
            </a:pPr>
            <a:r>
              <a:rPr lang="en-US" sz="2000">
                <a:solidFill>
                  <a:schemeClr val="accent1"/>
                </a:solidFill>
                <a:latin typeface="Century Gothic"/>
                <a:ea typeface="Century Gothic"/>
                <a:cs typeface="Century Gothic"/>
                <a:sym typeface="Century Gothic"/>
              </a:rPr>
              <a:t>3.  Code :-</a:t>
            </a:r>
            <a:endParaRPr/>
          </a:p>
          <a:p>
            <a:pPr marL="0" lvl="0" indent="0" algn="l" rtl="0">
              <a:lnSpc>
                <a:spcPct val="150000"/>
              </a:lnSpc>
              <a:spcBef>
                <a:spcPts val="600"/>
              </a:spcBef>
              <a:spcAft>
                <a:spcPts val="0"/>
              </a:spcAft>
              <a:buSzPts val="2000"/>
              <a:buFont typeface="Century Gothic"/>
              <a:buNone/>
            </a:pPr>
            <a:r>
              <a:rPr lang="en-US" sz="2000">
                <a:solidFill>
                  <a:schemeClr val="accent1"/>
                </a:solidFill>
                <a:latin typeface="Century Gothic"/>
                <a:ea typeface="Century Gothic"/>
                <a:cs typeface="Century Gothic"/>
                <a:sym typeface="Century Gothic"/>
              </a:rPr>
              <a:t>	1) Enter source code</a:t>
            </a:r>
            <a:endParaRPr/>
          </a:p>
          <a:p>
            <a:pPr marL="0" lvl="0" indent="0" algn="l" rtl="0">
              <a:lnSpc>
                <a:spcPct val="150000"/>
              </a:lnSpc>
              <a:spcBef>
                <a:spcPts val="600"/>
              </a:spcBef>
              <a:spcAft>
                <a:spcPts val="0"/>
              </a:spcAft>
              <a:buSzPts val="2000"/>
              <a:buFont typeface="Century Gothic"/>
              <a:buNone/>
            </a:pPr>
            <a:r>
              <a:rPr lang="en-US" sz="2000">
                <a:solidFill>
                  <a:schemeClr val="accent1"/>
                </a:solidFill>
                <a:latin typeface="Century Gothic"/>
                <a:ea typeface="Century Gothic"/>
                <a:cs typeface="Century Gothic"/>
                <a:sym typeface="Century Gothic"/>
              </a:rPr>
              <a:t>	2) Compile</a:t>
            </a:r>
            <a:endParaRPr/>
          </a:p>
          <a:p>
            <a:pPr marL="0" lvl="0" indent="0" algn="l" rtl="0">
              <a:lnSpc>
                <a:spcPct val="150000"/>
              </a:lnSpc>
              <a:spcBef>
                <a:spcPts val="600"/>
              </a:spcBef>
              <a:spcAft>
                <a:spcPts val="0"/>
              </a:spcAft>
              <a:buSzPts val="2000"/>
              <a:buFont typeface="Century Gothic"/>
              <a:buNone/>
            </a:pPr>
            <a:r>
              <a:rPr lang="en-US" sz="2000">
                <a:solidFill>
                  <a:schemeClr val="accent1"/>
                </a:solidFill>
                <a:latin typeface="Century Gothic"/>
                <a:ea typeface="Century Gothic"/>
                <a:cs typeface="Century Gothic"/>
                <a:sym typeface="Century Gothic"/>
              </a:rPr>
              <a:t>	3) Save </a:t>
            </a:r>
            <a:endParaRPr/>
          </a:p>
        </p:txBody>
      </p:sp>
      <p:sp>
        <p:nvSpPr>
          <p:cNvPr id="116" name="Google Shape;116;p4"/>
          <p:cNvSpPr/>
          <p:nvPr/>
        </p:nvSpPr>
        <p:spPr>
          <a:xfrm>
            <a:off x="6529137" y="1415715"/>
            <a:ext cx="3033397" cy="4648201"/>
          </a:xfrm>
          <a:prstGeom prst="roundRect">
            <a:avLst>
              <a:gd name="adj" fmla="val 16667"/>
            </a:avLst>
          </a:prstGeom>
          <a:noFill/>
          <a:ln w="12700" cap="flat" cmpd="sng">
            <a:solidFill>
              <a:schemeClr val="accent1"/>
            </a:solidFill>
            <a:prstDash val="solid"/>
            <a:round/>
            <a:headEnd type="none" w="sm" len="sm"/>
            <a:tailEnd type="none" w="sm" len="sm"/>
          </a:ln>
          <a:effectLst>
            <a:reflection stA="52000" endA="300" endPos="35000" sy="-100000" algn="bl" rotWithShape="0"/>
          </a:effectLst>
        </p:spPr>
        <p:txBody>
          <a:bodyPr spcFirstLastPara="1" wrap="square" lIns="45700" tIns="45700" rIns="45700" bIns="45700" anchor="t" anchorCtr="0">
            <a:normAutofit/>
          </a:bodyPr>
          <a:lstStyle/>
          <a:p>
            <a:pPr marL="0" marR="0" lvl="0" indent="0" algn="l" rtl="0">
              <a:lnSpc>
                <a:spcPct val="140000"/>
              </a:lnSpc>
              <a:spcBef>
                <a:spcPts val="0"/>
              </a:spcBef>
              <a:spcAft>
                <a:spcPts val="0"/>
              </a:spcAft>
              <a:buClr>
                <a:srgbClr val="0F496F"/>
              </a:buClr>
              <a:buSzPts val="2000"/>
              <a:buFont typeface="Century Gothic"/>
              <a:buNone/>
            </a:pPr>
            <a:r>
              <a:rPr lang="en-US" sz="2000" b="1" i="0" u="sng" strike="noStrike" cap="none">
                <a:solidFill>
                  <a:srgbClr val="0F496F"/>
                </a:solidFill>
                <a:latin typeface="Century Gothic"/>
                <a:ea typeface="Century Gothic"/>
                <a:cs typeface="Century Gothic"/>
                <a:sym typeface="Century Gothic"/>
              </a:rPr>
              <a:t>Phases</a:t>
            </a:r>
            <a:endParaRPr/>
          </a:p>
          <a:p>
            <a:pPr marL="0" marR="0" lvl="0" indent="0" algn="l" rtl="0">
              <a:lnSpc>
                <a:spcPct val="140000"/>
              </a:lnSpc>
              <a:spcBef>
                <a:spcPts val="600"/>
              </a:spcBef>
              <a:spcAft>
                <a:spcPts val="0"/>
              </a:spcAft>
              <a:buClr>
                <a:srgbClr val="0F496F"/>
              </a:buClr>
              <a:buSzPts val="2000"/>
              <a:buFont typeface="Century Gothic"/>
              <a:buNone/>
            </a:pPr>
            <a:r>
              <a:rPr lang="en-US" sz="2000" b="0" i="0" u="none" strike="noStrike" cap="none">
                <a:solidFill>
                  <a:srgbClr val="0F496F"/>
                </a:solidFill>
                <a:latin typeface="Century Gothic"/>
                <a:ea typeface="Century Gothic"/>
                <a:cs typeface="Century Gothic"/>
                <a:sym typeface="Century Gothic"/>
              </a:rPr>
              <a:t>Technology Research</a:t>
            </a:r>
            <a:endParaRPr/>
          </a:p>
          <a:p>
            <a:pPr marL="0" marR="0" lvl="0" indent="0" algn="l" rtl="0">
              <a:lnSpc>
                <a:spcPct val="140000"/>
              </a:lnSpc>
              <a:spcBef>
                <a:spcPts val="600"/>
              </a:spcBef>
              <a:spcAft>
                <a:spcPts val="0"/>
              </a:spcAft>
              <a:buClr>
                <a:srgbClr val="0F496F"/>
              </a:buClr>
              <a:buSzPts val="2000"/>
              <a:buFont typeface="Century Gothic"/>
              <a:buNone/>
            </a:pPr>
            <a:r>
              <a:rPr lang="en-US" sz="2000" b="0" i="0" u="none" strike="noStrike" cap="none">
                <a:solidFill>
                  <a:srgbClr val="0F496F"/>
                </a:solidFill>
                <a:latin typeface="Century Gothic"/>
                <a:ea typeface="Century Gothic"/>
                <a:cs typeface="Century Gothic"/>
                <a:sym typeface="Century Gothic"/>
              </a:rPr>
              <a:t>Gathering Requirements</a:t>
            </a:r>
            <a:endParaRPr/>
          </a:p>
          <a:p>
            <a:pPr marL="0" marR="0" lvl="0" indent="0" algn="l" rtl="0">
              <a:lnSpc>
                <a:spcPct val="140000"/>
              </a:lnSpc>
              <a:spcBef>
                <a:spcPts val="600"/>
              </a:spcBef>
              <a:spcAft>
                <a:spcPts val="0"/>
              </a:spcAft>
              <a:buClr>
                <a:srgbClr val="0F496F"/>
              </a:buClr>
              <a:buSzPts val="2000"/>
              <a:buFont typeface="Century Gothic"/>
              <a:buNone/>
            </a:pPr>
            <a:r>
              <a:rPr lang="en-US" sz="2000" b="0" i="0" u="none" strike="noStrike" cap="none">
                <a:solidFill>
                  <a:srgbClr val="0F496F"/>
                </a:solidFill>
                <a:latin typeface="Century Gothic"/>
                <a:ea typeface="Century Gothic"/>
                <a:cs typeface="Century Gothic"/>
                <a:sym typeface="Century Gothic"/>
              </a:rPr>
              <a:t>Requirement Analysis</a:t>
            </a:r>
            <a:endParaRPr/>
          </a:p>
          <a:p>
            <a:pPr marL="0" marR="0" lvl="0" indent="0" algn="l" rtl="0">
              <a:lnSpc>
                <a:spcPct val="140000"/>
              </a:lnSpc>
              <a:spcBef>
                <a:spcPts val="600"/>
              </a:spcBef>
              <a:spcAft>
                <a:spcPts val="0"/>
              </a:spcAft>
              <a:buClr>
                <a:srgbClr val="0F496F"/>
              </a:buClr>
              <a:buSzPts val="2000"/>
              <a:buFont typeface="Century Gothic"/>
              <a:buNone/>
            </a:pPr>
            <a:r>
              <a:rPr lang="en-US" sz="2000" b="0" i="0" u="none" strike="noStrike" cap="none">
                <a:solidFill>
                  <a:srgbClr val="0F496F"/>
                </a:solidFill>
                <a:latin typeface="Century Gothic"/>
                <a:ea typeface="Century Gothic"/>
                <a:cs typeface="Century Gothic"/>
                <a:sym typeface="Century Gothic"/>
              </a:rPr>
              <a:t>Implementation</a:t>
            </a:r>
            <a:endParaRPr/>
          </a:p>
          <a:p>
            <a:pPr marL="0" marR="0" lvl="0" indent="0" algn="l" rtl="0">
              <a:lnSpc>
                <a:spcPct val="140000"/>
              </a:lnSpc>
              <a:spcBef>
                <a:spcPts val="600"/>
              </a:spcBef>
              <a:spcAft>
                <a:spcPts val="0"/>
              </a:spcAft>
              <a:buClr>
                <a:srgbClr val="0F496F"/>
              </a:buClr>
              <a:buSzPts val="2000"/>
              <a:buFont typeface="Century Gothic"/>
              <a:buNone/>
            </a:pPr>
            <a:r>
              <a:rPr lang="en-US" sz="2000" b="0" i="0" u="none" strike="noStrike" cap="none">
                <a:solidFill>
                  <a:srgbClr val="0F496F"/>
                </a:solidFill>
                <a:latin typeface="Century Gothic"/>
                <a:ea typeface="Century Gothic"/>
                <a:cs typeface="Century Gothic"/>
                <a:sym typeface="Century Gothic"/>
              </a:rPr>
              <a:t>User Experience</a:t>
            </a:r>
            <a:endParaRPr/>
          </a:p>
          <a:p>
            <a:pPr marL="0" marR="0" lvl="0" indent="0" algn="l" rtl="0">
              <a:lnSpc>
                <a:spcPct val="140000"/>
              </a:lnSpc>
              <a:spcBef>
                <a:spcPts val="600"/>
              </a:spcBef>
              <a:spcAft>
                <a:spcPts val="0"/>
              </a:spcAft>
              <a:buClr>
                <a:srgbClr val="0F496F"/>
              </a:buClr>
              <a:buSzPts val="2000"/>
              <a:buFont typeface="Century Gothic"/>
              <a:buNone/>
            </a:pPr>
            <a:r>
              <a:rPr lang="en-US" sz="2000" b="0" i="0" u="none" strike="noStrike" cap="none">
                <a:solidFill>
                  <a:srgbClr val="0F496F"/>
                </a:solidFill>
                <a:latin typeface="Century Gothic"/>
                <a:ea typeface="Century Gothic"/>
                <a:cs typeface="Century Gothic"/>
                <a:sym typeface="Century Gothic"/>
              </a:rPr>
              <a:t>Deployment</a:t>
            </a:r>
            <a:endParaRPr/>
          </a:p>
        </p:txBody>
      </p:sp>
      <p:sp>
        <p:nvSpPr>
          <p:cNvPr id="117" name="Google Shape;117;p4"/>
          <p:cNvSpPr/>
          <p:nvPr/>
        </p:nvSpPr>
        <p:spPr>
          <a:xfrm>
            <a:off x="4618892" y="3368431"/>
            <a:ext cx="1586523" cy="609600"/>
          </a:xfrm>
          <a:prstGeom prst="rightArrow">
            <a:avLst>
              <a:gd name="adj1" fmla="val 50000"/>
              <a:gd name="adj2" fmla="val 50000"/>
            </a:avLst>
          </a:prstGeom>
          <a:noFill/>
          <a:ln w="12700" cap="flat" cmpd="sng">
            <a:solidFill>
              <a:schemeClr val="accent1"/>
            </a:solidFill>
            <a:prstDash val="solid"/>
            <a:round/>
            <a:headEnd type="none" w="sm" len="sm"/>
            <a:tailEnd type="none" w="sm" len="sm"/>
          </a:ln>
          <a:effectLst>
            <a:reflection stA="52000" endA="300" endPos="35000" sy="-100000" algn="bl" rotWithShape="0"/>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684212" y="-1231991"/>
            <a:ext cx="8215423"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MVP</a:t>
            </a:r>
            <a:endParaRPr/>
          </a:p>
        </p:txBody>
      </p:sp>
      <p:sp>
        <p:nvSpPr>
          <p:cNvPr id="123" name="Google Shape;123;p5"/>
          <p:cNvSpPr txBox="1">
            <a:spLocks noGrp="1"/>
          </p:cNvSpPr>
          <p:nvPr>
            <p:ph type="body" idx="1"/>
          </p:nvPr>
        </p:nvSpPr>
        <p:spPr>
          <a:xfrm>
            <a:off x="684212" y="1505688"/>
            <a:ext cx="6407053" cy="4820467"/>
          </a:xfrm>
          <a:prstGeom prst="rect">
            <a:avLst/>
          </a:prstGeom>
          <a:noFill/>
          <a:ln>
            <a:noFill/>
          </a:ln>
        </p:spPr>
        <p:txBody>
          <a:bodyPr spcFirstLastPara="1" wrap="square" lIns="45700" tIns="45700" rIns="45700" bIns="45700" anchor="t" anchorCtr="0">
            <a:normAutofit/>
          </a:bodyPr>
          <a:lstStyle/>
          <a:p>
            <a:pPr marL="0" lvl="0" indent="0" algn="l" rtl="0">
              <a:lnSpc>
                <a:spcPct val="80000"/>
              </a:lnSpc>
              <a:spcBef>
                <a:spcPts val="0"/>
              </a:spcBef>
              <a:spcAft>
                <a:spcPts val="0"/>
              </a:spcAft>
              <a:buClr>
                <a:srgbClr val="0F496F"/>
              </a:buClr>
              <a:buSzPts val="1665"/>
              <a:buFont typeface="Century Gothic"/>
              <a:buNone/>
            </a:pPr>
            <a:r>
              <a:rPr lang="en-US" sz="1665"/>
              <a:t>Which Problem does it solve!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It can be hectic for students or working professionals to download IDEs and virtual machines for individual languages to run their programs in very short amount of time.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Minimum :- An application which can compile or debug the code and get the desired output. </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Viable : An online platform for everyone where anyone can run the code in any of the given programming languages with features like save the source code.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Minimum + Viable :- We are presenting a product which is based on cloud computing with features like login, registration with authentication and compilation of source code.</a:t>
            </a:r>
            <a:endParaRPr/>
          </a:p>
        </p:txBody>
      </p:sp>
      <p:pic>
        <p:nvPicPr>
          <p:cNvPr id="124" name="Google Shape;124;p5" descr="Diagram, timeline&#10;&#10;Description automatically generated"/>
          <p:cNvPicPr preferRelativeResize="0"/>
          <p:nvPr/>
        </p:nvPicPr>
        <p:blipFill rotWithShape="1">
          <a:blip r:embed="rId3">
            <a:alphaModFix/>
          </a:blip>
          <a:srcRect/>
          <a:stretch/>
        </p:blipFill>
        <p:spPr>
          <a:xfrm>
            <a:off x="7159070" y="1873494"/>
            <a:ext cx="4768770" cy="3497098"/>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782782" y="-252845"/>
            <a:ext cx="7389812" cy="1399308"/>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SYSTEM ARCHITECTURE</a:t>
            </a:r>
            <a:endParaRPr/>
          </a:p>
        </p:txBody>
      </p:sp>
      <p:pic>
        <p:nvPicPr>
          <p:cNvPr id="130" name="Google Shape;130;p6" descr="Diagram&#10;&#10;Description automatically generated"/>
          <p:cNvPicPr preferRelativeResize="0"/>
          <p:nvPr/>
        </p:nvPicPr>
        <p:blipFill rotWithShape="1">
          <a:blip r:embed="rId3">
            <a:alphaModFix/>
          </a:blip>
          <a:srcRect/>
          <a:stretch/>
        </p:blipFill>
        <p:spPr>
          <a:xfrm>
            <a:off x="1579418" y="1452741"/>
            <a:ext cx="9033163" cy="4489704"/>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919737" y="-554181"/>
            <a:ext cx="8534402" cy="1475510"/>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SEQUENCE DIAGRAM</a:t>
            </a:r>
            <a:endParaRPr/>
          </a:p>
        </p:txBody>
      </p:sp>
      <p:pic>
        <p:nvPicPr>
          <p:cNvPr id="136" name="Google Shape;136;p7" descr="Chart, box and whisker chart&#10;&#10;Description automatically generated"/>
          <p:cNvPicPr preferRelativeResize="0"/>
          <p:nvPr/>
        </p:nvPicPr>
        <p:blipFill rotWithShape="1">
          <a:blip r:embed="rId3">
            <a:alphaModFix/>
          </a:blip>
          <a:srcRect l="4822" t="1829" r="3435" b="2920"/>
          <a:stretch/>
        </p:blipFill>
        <p:spPr>
          <a:xfrm>
            <a:off x="2737861" y="921329"/>
            <a:ext cx="6104965" cy="58425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PRODUCT BACKLOG</a:t>
            </a:r>
            <a:endParaRPr/>
          </a:p>
        </p:txBody>
      </p:sp>
      <p:graphicFrame>
        <p:nvGraphicFramePr>
          <p:cNvPr id="142" name="Google Shape;142;p8"/>
          <p:cNvGraphicFramePr/>
          <p:nvPr/>
        </p:nvGraphicFramePr>
        <p:xfrm>
          <a:off x="684212" y="1431008"/>
          <a:ext cx="3000000" cy="3000000"/>
        </p:xfrm>
        <a:graphic>
          <a:graphicData uri="http://schemas.openxmlformats.org/drawingml/2006/table">
            <a:tbl>
              <a:tblPr firstRow="1" bandRow="1">
                <a:gradFill>
                  <a:gsLst>
                    <a:gs pos="0">
                      <a:srgbClr val="B0B6CE"/>
                    </a:gs>
                    <a:gs pos="35000">
                      <a:srgbClr val="C9CCDB"/>
                    </a:gs>
                    <a:gs pos="100000">
                      <a:srgbClr val="EAEAF1"/>
                    </a:gs>
                  </a:gsLst>
                  <a:lin ang="16200000" scaled="0"/>
                </a:gradFill>
                <a:tableStyleId>{35B786D3-2010-4512-A68A-A4F00CE24F0F}</a:tableStyleId>
              </a:tblPr>
              <a:tblGrid>
                <a:gridCol w="497700">
                  <a:extLst>
                    <a:ext uri="{9D8B030D-6E8A-4147-A177-3AD203B41FA5}">
                      <a16:colId xmlns:a16="http://schemas.microsoft.com/office/drawing/2014/main" val="20000"/>
                    </a:ext>
                  </a:extLst>
                </a:gridCol>
                <a:gridCol w="1429250">
                  <a:extLst>
                    <a:ext uri="{9D8B030D-6E8A-4147-A177-3AD203B41FA5}">
                      <a16:colId xmlns:a16="http://schemas.microsoft.com/office/drawing/2014/main" val="20001"/>
                    </a:ext>
                  </a:extLst>
                </a:gridCol>
                <a:gridCol w="440775">
                  <a:extLst>
                    <a:ext uri="{9D8B030D-6E8A-4147-A177-3AD203B41FA5}">
                      <a16:colId xmlns:a16="http://schemas.microsoft.com/office/drawing/2014/main" val="20002"/>
                    </a:ext>
                  </a:extLst>
                </a:gridCol>
                <a:gridCol w="2675125">
                  <a:extLst>
                    <a:ext uri="{9D8B030D-6E8A-4147-A177-3AD203B41FA5}">
                      <a16:colId xmlns:a16="http://schemas.microsoft.com/office/drawing/2014/main" val="20003"/>
                    </a:ext>
                  </a:extLst>
                </a:gridCol>
                <a:gridCol w="4317050">
                  <a:extLst>
                    <a:ext uri="{9D8B030D-6E8A-4147-A177-3AD203B41FA5}">
                      <a16:colId xmlns:a16="http://schemas.microsoft.com/office/drawing/2014/main" val="20004"/>
                    </a:ext>
                  </a:extLst>
                </a:gridCol>
                <a:gridCol w="1261175">
                  <a:extLst>
                    <a:ext uri="{9D8B030D-6E8A-4147-A177-3AD203B41FA5}">
                      <a16:colId xmlns:a16="http://schemas.microsoft.com/office/drawing/2014/main" val="20005"/>
                    </a:ext>
                  </a:extLst>
                </a:gridCol>
              </a:tblGrid>
              <a:tr h="51130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Features</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As a</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 want to</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So that</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latin typeface="Century Gothic"/>
                          <a:ea typeface="Century Gothic"/>
                          <a:cs typeface="Century Gothic"/>
                          <a:sym typeface="Century Gothic"/>
                        </a:rPr>
                        <a:t>Priority</a:t>
                      </a:r>
                      <a:endParaRPr/>
                    </a:p>
                  </a:txBody>
                  <a:tcPr marL="91450" marR="91450" marT="45725" marB="45725"/>
                </a:tc>
                <a:extLst>
                  <a:ext uri="{0D108BD9-81ED-4DB2-BD59-A6C34878D82A}">
                    <a16:rowId xmlns:a16="http://schemas.microsoft.com/office/drawing/2014/main" val="10000"/>
                  </a:ext>
                </a:extLst>
              </a:tr>
              <a:tr h="70795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1</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 Registration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Enter login details that is the first and last name, e-mail and password.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 can create my profile and register myself on the cloud computing service.</a:t>
                      </a:r>
                      <a:endParaRPr/>
                    </a:p>
                    <a:p>
                      <a:pPr marL="0" marR="0" lvl="0" indent="0" algn="l" rtl="0">
                        <a:lnSpc>
                          <a:spcPct val="100000"/>
                        </a:lnSpc>
                        <a:spcBef>
                          <a:spcPts val="0"/>
                        </a:spcBef>
                        <a:spcAft>
                          <a:spcPts val="0"/>
                        </a:spcAft>
                        <a:buClr>
                          <a:schemeClr val="dk1"/>
                        </a:buClr>
                        <a:buSzPts val="1000"/>
                        <a:buFont typeface="Century Gothic"/>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latin typeface="Century Gothic"/>
                          <a:ea typeface="Century Gothic"/>
                          <a:cs typeface="Century Gothic"/>
                          <a:sym typeface="Century Gothic"/>
                        </a:rPr>
                        <a:t>High</a:t>
                      </a:r>
                      <a:endParaRPr/>
                    </a:p>
                  </a:txBody>
                  <a:tcPr marL="91450" marR="91450" marT="45725" marB="45725"/>
                </a:tc>
                <a:extLst>
                  <a:ext uri="{0D108BD9-81ED-4DB2-BD59-A6C34878D82A}">
                    <a16:rowId xmlns:a16="http://schemas.microsoft.com/office/drawing/2014/main" val="10001"/>
                  </a:ext>
                </a:extLst>
              </a:tr>
              <a:tr h="70795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2</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Login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Enter registered e-mail and password.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 can authenticate my account and after that I can retrieve previously stored source code.</a:t>
                      </a:r>
                      <a:endParaRPr/>
                    </a:p>
                    <a:p>
                      <a:pPr marL="0" marR="0" lvl="0" indent="0" algn="l" rtl="0">
                        <a:lnSpc>
                          <a:spcPct val="100000"/>
                        </a:lnSpc>
                        <a:spcBef>
                          <a:spcPts val="0"/>
                        </a:spcBef>
                        <a:spcAft>
                          <a:spcPts val="0"/>
                        </a:spcAft>
                        <a:buClr>
                          <a:schemeClr val="dk1"/>
                        </a:buClr>
                        <a:buSzPts val="1000"/>
                        <a:buFont typeface="Century Gothic"/>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latin typeface="Century Gothic"/>
                          <a:ea typeface="Century Gothic"/>
                          <a:cs typeface="Century Gothic"/>
                          <a:sym typeface="Century Gothic"/>
                        </a:rPr>
                        <a:t>High</a:t>
                      </a:r>
                      <a:endParaRPr/>
                    </a:p>
                  </a:txBody>
                  <a:tcPr marL="91450" marR="91450" marT="45725" marB="45725"/>
                </a:tc>
                <a:extLst>
                  <a:ext uri="{0D108BD9-81ED-4DB2-BD59-A6C34878D82A}">
                    <a16:rowId xmlns:a16="http://schemas.microsoft.com/office/drawing/2014/main" val="10002"/>
                  </a:ext>
                </a:extLst>
              </a:tr>
              <a:tr h="796625">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3</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Compilers for C, C++, C#, Java and Python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Select any of the compilers from the drop-down menu.</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 can compile the code in any of the programming languages.</a:t>
                      </a:r>
                      <a:endParaRPr/>
                    </a:p>
                    <a:p>
                      <a:pPr marL="0" marR="0" lvl="0" indent="0" algn="l" rtl="0">
                        <a:lnSpc>
                          <a:spcPct val="100000"/>
                        </a:lnSpc>
                        <a:spcBef>
                          <a:spcPts val="0"/>
                        </a:spcBef>
                        <a:spcAft>
                          <a:spcPts val="0"/>
                        </a:spcAft>
                        <a:buClr>
                          <a:schemeClr val="dk1"/>
                        </a:buClr>
                        <a:buSzPts val="1000"/>
                        <a:buFont typeface="Century Gothic"/>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Century Gothic"/>
                        <a:buNone/>
                      </a:pPr>
                      <a:r>
                        <a:rPr lang="en-US" sz="1000" b="0" i="0" u="none" strike="noStrike" cap="none">
                          <a:solidFill>
                            <a:srgbClr val="000000"/>
                          </a:solidFill>
                          <a:latin typeface="Century Gothic"/>
                          <a:ea typeface="Century Gothic"/>
                          <a:cs typeface="Century Gothic"/>
                          <a:sym typeface="Century Gothic"/>
                        </a:rPr>
                        <a:t>Moderate</a:t>
                      </a:r>
                      <a:endParaRPr/>
                    </a:p>
                  </a:txBody>
                  <a:tcPr marL="91450" marR="91450" marT="45725" marB="45725"/>
                </a:tc>
                <a:extLst>
                  <a:ext uri="{0D108BD9-81ED-4DB2-BD59-A6C34878D82A}">
                    <a16:rowId xmlns:a16="http://schemas.microsoft.com/office/drawing/2014/main" val="10003"/>
                  </a:ext>
                </a:extLst>
              </a:tr>
              <a:tr h="90460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4</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Compile the code</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Write or paste the source code in the “Enter your code” text area and compile it by clicking on the “Run” button.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 can compile and test my source code.</a:t>
                      </a:r>
                      <a:endParaRPr/>
                    </a:p>
                    <a:p>
                      <a:pPr marL="0" marR="0" lvl="0" indent="0" algn="l" rtl="0">
                        <a:lnSpc>
                          <a:spcPct val="100000"/>
                        </a:lnSpc>
                        <a:spcBef>
                          <a:spcPts val="0"/>
                        </a:spcBef>
                        <a:spcAft>
                          <a:spcPts val="0"/>
                        </a:spcAft>
                        <a:buClr>
                          <a:schemeClr val="dk1"/>
                        </a:buClr>
                        <a:buSzPts val="1000"/>
                        <a:buFont typeface="Century Gothic"/>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Century Gothic"/>
                        <a:buNone/>
                      </a:pPr>
                      <a:r>
                        <a:rPr lang="en-US" sz="1000" b="0" i="0" u="none" strike="noStrike" cap="none">
                          <a:solidFill>
                            <a:srgbClr val="000000"/>
                          </a:solidFill>
                          <a:latin typeface="Century Gothic"/>
                          <a:ea typeface="Century Gothic"/>
                          <a:cs typeface="Century Gothic"/>
                          <a:sym typeface="Century Gothic"/>
                        </a:rPr>
                        <a:t>High</a:t>
                      </a:r>
                      <a:endParaRPr/>
                    </a:p>
                  </a:txBody>
                  <a:tcPr marL="91450" marR="91450" marT="45725" marB="45725"/>
                </a:tc>
                <a:extLst>
                  <a:ext uri="{0D108BD9-81ED-4DB2-BD59-A6C34878D82A}">
                    <a16:rowId xmlns:a16="http://schemas.microsoft.com/office/drawing/2014/main" val="10004"/>
                  </a:ext>
                </a:extLst>
              </a:tr>
              <a:tr h="93960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5</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Save the Code</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Save the code by clicking on the “Save” button.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So that I can store my source code and view it whenever I login using my credentials.</a:t>
                      </a:r>
                      <a:endParaRPr/>
                    </a:p>
                    <a:p>
                      <a:pPr marL="0" marR="0" lvl="0" indent="0" algn="l" rtl="0">
                        <a:lnSpc>
                          <a:spcPct val="100000"/>
                        </a:lnSpc>
                        <a:spcBef>
                          <a:spcPts val="0"/>
                        </a:spcBef>
                        <a:spcAft>
                          <a:spcPts val="0"/>
                        </a:spcAft>
                        <a:buClr>
                          <a:schemeClr val="dk1"/>
                        </a:buClr>
                        <a:buSzPts val="1000"/>
                        <a:buFont typeface="Century Gothic"/>
                        <a:buNone/>
                      </a:pP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Century Gothic"/>
                        <a:buNone/>
                      </a:pPr>
                      <a:r>
                        <a:rPr lang="en-US" sz="1000" b="0" i="0" u="none" strike="noStrike" cap="none">
                          <a:solidFill>
                            <a:srgbClr val="000000"/>
                          </a:solidFill>
                          <a:latin typeface="Century Gothic"/>
                          <a:ea typeface="Century Gothic"/>
                          <a:cs typeface="Century Gothic"/>
                          <a:sym typeface="Century Gothic"/>
                        </a:rPr>
                        <a:t>Moderate</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ACCEPTANCE CRITERIA</a:t>
            </a:r>
            <a:endParaRPr/>
          </a:p>
        </p:txBody>
      </p:sp>
      <p:graphicFrame>
        <p:nvGraphicFramePr>
          <p:cNvPr id="148" name="Google Shape;148;p9"/>
          <p:cNvGraphicFramePr/>
          <p:nvPr/>
        </p:nvGraphicFramePr>
        <p:xfrm>
          <a:off x="584200" y="1431008"/>
          <a:ext cx="3000000" cy="3000000"/>
        </p:xfrm>
        <a:graphic>
          <a:graphicData uri="http://schemas.openxmlformats.org/drawingml/2006/table">
            <a:tbl>
              <a:tblPr firstRow="1" bandRow="1">
                <a:noFill/>
                <a:tableStyleId>{35B786D3-2010-4512-A68A-A4F00CE24F0F}</a:tableStyleId>
              </a:tblPr>
              <a:tblGrid>
                <a:gridCol w="1038525">
                  <a:extLst>
                    <a:ext uri="{9D8B030D-6E8A-4147-A177-3AD203B41FA5}">
                      <a16:colId xmlns:a16="http://schemas.microsoft.com/office/drawing/2014/main" val="20000"/>
                    </a:ext>
                  </a:extLst>
                </a:gridCol>
                <a:gridCol w="2982300">
                  <a:extLst>
                    <a:ext uri="{9D8B030D-6E8A-4147-A177-3AD203B41FA5}">
                      <a16:colId xmlns:a16="http://schemas.microsoft.com/office/drawing/2014/main" val="20001"/>
                    </a:ext>
                  </a:extLst>
                </a:gridCol>
                <a:gridCol w="919750">
                  <a:extLst>
                    <a:ext uri="{9D8B030D-6E8A-4147-A177-3AD203B41FA5}">
                      <a16:colId xmlns:a16="http://schemas.microsoft.com/office/drawing/2014/main" val="20002"/>
                    </a:ext>
                  </a:extLst>
                </a:gridCol>
                <a:gridCol w="6057650">
                  <a:extLst>
                    <a:ext uri="{9D8B030D-6E8A-4147-A177-3AD203B41FA5}">
                      <a16:colId xmlns:a16="http://schemas.microsoft.com/office/drawing/2014/main" val="20003"/>
                    </a:ext>
                  </a:extLst>
                </a:gridCol>
              </a:tblGrid>
              <a:tr h="20905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ID</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Features</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As a</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Acceptance Criteria</a:t>
                      </a: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0"/>
                  </a:ext>
                </a:extLst>
              </a:tr>
              <a:tr h="1406325">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1</a:t>
                      </a:r>
                      <a:endParaRPr sz="1000" u="none" strike="noStrike" cap="none">
                        <a:latin typeface="Century Gothic"/>
                        <a:ea typeface="Century Gothic"/>
                        <a:cs typeface="Century Gothic"/>
                        <a:sym typeface="Century Gothic"/>
                      </a:endParaRPr>
                    </a:p>
                  </a:txBody>
                  <a:tcPr marL="91450" marR="91450" marT="45725" marB="45725">
                    <a:solidFill>
                      <a:srgbClr val="8A9CB5"/>
                    </a:solidFill>
                  </a:tcPr>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 Registration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1. Display Website.</a:t>
                      </a:r>
                      <a:br>
                        <a:rPr lang="en-US" sz="1000" u="none" strike="noStrike" cap="none"/>
                      </a:br>
                      <a:r>
                        <a:rPr lang="en-US" sz="1000" u="none" strike="noStrike" cap="none"/>
                        <a:t> 2. Display Register or sign in option.</a:t>
                      </a:r>
                      <a:br>
                        <a:rPr lang="en-US" sz="1000" u="none" strike="noStrike" cap="none"/>
                      </a:br>
                      <a:r>
                        <a:rPr lang="en-US" sz="1000" u="none" strike="noStrike" cap="none"/>
                        <a:t> 3. A user cannot register without completing all mandatory fields.</a:t>
                      </a:r>
                      <a:br>
                        <a:rPr lang="en-US" sz="1000" u="none" strike="noStrike" cap="none"/>
                      </a:br>
                      <a:r>
                        <a:rPr lang="en-US" sz="1000" u="none" strike="noStrike" cap="none"/>
                        <a:t> 4. Information from the form is stored in the registration database.</a:t>
                      </a:r>
                      <a:br>
                        <a:rPr lang="en-US" sz="1000" u="none" strike="noStrike" cap="none"/>
                      </a:br>
                      <a:r>
                        <a:rPr lang="en-US" sz="1000" u="none" strike="noStrike" cap="none"/>
                        <a:t> 5. Existing user cannot register again. </a:t>
                      </a:r>
                      <a:br>
                        <a:rPr lang="en-US" sz="1000" u="none" strike="noStrike" cap="none"/>
                      </a:br>
                      <a:r>
                        <a:rPr lang="en-US" sz="1000" u="none" strike="noStrike" cap="none"/>
                        <a:t> 6. Commencement and maintaining the session while logged in.</a:t>
                      </a:r>
                      <a:br>
                        <a:rPr lang="en-US" sz="1000" u="none" strike="noStrike" cap="none"/>
                      </a:br>
                      <a:r>
                        <a:rPr lang="en-US" sz="1000" u="none" strike="noStrike" cap="none"/>
                        <a:t> 7. Triggers session termination.</a:t>
                      </a: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1"/>
                  </a:ext>
                </a:extLst>
              </a:tr>
              <a:tr h="499275">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2</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Login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 1. Login with username/e-mail.</a:t>
                      </a:r>
                      <a:br>
                        <a:rPr lang="en-US" sz="1000" u="none" strike="noStrike" cap="none"/>
                      </a:br>
                      <a:r>
                        <a:rPr lang="en-US" sz="1000" u="none" strike="noStrike" cap="none"/>
                        <a:t> 2. Enter password.</a:t>
                      </a:r>
                      <a:br>
                        <a:rPr lang="en-US" sz="1000" u="none" strike="noStrike" cap="none"/>
                      </a:br>
                      <a:r>
                        <a:rPr lang="en-US" sz="1000" u="none" strike="noStrike" cap="none"/>
                        <a:t> 3. Forgot username/password.</a:t>
                      </a:r>
                      <a:endParaRPr/>
                    </a:p>
                    <a:p>
                      <a:pPr marL="0" marR="0" lvl="0" indent="0" algn="l" rtl="0">
                        <a:lnSpc>
                          <a:spcPct val="100000"/>
                        </a:lnSpc>
                        <a:spcBef>
                          <a:spcPts val="0"/>
                        </a:spcBef>
                        <a:spcAft>
                          <a:spcPts val="0"/>
                        </a:spcAft>
                        <a:buClr>
                          <a:schemeClr val="dk1"/>
                        </a:buClr>
                        <a:buSzPts val="1000"/>
                        <a:buFont typeface="Century Gothic"/>
                        <a:buNone/>
                      </a:pPr>
                      <a:endParaRPr sz="1000" u="none" strike="noStrike" cap="none">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2"/>
                  </a:ext>
                </a:extLst>
              </a:tr>
              <a:tr h="741175">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3</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Compilers for C, C++, C#, Java and Python</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 1. Display a drop-down menu of the programming languages.</a:t>
                      </a:r>
                      <a:br>
                        <a:rPr lang="en-US" sz="1000" u="none" strike="noStrike" cap="none"/>
                      </a:br>
                      <a:r>
                        <a:rPr lang="en-US" sz="1000" u="none" strike="noStrike" cap="none"/>
                        <a:t> 2. Display two text areas for entering the source code and for viewing output/error of the code.</a:t>
                      </a:r>
                      <a:endParaRPr sz="1000" b="0" i="0" u="none" strike="noStrike" cap="none">
                        <a:solidFill>
                          <a:srgbClr val="000000"/>
                        </a:solidFill>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3"/>
                  </a:ext>
                </a:extLst>
              </a:tr>
              <a:tr h="741175">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4</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Compile the code</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 1. Display a run button.</a:t>
                      </a:r>
                      <a:br>
                        <a:rPr lang="en-US" sz="1000" u="none" strike="noStrike" cap="none"/>
                      </a:br>
                      <a:r>
                        <a:rPr lang="en-US" sz="1000" u="none" strike="noStrike" cap="none"/>
                        <a:t> 2. Programming language should be selected by user from the drop-down menu.</a:t>
                      </a:r>
                      <a:br>
                        <a:rPr lang="en-US" sz="1000" u="none" strike="noStrike" cap="none"/>
                      </a:br>
                      <a:r>
                        <a:rPr lang="en-US" sz="1000" u="none" strike="noStrike" cap="none"/>
                        <a:t> 3. There should be code written by the user in the "Enter your code" text area.</a:t>
                      </a:r>
                      <a:endParaRPr sz="1000" b="0" i="0" u="none" strike="noStrike" cap="none">
                        <a:solidFill>
                          <a:srgbClr val="000000"/>
                        </a:solidFill>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4"/>
                  </a:ext>
                </a:extLst>
              </a:tr>
              <a:tr h="874200">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5</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Save the Code</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User</a:t>
                      </a:r>
                      <a:endParaRPr sz="1000" u="none" strike="noStrike" cap="none">
                        <a:latin typeface="Century Gothic"/>
                        <a:ea typeface="Century Gothic"/>
                        <a:cs typeface="Century Gothic"/>
                        <a:sym typeface="Century Gothic"/>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entury Gothic"/>
                        <a:buNone/>
                      </a:pPr>
                      <a:r>
                        <a:rPr lang="en-US" sz="1000" u="none" strike="noStrike" cap="none"/>
                        <a:t> 1. The user must me registered and logged in in-order to use the save feature.</a:t>
                      </a:r>
                      <a:br>
                        <a:rPr lang="en-US" sz="1000" u="none" strike="noStrike" cap="none"/>
                      </a:br>
                      <a:r>
                        <a:rPr lang="en-US" sz="1000" u="none" strike="noStrike" cap="none"/>
                        <a:t> 2. Display "Save" button.</a:t>
                      </a:r>
                      <a:br>
                        <a:rPr lang="en-US" sz="1000" u="none" strike="noStrike" cap="none"/>
                      </a:br>
                      <a:r>
                        <a:rPr lang="en-US" sz="1000" u="none" strike="noStrike" cap="none"/>
                        <a:t> 3. The programming language should be selected and there should be a code written by the user in the source code area.</a:t>
                      </a:r>
                      <a:endParaRPr sz="1000" b="0" i="0" u="none" strike="noStrike" cap="none">
                        <a:solidFill>
                          <a:srgbClr val="000000"/>
                        </a:solidFill>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1751</Words>
  <Application>Microsoft Macintosh PowerPoint</Application>
  <PresentationFormat>Widescreen</PresentationFormat>
  <Paragraphs>387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Century Gothic</vt:lpstr>
      <vt:lpstr>Calibri</vt:lpstr>
      <vt:lpstr>Arial</vt:lpstr>
      <vt:lpstr>Helvetica Neue</vt:lpstr>
      <vt:lpstr>Slice</vt:lpstr>
      <vt:lpstr>ONLINE COMPILER USING CLOUD COMPUTING</vt:lpstr>
      <vt:lpstr>INTRODUCTION</vt:lpstr>
      <vt:lpstr>PERSONA</vt:lpstr>
      <vt:lpstr>MODULES &amp; PHASES</vt:lpstr>
      <vt:lpstr>MVP</vt:lpstr>
      <vt:lpstr>SYSTEM ARCHITECTURE</vt:lpstr>
      <vt:lpstr>SEQUENCE DIAGRAM</vt:lpstr>
      <vt:lpstr>PRODUCT BACKLOG</vt:lpstr>
      <vt:lpstr>ACCEPTANCE CRITERIA</vt:lpstr>
      <vt:lpstr>TEST CASES</vt:lpstr>
      <vt:lpstr>TECHNOLOGIES USED</vt:lpstr>
      <vt:lpstr>SPRINTS</vt:lpstr>
      <vt:lpstr>SPRINT 1</vt:lpstr>
      <vt:lpstr>SPRINT BACKLOG</vt:lpstr>
      <vt:lpstr>RETROSPECTIVE SPRINT 1</vt:lpstr>
      <vt:lpstr>SPRINT 2</vt:lpstr>
      <vt:lpstr>SPRINT BACKLOG</vt:lpstr>
      <vt:lpstr>RETROSPECTIVE SPRINT 2</vt:lpstr>
      <vt:lpstr>SPRINT 3</vt:lpstr>
      <vt:lpstr>SPRINT BACKLOG</vt:lpstr>
      <vt:lpstr>RETROSPECTIVE SPRINT 3</vt:lpstr>
      <vt:lpstr>SPRINT 4</vt:lpstr>
      <vt:lpstr>SPRINT BACKLOG</vt:lpstr>
      <vt:lpstr>RETROSPECTIVE SPRINT 4</vt:lpstr>
      <vt:lpstr>SCRUM MEETINGS</vt:lpstr>
      <vt:lpstr>FUTURE SCOPE</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COMPILER USING CLOUD COMPUTING</dc:title>
  <dc:creator>Singh, Ms. Anchal Sanjay</dc:creator>
  <cp:lastModifiedBy>Harshada Harshada</cp:lastModifiedBy>
  <cp:revision>1</cp:revision>
  <dcterms:created xsi:type="dcterms:W3CDTF">2020-11-23T18:06:58Z</dcterms:created>
  <dcterms:modified xsi:type="dcterms:W3CDTF">2021-05-03T00:13:38Z</dcterms:modified>
</cp:coreProperties>
</file>