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68" r:id="rId3"/>
    <p:sldId id="269" r:id="rId4"/>
    <p:sldId id="271" r:id="rId5"/>
    <p:sldId id="273" r:id="rId6"/>
    <p:sldId id="270" r:id="rId7"/>
    <p:sldId id="272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5" autoAdjust="0"/>
    <p:restoredTop sz="96433" autoAdjust="0"/>
  </p:normalViewPr>
  <p:slideViewPr>
    <p:cSldViewPr snapToGrid="0">
      <p:cViewPr varScale="1">
        <p:scale>
          <a:sx n="85" d="100"/>
          <a:sy n="85" d="100"/>
        </p:scale>
        <p:origin x="816" y="-19"/>
      </p:cViewPr>
      <p:guideLst/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88434-08F3-4832-9606-2C40898E347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5261-CDC4-4953-AED7-34E1BC25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08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15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17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02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74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07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73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21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89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2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0AEF-DB67-49BD-9E54-F40E8C7582BA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8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E1D8-405D-4B84-A8C8-DBC5BE51F15B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536C-DEC2-44D0-B9D9-3AB4339E093C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7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272B-1C4B-4FA4-AF5A-C12904DD83C9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2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8784-DE3C-42A1-BCEA-605E3D211D77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5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D620-5B3C-4E43-922F-D84B839E2CA3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5656-739C-40EC-B65A-49E394B724D2}" type="datetime1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9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FA4E-AEA9-4A2F-B71D-15B6264E6A09}" type="datetime1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9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C173-44A8-423D-8D20-2F8F36CC1054}" type="datetime1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1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B284-A710-4726-8BA0-160B20228744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C8DF-2C3F-46B7-B1F3-83533583D3C6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4E63D-6728-4FD5-B56A-39A568F3BFF8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indsmover.com" TargetMode="External"/><Relationship Id="rId2" Type="http://schemas.openxmlformats.org/officeDocument/2006/relationships/hyperlink" Target="https://www.linkedin.com/in/anchalsrivastava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chalsrivastava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mindsmover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chalsrivastava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mindsmover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chalsrivastav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mindsmover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chalsrivastav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mindsmover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chalsrivastav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mindsmover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chalsrivastav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mindsmover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chalsrivastava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mindsmover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chalsrivastava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mindsmover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chalsrivastava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mindsmover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chalsrivastava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mindsmov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2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3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631776" y="2408535"/>
            <a:ext cx="4352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Questions  ???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76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3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3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4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603812" y="201793"/>
            <a:ext cx="5029200" cy="587101"/>
            <a:chOff x="664" y="89734"/>
            <a:chExt cx="10128790" cy="1183166"/>
          </a:xfrm>
        </p:grpSpPr>
        <p:sp>
          <p:nvSpPr>
            <p:cNvPr id="9" name="Chevron 8"/>
            <p:cNvSpPr/>
            <p:nvPr/>
          </p:nvSpPr>
          <p:spPr>
            <a:xfrm>
              <a:off x="664" y="89734"/>
              <a:ext cx="10128790" cy="11831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592247" y="89734"/>
              <a:ext cx="8945624" cy="11831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25400" rIns="0" bIns="25400" numCol="1" spcCol="1270" anchor="ctr" anchorCtr="0">
              <a:noAutofit/>
            </a:bodyPr>
            <a:lstStyle/>
            <a:p>
              <a:pPr lvl="0" algn="ctr" defTabSz="1778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State in React</a:t>
              </a:r>
              <a:endParaRPr lang="en-US" sz="4000" kern="1200" dirty="0" smtClean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345141" y="940407"/>
            <a:ext cx="117303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800" b="1" dirty="0">
                <a:solidFill>
                  <a:srgbClr val="0000CD"/>
                </a:solidFill>
                <a:latin typeface="Consolas" panose="020B0609020204030204" pitchFamily="49" charset="0"/>
              </a:rPr>
              <a:t>Using setState() with an Object as </a:t>
            </a:r>
            <a:r>
              <a:rPr lang="en-HK" sz="2800" b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updater</a:t>
            </a:r>
          </a:p>
          <a:p>
            <a:endParaRPr lang="en-HK" sz="2000" b="1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HK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An example ES6 style component, updating the state on a simple button click</a:t>
            </a:r>
            <a:r>
              <a:rPr lang="en-HK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en-HK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class Greeting extends </a:t>
            </a:r>
            <a:r>
              <a:rPr lang="en-HK" sz="20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React.Component</a:t>
            </a:r>
            <a:r>
              <a:rPr lang="en-HK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HK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constructor(props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super(props);</a:t>
            </a:r>
          </a:p>
          <a:p>
            <a:pPr lvl="2"/>
            <a:r>
              <a:rPr lang="en-HK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this.click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 = </a:t>
            </a:r>
            <a:r>
              <a:rPr lang="en-HK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this.click.bind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(this);</a:t>
            </a:r>
          </a:p>
          <a:p>
            <a:pPr lvl="2"/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// Set initial state (ONLY ALLOWED IN CONSTRUCTOR)</a:t>
            </a:r>
          </a:p>
          <a:p>
            <a:pPr lvl="2"/>
            <a:r>
              <a:rPr lang="en-HK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this.state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 = </a:t>
            </a:r>
            <a:r>
              <a:rPr lang="en-HK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{ 	greeting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: 'Hello</a:t>
            </a:r>
            <a:r>
              <a:rPr lang="en-HK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!' };</a:t>
            </a:r>
            <a:endParaRPr lang="en-HK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lvl="1"/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click(e) </a:t>
            </a:r>
            <a:r>
              <a:rPr lang="en-HK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{ 	this.setState({ greeting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: 'Hello World</a:t>
            </a:r>
            <a:r>
              <a:rPr lang="en-HK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!‘ }); }</a:t>
            </a:r>
            <a:endParaRPr lang="en-HK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render() </a:t>
            </a:r>
            <a:r>
              <a:rPr lang="en-HK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{ return( &lt;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div</a:t>
            </a:r>
            <a:r>
              <a:rPr lang="en-HK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 &lt;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p&gt;{</a:t>
            </a:r>
            <a:r>
              <a:rPr lang="en-HK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this.state.greeting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}&lt;/p</a:t>
            </a:r>
            <a:r>
              <a:rPr lang="en-HK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HK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	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HK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&lt;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button </a:t>
            </a:r>
            <a:r>
              <a:rPr lang="en-HK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HK" sz="20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onClick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={</a:t>
            </a:r>
            <a:r>
              <a:rPr lang="en-HK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this.click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}&gt;Click me&lt;/button&gt;</a:t>
            </a:r>
          </a:p>
          <a:p>
            <a:r>
              <a:rPr lang="en-HK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		&lt;/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div&gt;</a:t>
            </a:r>
          </a:p>
          <a:p>
            <a:r>
              <a:rPr lang="en-HK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); } }</a:t>
            </a:r>
            <a:endParaRPr lang="en-HK" sz="20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34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3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3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4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603812" y="201793"/>
            <a:ext cx="5029200" cy="587101"/>
            <a:chOff x="664" y="89734"/>
            <a:chExt cx="10128790" cy="1183166"/>
          </a:xfrm>
        </p:grpSpPr>
        <p:sp>
          <p:nvSpPr>
            <p:cNvPr id="9" name="Chevron 8"/>
            <p:cNvSpPr/>
            <p:nvPr/>
          </p:nvSpPr>
          <p:spPr>
            <a:xfrm>
              <a:off x="664" y="89734"/>
              <a:ext cx="10128790" cy="11831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592247" y="89734"/>
              <a:ext cx="8945624" cy="11831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25400" rIns="0" bIns="25400" numCol="1" spcCol="1270" anchor="ctr" anchorCtr="0">
              <a:noAutofit/>
            </a:bodyPr>
            <a:lstStyle/>
            <a:p>
              <a:pPr lvl="0" algn="ctr" defTabSz="1778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State in React</a:t>
              </a:r>
              <a:endParaRPr lang="en-US" sz="4000" kern="1200" dirty="0" smtClean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345141" y="940407"/>
            <a:ext cx="1173031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3200" b="1" dirty="0">
                <a:solidFill>
                  <a:srgbClr val="0000CD"/>
                </a:solidFill>
                <a:latin typeface="Consolas" panose="020B0609020204030204" pitchFamily="49" charset="0"/>
              </a:rPr>
              <a:t>Using setState() with a Function as updater</a:t>
            </a:r>
          </a:p>
          <a:p>
            <a:r>
              <a:rPr lang="en-HK" sz="24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// </a:t>
            </a:r>
            <a:r>
              <a:rPr lang="en-HK" sz="2400" dirty="0">
                <a:solidFill>
                  <a:srgbClr val="0000CD"/>
                </a:solidFill>
                <a:latin typeface="Consolas" panose="020B0609020204030204" pitchFamily="49" charset="0"/>
              </a:rPr>
              <a:t>This is most often used when you want to check or make use</a:t>
            </a:r>
          </a:p>
          <a:p>
            <a:r>
              <a:rPr lang="en-HK" sz="2400" dirty="0">
                <a:solidFill>
                  <a:srgbClr val="0000CD"/>
                </a:solidFill>
                <a:latin typeface="Consolas" panose="020B0609020204030204" pitchFamily="49" charset="0"/>
              </a:rPr>
              <a:t>// of previous state before updating any values</a:t>
            </a:r>
            <a:r>
              <a:rPr lang="en-HK" sz="24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HK" sz="2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HK" sz="24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this.setState(function(</a:t>
            </a:r>
            <a:r>
              <a:rPr lang="en-HK" sz="24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previousState</a:t>
            </a:r>
            <a:r>
              <a:rPr lang="en-HK" sz="2400" dirty="0">
                <a:solidFill>
                  <a:srgbClr val="0000CD"/>
                </a:solidFill>
                <a:latin typeface="Consolas" panose="020B0609020204030204" pitchFamily="49" charset="0"/>
              </a:rPr>
              <a:t>, currentProps) {</a:t>
            </a:r>
          </a:p>
          <a:p>
            <a:r>
              <a:rPr lang="en-HK" sz="24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return </a:t>
            </a:r>
            <a:r>
              <a:rPr lang="en-HK" sz="2400" dirty="0">
                <a:solidFill>
                  <a:srgbClr val="0000CD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HK" sz="24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	counter</a:t>
            </a:r>
            <a:r>
              <a:rPr lang="en-HK" sz="2400" dirty="0">
                <a:solidFill>
                  <a:srgbClr val="0000CD"/>
                </a:solidFill>
                <a:latin typeface="Consolas" panose="020B0609020204030204" pitchFamily="49" charset="0"/>
              </a:rPr>
              <a:t>: previousState.counter + 1</a:t>
            </a:r>
          </a:p>
          <a:p>
            <a:r>
              <a:rPr lang="en-HK" sz="24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};</a:t>
            </a:r>
            <a:endParaRPr lang="en-HK" sz="2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HK" sz="2400" dirty="0">
                <a:solidFill>
                  <a:srgbClr val="0000CD"/>
                </a:solidFill>
                <a:latin typeface="Consolas" panose="020B0609020204030204" pitchFamily="49" charset="0"/>
              </a:rPr>
              <a:t>});</a:t>
            </a:r>
            <a:endParaRPr lang="en-HK" sz="28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HK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37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3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3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4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603812" y="201793"/>
            <a:ext cx="5029200" cy="587101"/>
            <a:chOff x="664" y="89734"/>
            <a:chExt cx="10128790" cy="1183166"/>
          </a:xfrm>
        </p:grpSpPr>
        <p:sp>
          <p:nvSpPr>
            <p:cNvPr id="9" name="Chevron 8"/>
            <p:cNvSpPr/>
            <p:nvPr/>
          </p:nvSpPr>
          <p:spPr>
            <a:xfrm>
              <a:off x="664" y="89734"/>
              <a:ext cx="10128790" cy="11831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592247" y="89734"/>
              <a:ext cx="8945624" cy="11831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25400" rIns="0" bIns="25400" numCol="1" spcCol="1270" anchor="ctr" anchorCtr="0">
              <a:noAutofit/>
            </a:bodyPr>
            <a:lstStyle/>
            <a:p>
              <a:pPr lvl="0" algn="ctr" defTabSz="1778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React Components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45141" y="940407"/>
            <a:ext cx="1173031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Higher </a:t>
            </a:r>
            <a:r>
              <a:rPr lang="en-US" sz="2800" b="1" dirty="0">
                <a:solidFill>
                  <a:srgbClr val="0000CD"/>
                </a:solidFill>
                <a:latin typeface="Consolas" panose="020B0609020204030204" pitchFamily="49" charset="0"/>
              </a:rPr>
              <a:t>Order </a:t>
            </a:r>
            <a:r>
              <a:rPr lang="en-US" sz="2800" b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Components </a:t>
            </a:r>
            <a:r>
              <a:rPr lang="en-US" sz="2000" b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- </a:t>
            </a:r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allow 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to share component functionality</a:t>
            </a:r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import 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React, { Component } from 'react';</a:t>
            </a:r>
          </a:p>
          <a:p>
            <a:r>
              <a:rPr lang="en-US" sz="20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PrintHello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 = ComposedComponent =&gt; class extends Component {</a:t>
            </a:r>
          </a:p>
          <a:p>
            <a:pPr lvl="1"/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onClick() {</a:t>
            </a:r>
          </a:p>
          <a:p>
            <a:pPr lvl="1"/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console.log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('hello');</a:t>
            </a:r>
          </a:p>
          <a:p>
            <a:pPr lvl="1"/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/* The higher order component takes another component as a parameter</a:t>
            </a:r>
          </a:p>
          <a:p>
            <a:pPr lvl="1"/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and then renders it with additional props */</a:t>
            </a:r>
          </a:p>
          <a:p>
            <a:pPr lvl="1"/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render() {</a:t>
            </a:r>
          </a:p>
          <a:p>
            <a:pPr lvl="1"/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return 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&lt;ComposedComponent {...this.props } onClick={this.onClick} /&gt;</a:t>
            </a:r>
          </a:p>
          <a:p>
            <a:pPr lvl="1"/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HK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const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 FirstComponent = props =&gt; (</a:t>
            </a:r>
          </a:p>
          <a:p>
            <a:r>
              <a:rPr lang="en-HK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&lt;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div </a:t>
            </a:r>
            <a:r>
              <a:rPr lang="en-HK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onClick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={ </a:t>
            </a:r>
            <a:r>
              <a:rPr lang="en-HK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props.onClick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}&gt;Hello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, {props.name}! I am a FirstComponent</a:t>
            </a:r>
            <a:r>
              <a:rPr lang="en-HK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.&lt;/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div</a:t>
            </a:r>
            <a:r>
              <a:rPr lang="en-HK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&gt;);</a:t>
            </a:r>
            <a:endParaRPr lang="en-HK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const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HK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ExtendedComponent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 = </a:t>
            </a:r>
            <a:r>
              <a:rPr lang="en-HK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PrintHello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(</a:t>
            </a:r>
            <a:r>
              <a:rPr lang="en-HK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FirstComponent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);</a:t>
            </a:r>
            <a:endParaRPr lang="en-HK" sz="20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3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3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3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4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603812" y="201793"/>
            <a:ext cx="5029200" cy="587101"/>
            <a:chOff x="664" y="89734"/>
            <a:chExt cx="10128790" cy="1183166"/>
          </a:xfrm>
        </p:grpSpPr>
        <p:sp>
          <p:nvSpPr>
            <p:cNvPr id="9" name="Chevron 8"/>
            <p:cNvSpPr/>
            <p:nvPr/>
          </p:nvSpPr>
          <p:spPr>
            <a:xfrm>
              <a:off x="664" y="89734"/>
              <a:ext cx="10128790" cy="11831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592247" y="89734"/>
              <a:ext cx="8945624" cy="11831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25400" rIns="0" bIns="25400" numCol="1" spcCol="1270" anchor="ctr" anchorCtr="0">
              <a:noAutofit/>
            </a:bodyPr>
            <a:lstStyle/>
            <a:p>
              <a:pPr lvl="0" algn="ctr" defTabSz="1778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React Components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45141" y="940407"/>
            <a:ext cx="11730317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CD"/>
                </a:solidFill>
                <a:latin typeface="Consolas" panose="020B0609020204030204" pitchFamily="49" charset="0"/>
              </a:rPr>
              <a:t>Nesting </a:t>
            </a:r>
            <a:r>
              <a:rPr lang="en-US" sz="2800" b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Components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var React = require('react');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var </a:t>
            </a:r>
            <a:r>
              <a:rPr 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createReactClass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 = require('create-react-class');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var CommentList = </a:t>
            </a:r>
            <a:r>
              <a:rPr 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reactCreateClass</a:t>
            </a:r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({</a:t>
            </a:r>
          </a:p>
          <a:p>
            <a:pPr lvl="8"/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render: function() {</a:t>
            </a:r>
          </a:p>
          <a:p>
            <a:pPr lvl="8"/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return (&lt;div </a:t>
            </a:r>
            <a:r>
              <a:rPr lang="en-US" sz="20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className</a:t>
            </a:r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commentList</a:t>
            </a:r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"&gt;Hello, world! I am a </a:t>
            </a:r>
            <a:r>
              <a:rPr lang="en-US" sz="20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CommentList</a:t>
            </a:r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.&lt;/div&gt;); } });</a:t>
            </a:r>
          </a:p>
          <a:p>
            <a:r>
              <a:rPr lang="en-US" sz="20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CommentForm</a:t>
            </a:r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reactCreateClass</a:t>
            </a:r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({  render: function() {</a:t>
            </a:r>
          </a:p>
          <a:p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return (&lt;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div className="</a:t>
            </a:r>
            <a:r>
              <a:rPr 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commentForm</a:t>
            </a:r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"&gt;Hello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, world! I am a CommentForm</a:t>
            </a:r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.&lt;/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div</a:t>
            </a:r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);}});</a:t>
            </a:r>
            <a:endParaRPr lang="en-US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var React = require('react');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var </a:t>
            </a:r>
            <a:r>
              <a:rPr 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createReactClass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 = require('create-react-class');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var CommentBox = reactCreateClass</a:t>
            </a:r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({ render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: function() </a:t>
            </a:r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return ( &lt;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div className="commentBox</a:t>
            </a:r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"&gt; &lt;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h1&gt;Comments&lt;/h1</a:t>
            </a:r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 &lt;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CommentList /&gt; </a:t>
            </a:r>
            <a:endParaRPr lang="en-US" sz="20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		// 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Which was defined above and can be </a:t>
            </a:r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reused </a:t>
            </a:r>
            <a:endParaRPr lang="en-US" sz="20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		&lt;</a:t>
            </a:r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CommentForm 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/&gt; // Same </a:t>
            </a:r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here </a:t>
            </a:r>
            <a:endParaRPr lang="en-US" sz="20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	    &lt;/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div</a:t>
            </a:r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 ); } });</a:t>
            </a:r>
          </a:p>
          <a:p>
            <a:endParaRPr lang="en-US" sz="20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0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3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3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4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603812" y="201793"/>
            <a:ext cx="5029200" cy="587101"/>
            <a:chOff x="664" y="89734"/>
            <a:chExt cx="10128790" cy="1183166"/>
          </a:xfrm>
        </p:grpSpPr>
        <p:sp>
          <p:nvSpPr>
            <p:cNvPr id="9" name="Chevron 8"/>
            <p:cNvSpPr/>
            <p:nvPr/>
          </p:nvSpPr>
          <p:spPr>
            <a:xfrm>
              <a:off x="664" y="89734"/>
              <a:ext cx="10128790" cy="11831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592247" y="89734"/>
              <a:ext cx="8945624" cy="11831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25400" rIns="0" bIns="25400" numCol="1" spcCol="1270" anchor="ctr" anchorCtr="0">
              <a:noAutofit/>
            </a:bodyPr>
            <a:lstStyle/>
            <a:p>
              <a:pPr lvl="0" algn="ctr" defTabSz="1778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React Components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45141" y="940407"/>
            <a:ext cx="1173031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CD"/>
                </a:solidFill>
                <a:latin typeface="Consolas" panose="020B0609020204030204" pitchFamily="49" charset="0"/>
              </a:rPr>
              <a:t>1. Nesting without using children</a:t>
            </a:r>
          </a:p>
          <a:p>
            <a:pPr lvl="1"/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var CommentList = reactCreateClass({</a:t>
            </a:r>
          </a:p>
          <a:p>
            <a:pPr lvl="1"/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render: function() { return (&lt;div className="commentList"&gt;</a:t>
            </a:r>
          </a:p>
          <a:p>
            <a:pPr lvl="1"/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		&lt;ListTitle/&gt;</a:t>
            </a:r>
          </a:p>
          <a:p>
            <a:pPr lvl="1"/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	Hello, world! I am a CommentList.&lt;/div</a:t>
            </a:r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&gt;);}});</a:t>
            </a:r>
          </a:p>
          <a:p>
            <a:pPr lvl="1"/>
            <a:endParaRPr lang="en-US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CD"/>
                </a:solidFill>
                <a:latin typeface="Consolas" panose="020B0609020204030204" pitchFamily="49" charset="0"/>
              </a:rPr>
              <a:t>2. Nesting using children</a:t>
            </a:r>
          </a:p>
          <a:p>
            <a:pPr lvl="1"/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var CommentBox = reactCreateClass({</a:t>
            </a:r>
          </a:p>
          <a:p>
            <a:pPr lvl="1"/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render: function() {</a:t>
            </a:r>
          </a:p>
          <a:p>
            <a:pPr lvl="1"/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return ( &lt;div className="commentBox"&gt;&lt;h1&gt;Comments&lt;/h1&gt;</a:t>
            </a:r>
          </a:p>
          <a:p>
            <a:pPr lvl="1"/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&lt;CommentList&gt;</a:t>
            </a:r>
          </a:p>
          <a:p>
            <a:pPr lvl="1"/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	&lt;ListTitle/&gt; // child</a:t>
            </a:r>
          </a:p>
          <a:p>
            <a:pPr lvl="1"/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&lt;/CommentList&gt;</a:t>
            </a:r>
          </a:p>
          <a:p>
            <a:pPr lvl="1"/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&lt;CommentForm /&gt;&lt;/div&gt;);}});</a:t>
            </a:r>
          </a:p>
          <a:p>
            <a:endParaRPr lang="en-US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46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3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3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4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603812" y="201793"/>
            <a:ext cx="5029200" cy="587101"/>
            <a:chOff x="664" y="89734"/>
            <a:chExt cx="10128790" cy="1183166"/>
          </a:xfrm>
        </p:grpSpPr>
        <p:sp>
          <p:nvSpPr>
            <p:cNvPr id="9" name="Chevron 8"/>
            <p:cNvSpPr/>
            <p:nvPr/>
          </p:nvSpPr>
          <p:spPr>
            <a:xfrm>
              <a:off x="664" y="89734"/>
              <a:ext cx="10128790" cy="11831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592247" y="89734"/>
              <a:ext cx="8945624" cy="11831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25400" rIns="0" bIns="25400" numCol="1" spcCol="1270" anchor="ctr" anchorCtr="0">
              <a:noAutofit/>
            </a:bodyPr>
            <a:lstStyle/>
            <a:p>
              <a:pPr lvl="0" algn="ctr" defTabSz="1778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React Components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45141" y="940407"/>
            <a:ext cx="1173031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3. </a:t>
            </a:r>
            <a:r>
              <a:rPr lang="en-US" sz="2000" b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Nesting using prop</a:t>
            </a:r>
          </a:p>
          <a:p>
            <a:r>
              <a:rPr 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CommentBox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reactCreateClass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render: function() {</a:t>
            </a:r>
          </a:p>
          <a:p>
            <a:pPr lvl="2"/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return (</a:t>
            </a:r>
          </a:p>
          <a:p>
            <a:pPr lvl="3"/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&lt;div </a:t>
            </a:r>
            <a:r>
              <a:rPr 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className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commentBox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</a:p>
          <a:p>
            <a:pPr lvl="4"/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&lt;h1&gt;Comments&lt;/h1&gt;</a:t>
            </a:r>
          </a:p>
          <a:p>
            <a:pPr lvl="4"/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CommentList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 title={</a:t>
            </a:r>
            <a:r>
              <a:rPr 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ListTitle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}/&gt; //prop</a:t>
            </a:r>
          </a:p>
          <a:p>
            <a:pPr lvl="4"/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CommentForm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 /&gt;</a:t>
            </a:r>
          </a:p>
          <a:p>
            <a:pPr lvl="3"/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&lt;/div&gt;</a:t>
            </a:r>
          </a:p>
          <a:p>
            <a:pPr lvl="2"/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); } });</a:t>
            </a:r>
          </a:p>
          <a:p>
            <a:endParaRPr lang="en-US" sz="2000" b="1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sz="2000" b="1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sz="2000" b="1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09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3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3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4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603812" y="201793"/>
            <a:ext cx="5029200" cy="587101"/>
            <a:chOff x="664" y="89734"/>
            <a:chExt cx="10128790" cy="1183166"/>
          </a:xfrm>
        </p:grpSpPr>
        <p:sp>
          <p:nvSpPr>
            <p:cNvPr id="9" name="Chevron 8"/>
            <p:cNvSpPr/>
            <p:nvPr/>
          </p:nvSpPr>
          <p:spPr>
            <a:xfrm>
              <a:off x="664" y="89734"/>
              <a:ext cx="10128790" cy="11831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592247" y="89734"/>
              <a:ext cx="8945624" cy="11831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25400" rIns="0" bIns="25400" numCol="1" spcCol="1270" anchor="ctr" anchorCtr="0">
              <a:noAutofit/>
            </a:bodyPr>
            <a:lstStyle/>
            <a:p>
              <a:pPr lvl="0" algn="ctr" defTabSz="1778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PROPS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45141" y="940407"/>
            <a:ext cx="1173031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&lt;MyComponent </a:t>
            </a:r>
            <a:r>
              <a:rPr lang="en-US" sz="2000" b="1" dirty="0">
                <a:solidFill>
                  <a:srgbClr val="0000CD"/>
                </a:solidFill>
                <a:latin typeface="Consolas" panose="020B0609020204030204" pitchFamily="49" charset="0"/>
              </a:rPr>
              <a:t>userID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={123} /&gt;</a:t>
            </a:r>
            <a:endParaRPr lang="en-US" sz="20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// The render function inside MyComponent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render() </a:t>
            </a:r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{ return (&lt;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span&gt;The user's ID is {this.props.userID}&lt;/span</a:t>
            </a:r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&gt;)  }</a:t>
            </a:r>
          </a:p>
          <a:p>
            <a:endParaRPr lang="en-US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It's important to define all props, their types, and where applicable, their default value: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// defined at the bottom of MyComponent</a:t>
            </a:r>
          </a:p>
          <a:p>
            <a:r>
              <a:rPr 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MyComponent.propTypes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 = {</a:t>
            </a:r>
          </a:p>
          <a:p>
            <a:pPr lvl="1"/>
            <a:r>
              <a:rPr 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someObject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React.PropTypes.object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userID: </a:t>
            </a:r>
            <a:r>
              <a:rPr 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React.PropTypes.number.isRequired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title: </a:t>
            </a:r>
            <a:r>
              <a:rPr 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React.PropTypes.string</a:t>
            </a:r>
            <a:endParaRPr lang="en-US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MyComponent.defaultProps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 = {</a:t>
            </a:r>
          </a:p>
          <a:p>
            <a:pPr lvl="1"/>
            <a:r>
              <a:rPr 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someObject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: {},</a:t>
            </a:r>
          </a:p>
          <a:p>
            <a:pPr lvl="1"/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title: 'My Default Title'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927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3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3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4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603812" y="201793"/>
            <a:ext cx="5029200" cy="587101"/>
            <a:chOff x="664" y="89734"/>
            <a:chExt cx="10128790" cy="1183166"/>
          </a:xfrm>
        </p:grpSpPr>
        <p:sp>
          <p:nvSpPr>
            <p:cNvPr id="9" name="Chevron 8"/>
            <p:cNvSpPr/>
            <p:nvPr/>
          </p:nvSpPr>
          <p:spPr>
            <a:xfrm>
              <a:off x="664" y="89734"/>
              <a:ext cx="10128790" cy="11831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592247" y="89734"/>
              <a:ext cx="8945624" cy="11831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25400" rIns="0" bIns="25400" numCol="1" spcCol="1270" anchor="ctr" anchorCtr="0">
              <a:noAutofit/>
            </a:bodyPr>
            <a:lstStyle/>
            <a:p>
              <a:pPr lvl="0" algn="ctr" defTabSz="1778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PROPS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45141" y="940407"/>
            <a:ext cx="117303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Using defaultProps allows you to simplify</a:t>
            </a:r>
          </a:p>
          <a:p>
            <a:r>
              <a:rPr lang="en-HK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HK" sz="20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const</a:t>
            </a:r>
            <a:r>
              <a:rPr lang="en-HK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{ title = 'My Default Title' } = </a:t>
            </a:r>
            <a:r>
              <a:rPr lang="en-HK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this.props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HK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console.log(title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to</a:t>
            </a:r>
          </a:p>
          <a:p>
            <a:r>
              <a:rPr lang="en-HK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console.log(</a:t>
            </a:r>
            <a:r>
              <a:rPr lang="en-HK" sz="20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this.props.title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It's also a safeguard for use of object array and functions. If you do not provide a default prop for an object, </a:t>
            </a:r>
            <a:r>
              <a:rPr lang="en-HK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the following 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will throw an error if the prop is not passed:</a:t>
            </a:r>
          </a:p>
          <a:p>
            <a:r>
              <a:rPr lang="en-HK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if 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(</a:t>
            </a:r>
            <a:r>
              <a:rPr lang="en-HK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this.props.someObject.someKey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In example above, </a:t>
            </a:r>
            <a:r>
              <a:rPr lang="en-HK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this.props.someObject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 is undefined and therefore the check of </a:t>
            </a:r>
            <a:r>
              <a:rPr lang="en-HK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someKey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 will throw an error </a:t>
            </a:r>
            <a:r>
              <a:rPr lang="en-HK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and the </a:t>
            </a:r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code will break. With the use of defaultProps you can safely use the above check.</a:t>
            </a:r>
            <a:endParaRPr lang="en-US" sz="20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1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3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3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4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603812" y="201793"/>
            <a:ext cx="5029200" cy="587101"/>
            <a:chOff x="664" y="89734"/>
            <a:chExt cx="10128790" cy="1183166"/>
          </a:xfrm>
        </p:grpSpPr>
        <p:sp>
          <p:nvSpPr>
            <p:cNvPr id="9" name="Chevron 8"/>
            <p:cNvSpPr/>
            <p:nvPr/>
          </p:nvSpPr>
          <p:spPr>
            <a:xfrm>
              <a:off x="664" y="89734"/>
              <a:ext cx="10128790" cy="11831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592247" y="89734"/>
              <a:ext cx="8945624" cy="11831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25400" rIns="0" bIns="25400" numCol="1" spcCol="1270" anchor="ctr" anchorCtr="0">
              <a:noAutofit/>
            </a:bodyPr>
            <a:lstStyle/>
            <a:p>
              <a:pPr lvl="0" algn="ctr" defTabSz="1778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State in React</a:t>
              </a:r>
              <a:endParaRPr lang="en-US" sz="4000" kern="1200" dirty="0" smtClean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345141" y="940407"/>
            <a:ext cx="1173031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sz="2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State is </a:t>
            </a: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represented as </a:t>
            </a:r>
            <a:r>
              <a:rPr lang="en-HK" sz="2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a JavaScript </a:t>
            </a: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object and has component level scope, it can be thought of as the private data of your component</a:t>
            </a:r>
            <a:r>
              <a:rPr lang="en-HK" sz="2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HK" sz="28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You should not save props into state. It is considered an anti-pattern.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HK" sz="28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It is the responsibility of this component to store the data </a:t>
            </a:r>
            <a:r>
              <a:rPr lang="en-HK" sz="2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within its </a:t>
            </a: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state, and distribute the data to other components via props</a:t>
            </a:r>
            <a:r>
              <a:rPr lang="en-HK" sz="2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861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3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3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4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603812" y="201793"/>
            <a:ext cx="5029200" cy="587101"/>
            <a:chOff x="664" y="89734"/>
            <a:chExt cx="10128790" cy="1183166"/>
          </a:xfrm>
        </p:grpSpPr>
        <p:sp>
          <p:nvSpPr>
            <p:cNvPr id="9" name="Chevron 8"/>
            <p:cNvSpPr/>
            <p:nvPr/>
          </p:nvSpPr>
          <p:spPr>
            <a:xfrm>
              <a:off x="664" y="89734"/>
              <a:ext cx="10128790" cy="11831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592247" y="89734"/>
              <a:ext cx="8945624" cy="11831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25400" rIns="0" bIns="25400" numCol="1" spcCol="1270" anchor="ctr" anchorCtr="0">
              <a:noAutofit/>
            </a:bodyPr>
            <a:lstStyle/>
            <a:p>
              <a:pPr lvl="0" algn="ctr" defTabSz="1778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State in React</a:t>
              </a:r>
              <a:endParaRPr lang="en-US" sz="4000" kern="1200" dirty="0" smtClean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345141" y="940407"/>
            <a:ext cx="11730317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class ExampleComponent extends React.Component {</a:t>
            </a:r>
          </a:p>
          <a:p>
            <a:r>
              <a:rPr lang="en-US" sz="24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constructor(props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			super(props);</a:t>
            </a:r>
          </a:p>
          <a:p>
            <a:pPr lvl="1"/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			// Set-up our initial state</a:t>
            </a:r>
          </a:p>
          <a:p>
            <a:pPr lvl="5"/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	this.state = {</a:t>
            </a:r>
          </a:p>
          <a:p>
            <a:pPr lvl="5"/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		greeting: '</a:t>
            </a:r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Hiya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 Buddy!'</a:t>
            </a:r>
          </a:p>
          <a:p>
            <a:pPr lvl="4"/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}; }</a:t>
            </a:r>
          </a:p>
          <a:p>
            <a:pPr lvl="1"/>
            <a:r>
              <a:rPr lang="en-US" sz="24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render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24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// 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We can access the greeting property through this.state</a:t>
            </a:r>
          </a:p>
          <a:p>
            <a:pPr lvl="2"/>
            <a:r>
              <a:rPr lang="en-US" sz="24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( &lt;div&gt;{this.state.greeting}&lt;/div&gt; ); </a:t>
            </a:r>
          </a:p>
          <a:p>
            <a:pPr lvl="1"/>
            <a:r>
              <a:rPr lang="en-HK" sz="2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HK" sz="2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341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513</Words>
  <Application>Microsoft Office PowerPoint</Application>
  <PresentationFormat>Widescreen</PresentationFormat>
  <Paragraphs>153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ANCHAL SRIVASTAVA</dc:creator>
  <cp:lastModifiedBy>ANCHAL SRIVASTAVA</cp:lastModifiedBy>
  <cp:revision>106</cp:revision>
  <dcterms:created xsi:type="dcterms:W3CDTF">2019-09-21T15:36:28Z</dcterms:created>
  <dcterms:modified xsi:type="dcterms:W3CDTF">2019-10-20T04:04:17Z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