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3"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F712A2-DED8-4CEA-97E7-879BD80C533D}"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CF9A-93F9-4890-ADBD-83E5920ADAD2}" type="slidenum">
              <a:rPr lang="en-US" smtClean="0"/>
              <a:t>‹#›</a:t>
            </a:fld>
            <a:endParaRPr lang="en-US"/>
          </a:p>
        </p:txBody>
      </p:sp>
    </p:spTree>
    <p:extLst>
      <p:ext uri="{BB962C8B-B14F-4D97-AF65-F5344CB8AC3E}">
        <p14:creationId xmlns:p14="http://schemas.microsoft.com/office/powerpoint/2010/main" val="290689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712A2-DED8-4CEA-97E7-879BD80C533D}"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CF9A-93F9-4890-ADBD-83E5920ADAD2}" type="slidenum">
              <a:rPr lang="en-US" smtClean="0"/>
              <a:t>‹#›</a:t>
            </a:fld>
            <a:endParaRPr lang="en-US"/>
          </a:p>
        </p:txBody>
      </p:sp>
    </p:spTree>
    <p:extLst>
      <p:ext uri="{BB962C8B-B14F-4D97-AF65-F5344CB8AC3E}">
        <p14:creationId xmlns:p14="http://schemas.microsoft.com/office/powerpoint/2010/main" val="320767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712A2-DED8-4CEA-97E7-879BD80C533D}"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CF9A-93F9-4890-ADBD-83E5920ADAD2}" type="slidenum">
              <a:rPr lang="en-US" smtClean="0"/>
              <a:t>‹#›</a:t>
            </a:fld>
            <a:endParaRPr lang="en-US"/>
          </a:p>
        </p:txBody>
      </p:sp>
    </p:spTree>
    <p:extLst>
      <p:ext uri="{BB962C8B-B14F-4D97-AF65-F5344CB8AC3E}">
        <p14:creationId xmlns:p14="http://schemas.microsoft.com/office/powerpoint/2010/main" val="175858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712A2-DED8-4CEA-97E7-879BD80C533D}"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CF9A-93F9-4890-ADBD-83E5920ADAD2}" type="slidenum">
              <a:rPr lang="en-US" smtClean="0"/>
              <a:t>‹#›</a:t>
            </a:fld>
            <a:endParaRPr lang="en-US"/>
          </a:p>
        </p:txBody>
      </p:sp>
    </p:spTree>
    <p:extLst>
      <p:ext uri="{BB962C8B-B14F-4D97-AF65-F5344CB8AC3E}">
        <p14:creationId xmlns:p14="http://schemas.microsoft.com/office/powerpoint/2010/main" val="1755048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712A2-DED8-4CEA-97E7-879BD80C533D}"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CF9A-93F9-4890-ADBD-83E5920ADAD2}" type="slidenum">
              <a:rPr lang="en-US" smtClean="0"/>
              <a:t>‹#›</a:t>
            </a:fld>
            <a:endParaRPr lang="en-US"/>
          </a:p>
        </p:txBody>
      </p:sp>
    </p:spTree>
    <p:extLst>
      <p:ext uri="{BB962C8B-B14F-4D97-AF65-F5344CB8AC3E}">
        <p14:creationId xmlns:p14="http://schemas.microsoft.com/office/powerpoint/2010/main" val="306197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F712A2-DED8-4CEA-97E7-879BD80C533D}"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FCF9A-93F9-4890-ADBD-83E5920ADAD2}" type="slidenum">
              <a:rPr lang="en-US" smtClean="0"/>
              <a:t>‹#›</a:t>
            </a:fld>
            <a:endParaRPr lang="en-US"/>
          </a:p>
        </p:txBody>
      </p:sp>
    </p:spTree>
    <p:extLst>
      <p:ext uri="{BB962C8B-B14F-4D97-AF65-F5344CB8AC3E}">
        <p14:creationId xmlns:p14="http://schemas.microsoft.com/office/powerpoint/2010/main" val="226574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F712A2-DED8-4CEA-97E7-879BD80C533D}"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2FCF9A-93F9-4890-ADBD-83E5920ADAD2}" type="slidenum">
              <a:rPr lang="en-US" smtClean="0"/>
              <a:t>‹#›</a:t>
            </a:fld>
            <a:endParaRPr lang="en-US"/>
          </a:p>
        </p:txBody>
      </p:sp>
    </p:spTree>
    <p:extLst>
      <p:ext uri="{BB962C8B-B14F-4D97-AF65-F5344CB8AC3E}">
        <p14:creationId xmlns:p14="http://schemas.microsoft.com/office/powerpoint/2010/main" val="72388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F712A2-DED8-4CEA-97E7-879BD80C533D}"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2FCF9A-93F9-4890-ADBD-83E5920ADAD2}" type="slidenum">
              <a:rPr lang="en-US" smtClean="0"/>
              <a:t>‹#›</a:t>
            </a:fld>
            <a:endParaRPr lang="en-US"/>
          </a:p>
        </p:txBody>
      </p:sp>
    </p:spTree>
    <p:extLst>
      <p:ext uri="{BB962C8B-B14F-4D97-AF65-F5344CB8AC3E}">
        <p14:creationId xmlns:p14="http://schemas.microsoft.com/office/powerpoint/2010/main" val="343655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712A2-DED8-4CEA-97E7-879BD80C533D}"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2FCF9A-93F9-4890-ADBD-83E5920ADAD2}" type="slidenum">
              <a:rPr lang="en-US" smtClean="0"/>
              <a:t>‹#›</a:t>
            </a:fld>
            <a:endParaRPr lang="en-US"/>
          </a:p>
        </p:txBody>
      </p:sp>
    </p:spTree>
    <p:extLst>
      <p:ext uri="{BB962C8B-B14F-4D97-AF65-F5344CB8AC3E}">
        <p14:creationId xmlns:p14="http://schemas.microsoft.com/office/powerpoint/2010/main" val="401119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712A2-DED8-4CEA-97E7-879BD80C533D}"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FCF9A-93F9-4890-ADBD-83E5920ADAD2}" type="slidenum">
              <a:rPr lang="en-US" smtClean="0"/>
              <a:t>‹#›</a:t>
            </a:fld>
            <a:endParaRPr lang="en-US"/>
          </a:p>
        </p:txBody>
      </p:sp>
    </p:spTree>
    <p:extLst>
      <p:ext uri="{BB962C8B-B14F-4D97-AF65-F5344CB8AC3E}">
        <p14:creationId xmlns:p14="http://schemas.microsoft.com/office/powerpoint/2010/main" val="151775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712A2-DED8-4CEA-97E7-879BD80C533D}"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FCF9A-93F9-4890-ADBD-83E5920ADAD2}" type="slidenum">
              <a:rPr lang="en-US" smtClean="0"/>
              <a:t>‹#›</a:t>
            </a:fld>
            <a:endParaRPr lang="en-US"/>
          </a:p>
        </p:txBody>
      </p:sp>
    </p:spTree>
    <p:extLst>
      <p:ext uri="{BB962C8B-B14F-4D97-AF65-F5344CB8AC3E}">
        <p14:creationId xmlns:p14="http://schemas.microsoft.com/office/powerpoint/2010/main" val="310374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712A2-DED8-4CEA-97E7-879BD80C533D}" type="datetimeFigureOut">
              <a:rPr lang="en-US" smtClean="0"/>
              <a:t>10/17/2019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FCF9A-93F9-4890-ADBD-83E5920ADAD2}" type="slidenum">
              <a:rPr lang="en-US" smtClean="0"/>
              <a:t>‹#›</a:t>
            </a:fld>
            <a:endParaRPr lang="en-US"/>
          </a:p>
        </p:txBody>
      </p:sp>
    </p:spTree>
    <p:extLst>
      <p:ext uri="{BB962C8B-B14F-4D97-AF65-F5344CB8AC3E}">
        <p14:creationId xmlns:p14="http://schemas.microsoft.com/office/powerpoint/2010/main" val="4254061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Revisiting Java</a:t>
            </a:r>
            <a:endParaRPr lang="en-US" dirty="0"/>
          </a:p>
        </p:txBody>
      </p:sp>
    </p:spTree>
    <p:extLst>
      <p:ext uri="{BB962C8B-B14F-4D97-AF65-F5344CB8AC3E}">
        <p14:creationId xmlns:p14="http://schemas.microsoft.com/office/powerpoint/2010/main" val="5409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162800" cy="595745"/>
          </a:xfrm>
        </p:spPr>
        <p:txBody>
          <a:bodyPr>
            <a:normAutofit fontScale="90000"/>
          </a:bodyPr>
          <a:lstStyle/>
          <a:p>
            <a:r>
              <a:rPr lang="en-US" dirty="0" smtClean="0"/>
              <a:t>JDK, JRE, JVM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866460"/>
            <a:ext cx="6400800" cy="5873776"/>
          </a:xfrm>
          <a:prstGeom prst="rect">
            <a:avLst/>
          </a:prstGeom>
        </p:spPr>
      </p:pic>
    </p:spTree>
    <p:extLst>
      <p:ext uri="{BB962C8B-B14F-4D97-AF65-F5344CB8AC3E}">
        <p14:creationId xmlns:p14="http://schemas.microsoft.com/office/powerpoint/2010/main" val="422772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Java </a:t>
            </a:r>
            <a:r>
              <a:rPr lang="en-US" dirty="0" smtClean="0"/>
              <a:t>Versions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3" y="914400"/>
            <a:ext cx="7543799" cy="5379983"/>
          </a:xfrm>
          <a:prstGeom prst="rect">
            <a:avLst/>
          </a:prstGeom>
        </p:spPr>
      </p:pic>
    </p:spTree>
    <p:extLst>
      <p:ext uri="{BB962C8B-B14F-4D97-AF65-F5344CB8AC3E}">
        <p14:creationId xmlns:p14="http://schemas.microsoft.com/office/powerpoint/2010/main" val="3780675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98"/>
            <a:ext cx="9144000" cy="6869098"/>
          </a:xfrm>
          <a:prstGeom prst="rect">
            <a:avLst/>
          </a:prstGeom>
        </p:spPr>
      </p:pic>
    </p:spTree>
    <p:extLst>
      <p:ext uri="{BB962C8B-B14F-4D97-AF65-F5344CB8AC3E}">
        <p14:creationId xmlns:p14="http://schemas.microsoft.com/office/powerpoint/2010/main" val="2685423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r>
              <a:rPr lang="en-US" dirty="0"/>
              <a:t>The </a:t>
            </a:r>
            <a:r>
              <a:rPr lang="en-US" b="1" dirty="0"/>
              <a:t>JVM resides on the RAM</a:t>
            </a:r>
            <a:r>
              <a:rPr lang="en-US" dirty="0"/>
              <a:t>. During execution, using the Class Loader subsystem, the class files are brought on to the RAM. This is called Java’s </a:t>
            </a:r>
            <a:r>
              <a:rPr lang="en-US" b="1" dirty="0"/>
              <a:t>dynamic class loading</a:t>
            </a:r>
            <a:r>
              <a:rPr lang="en-US" dirty="0"/>
              <a:t> functionality. It loads, links, and initializes the class file (.class) when it refers to a class for the first time at runtime (not compile time).</a:t>
            </a:r>
            <a:endParaRPr lang="en-US" dirty="0"/>
          </a:p>
        </p:txBody>
      </p:sp>
    </p:spTree>
    <p:extLst>
      <p:ext uri="{BB962C8B-B14F-4D97-AF65-F5344CB8AC3E}">
        <p14:creationId xmlns:p14="http://schemas.microsoft.com/office/powerpoint/2010/main" val="1056423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Runtime Data Area</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smtClean="0"/>
              <a:t>Runtime </a:t>
            </a:r>
            <a:r>
              <a:rPr lang="en-US" dirty="0"/>
              <a:t>Data Areas are the memory areas assigned when the JVM program runs on the OS. In addition to reading </a:t>
            </a:r>
            <a:r>
              <a:rPr lang="en-US" b="1" dirty="0"/>
              <a:t>.class </a:t>
            </a:r>
            <a:r>
              <a:rPr lang="en-US" dirty="0"/>
              <a:t>files, the Class Loader subsystem generates corresponding binary data and save the following information in the Method area for each class separately</a:t>
            </a:r>
          </a:p>
          <a:p>
            <a:endParaRPr lang="en-US" dirty="0"/>
          </a:p>
        </p:txBody>
      </p:sp>
    </p:spTree>
    <p:extLst>
      <p:ext uri="{BB962C8B-B14F-4D97-AF65-F5344CB8AC3E}">
        <p14:creationId xmlns:p14="http://schemas.microsoft.com/office/powerpoint/2010/main" val="364653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Area (Shared among Threads)</a:t>
            </a:r>
            <a:endParaRPr lang="en-US" b="1" dirty="0"/>
          </a:p>
        </p:txBody>
      </p:sp>
      <p:sp>
        <p:nvSpPr>
          <p:cNvPr id="3" name="Content Placeholder 2"/>
          <p:cNvSpPr>
            <a:spLocks noGrp="1"/>
          </p:cNvSpPr>
          <p:nvPr>
            <p:ph idx="1"/>
          </p:nvPr>
        </p:nvSpPr>
        <p:spPr>
          <a:xfrm>
            <a:off x="457200" y="2667000"/>
            <a:ext cx="8229600" cy="2590800"/>
          </a:xfrm>
        </p:spPr>
        <p:txBody>
          <a:bodyPr/>
          <a:lstStyle/>
          <a:p>
            <a:pPr marL="0" indent="0">
              <a:buNone/>
            </a:pPr>
            <a:r>
              <a:rPr lang="en-US" dirty="0"/>
              <a:t>This is a shared resource (only 1 method area per JVM). All JVM threads share this same Method area, so the </a:t>
            </a:r>
            <a:r>
              <a:rPr lang="en-US" b="1" dirty="0"/>
              <a:t>access to the Method data and the process of dynamic linking must be thread safe</a:t>
            </a:r>
            <a:r>
              <a:rPr lang="en-US" dirty="0"/>
              <a:t>.</a:t>
            </a:r>
            <a:endParaRPr lang="en-US" dirty="0"/>
          </a:p>
        </p:txBody>
      </p:sp>
    </p:spTree>
    <p:extLst>
      <p:ext uri="{BB962C8B-B14F-4D97-AF65-F5344CB8AC3E}">
        <p14:creationId xmlns:p14="http://schemas.microsoft.com/office/powerpoint/2010/main" val="246610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Heap Area (Shared among Threads</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a:t>This is also a shared resource (only 1 heap area per JVM). Information of all </a:t>
            </a:r>
            <a:r>
              <a:rPr lang="en-US" b="1" dirty="0"/>
              <a:t>objects</a:t>
            </a:r>
            <a:r>
              <a:rPr lang="en-US" dirty="0"/>
              <a:t> and their corresponding </a:t>
            </a:r>
            <a:r>
              <a:rPr lang="en-US" b="1" dirty="0"/>
              <a:t>instance variables and arrays</a:t>
            </a:r>
            <a:r>
              <a:rPr lang="en-US" dirty="0"/>
              <a:t> are stored in the Heap area. Since the Method and Heap areas share memory for multiple threads, the </a:t>
            </a:r>
            <a:r>
              <a:rPr lang="en-US" b="1" dirty="0"/>
              <a:t>data stored in Method &amp; Heap areas are not thread safe</a:t>
            </a:r>
            <a:r>
              <a:rPr lang="en-US" dirty="0"/>
              <a:t>. Heap area is a great target for GC.</a:t>
            </a:r>
            <a:endParaRPr lang="en-US" dirty="0"/>
          </a:p>
        </p:txBody>
      </p:sp>
    </p:spTree>
    <p:extLst>
      <p:ext uri="{BB962C8B-B14F-4D97-AF65-F5344CB8AC3E}">
        <p14:creationId xmlns:p14="http://schemas.microsoft.com/office/powerpoint/2010/main" val="89679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010400" cy="731838"/>
          </a:xfrm>
        </p:spPr>
        <p:txBody>
          <a:bodyPr>
            <a:normAutofit fontScale="90000"/>
          </a:bodyPr>
          <a:lstStyle/>
          <a:p>
            <a:r>
              <a:rPr lang="en-US" b="1" dirty="0"/>
              <a:t>Stack Area (per Thread</a:t>
            </a:r>
            <a:r>
              <a:rPr lang="en-US" b="1" dirty="0" smtClean="0"/>
              <a:t>)</a:t>
            </a:r>
            <a:endParaRPr lang="en-US" dirty="0"/>
          </a:p>
        </p:txBody>
      </p:sp>
      <p:sp>
        <p:nvSpPr>
          <p:cNvPr id="3" name="Content Placeholder 2"/>
          <p:cNvSpPr>
            <a:spLocks noGrp="1"/>
          </p:cNvSpPr>
          <p:nvPr>
            <p:ph idx="1"/>
          </p:nvPr>
        </p:nvSpPr>
        <p:spPr>
          <a:xfrm>
            <a:off x="457200" y="1752600"/>
            <a:ext cx="8229600" cy="4525963"/>
          </a:xfrm>
        </p:spPr>
        <p:txBody>
          <a:bodyPr>
            <a:normAutofit/>
          </a:bodyPr>
          <a:lstStyle/>
          <a:p>
            <a:pPr marL="0" indent="0">
              <a:buNone/>
            </a:pPr>
            <a:r>
              <a:rPr lang="en-US" sz="3600" dirty="0"/>
              <a:t>This is not a shared resource. For every JVM thread, when the thread starts, a separate </a:t>
            </a:r>
            <a:r>
              <a:rPr lang="en-US" sz="3600" b="1" dirty="0"/>
              <a:t>runtime stack</a:t>
            </a:r>
            <a:r>
              <a:rPr lang="en-US" sz="3600" dirty="0"/>
              <a:t> gets created in order to store </a:t>
            </a:r>
            <a:r>
              <a:rPr lang="en-US" sz="3600" b="1" dirty="0"/>
              <a:t>method calls</a:t>
            </a:r>
            <a:r>
              <a:rPr lang="en-US" sz="3600" dirty="0"/>
              <a:t>. For every such method call, one entry will be created and added (pushed) into the top of runtime stack and such </a:t>
            </a:r>
            <a:r>
              <a:rPr lang="en-US" sz="3600" dirty="0" err="1"/>
              <a:t>entryit</a:t>
            </a:r>
            <a:r>
              <a:rPr lang="en-US" sz="3600" dirty="0"/>
              <a:t> is called a </a:t>
            </a:r>
            <a:r>
              <a:rPr lang="en-US" sz="3600" b="1" dirty="0"/>
              <a:t>Stack Frame</a:t>
            </a:r>
            <a:r>
              <a:rPr lang="en-US" sz="3600" dirty="0" smtClean="0"/>
              <a:t>.</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25284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PC Registers (per Thread</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a:t>For each JVM thread, when the thread starts, a separate PC (Program Counter) Register gets created in order to hold the address of currently-executing instruction (memory address in the Method area). If the current method is native then the PC is undefined. Once the execution finishes, the PC register gets updated with the address of next instruction.</a:t>
            </a:r>
            <a:endParaRPr lang="en-US" dirty="0"/>
          </a:p>
        </p:txBody>
      </p:sp>
    </p:spTree>
    <p:extLst>
      <p:ext uri="{BB962C8B-B14F-4D97-AF65-F5344CB8AC3E}">
        <p14:creationId xmlns:p14="http://schemas.microsoft.com/office/powerpoint/2010/main" val="53665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391400" cy="884238"/>
          </a:xfrm>
        </p:spPr>
        <p:txBody>
          <a:bodyPr>
            <a:noAutofit/>
          </a:bodyPr>
          <a:lstStyle/>
          <a:p>
            <a:r>
              <a:rPr lang="en-US" sz="3600" b="1" dirty="0"/>
              <a:t>Native Method Stack (per Thread</a:t>
            </a:r>
            <a:r>
              <a:rPr lang="en-US" sz="3600" b="1" dirty="0" smtClean="0"/>
              <a:t>)</a:t>
            </a:r>
            <a:endParaRPr lang="en-US" sz="3600" dirty="0"/>
          </a:p>
        </p:txBody>
      </p:sp>
      <p:sp>
        <p:nvSpPr>
          <p:cNvPr id="3" name="Content Placeholder 2"/>
          <p:cNvSpPr>
            <a:spLocks noGrp="1"/>
          </p:cNvSpPr>
          <p:nvPr>
            <p:ph idx="1"/>
          </p:nvPr>
        </p:nvSpPr>
        <p:spPr>
          <a:xfrm>
            <a:off x="304800" y="1143000"/>
            <a:ext cx="8686800" cy="5562600"/>
          </a:xfrm>
        </p:spPr>
        <p:txBody>
          <a:bodyPr>
            <a:normAutofit fontScale="85000" lnSpcReduction="10000"/>
          </a:bodyPr>
          <a:lstStyle/>
          <a:p>
            <a:r>
              <a:rPr lang="en-US" b="1" dirty="0"/>
              <a:t>There is a direct mapping between a Java thread and a native operating system thread</a:t>
            </a:r>
            <a:r>
              <a:rPr lang="en-US" dirty="0"/>
              <a:t>. After preparing all the state for a Java thread, a separate native stack also gets created in order to store native method information (often written in C/C++) invoked through JNI (Java Native Interface).</a:t>
            </a:r>
          </a:p>
          <a:p>
            <a:r>
              <a:rPr lang="en-US" dirty="0"/>
              <a:t>Once the native thread has been created and initialized, it invokes the run()method in the Java thread. When the run() method returns, uncaught exceptions (if any) are handled, then the native thread confirms whether the JVM needs to be terminated as a result of the thread terminating (i.e. is it the last non-</a:t>
            </a:r>
            <a:r>
              <a:rPr lang="en-US" dirty="0" err="1"/>
              <a:t>deamon</a:t>
            </a:r>
            <a:r>
              <a:rPr lang="en-US" dirty="0"/>
              <a:t> thread). When the thread terminates, all resources for both the native and Java threads are released.</a:t>
            </a:r>
          </a:p>
          <a:p>
            <a:endParaRPr lang="en-US" dirty="0"/>
          </a:p>
        </p:txBody>
      </p:sp>
    </p:spTree>
    <p:extLst>
      <p:ext uri="{BB962C8B-B14F-4D97-AF65-F5344CB8AC3E}">
        <p14:creationId xmlns:p14="http://schemas.microsoft.com/office/powerpoint/2010/main" val="245630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US" dirty="0"/>
          </a:p>
        </p:txBody>
      </p:sp>
      <p:sp>
        <p:nvSpPr>
          <p:cNvPr id="3" name="Content Placeholder 2"/>
          <p:cNvSpPr>
            <a:spLocks noGrp="1"/>
          </p:cNvSpPr>
          <p:nvPr>
            <p:ph idx="1"/>
          </p:nvPr>
        </p:nvSpPr>
        <p:spPr/>
        <p:txBody>
          <a:bodyPr>
            <a:normAutofit fontScale="85000" lnSpcReduction="20000"/>
          </a:bodyPr>
          <a:lstStyle/>
          <a:p>
            <a:r>
              <a:rPr lang="en-US" strike="sngStrike" dirty="0"/>
              <a:t>History of Java</a:t>
            </a:r>
          </a:p>
          <a:p>
            <a:r>
              <a:rPr lang="en-US" dirty="0"/>
              <a:t>Platform Independency in Java</a:t>
            </a:r>
          </a:p>
          <a:p>
            <a:r>
              <a:rPr lang="en-US" dirty="0"/>
              <a:t>USP of Java: Java Features</a:t>
            </a:r>
          </a:p>
          <a:p>
            <a:r>
              <a:rPr lang="en-US" dirty="0"/>
              <a:t>Sun-Oracle Deal</a:t>
            </a:r>
          </a:p>
          <a:p>
            <a:r>
              <a:rPr lang="en-US" dirty="0"/>
              <a:t>Different Java Platforms</a:t>
            </a:r>
          </a:p>
          <a:p>
            <a:r>
              <a:rPr lang="en-US" dirty="0"/>
              <a:t>Difference between JDK,JRE,JVM</a:t>
            </a:r>
          </a:p>
          <a:p>
            <a:r>
              <a:rPr lang="en-US" dirty="0"/>
              <a:t>Java Versions</a:t>
            </a:r>
          </a:p>
          <a:p>
            <a:r>
              <a:rPr lang="en-US" dirty="0"/>
              <a:t>JVM Architecture</a:t>
            </a:r>
          </a:p>
          <a:p>
            <a:r>
              <a:rPr lang="en-US" strike="dblStrike" dirty="0"/>
              <a:t>Installing Java on Windows</a:t>
            </a:r>
          </a:p>
          <a:p>
            <a:r>
              <a:rPr lang="en-US" dirty="0"/>
              <a:t>Understanding Path Variable: Why Set </a:t>
            </a:r>
            <a:r>
              <a:rPr lang="en-US" dirty="0" smtClean="0"/>
              <a:t>Path</a:t>
            </a:r>
            <a:endParaRPr lang="en-US" dirty="0"/>
          </a:p>
        </p:txBody>
      </p:sp>
    </p:spTree>
    <p:extLst>
      <p:ext uri="{BB962C8B-B14F-4D97-AF65-F5344CB8AC3E}">
        <p14:creationId xmlns:p14="http://schemas.microsoft.com/office/powerpoint/2010/main" val="480533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4400" cy="1325562"/>
          </a:xfrm>
        </p:spPr>
        <p:txBody>
          <a:bodyPr>
            <a:normAutofit/>
          </a:bodyPr>
          <a:lstStyle/>
          <a:p>
            <a:r>
              <a:rPr lang="en-US" b="1" dirty="0"/>
              <a:t>Execution </a:t>
            </a:r>
            <a:r>
              <a:rPr lang="en-US" b="1" dirty="0" smtClean="0"/>
              <a:t>Engine</a:t>
            </a:r>
            <a:endParaRPr lang="en-US" dirty="0"/>
          </a:p>
        </p:txBody>
      </p:sp>
      <p:sp>
        <p:nvSpPr>
          <p:cNvPr id="3" name="Content Placeholder 2"/>
          <p:cNvSpPr>
            <a:spLocks noGrp="1"/>
          </p:cNvSpPr>
          <p:nvPr>
            <p:ph idx="1"/>
          </p:nvPr>
        </p:nvSpPr>
        <p:spPr>
          <a:xfrm>
            <a:off x="381000" y="2590800"/>
            <a:ext cx="8458200" cy="2362200"/>
          </a:xfrm>
        </p:spPr>
        <p:txBody>
          <a:bodyPr/>
          <a:lstStyle/>
          <a:p>
            <a:pPr marL="0" indent="0">
              <a:buNone/>
            </a:pPr>
            <a:r>
              <a:rPr lang="en-US" dirty="0"/>
              <a:t>The actual execution of the </a:t>
            </a:r>
            <a:r>
              <a:rPr lang="en-US" dirty="0" err="1"/>
              <a:t>bytecode</a:t>
            </a:r>
            <a:r>
              <a:rPr lang="en-US" dirty="0"/>
              <a:t> occurs here. Execution Engine executes the instructions in the </a:t>
            </a:r>
            <a:r>
              <a:rPr lang="en-US" dirty="0" err="1"/>
              <a:t>bytecode</a:t>
            </a:r>
            <a:r>
              <a:rPr lang="en-US" dirty="0"/>
              <a:t> line-by-line by reading the data assigned to above runtime data areas.</a:t>
            </a:r>
            <a:endParaRPr lang="en-US" dirty="0"/>
          </a:p>
        </p:txBody>
      </p:sp>
    </p:spTree>
    <p:extLst>
      <p:ext uri="{BB962C8B-B14F-4D97-AF65-F5344CB8AC3E}">
        <p14:creationId xmlns:p14="http://schemas.microsoft.com/office/powerpoint/2010/main" val="37966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t="5000" r="15000" b="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2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1"/>
            <a:ext cx="6324600" cy="609600"/>
          </a:xfrm>
        </p:spPr>
        <p:txBody>
          <a:bodyPr>
            <a:normAutofit fontScale="90000"/>
          </a:bodyPr>
          <a:lstStyle/>
          <a:p>
            <a:r>
              <a:rPr lang="en-US" b="1" dirty="0" smtClean="0"/>
              <a:t>Secure</a:t>
            </a:r>
            <a:endParaRPr lang="en-US" dirty="0"/>
          </a:p>
        </p:txBody>
      </p:sp>
      <p:sp>
        <p:nvSpPr>
          <p:cNvPr id="3" name="Content Placeholder 2"/>
          <p:cNvSpPr>
            <a:spLocks noGrp="1"/>
          </p:cNvSpPr>
          <p:nvPr>
            <p:ph idx="1"/>
          </p:nvPr>
        </p:nvSpPr>
        <p:spPr>
          <a:xfrm>
            <a:off x="457200" y="990600"/>
            <a:ext cx="8382000" cy="5562600"/>
          </a:xfrm>
          <a:noFill/>
        </p:spPr>
        <p:txBody>
          <a:bodyPr>
            <a:noAutofit/>
          </a:bodyPr>
          <a:lstStyle/>
          <a:p>
            <a:pPr marL="0" indent="0">
              <a:buNone/>
            </a:pPr>
            <a:r>
              <a:rPr lang="en-US" sz="2000" dirty="0" smtClean="0"/>
              <a:t>Java has Security Manager concept, which keeps its execution within a Sandbox to prevent any harm to the system it is running on.</a:t>
            </a:r>
          </a:p>
          <a:p>
            <a:r>
              <a:rPr lang="en-US" sz="2000" b="1" dirty="0" smtClean="0"/>
              <a:t>No </a:t>
            </a:r>
            <a:r>
              <a:rPr lang="en-US" sz="2000" b="1" dirty="0"/>
              <a:t>buffer-overflow </a:t>
            </a:r>
            <a:r>
              <a:rPr lang="en-US" sz="2000" b="1" dirty="0" smtClean="0"/>
              <a:t>exploits </a:t>
            </a:r>
            <a:r>
              <a:rPr lang="en-US" sz="2800" dirty="0" smtClean="0"/>
              <a:t>: 	</a:t>
            </a:r>
            <a:r>
              <a:rPr lang="en-US" sz="1800" dirty="0" smtClean="0"/>
              <a:t>It cannot store data outside its fixed length memory boundary</a:t>
            </a:r>
          </a:p>
          <a:p>
            <a:r>
              <a:rPr lang="en-US" sz="2000" b="1" dirty="0" smtClean="0"/>
              <a:t>Byte-code verification</a:t>
            </a:r>
          </a:p>
          <a:p>
            <a:r>
              <a:rPr lang="en-US" sz="2000" b="1" dirty="0" smtClean="0"/>
              <a:t>Security-related APIs</a:t>
            </a:r>
          </a:p>
          <a:p>
            <a:r>
              <a:rPr lang="en-US" sz="2000" b="1" dirty="0" smtClean="0"/>
              <a:t>Stack </a:t>
            </a:r>
            <a:r>
              <a:rPr lang="en-US" sz="2000" b="1" dirty="0"/>
              <a:t>corruption </a:t>
            </a:r>
            <a:r>
              <a:rPr lang="en-US" sz="2000" b="1" dirty="0" smtClean="0"/>
              <a:t> </a:t>
            </a:r>
            <a:r>
              <a:rPr lang="en-US" sz="2000" dirty="0" smtClean="0"/>
              <a:t>: </a:t>
            </a:r>
            <a:r>
              <a:rPr lang="en-US" sz="2000" b="1" dirty="0"/>
              <a:t>Stack corruption</a:t>
            </a:r>
            <a:r>
              <a:rPr lang="en-US" sz="2000" dirty="0"/>
              <a:t> is a phenomenon in which some memory locations at </a:t>
            </a:r>
            <a:r>
              <a:rPr lang="en-US" sz="2000" b="1" dirty="0"/>
              <a:t>stack</a:t>
            </a:r>
            <a:r>
              <a:rPr lang="en-US" sz="2000" dirty="0"/>
              <a:t> are accessed unintentionally due to wrong coding leading to change in values at those memory locations. Since the data </a:t>
            </a:r>
            <a:r>
              <a:rPr lang="en-US" sz="2000" b="1" dirty="0"/>
              <a:t>corruption</a:t>
            </a:r>
            <a:r>
              <a:rPr lang="en-US" sz="2000" dirty="0"/>
              <a:t> happens on </a:t>
            </a:r>
            <a:r>
              <a:rPr lang="en-US" sz="2000" b="1" dirty="0"/>
              <a:t>stack</a:t>
            </a:r>
            <a:r>
              <a:rPr lang="en-US" sz="2000" dirty="0"/>
              <a:t> memory locations, hence the term </a:t>
            </a:r>
            <a:r>
              <a:rPr lang="en-US" sz="2000" b="1" dirty="0"/>
              <a:t>Stack Corruption</a:t>
            </a:r>
            <a:r>
              <a:rPr lang="en-US" sz="2000" dirty="0"/>
              <a:t>.</a:t>
            </a:r>
            <a:endParaRPr lang="en-US" sz="2000" dirty="0" smtClean="0"/>
          </a:p>
          <a:p>
            <a:r>
              <a:rPr lang="en-US" sz="2000" b="1" dirty="0" smtClean="0"/>
              <a:t>No pointers</a:t>
            </a:r>
            <a:endParaRPr lang="en-US" sz="2000" dirty="0" smtClean="0"/>
          </a:p>
          <a:p>
            <a:pPr marL="0" indent="0">
              <a:buNone/>
            </a:pPr>
            <a:endParaRPr lang="en-US" sz="2000" dirty="0" smtClean="0"/>
          </a:p>
          <a:p>
            <a:pPr marL="0" indent="0">
              <a:buNone/>
            </a:pPr>
            <a:r>
              <a:rPr lang="en-US" sz="2000" b="1" dirty="0" smtClean="0"/>
              <a:t>JVM here is responsible to manage this security.</a:t>
            </a:r>
            <a:endParaRPr lang="en-US" sz="2000" b="1" dirty="0"/>
          </a:p>
        </p:txBody>
      </p:sp>
    </p:spTree>
    <p:extLst>
      <p:ext uri="{BB962C8B-B14F-4D97-AF65-F5344CB8AC3E}">
        <p14:creationId xmlns:p14="http://schemas.microsoft.com/office/powerpoint/2010/main" val="187451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t="5000" r="15000" b="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768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1"/>
            <a:ext cx="6324600" cy="609600"/>
          </a:xfrm>
        </p:spPr>
        <p:txBody>
          <a:bodyPr>
            <a:normAutofit fontScale="90000"/>
          </a:bodyPr>
          <a:lstStyle/>
          <a:p>
            <a:r>
              <a:rPr lang="en-US" b="1" dirty="0" smtClean="0"/>
              <a:t>Robust</a:t>
            </a:r>
            <a:endParaRPr lang="en-US" dirty="0"/>
          </a:p>
        </p:txBody>
      </p:sp>
      <p:sp>
        <p:nvSpPr>
          <p:cNvPr id="3" name="Content Placeholder 2"/>
          <p:cNvSpPr>
            <a:spLocks noGrp="1"/>
          </p:cNvSpPr>
          <p:nvPr>
            <p:ph idx="1"/>
          </p:nvPr>
        </p:nvSpPr>
        <p:spPr>
          <a:xfrm>
            <a:off x="457200" y="990600"/>
            <a:ext cx="8382000" cy="5562600"/>
          </a:xfrm>
        </p:spPr>
        <p:txBody>
          <a:bodyPr>
            <a:noAutofit/>
          </a:bodyPr>
          <a:lstStyle/>
          <a:p>
            <a:pPr marL="0" indent="0">
              <a:buNone/>
            </a:pPr>
            <a:r>
              <a:rPr lang="en-US" dirty="0"/>
              <a:t>Java is Robust because it is highly supported </a:t>
            </a:r>
            <a:r>
              <a:rPr lang="en-US" dirty="0" smtClean="0"/>
              <a:t>language. It has certain features which justify this feature</a:t>
            </a:r>
          </a:p>
          <a:p>
            <a:pPr marL="0" indent="0">
              <a:buNone/>
            </a:pPr>
            <a:endParaRPr lang="en-US" sz="2800" dirty="0" smtClean="0"/>
          </a:p>
          <a:p>
            <a:r>
              <a:rPr lang="en-US" sz="2800" dirty="0" smtClean="0"/>
              <a:t>Automatic Memory Management (GC)</a:t>
            </a:r>
          </a:p>
          <a:p>
            <a:r>
              <a:rPr lang="en-US" sz="2800" dirty="0" smtClean="0"/>
              <a:t>Strong Type Checking</a:t>
            </a:r>
          </a:p>
          <a:p>
            <a:r>
              <a:rPr lang="en-US" sz="2800" dirty="0" smtClean="0"/>
              <a:t>Exception Handling Mechanism</a:t>
            </a:r>
          </a:p>
          <a:p>
            <a:r>
              <a:rPr lang="en-US" sz="2800" dirty="0" smtClean="0"/>
              <a:t>No Multiple Inheritance Concept</a:t>
            </a:r>
          </a:p>
          <a:p>
            <a:r>
              <a:rPr lang="en-US" sz="2800" dirty="0" smtClean="0"/>
              <a:t>JVM Controlled Execution</a:t>
            </a:r>
            <a:endParaRPr lang="en-US" sz="2800" dirty="0"/>
          </a:p>
        </p:txBody>
      </p:sp>
    </p:spTree>
    <p:extLst>
      <p:ext uri="{BB962C8B-B14F-4D97-AF65-F5344CB8AC3E}">
        <p14:creationId xmlns:p14="http://schemas.microsoft.com/office/powerpoint/2010/main" val="49492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10000" t="10000" r="10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6324600" cy="609600"/>
          </a:xfrm>
        </p:spPr>
        <p:txBody>
          <a:bodyPr>
            <a:normAutofit fontScale="90000"/>
          </a:bodyPr>
          <a:lstStyle/>
          <a:p>
            <a:r>
              <a:rPr lang="en-US" b="1" dirty="0" smtClean="0"/>
              <a:t>Multithreaded</a:t>
            </a:r>
            <a:endParaRPr lang="en-US" dirty="0"/>
          </a:p>
        </p:txBody>
      </p:sp>
      <p:sp>
        <p:nvSpPr>
          <p:cNvPr id="3" name="Content Placeholder 2"/>
          <p:cNvSpPr>
            <a:spLocks noGrp="1"/>
          </p:cNvSpPr>
          <p:nvPr>
            <p:ph idx="1"/>
          </p:nvPr>
        </p:nvSpPr>
        <p:spPr>
          <a:xfrm>
            <a:off x="457200" y="1981200"/>
            <a:ext cx="8305800" cy="3124200"/>
          </a:xfrm>
        </p:spPr>
        <p:txBody>
          <a:bodyPr>
            <a:noAutofit/>
          </a:bodyPr>
          <a:lstStyle/>
          <a:p>
            <a:pPr marL="0" indent="0">
              <a:buNone/>
            </a:pPr>
            <a:r>
              <a:rPr lang="en-US" b="1" dirty="0"/>
              <a:t>Multithreading</a:t>
            </a:r>
            <a:r>
              <a:rPr lang="en-US" dirty="0"/>
              <a:t> is a </a:t>
            </a:r>
            <a:r>
              <a:rPr lang="en-US" b="1" dirty="0"/>
              <a:t>Java</a:t>
            </a:r>
            <a:r>
              <a:rPr lang="en-US" dirty="0"/>
              <a:t> feature that allows concurrent execution of two or more parts of a program for maximum utilization of CPU. Each part of such program is called a thread. So, threads are light-weight processes within a process. We create a class that extends the </a:t>
            </a:r>
            <a:r>
              <a:rPr lang="en-US" b="1" dirty="0"/>
              <a:t>java</a:t>
            </a:r>
            <a:r>
              <a:rPr lang="en-US" dirty="0"/>
              <a:t>.</a:t>
            </a:r>
            <a:endParaRPr lang="en-US" sz="2800" dirty="0"/>
          </a:p>
        </p:txBody>
      </p:sp>
    </p:spTree>
    <p:extLst>
      <p:ext uri="{BB962C8B-B14F-4D97-AF65-F5344CB8AC3E}">
        <p14:creationId xmlns:p14="http://schemas.microsoft.com/office/powerpoint/2010/main" val="233368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in Performance</a:t>
            </a:r>
            <a:endParaRPr lang="en-US" dirty="0"/>
          </a:p>
        </p:txBody>
      </p:sp>
      <p:sp>
        <p:nvSpPr>
          <p:cNvPr id="3" name="Content Placeholder 2"/>
          <p:cNvSpPr>
            <a:spLocks noGrp="1"/>
          </p:cNvSpPr>
          <p:nvPr>
            <p:ph idx="1"/>
          </p:nvPr>
        </p:nvSpPr>
        <p:spPr>
          <a:xfrm>
            <a:off x="381000" y="2133600"/>
            <a:ext cx="8229600" cy="4525963"/>
          </a:xfrm>
        </p:spPr>
        <p:txBody>
          <a:bodyPr/>
          <a:lstStyle/>
          <a:p>
            <a:pPr marL="0" indent="0">
              <a:buNone/>
            </a:pPr>
            <a:r>
              <a:rPr lang="en-US" b="1" dirty="0"/>
              <a:t>Java enabled High performance by introducing JIT- Just In Time compiler</a:t>
            </a:r>
            <a:r>
              <a:rPr lang="en-US" dirty="0"/>
              <a:t> , JIT helps the compiler to compile the code On demand basis </a:t>
            </a:r>
            <a:r>
              <a:rPr lang="en-US" dirty="0" err="1"/>
              <a:t>i.e</a:t>
            </a:r>
            <a:r>
              <a:rPr lang="en-US" dirty="0"/>
              <a:t> which ever method is called only that method block will get compiled making compilation fast and time-efficient. This makes the java delivering high performance.</a:t>
            </a:r>
          </a:p>
        </p:txBody>
      </p:sp>
    </p:spTree>
    <p:extLst>
      <p:ext uri="{BB962C8B-B14F-4D97-AF65-F5344CB8AC3E}">
        <p14:creationId xmlns:p14="http://schemas.microsoft.com/office/powerpoint/2010/main" val="349363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059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508</Words>
  <Application>Microsoft Office PowerPoint</Application>
  <PresentationFormat>On-screen Show (4:3)</PresentationFormat>
  <Paragraphs>51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Revisiting Java</vt:lpstr>
      <vt:lpstr>Java Basics</vt:lpstr>
      <vt:lpstr>PowerPoint Presentation</vt:lpstr>
      <vt:lpstr>Secure</vt:lpstr>
      <vt:lpstr>PowerPoint Presentation</vt:lpstr>
      <vt:lpstr>Robust</vt:lpstr>
      <vt:lpstr>Multithreaded</vt:lpstr>
      <vt:lpstr>High in Performance</vt:lpstr>
      <vt:lpstr>PowerPoint Presentation</vt:lpstr>
      <vt:lpstr>JDK, JRE, JVM</vt:lpstr>
      <vt:lpstr>Java Versions</vt:lpstr>
      <vt:lpstr>PowerPoint Presentation</vt:lpstr>
      <vt:lpstr>PowerPoint Presentation</vt:lpstr>
      <vt:lpstr>Runtime Data Area </vt:lpstr>
      <vt:lpstr>Method Area (Shared among Threads)</vt:lpstr>
      <vt:lpstr>Heap Area (Shared among Threads)</vt:lpstr>
      <vt:lpstr>Stack Area (per Thread)</vt:lpstr>
      <vt:lpstr>PC Registers (per Thread)</vt:lpstr>
      <vt:lpstr>Native Method Stack (per Thread)</vt:lpstr>
      <vt:lpstr>Execution Engine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Revisiting Java</dc:title>
  <dc:creator>Rajesh Kumar</dc:creator>
  <cp:lastModifiedBy>Rajesh Kumar</cp:lastModifiedBy>
  <cp:revision>16</cp:revision>
  <dcterms:created xsi:type="dcterms:W3CDTF">2019-10-16T13:18:01Z</dcterms:created>
  <dcterms:modified xsi:type="dcterms:W3CDTF">2019-10-17T13:27:14Z</dcterms:modified>
</cp:coreProperties>
</file>