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5" autoAdjust="0"/>
    <p:restoredTop sz="96433" autoAdjust="0"/>
  </p:normalViewPr>
  <p:slideViewPr>
    <p:cSldViewPr snapToGrid="0">
      <p:cViewPr varScale="1">
        <p:scale>
          <a:sx n="85" d="100"/>
          <a:sy n="85" d="100"/>
        </p:scale>
        <p:origin x="816" y="48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8434-08F3-4832-9606-2C40898E3478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5261-CDC4-4953-AED7-34E1BC25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26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4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AEF-DB67-49BD-9E54-F40E8C7582BA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E1D8-405D-4B84-A8C8-DBC5BE51F15B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536C-DEC2-44D0-B9D9-3AB4339E093C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272B-1C4B-4FA4-AF5A-C12904DD83C9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8784-DE3C-42A1-BCEA-605E3D211D77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D620-5B3C-4E43-922F-D84B839E2CA3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5656-739C-40EC-B65A-49E394B724D2}" type="datetime1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FA4E-AEA9-4A2F-B71D-15B6264E6A09}" type="datetime1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173-44A8-423D-8D20-2F8F36CC1054}" type="datetime1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B284-A710-4726-8BA0-160B20228744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C8DF-2C3F-46B7-B1F3-83533583D3C6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4E63D-6728-4FD5-B56A-39A568F3BFF8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chalsrivastav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mindsmover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chalsrivastav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mindsmover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chalsrivastav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mindsmov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31776" y="2408535"/>
            <a:ext cx="4352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Questions  ???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76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3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3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4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03812" y="201793"/>
            <a:ext cx="5029200" cy="587101"/>
            <a:chOff x="664" y="89734"/>
            <a:chExt cx="10128790" cy="1183166"/>
          </a:xfrm>
        </p:grpSpPr>
        <p:sp>
          <p:nvSpPr>
            <p:cNvPr id="9" name="Chevron 8"/>
            <p:cNvSpPr/>
            <p:nvPr/>
          </p:nvSpPr>
          <p:spPr>
            <a:xfrm>
              <a:off x="664" y="89734"/>
              <a:ext cx="10128790" cy="11831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592247" y="89734"/>
              <a:ext cx="8945624" cy="1183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25400" rIns="0" bIns="2540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React Components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18247" y="1021089"/>
            <a:ext cx="1173031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b="1" dirty="0">
                <a:solidFill>
                  <a:srgbClr val="0000CD"/>
                </a:solidFill>
                <a:latin typeface="Consolas" panose="020B0609020204030204" pitchFamily="49" charset="0"/>
              </a:rPr>
              <a:t>Components and </a:t>
            </a:r>
            <a:r>
              <a:rPr lang="en-HK" b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Props</a:t>
            </a:r>
          </a:p>
          <a:p>
            <a:endParaRPr lang="en-HK" sz="16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a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. </a:t>
            </a:r>
            <a:r>
              <a:rPr lang="en-HK" sz="1600" b="1" dirty="0">
                <a:solidFill>
                  <a:srgbClr val="0000CD"/>
                </a:solidFill>
                <a:latin typeface="Consolas" panose="020B0609020204030204" pitchFamily="49" charset="0"/>
              </a:rPr>
              <a:t>Functional ("Stateless") Components</a:t>
            </a:r>
          </a:p>
          <a:p>
            <a:r>
              <a:rPr lang="en-US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   	const LoginUserDetails1 </a:t>
            </a:r>
            <a:r>
              <a:rPr lang="en-US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= props =&gt; </a:t>
            </a:r>
            <a:r>
              <a:rPr lang="en-US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 &lt;</a:t>
            </a:r>
            <a:r>
              <a:rPr lang="en-US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div&gt;{props.username}&lt;/div</a:t>
            </a:r>
            <a:r>
              <a:rPr lang="en-US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 );</a:t>
            </a:r>
          </a:p>
          <a:p>
            <a:endParaRPr lang="en-HK" sz="16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b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. </a:t>
            </a:r>
            <a:r>
              <a:rPr lang="en-HK" sz="1600" b="1" dirty="0">
                <a:solidFill>
                  <a:srgbClr val="0000CD"/>
                </a:solidFill>
                <a:latin typeface="Consolas" panose="020B0609020204030204" pitchFamily="49" charset="0"/>
              </a:rPr>
              <a:t>React.createClass</a:t>
            </a:r>
            <a:r>
              <a:rPr lang="en-HK" sz="1600" b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HK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const </a:t>
            </a:r>
            <a:r>
              <a:rPr lang="en-US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LoginUserDetails2 </a:t>
            </a:r>
            <a:r>
              <a:rPr lang="en-HK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 </a:t>
            </a:r>
            <a:r>
              <a:rPr lang="en-HK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React.createClass({</a:t>
            </a:r>
          </a:p>
          <a:p>
            <a:pPr lvl="1"/>
            <a:r>
              <a:rPr lang="en-HK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	render</a:t>
            </a:r>
            <a:r>
              <a:rPr lang="en-HK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: function () </a:t>
            </a:r>
            <a:r>
              <a:rPr lang="en-HK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HK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HK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			return ( &lt;</a:t>
            </a:r>
            <a:r>
              <a:rPr lang="en-HK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div&gt;{</a:t>
            </a:r>
            <a:r>
              <a:rPr lang="en-HK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this.props.username}&lt;/</a:t>
            </a:r>
            <a:r>
              <a:rPr lang="en-HK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div</a:t>
            </a:r>
            <a:r>
              <a:rPr lang="en-HK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 ); </a:t>
            </a:r>
          </a:p>
          <a:p>
            <a:pPr lvl="1"/>
            <a:r>
              <a:rPr lang="en-HK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HK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	} </a:t>
            </a:r>
          </a:p>
          <a:p>
            <a:pPr lvl="1"/>
            <a:r>
              <a:rPr lang="en-HK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HK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});</a:t>
            </a:r>
            <a:endParaRPr lang="en-HK" sz="16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HK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c. </a:t>
            </a:r>
            <a:r>
              <a:rPr lang="en-US" sz="1600" b="1" dirty="0">
                <a:solidFill>
                  <a:srgbClr val="0000CD"/>
                </a:solidFill>
                <a:latin typeface="Consolas" panose="020B0609020204030204" pitchFamily="49" charset="0"/>
              </a:rPr>
              <a:t>ES2015 </a:t>
            </a:r>
            <a:r>
              <a:rPr lang="en-US" sz="1600" b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Classes</a:t>
            </a:r>
          </a:p>
          <a:p>
            <a:r>
              <a:rPr lang="en-US" sz="1600" dirty="0" smtClean="0"/>
              <a:t>	</a:t>
            </a:r>
            <a:r>
              <a:rPr lang="en-US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class </a:t>
            </a:r>
            <a:r>
              <a:rPr lang="en-US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LoginUserDetails3 extends </a:t>
            </a:r>
            <a:r>
              <a:rPr lang="en-US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React.Component {</a:t>
            </a:r>
          </a:p>
          <a:p>
            <a:r>
              <a:rPr lang="en-US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 		render() { </a:t>
            </a:r>
            <a:endParaRPr lang="en-US" sz="1600" i="1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	return </a:t>
            </a:r>
            <a:r>
              <a:rPr lang="en-US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( &lt;</a:t>
            </a:r>
            <a:r>
              <a:rPr lang="en-US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div&gt;Hello {</a:t>
            </a:r>
            <a:r>
              <a:rPr lang="en-US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this.props.username</a:t>
            </a:r>
            <a:r>
              <a:rPr lang="en-US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}&lt;/</a:t>
            </a:r>
            <a:r>
              <a:rPr lang="en-US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div&gt; ); </a:t>
            </a:r>
            <a:endParaRPr lang="en-US" sz="1600" i="1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	}  </a:t>
            </a:r>
            <a:r>
              <a:rPr lang="en-US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}</a:t>
            </a:r>
            <a:br>
              <a:rPr lang="en-US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ReactDOM.render(&lt;div&gt;</a:t>
            </a:r>
          </a:p>
          <a:p>
            <a:pPr lvl="2"/>
            <a:r>
              <a:rPr lang="en-US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&lt;</a:t>
            </a:r>
            <a:r>
              <a:rPr lang="en-US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LoginUserDetails1 username</a:t>
            </a:r>
            <a:r>
              <a:rPr lang="en-US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=“Ankit" /&gt;&lt;br/&gt;</a:t>
            </a:r>
            <a:r>
              <a:rPr lang="en-US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 &lt;</a:t>
            </a:r>
            <a:r>
              <a:rPr lang="en-US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LoginUserDetails2 </a:t>
            </a:r>
            <a:r>
              <a:rPr lang="en-US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username</a:t>
            </a:r>
            <a:r>
              <a:rPr lang="en-US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=“Rajesh" /&gt;</a:t>
            </a:r>
          </a:p>
          <a:p>
            <a:pPr lvl="2"/>
            <a:r>
              <a:rPr lang="en-US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 &lt;</a:t>
            </a:r>
            <a:r>
              <a:rPr lang="en-US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LoginUserDetails3 </a:t>
            </a:r>
            <a:r>
              <a:rPr lang="en-US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username</a:t>
            </a:r>
            <a:r>
              <a:rPr lang="en-US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=“Mukesh" /&gt; &lt;/div&gt;, </a:t>
            </a:r>
            <a:r>
              <a:rPr lang="en-US" sz="1600" i="1" dirty="0">
                <a:solidFill>
                  <a:srgbClr val="0000CD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/>
              <a:t>'root</a:t>
            </a:r>
            <a:r>
              <a:rPr lang="en-US" sz="1600" dirty="0" smtClean="0"/>
              <a:t>'</a:t>
            </a:r>
            <a:r>
              <a:rPr lang="en-US" sz="1600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))</a:t>
            </a:r>
            <a:endParaRPr lang="en-US" sz="1600" i="1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3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3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4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03812" y="201793"/>
            <a:ext cx="5029200" cy="587101"/>
            <a:chOff x="664" y="89734"/>
            <a:chExt cx="10128790" cy="1183166"/>
          </a:xfrm>
        </p:grpSpPr>
        <p:sp>
          <p:nvSpPr>
            <p:cNvPr id="9" name="Chevron 8"/>
            <p:cNvSpPr/>
            <p:nvPr/>
          </p:nvSpPr>
          <p:spPr>
            <a:xfrm>
              <a:off x="664" y="89734"/>
              <a:ext cx="10128790" cy="11831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592247" y="89734"/>
              <a:ext cx="8945624" cy="1183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25400" rIns="0" bIns="2540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React Components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53253" y="2706454"/>
            <a:ext cx="117303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LAB</a:t>
            </a:r>
            <a:endParaRPr lang="en-HK" sz="16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3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3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4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03812" y="201793"/>
            <a:ext cx="5029200" cy="587101"/>
            <a:chOff x="664" y="89734"/>
            <a:chExt cx="10128790" cy="1183166"/>
          </a:xfrm>
        </p:grpSpPr>
        <p:sp>
          <p:nvSpPr>
            <p:cNvPr id="9" name="Chevron 8"/>
            <p:cNvSpPr/>
            <p:nvPr/>
          </p:nvSpPr>
          <p:spPr>
            <a:xfrm>
              <a:off x="664" y="89734"/>
              <a:ext cx="10128790" cy="11831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592247" y="89734"/>
              <a:ext cx="8945624" cy="1183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25400" rIns="0" bIns="2540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React Components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5141" y="940407"/>
            <a:ext cx="11730317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CD"/>
                </a:solidFill>
                <a:latin typeface="Consolas" panose="020B0609020204030204" pitchFamily="49" charset="0"/>
              </a:rPr>
              <a:t>Stateful Components</a:t>
            </a:r>
          </a:p>
          <a:p>
            <a:r>
              <a:rPr lang="en-HK" sz="2000" dirty="0">
                <a:solidFill>
                  <a:srgbClr val="0000CD"/>
                </a:solidFill>
                <a:latin typeface="Consolas" panose="020B0609020204030204" pitchFamily="49" charset="0"/>
              </a:rPr>
              <a:t>‘stateful' components have a state object that can be updated with the setState method. The state must be initialized in the constructor before it can be set.</a:t>
            </a:r>
          </a:p>
          <a:p>
            <a:endParaRPr lang="en-US" sz="16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import 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React, { Component } from 'react';</a:t>
            </a:r>
          </a:p>
          <a:p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class </a:t>
            </a:r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UserDetailsComponent 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extends Component {</a:t>
            </a:r>
          </a:p>
          <a:p>
            <a:pPr lvl="1"/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constructor(props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super(props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this.state 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= </a:t>
            </a:r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{ count: 0	};</a:t>
            </a:r>
            <a:endParaRPr lang="en-US" i="1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lvl="2"/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// 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This is to bind context when passing onClick as a callback</a:t>
            </a:r>
          </a:p>
          <a:p>
            <a:pPr lvl="2"/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this.onClick 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= this.onClick.bind(this</a:t>
            </a:r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);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}</a:t>
            </a:r>
            <a:endParaRPr lang="en-US" i="1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onClick() {</a:t>
            </a:r>
          </a:p>
          <a:p>
            <a:pPr lvl="1"/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this.setState((prevState, props) =&gt; </a:t>
            </a:r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({ count: prevState.count + 1 }));</a:t>
            </a:r>
            <a:endParaRPr lang="en-US" i="1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render() {</a:t>
            </a:r>
          </a:p>
          <a:p>
            <a:pPr lvl="3"/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return (</a:t>
            </a:r>
          </a:p>
          <a:p>
            <a:pPr lvl="3"/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&lt;div onClick={this.onClick</a:t>
            </a:r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}&gt; Hello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, {this.props.name</a:t>
            </a:r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}!</a:t>
            </a:r>
            <a:endParaRPr lang="en-US" i="1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lvl="3"/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br/&gt; </a:t>
            </a:r>
            <a:r>
              <a:rPr lang="en-US" i="1" smtClean="0">
                <a:solidFill>
                  <a:srgbClr val="0000CD"/>
                </a:solidFill>
                <a:latin typeface="Consolas" panose="020B0609020204030204" pitchFamily="49" charset="0"/>
              </a:rPr>
              <a:t>Click count is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: {</a:t>
            </a:r>
            <a:r>
              <a:rPr lang="en-US" i="1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this.state.count</a:t>
            </a:r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} </a:t>
            </a:r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div</a:t>
            </a:r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 );</a:t>
            </a:r>
            <a:endParaRPr lang="en-US" i="1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} }</a:t>
            </a:r>
            <a:endParaRPr lang="en-HK" sz="16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110</Words>
  <Application>Microsoft Office PowerPoint</Application>
  <PresentationFormat>Widescreen</PresentationFormat>
  <Paragraphs>49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ANCHAL SRIVASTAVA</dc:creator>
  <cp:lastModifiedBy>ANCHAL SRIVASTAVA</cp:lastModifiedBy>
  <cp:revision>82</cp:revision>
  <dcterms:created xsi:type="dcterms:W3CDTF">2019-09-21T15:36:28Z</dcterms:created>
  <dcterms:modified xsi:type="dcterms:W3CDTF">2019-10-13T04:49:03Z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