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5" autoAdjust="0"/>
    <p:restoredTop sz="96433" autoAdjust="0"/>
  </p:normalViewPr>
  <p:slideViewPr>
    <p:cSldViewPr snapToGrid="0">
      <p:cViewPr>
        <p:scale>
          <a:sx n="125" d="100"/>
          <a:sy n="125" d="100"/>
        </p:scale>
        <p:origin x="312" y="-186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Java_Programming/Keywords/long" TargetMode="Externa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hyperlink" Target="https://en.wikibooks.org/wiki/Java_Programming/Keywords/byte" TargetMode="External"/><Relationship Id="rId7" Type="http://schemas.openxmlformats.org/officeDocument/2006/relationships/hyperlink" Target="https://en.wikibooks.org/wiki/Java_Programming/Keywords/int" TargetMode="External"/><Relationship Id="rId12" Type="http://schemas.openxmlformats.org/officeDocument/2006/relationships/hyperlink" Target="https://en.wikibooks.org/wiki/Java_Programming/Keywords/vo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books.org/wiki/Java_Programming/Keywords/short" TargetMode="External"/><Relationship Id="rId11" Type="http://schemas.openxmlformats.org/officeDocument/2006/relationships/hyperlink" Target="https://en.wikibooks.org/wiki/Java_Programming/Keywords/boolean" TargetMode="External"/><Relationship Id="rId5" Type="http://schemas.openxmlformats.org/officeDocument/2006/relationships/hyperlink" Target="https://en.wikibooks.org/wiki/Java_Programming/Primitive_Types#cite_note-CITEREFSEIRuleSTR01J-1" TargetMode="External"/><Relationship Id="rId15" Type="http://schemas.openxmlformats.org/officeDocument/2006/relationships/image" Target="../media/image1.png"/><Relationship Id="rId10" Type="http://schemas.openxmlformats.org/officeDocument/2006/relationships/hyperlink" Target="https://en.wikibooks.org/wiki/Java_Programming/Keywords/double" TargetMode="External"/><Relationship Id="rId4" Type="http://schemas.openxmlformats.org/officeDocument/2006/relationships/hyperlink" Target="https://en.wikibooks.org/wiki/Java_Programming/Keywords/char" TargetMode="External"/><Relationship Id="rId9" Type="http://schemas.openxmlformats.org/officeDocument/2006/relationships/hyperlink" Target="https://en.wikibooks.org/wiki/Java_Programming/Keywords/float" TargetMode="External"/><Relationship Id="rId14" Type="http://schemas.openxmlformats.org/officeDocument/2006/relationships/hyperlink" Target="mindsmover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31776" y="2408535"/>
            <a:ext cx="435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  ???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87150"/>
              </p:ext>
            </p:extLst>
          </p:nvPr>
        </p:nvGraphicFramePr>
        <p:xfrm>
          <a:off x="1140541" y="776949"/>
          <a:ext cx="10083900" cy="5338718"/>
        </p:xfrm>
        <a:graphic>
          <a:graphicData uri="http://schemas.openxmlformats.org/drawingml/2006/table">
            <a:tbl>
              <a:tblPr/>
              <a:tblGrid>
                <a:gridCol w="1286098"/>
                <a:gridCol w="994909"/>
                <a:gridCol w="582385"/>
                <a:gridCol w="1091974"/>
                <a:gridCol w="1431698"/>
                <a:gridCol w="3033259"/>
                <a:gridCol w="1663577"/>
              </a:tblGrid>
              <a:tr h="678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Category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Types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Size (bits)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Minimum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Maximum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Precision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Example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80381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Integer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3" tooltip="Java Programming/Keywords/byte"/>
                        </a:rPr>
                        <a:t>byte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127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From +127 to 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byte b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15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4" tooltip="Java Programming/Keywords/char"/>
                        </a:rPr>
                        <a:t>char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baseline="30000" dirty="0">
                          <a:effectLst/>
                        </a:rPr>
                        <a:t>16</a:t>
                      </a:r>
                      <a:r>
                        <a:rPr lang="en-US" sz="1400" dirty="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All Unicode characters</a:t>
                      </a:r>
                      <a:r>
                        <a:rPr lang="en-US" sz="14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[1]</a:t>
                      </a:r>
                      <a:endParaRPr lang="en-US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>
                          <a:effectLst/>
                        </a:rPr>
                        <a:t>char c = 'A';</a:t>
                      </a:r>
                      <a:br>
                        <a:rPr lang="sv-SE" sz="1400">
                          <a:effectLst/>
                        </a:rPr>
                      </a:br>
                      <a:r>
                        <a:rPr lang="sv-SE" sz="1400">
                          <a:effectLst/>
                        </a:rPr>
                        <a:t>char c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0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6" tooltip="Java Programming/Keywords/short"/>
                        </a:rPr>
                        <a:t>short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-2</a:t>
                      </a:r>
                      <a:r>
                        <a:rPr lang="en-US" sz="1400" baseline="30000">
                          <a:effectLst/>
                        </a:rPr>
                        <a:t>15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baseline="30000" dirty="0">
                          <a:effectLst/>
                        </a:rPr>
                        <a:t>15</a:t>
                      </a:r>
                      <a:r>
                        <a:rPr lang="en-US" sz="1400" dirty="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From +32,767 to -32,768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short s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15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7" tooltip="Java Programming/Keywords/int"/>
                        </a:rPr>
                        <a:t>int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-2</a:t>
                      </a:r>
                      <a:r>
                        <a:rPr lang="en-US" sz="1400" baseline="30000">
                          <a:effectLst/>
                        </a:rPr>
                        <a:t>31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baseline="30000" dirty="0">
                          <a:effectLst/>
                        </a:rPr>
                        <a:t>31</a:t>
                      </a:r>
                      <a:r>
                        <a:rPr lang="en-US" sz="1400" dirty="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From +2,147,483,647 to -2,147,483,648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152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8" tooltip="Java Programming/Keywords/long"/>
                        </a:rPr>
                        <a:t>long</a:t>
                      </a:r>
                      <a:endParaRPr lang="en-US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endParaRPr lang="en-US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baseline="30000" dirty="0">
                          <a:effectLst/>
                        </a:rPr>
                        <a:t>63</a:t>
                      </a:r>
                      <a:r>
                        <a:rPr lang="en-US" sz="1400" dirty="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From +9,223,372,036,854,775,807 to -9,223,372,036,854,775,808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long l = 65L;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608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Floating-point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9" tooltip="Java Programming/Keywords/float"/>
                        </a:rPr>
                        <a:t>float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</a:t>
                      </a:r>
                      <a:r>
                        <a:rPr lang="en-US" sz="1400" baseline="30000" dirty="0">
                          <a:effectLst/>
                        </a:rPr>
                        <a:t>-149</a:t>
                      </a:r>
                      <a:endParaRPr lang="en-US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(2-2</a:t>
                      </a:r>
                      <a:r>
                        <a:rPr lang="en-US" sz="1400" baseline="30000">
                          <a:effectLst/>
                        </a:rPr>
                        <a:t>-23</a:t>
                      </a:r>
                      <a:r>
                        <a:rPr lang="en-US" sz="1400">
                          <a:effectLst/>
                        </a:rPr>
                        <a:t>)·2</a:t>
                      </a:r>
                      <a:r>
                        <a:rPr lang="en-US" sz="1400" baseline="30000">
                          <a:effectLst/>
                        </a:rPr>
                        <a:t>127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3.402,823,5 E+38 to 1.4 E-45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float f = 65f;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7506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10" tooltip="Java Programming/Keywords/double"/>
                        </a:rPr>
                        <a:t>double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en-US" sz="1400" baseline="30000">
                          <a:effectLst/>
                        </a:rPr>
                        <a:t>-1074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(2-2</a:t>
                      </a:r>
                      <a:r>
                        <a:rPr lang="en-US" sz="1400" baseline="30000">
                          <a:effectLst/>
                        </a:rPr>
                        <a:t>-52</a:t>
                      </a:r>
                      <a:r>
                        <a:rPr lang="en-US" sz="1400">
                          <a:effectLst/>
                        </a:rPr>
                        <a:t>)·2</a:t>
                      </a:r>
                      <a:r>
                        <a:rPr lang="en-US" sz="1400" baseline="30000">
                          <a:effectLst/>
                        </a:rPr>
                        <a:t>1023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1.797,693,134,862,315,7 E+308 to 4.9 E-324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double d = 65.55;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608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Other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11" tooltip="Java Programming/Keywords/boolean"/>
                        </a:rPr>
                        <a:t>boolean</a:t>
                      </a:r>
                      <a:endParaRPr lang="en-US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false, true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boolean b = true;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80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/>
                          <a:hlinkClick r:id="rId12" tooltip="Java Programming/Keywords/void"/>
                        </a:rPr>
                        <a:t>void</a:t>
                      </a:r>
                      <a:endParaRPr lang="en-US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94054" y="-146381"/>
            <a:ext cx="38115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Types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13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13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45553"/>
              </p:ext>
            </p:extLst>
          </p:nvPr>
        </p:nvGraphicFramePr>
        <p:xfrm>
          <a:off x="723899" y="1238248"/>
          <a:ext cx="10448926" cy="444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143"/>
                <a:gridCol w="5982286"/>
                <a:gridCol w="2549497"/>
              </a:tblGrid>
              <a:tr h="6170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155C9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Operation</a:t>
                      </a:r>
                      <a:endParaRPr lang="en-US" sz="2400" b="1" i="0" u="none" strike="noStrike">
                        <a:solidFill>
                          <a:srgbClr val="155C9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Associativity</a:t>
                      </a:r>
                      <a:endParaRPr lang="en-US" sz="2400" b="1" i="0" u="none" strike="noStrike">
                        <a:solidFill>
                          <a:srgbClr val="155C92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7317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HK" sz="2400" u="none" strike="noStrike">
                          <a:effectLst/>
                        </a:rPr>
                        <a:t>Addition (Also used for string concatenation.)</a:t>
                      </a:r>
                      <a:endParaRPr lang="en-HK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Left -&gt; Right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6170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Left -&gt; Right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6170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Left -&gt; Right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6170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Left -&gt; Right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6313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%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Modulo (remainder)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Left -&gt; Right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  <a:tr h="61700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>
                          <a:effectLst/>
                        </a:rPr>
                        <a:t>Unary Minus</a:t>
                      </a:r>
                      <a:endParaRPr lang="en-US" sz="2400" b="0" i="0" u="none" strike="noStrike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u="none" strike="noStrike" dirty="0">
                          <a:effectLst/>
                        </a:rPr>
                        <a:t>Right -&gt; Left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60679" y="74806"/>
            <a:ext cx="38115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Operators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1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Java/React course by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Anchal </a:t>
            </a:r>
            <a:r>
              <a:rPr lang="en-US" sz="2400" dirty="0" smtClean="0">
                <a:solidFill>
                  <a:srgbClr val="92D050"/>
                </a:solidFill>
                <a:hlinkClick r:id="rId2"/>
              </a:rPr>
              <a:t>Srivastava &amp; Rajesh Kureel </a:t>
            </a:r>
            <a:r>
              <a:rPr lang="en-US" sz="2400" dirty="0">
                <a:solidFill>
                  <a:srgbClr val="92D050"/>
                </a:solidFill>
              </a:rPr>
              <a:t>- </a:t>
            </a:r>
            <a:r>
              <a:rPr lang="en-US" sz="24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17" y="74806"/>
            <a:ext cx="1036307" cy="6153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01448" y="274614"/>
            <a:ext cx="29033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– else - if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34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233</Words>
  <Application>Microsoft Office PowerPoint</Application>
  <PresentationFormat>Widescreen</PresentationFormat>
  <Paragraphs>94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42</cp:revision>
  <dcterms:created xsi:type="dcterms:W3CDTF">2019-09-21T15:36:28Z</dcterms:created>
  <dcterms:modified xsi:type="dcterms:W3CDTF">2019-09-28T03:54:32Z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