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6" r:id="rId3"/>
    <p:sldId id="258" r:id="rId4"/>
    <p:sldId id="257"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85EC4-C81B-479E-A078-AE988C0C9B9E}" type="datetimeFigureOut">
              <a:rPr lang="en-US" smtClean="0"/>
              <a:t>10/4/2019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74FB7-A372-4055-BC5C-97BD57972F1F}" type="slidenum">
              <a:rPr lang="en-US" smtClean="0"/>
              <a:t>‹#›</a:t>
            </a:fld>
            <a:endParaRPr lang="en-US"/>
          </a:p>
        </p:txBody>
      </p:sp>
    </p:spTree>
    <p:extLst>
      <p:ext uri="{BB962C8B-B14F-4D97-AF65-F5344CB8AC3E}">
        <p14:creationId xmlns:p14="http://schemas.microsoft.com/office/powerpoint/2010/main" val="245052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8A1780-EA94-4776-918B-BB53A5E7D80E}" type="datetime1">
              <a:rPr lang="en-US" smtClean="0"/>
              <a:t>10/4/2019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136007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710B9-8019-4A1A-81DE-FCC17CA7DE9B}" type="datetime1">
              <a:rPr lang="en-US" smtClean="0"/>
              <a:t>10/4/2019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4177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D1B63-1117-423B-8EA1-919F20913926}" type="datetime1">
              <a:rPr lang="en-US" smtClean="0"/>
              <a:t>10/4/2019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41649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70746-1FEC-4190-BABC-3AF8E79DB897}" type="datetime1">
              <a:rPr lang="en-US" smtClean="0"/>
              <a:t>10/4/2019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338013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DC5ECD-D634-4917-86C3-08D207572222}" type="datetime1">
              <a:rPr lang="en-US" smtClean="0"/>
              <a:t>10/4/2019</a:t>
            </a:fld>
            <a:endParaRPr lang="en-US"/>
          </a:p>
        </p:txBody>
      </p:sp>
      <p:sp>
        <p:nvSpPr>
          <p:cNvPr id="5" name="Footer Placeholder 4"/>
          <p:cNvSpPr>
            <a:spLocks noGrp="1"/>
          </p:cNvSpPr>
          <p:nvPr>
            <p:ph type="ftr" sz="quarter" idx="11"/>
          </p:nvPr>
        </p:nvSpPr>
        <p:spPr/>
        <p:txBody>
          <a:bodyPr/>
          <a:lstStyle/>
          <a:p>
            <a:r>
              <a:rPr lang="en-US" smtClean="0"/>
              <a:t>Rajesh Kumar Kureel</a:t>
            </a:r>
            <a:endParaRPr lang="en-US"/>
          </a:p>
        </p:txBody>
      </p:sp>
      <p:sp>
        <p:nvSpPr>
          <p:cNvPr id="6" name="Slide Number Placeholder 5"/>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426813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15B81E-D9F3-4244-A11E-A7BDDCD7F88F}" type="datetime1">
              <a:rPr lang="en-US" smtClean="0"/>
              <a:t>10/4/2019</a:t>
            </a:fld>
            <a:endParaRPr lang="en-US"/>
          </a:p>
        </p:txBody>
      </p:sp>
      <p:sp>
        <p:nvSpPr>
          <p:cNvPr id="6" name="Footer Placeholder 5"/>
          <p:cNvSpPr>
            <a:spLocks noGrp="1"/>
          </p:cNvSpPr>
          <p:nvPr>
            <p:ph type="ftr" sz="quarter" idx="11"/>
          </p:nvPr>
        </p:nvSpPr>
        <p:spPr/>
        <p:txBody>
          <a:bodyPr/>
          <a:lstStyle/>
          <a:p>
            <a:r>
              <a:rPr lang="en-US" smtClean="0"/>
              <a:t>Rajesh Kumar Kureel</a:t>
            </a:r>
            <a:endParaRPr lang="en-US"/>
          </a:p>
        </p:txBody>
      </p:sp>
      <p:sp>
        <p:nvSpPr>
          <p:cNvPr id="7" name="Slide Number Placeholder 6"/>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216665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4827BC-D20E-4E34-B1B8-613ACAA28D00}" type="datetime1">
              <a:rPr lang="en-US" smtClean="0"/>
              <a:t>10/4/2019</a:t>
            </a:fld>
            <a:endParaRPr lang="en-US"/>
          </a:p>
        </p:txBody>
      </p:sp>
      <p:sp>
        <p:nvSpPr>
          <p:cNvPr id="8" name="Footer Placeholder 7"/>
          <p:cNvSpPr>
            <a:spLocks noGrp="1"/>
          </p:cNvSpPr>
          <p:nvPr>
            <p:ph type="ftr" sz="quarter" idx="11"/>
          </p:nvPr>
        </p:nvSpPr>
        <p:spPr/>
        <p:txBody>
          <a:bodyPr/>
          <a:lstStyle/>
          <a:p>
            <a:r>
              <a:rPr lang="en-US" smtClean="0"/>
              <a:t>Rajesh Kumar Kureel</a:t>
            </a:r>
            <a:endParaRPr lang="en-US"/>
          </a:p>
        </p:txBody>
      </p:sp>
      <p:sp>
        <p:nvSpPr>
          <p:cNvPr id="9" name="Slide Number Placeholder 8"/>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346645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2389E7-0649-48C5-B287-07688C07F62C}" type="datetime1">
              <a:rPr lang="en-US" smtClean="0"/>
              <a:t>10/4/2019</a:t>
            </a:fld>
            <a:endParaRPr lang="en-US"/>
          </a:p>
        </p:txBody>
      </p:sp>
      <p:sp>
        <p:nvSpPr>
          <p:cNvPr id="4" name="Footer Placeholder 3"/>
          <p:cNvSpPr>
            <a:spLocks noGrp="1"/>
          </p:cNvSpPr>
          <p:nvPr>
            <p:ph type="ftr" sz="quarter" idx="11"/>
          </p:nvPr>
        </p:nvSpPr>
        <p:spPr/>
        <p:txBody>
          <a:bodyPr/>
          <a:lstStyle/>
          <a:p>
            <a:r>
              <a:rPr lang="en-US" smtClean="0"/>
              <a:t>Rajesh Kumar Kureel</a:t>
            </a:r>
            <a:endParaRPr lang="en-US"/>
          </a:p>
        </p:txBody>
      </p:sp>
      <p:sp>
        <p:nvSpPr>
          <p:cNvPr id="5" name="Slide Number Placeholder 4"/>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1136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20368-6BAB-4142-BAB9-37953BE5D035}" type="datetime1">
              <a:rPr lang="en-US" smtClean="0"/>
              <a:t>10/4/2019</a:t>
            </a:fld>
            <a:endParaRPr lang="en-US"/>
          </a:p>
        </p:txBody>
      </p:sp>
      <p:sp>
        <p:nvSpPr>
          <p:cNvPr id="3" name="Footer Placeholder 2"/>
          <p:cNvSpPr>
            <a:spLocks noGrp="1"/>
          </p:cNvSpPr>
          <p:nvPr>
            <p:ph type="ftr" sz="quarter" idx="11"/>
          </p:nvPr>
        </p:nvSpPr>
        <p:spPr/>
        <p:txBody>
          <a:bodyPr/>
          <a:lstStyle/>
          <a:p>
            <a:r>
              <a:rPr lang="en-US" smtClean="0"/>
              <a:t>Rajesh Kumar Kureel</a:t>
            </a:r>
            <a:endParaRPr lang="en-US"/>
          </a:p>
        </p:txBody>
      </p:sp>
      <p:sp>
        <p:nvSpPr>
          <p:cNvPr id="4" name="Slide Number Placeholder 3"/>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140924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34B58E-0E5D-46E9-AC3B-3C40E4156F64}" type="datetime1">
              <a:rPr lang="en-US" smtClean="0"/>
              <a:t>10/4/2019</a:t>
            </a:fld>
            <a:endParaRPr lang="en-US"/>
          </a:p>
        </p:txBody>
      </p:sp>
      <p:sp>
        <p:nvSpPr>
          <p:cNvPr id="6" name="Footer Placeholder 5"/>
          <p:cNvSpPr>
            <a:spLocks noGrp="1"/>
          </p:cNvSpPr>
          <p:nvPr>
            <p:ph type="ftr" sz="quarter" idx="11"/>
          </p:nvPr>
        </p:nvSpPr>
        <p:spPr/>
        <p:txBody>
          <a:bodyPr/>
          <a:lstStyle/>
          <a:p>
            <a:r>
              <a:rPr lang="en-US" smtClean="0"/>
              <a:t>Rajesh Kumar Kureel</a:t>
            </a:r>
            <a:endParaRPr lang="en-US"/>
          </a:p>
        </p:txBody>
      </p:sp>
      <p:sp>
        <p:nvSpPr>
          <p:cNvPr id="7" name="Slide Number Placeholder 6"/>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246497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0575B-99B6-427B-934F-EACAB01C96F0}" type="datetime1">
              <a:rPr lang="en-US" smtClean="0"/>
              <a:t>10/4/2019</a:t>
            </a:fld>
            <a:endParaRPr lang="en-US"/>
          </a:p>
        </p:txBody>
      </p:sp>
      <p:sp>
        <p:nvSpPr>
          <p:cNvPr id="6" name="Footer Placeholder 5"/>
          <p:cNvSpPr>
            <a:spLocks noGrp="1"/>
          </p:cNvSpPr>
          <p:nvPr>
            <p:ph type="ftr" sz="quarter" idx="11"/>
          </p:nvPr>
        </p:nvSpPr>
        <p:spPr/>
        <p:txBody>
          <a:bodyPr/>
          <a:lstStyle/>
          <a:p>
            <a:r>
              <a:rPr lang="en-US" smtClean="0"/>
              <a:t>Rajesh Kumar Kureel</a:t>
            </a:r>
            <a:endParaRPr lang="en-US"/>
          </a:p>
        </p:txBody>
      </p:sp>
      <p:sp>
        <p:nvSpPr>
          <p:cNvPr id="7" name="Slide Number Placeholder 6"/>
          <p:cNvSpPr>
            <a:spLocks noGrp="1"/>
          </p:cNvSpPr>
          <p:nvPr>
            <p:ph type="sldNum" sz="quarter" idx="12"/>
          </p:nvPr>
        </p:nvSpPr>
        <p:spPr/>
        <p:txBody>
          <a:bodyPr/>
          <a:lstStyle/>
          <a:p>
            <a:fld id="{2020CED7-7342-49E6-AEBF-3935CD57193A}" type="slidenum">
              <a:rPr lang="en-US" smtClean="0"/>
              <a:t>‹#›</a:t>
            </a:fld>
            <a:endParaRPr lang="en-US"/>
          </a:p>
        </p:txBody>
      </p:sp>
    </p:spTree>
    <p:extLst>
      <p:ext uri="{BB962C8B-B14F-4D97-AF65-F5344CB8AC3E}">
        <p14:creationId xmlns:p14="http://schemas.microsoft.com/office/powerpoint/2010/main" val="305798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A240F-BF7B-4F07-BC2A-FDA487849BED}" type="datetime1">
              <a:rPr lang="en-US" smtClean="0"/>
              <a:t>10/4/2019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Rajesh Kumar Kureel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0CED7-7342-49E6-AEBF-3935CD57193A}" type="slidenum">
              <a:rPr lang="en-US" smtClean="0"/>
              <a:t>‹#›</a:t>
            </a:fld>
            <a:endParaRPr lang="en-US"/>
          </a:p>
        </p:txBody>
      </p:sp>
    </p:spTree>
    <p:extLst>
      <p:ext uri="{BB962C8B-B14F-4D97-AF65-F5344CB8AC3E}">
        <p14:creationId xmlns:p14="http://schemas.microsoft.com/office/powerpoint/2010/main" val="261912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590800"/>
            <a:ext cx="6934200" cy="1219200"/>
          </a:xfrm>
        </p:spPr>
        <p:txBody>
          <a:bodyPr>
            <a:normAutofit/>
          </a:bodyPr>
          <a:lstStyle/>
          <a:p>
            <a:pPr marL="0" indent="0">
              <a:buNone/>
            </a:pPr>
            <a:r>
              <a:rPr lang="en-US" sz="7200" dirty="0" smtClean="0"/>
              <a:t>JAVA OPERATORS</a:t>
            </a:r>
            <a:endParaRPr lang="en-US" sz="7200" dirty="0"/>
          </a:p>
        </p:txBody>
      </p:sp>
      <p:sp>
        <p:nvSpPr>
          <p:cNvPr id="5" name="Footer Placeholder 4"/>
          <p:cNvSpPr>
            <a:spLocks noGrp="1"/>
          </p:cNvSpPr>
          <p:nvPr>
            <p:ph type="ftr" sz="quarter" idx="11"/>
          </p:nvPr>
        </p:nvSpPr>
        <p:spPr>
          <a:xfrm>
            <a:off x="5562600" y="6172200"/>
            <a:ext cx="3352800" cy="517525"/>
          </a:xfrm>
        </p:spPr>
        <p:txBody>
          <a:bodyPr/>
          <a:lstStyle/>
          <a:p>
            <a:r>
              <a:rPr lang="en-US" dirty="0" smtClean="0">
                <a:solidFill>
                  <a:schemeClr val="tx1">
                    <a:lumMod val="95000"/>
                    <a:lumOff val="5000"/>
                  </a:schemeClr>
                </a:solidFill>
              </a:rPr>
              <a:t>Rajesh Kumar </a:t>
            </a:r>
            <a:r>
              <a:rPr lang="en-US" dirty="0" err="1" smtClean="0">
                <a:solidFill>
                  <a:schemeClr val="tx1">
                    <a:lumMod val="95000"/>
                    <a:lumOff val="5000"/>
                  </a:schemeClr>
                </a:solidFill>
              </a:rPr>
              <a:t>Kureel</a:t>
            </a:r>
            <a:endParaRPr lang="en-US" dirty="0">
              <a:solidFill>
                <a:schemeClr val="tx1">
                  <a:lumMod val="95000"/>
                  <a:lumOff val="5000"/>
                </a:schemeClr>
              </a:solidFill>
            </a:endParaRPr>
          </a:p>
        </p:txBody>
      </p:sp>
    </p:spTree>
    <p:extLst>
      <p:ext uri="{BB962C8B-B14F-4D97-AF65-F5344CB8AC3E}">
        <p14:creationId xmlns:p14="http://schemas.microsoft.com/office/powerpoint/2010/main" val="5268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838200"/>
          </a:xfrm>
        </p:spPr>
        <p:txBody>
          <a:bodyPr/>
          <a:lstStyle/>
          <a:p>
            <a:r>
              <a:rPr lang="en-US" dirty="0" smtClean="0"/>
              <a:t>Java Operators</a:t>
            </a:r>
            <a:endParaRPr lang="en-US" dirty="0"/>
          </a:p>
        </p:txBody>
      </p:sp>
      <p:sp>
        <p:nvSpPr>
          <p:cNvPr id="3" name="Subtitle 2"/>
          <p:cNvSpPr>
            <a:spLocks noGrp="1"/>
          </p:cNvSpPr>
          <p:nvPr>
            <p:ph type="subTitle" idx="1"/>
          </p:nvPr>
        </p:nvSpPr>
        <p:spPr>
          <a:xfrm>
            <a:off x="304800" y="1219200"/>
            <a:ext cx="8686800" cy="5410200"/>
          </a:xfrm>
        </p:spPr>
        <p:txBody>
          <a:bodyPr/>
          <a:lstStyle/>
          <a:p>
            <a:pPr algn="l"/>
            <a:r>
              <a:rPr lang="en-US" dirty="0" smtClean="0">
                <a:solidFill>
                  <a:schemeClr val="tx1"/>
                </a:solidFill>
              </a:rPr>
              <a:t>Arithmetic Operators </a:t>
            </a:r>
            <a:r>
              <a:rPr lang="en-US" dirty="0">
                <a:solidFill>
                  <a:schemeClr val="tx1"/>
                </a:solidFill>
              </a:rPr>
              <a:t>	</a:t>
            </a:r>
            <a:r>
              <a:rPr lang="en-US" dirty="0" smtClean="0">
                <a:solidFill>
                  <a:schemeClr val="tx1"/>
                </a:solidFill>
              </a:rPr>
              <a:t> </a:t>
            </a:r>
            <a:r>
              <a:rPr lang="en-US" dirty="0" smtClean="0">
                <a:solidFill>
                  <a:srgbClr val="00B050"/>
                </a:solidFill>
              </a:rPr>
              <a:t>%, /, * ,+, - , ++, --</a:t>
            </a:r>
          </a:p>
          <a:p>
            <a:pPr algn="l"/>
            <a:r>
              <a:rPr lang="en-US" dirty="0" smtClean="0">
                <a:solidFill>
                  <a:schemeClr val="tx1"/>
                </a:solidFill>
              </a:rPr>
              <a:t>Relational Operators   </a:t>
            </a:r>
            <a:r>
              <a:rPr lang="en-US" dirty="0" smtClean="0">
                <a:solidFill>
                  <a:srgbClr val="00B050"/>
                </a:solidFill>
              </a:rPr>
              <a:t>&lt;, &gt; , == , &lt;= , &gt;=, !=</a:t>
            </a:r>
          </a:p>
          <a:p>
            <a:pPr algn="l"/>
            <a:r>
              <a:rPr lang="en-US" dirty="0" smtClean="0">
                <a:solidFill>
                  <a:schemeClr val="tx1"/>
                </a:solidFill>
              </a:rPr>
              <a:t>Assignment Operators   </a:t>
            </a:r>
            <a:r>
              <a:rPr lang="en-US" dirty="0" smtClean="0">
                <a:solidFill>
                  <a:srgbClr val="00B050"/>
                </a:solidFill>
              </a:rPr>
              <a:t>=, +=, -=, *=, /=, %=, &lt;&lt;=, &gt;&gt;=, &amp;=, ^=, |=</a:t>
            </a:r>
          </a:p>
          <a:p>
            <a:pPr algn="l"/>
            <a:r>
              <a:rPr lang="en-US" dirty="0" smtClean="0">
                <a:solidFill>
                  <a:schemeClr val="tx1"/>
                </a:solidFill>
              </a:rPr>
              <a:t>Logical Operators  </a:t>
            </a:r>
            <a:r>
              <a:rPr lang="en-US" dirty="0" smtClean="0">
                <a:solidFill>
                  <a:srgbClr val="00B050"/>
                </a:solidFill>
              </a:rPr>
              <a:t>&amp;&amp; , || , !</a:t>
            </a:r>
          </a:p>
          <a:p>
            <a:pPr algn="l"/>
            <a:r>
              <a:rPr lang="en-US" dirty="0" smtClean="0">
                <a:solidFill>
                  <a:schemeClr val="tx1"/>
                </a:solidFill>
              </a:rPr>
              <a:t>Bitwise Operators  </a:t>
            </a:r>
            <a:r>
              <a:rPr lang="en-US" dirty="0" smtClean="0">
                <a:solidFill>
                  <a:srgbClr val="00B050"/>
                </a:solidFill>
              </a:rPr>
              <a:t>&amp;, |, ^,  ~, &lt;&lt;, &gt;&gt; , &gt;&gt;&gt;</a:t>
            </a:r>
          </a:p>
          <a:p>
            <a:pPr algn="l"/>
            <a:r>
              <a:rPr lang="en-US" dirty="0" smtClean="0">
                <a:solidFill>
                  <a:schemeClr val="tx1"/>
                </a:solidFill>
              </a:rPr>
              <a:t>Conditional Operators  </a:t>
            </a:r>
            <a:r>
              <a:rPr lang="en-US" dirty="0" smtClean="0">
                <a:solidFill>
                  <a:srgbClr val="00B050"/>
                </a:solidFill>
              </a:rPr>
              <a:t>?, :</a:t>
            </a:r>
          </a:p>
          <a:p>
            <a:pPr algn="l"/>
            <a:r>
              <a:rPr lang="en-US" dirty="0" err="1" smtClean="0">
                <a:solidFill>
                  <a:srgbClr val="00B050"/>
                </a:solidFill>
              </a:rPr>
              <a:t>instanceOf</a:t>
            </a:r>
            <a:r>
              <a:rPr lang="en-US" dirty="0" smtClean="0">
                <a:solidFill>
                  <a:schemeClr val="tx1"/>
                </a:solidFill>
              </a:rPr>
              <a:t>  Operator</a:t>
            </a: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2318188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Arithmetic Operators</a:t>
            </a:r>
            <a:endParaRPr lang="en-US" sz="2800" dirty="0"/>
          </a:p>
        </p:txBody>
      </p:sp>
      <p:sp>
        <p:nvSpPr>
          <p:cNvPr id="3" name="Subtitle 2"/>
          <p:cNvSpPr>
            <a:spLocks noGrp="1"/>
          </p:cNvSpPr>
          <p:nvPr>
            <p:ph type="subTitle" idx="1"/>
          </p:nvPr>
        </p:nvSpPr>
        <p:spPr>
          <a:xfrm>
            <a:off x="152400" y="838200"/>
            <a:ext cx="8839200" cy="5791200"/>
          </a:xfrm>
        </p:spPr>
        <p:txBody>
          <a:bodyPr>
            <a:normAutofit fontScale="92500" lnSpcReduction="10000"/>
          </a:bodyPr>
          <a:lstStyle/>
          <a:p>
            <a:pPr algn="l"/>
            <a:r>
              <a:rPr lang="en-US" sz="2400" dirty="0" smtClean="0">
                <a:solidFill>
                  <a:schemeClr val="tx1"/>
                </a:solidFill>
              </a:rPr>
              <a:t>Arithmetic operators are to help in performing arithmetic operations while programming in java.</a:t>
            </a:r>
          </a:p>
          <a:p>
            <a:pPr algn="l"/>
            <a:endParaRPr lang="en-US" sz="2400" dirty="0" smtClean="0">
              <a:solidFill>
                <a:schemeClr val="tx1"/>
              </a:solidFill>
            </a:endParaRPr>
          </a:p>
          <a:p>
            <a:pPr algn="l"/>
            <a:r>
              <a:rPr lang="en-US" sz="2400" dirty="0" smtClean="0">
                <a:solidFill>
                  <a:schemeClr val="tx1"/>
                </a:solidFill>
              </a:rPr>
              <a:t>Basic Arithmetic Operators are </a:t>
            </a:r>
          </a:p>
          <a:p>
            <a:pPr algn="l"/>
            <a:r>
              <a:rPr lang="en-US" sz="3600" dirty="0" smtClean="0">
                <a:solidFill>
                  <a:srgbClr val="00B050"/>
                </a:solidFill>
              </a:rPr>
              <a:t>/ , * , + , - </a:t>
            </a:r>
            <a:r>
              <a:rPr lang="en-US" sz="2400" dirty="0" smtClean="0">
                <a:solidFill>
                  <a:srgbClr val="00B050"/>
                </a:solidFill>
              </a:rPr>
              <a:t> </a:t>
            </a:r>
            <a:r>
              <a:rPr lang="en-US" sz="2400" dirty="0" smtClean="0">
                <a:solidFill>
                  <a:schemeClr val="tx1"/>
                </a:solidFill>
              </a:rPr>
              <a:t>(% modulus operator)</a:t>
            </a:r>
          </a:p>
          <a:p>
            <a:pPr algn="l"/>
            <a:r>
              <a:rPr lang="en-US" sz="3600" dirty="0" smtClean="0">
                <a:solidFill>
                  <a:srgbClr val="00B050"/>
                </a:solidFill>
              </a:rPr>
              <a:t>++</a:t>
            </a:r>
            <a:r>
              <a:rPr lang="en-US" sz="2400" dirty="0" smtClean="0">
                <a:solidFill>
                  <a:srgbClr val="00B050"/>
                </a:solidFill>
              </a:rPr>
              <a:t> </a:t>
            </a:r>
            <a:r>
              <a:rPr lang="en-US" sz="2400" dirty="0" smtClean="0">
                <a:solidFill>
                  <a:schemeClr val="tx1"/>
                </a:solidFill>
              </a:rPr>
              <a:t>(increment)</a:t>
            </a:r>
            <a:r>
              <a:rPr lang="en-US" sz="2400" dirty="0" smtClean="0">
                <a:solidFill>
                  <a:srgbClr val="00B050"/>
                </a:solidFill>
              </a:rPr>
              <a:t>, </a:t>
            </a:r>
            <a:r>
              <a:rPr lang="en-US" sz="3600" dirty="0" smtClean="0">
                <a:solidFill>
                  <a:srgbClr val="00B050"/>
                </a:solidFill>
              </a:rPr>
              <a:t>--</a:t>
            </a:r>
            <a:r>
              <a:rPr lang="en-US" sz="2400" dirty="0" smtClean="0">
                <a:solidFill>
                  <a:srgbClr val="00B050"/>
                </a:solidFill>
              </a:rPr>
              <a:t>  (</a:t>
            </a:r>
            <a:r>
              <a:rPr lang="en-US" sz="2400" dirty="0" smtClean="0">
                <a:solidFill>
                  <a:schemeClr val="tx1"/>
                </a:solidFill>
              </a:rPr>
              <a:t>decrement</a:t>
            </a:r>
            <a:r>
              <a:rPr lang="en-US" sz="2400" dirty="0" smtClean="0">
                <a:solidFill>
                  <a:srgbClr val="00B050"/>
                </a:solidFill>
              </a:rPr>
              <a:t>)</a:t>
            </a:r>
          </a:p>
          <a:p>
            <a:pPr algn="l"/>
            <a:endParaRPr lang="en-US" sz="2400" dirty="0" smtClean="0">
              <a:solidFill>
                <a:schemeClr val="tx1"/>
              </a:solidFill>
            </a:endParaRPr>
          </a:p>
          <a:p>
            <a:pPr algn="l"/>
            <a:r>
              <a:rPr lang="en-US" sz="2400" dirty="0" smtClean="0">
                <a:solidFill>
                  <a:schemeClr val="tx1"/>
                </a:solidFill>
              </a:rPr>
              <a:t>Precedence of arithmetic operators from high to low</a:t>
            </a:r>
          </a:p>
          <a:p>
            <a:pPr algn="l"/>
            <a:r>
              <a:rPr lang="en-US" sz="3600" dirty="0" smtClean="0">
                <a:solidFill>
                  <a:srgbClr val="00B050"/>
                </a:solidFill>
              </a:rPr>
              <a:t>  ++ , --  </a:t>
            </a:r>
            <a:r>
              <a:rPr lang="en-US" sz="2400" dirty="0" smtClean="0">
                <a:solidFill>
                  <a:schemeClr val="tx1"/>
                </a:solidFill>
              </a:rPr>
              <a:t>(Same Precedence)</a:t>
            </a:r>
          </a:p>
          <a:p>
            <a:pPr algn="l"/>
            <a:r>
              <a:rPr lang="en-US" sz="3600" dirty="0" smtClean="0">
                <a:solidFill>
                  <a:srgbClr val="00B050"/>
                </a:solidFill>
              </a:rPr>
              <a:t>  %</a:t>
            </a:r>
          </a:p>
          <a:p>
            <a:pPr algn="l"/>
            <a:r>
              <a:rPr lang="en-US" sz="3600" dirty="0">
                <a:solidFill>
                  <a:srgbClr val="00B050"/>
                </a:solidFill>
              </a:rPr>
              <a:t> </a:t>
            </a:r>
            <a:r>
              <a:rPr lang="en-US" sz="3600" dirty="0" smtClean="0">
                <a:solidFill>
                  <a:srgbClr val="00B050"/>
                </a:solidFill>
              </a:rPr>
              <a:t>/ , *  </a:t>
            </a:r>
            <a:r>
              <a:rPr lang="en-US" sz="2400" dirty="0" smtClean="0">
                <a:solidFill>
                  <a:schemeClr val="tx1"/>
                </a:solidFill>
              </a:rPr>
              <a:t>( Same Precedence)</a:t>
            </a:r>
          </a:p>
          <a:p>
            <a:pPr algn="l"/>
            <a:r>
              <a:rPr lang="en-US" sz="3600" dirty="0" smtClean="0">
                <a:solidFill>
                  <a:srgbClr val="00B050"/>
                </a:solidFill>
              </a:rPr>
              <a:t>+, -     </a:t>
            </a:r>
            <a:r>
              <a:rPr lang="en-US" sz="2400" dirty="0" smtClean="0">
                <a:solidFill>
                  <a:schemeClr val="tx1"/>
                </a:solidFill>
              </a:rPr>
              <a:t>(Same Precedence)</a:t>
            </a:r>
            <a:r>
              <a:rPr lang="en-US" sz="2400" dirty="0" smtClean="0">
                <a:solidFill>
                  <a:srgbClr val="00B050"/>
                </a:solidFill>
              </a:rPr>
              <a:t> </a:t>
            </a:r>
            <a:endParaRPr lang="en-US" sz="2400" dirty="0">
              <a:solidFill>
                <a:srgbClr val="00B050"/>
              </a:solidFill>
            </a:endParaRP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72183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Relational Operators</a:t>
            </a:r>
            <a:endParaRPr lang="en-US" sz="2800" dirty="0"/>
          </a:p>
        </p:txBody>
      </p:sp>
      <p:sp>
        <p:nvSpPr>
          <p:cNvPr id="3" name="Subtitle 2"/>
          <p:cNvSpPr>
            <a:spLocks noGrp="1"/>
          </p:cNvSpPr>
          <p:nvPr>
            <p:ph type="subTitle" idx="1"/>
          </p:nvPr>
        </p:nvSpPr>
        <p:spPr>
          <a:xfrm>
            <a:off x="152400" y="838200"/>
            <a:ext cx="8839200" cy="5791200"/>
          </a:xfrm>
        </p:spPr>
        <p:txBody>
          <a:bodyPr>
            <a:normAutofit/>
          </a:bodyPr>
          <a:lstStyle/>
          <a:p>
            <a:pPr algn="l"/>
            <a:r>
              <a:rPr lang="en-US" sz="2400" dirty="0" smtClean="0">
                <a:solidFill>
                  <a:schemeClr val="tx1"/>
                </a:solidFill>
              </a:rPr>
              <a:t>Operators which are responsible to make a  relation between its operands is call Relation Operator</a:t>
            </a:r>
          </a:p>
          <a:p>
            <a:pPr algn="l"/>
            <a:endParaRPr lang="en-US" sz="2400" dirty="0">
              <a:solidFill>
                <a:schemeClr val="tx1"/>
              </a:solidFill>
            </a:endParaRPr>
          </a:p>
          <a:p>
            <a:pPr algn="l"/>
            <a:r>
              <a:rPr lang="en-US" sz="2400" dirty="0" smtClean="0">
                <a:solidFill>
                  <a:schemeClr val="tx1"/>
                </a:solidFill>
              </a:rPr>
              <a:t>Operator           Operation                                       Example</a:t>
            </a:r>
          </a:p>
          <a:p>
            <a:pPr algn="l"/>
            <a:r>
              <a:rPr lang="en-US" sz="3600" dirty="0" smtClean="0">
                <a:solidFill>
                  <a:srgbClr val="00B050"/>
                </a:solidFill>
              </a:rPr>
              <a:t>&lt;</a:t>
            </a:r>
            <a:r>
              <a:rPr lang="en-US" sz="3600" dirty="0" smtClean="0">
                <a:solidFill>
                  <a:schemeClr val="tx1"/>
                </a:solidFill>
              </a:rPr>
              <a:t> </a:t>
            </a:r>
            <a:r>
              <a:rPr lang="en-US" sz="2400" dirty="0" smtClean="0">
                <a:solidFill>
                  <a:schemeClr val="tx1"/>
                </a:solidFill>
              </a:rPr>
              <a:t>                      (less than )                                       5 &lt; 9</a:t>
            </a:r>
          </a:p>
          <a:p>
            <a:pPr algn="l"/>
            <a:r>
              <a:rPr lang="en-US" sz="3600" dirty="0" smtClean="0">
                <a:solidFill>
                  <a:srgbClr val="00B050"/>
                </a:solidFill>
              </a:rPr>
              <a:t>&gt;</a:t>
            </a:r>
            <a:r>
              <a:rPr lang="en-US" sz="2400" dirty="0" smtClean="0">
                <a:solidFill>
                  <a:schemeClr val="tx1"/>
                </a:solidFill>
              </a:rPr>
              <a:t>                       (greater than)                                   10 &gt; 7</a:t>
            </a:r>
          </a:p>
          <a:p>
            <a:pPr algn="l"/>
            <a:r>
              <a:rPr lang="en-US" sz="3600" dirty="0" smtClean="0">
                <a:solidFill>
                  <a:srgbClr val="00B050"/>
                </a:solidFill>
              </a:rPr>
              <a:t>&lt;=</a:t>
            </a:r>
            <a:r>
              <a:rPr lang="en-US" sz="3600" dirty="0" smtClean="0">
                <a:solidFill>
                  <a:schemeClr val="tx1"/>
                </a:solidFill>
              </a:rPr>
              <a:t>  </a:t>
            </a:r>
            <a:r>
              <a:rPr lang="en-US" sz="2400" dirty="0" smtClean="0">
                <a:solidFill>
                  <a:schemeClr val="tx1"/>
                </a:solidFill>
              </a:rPr>
              <a:t>                 (less than or equal to)                     8 &lt;= 9</a:t>
            </a:r>
          </a:p>
          <a:p>
            <a:pPr algn="l"/>
            <a:r>
              <a:rPr lang="en-US" sz="3600" dirty="0" smtClean="0">
                <a:solidFill>
                  <a:srgbClr val="00B050"/>
                </a:solidFill>
              </a:rPr>
              <a:t>&gt;=</a:t>
            </a:r>
            <a:r>
              <a:rPr lang="en-US" sz="2400" dirty="0" smtClean="0">
                <a:solidFill>
                  <a:schemeClr val="tx1"/>
                </a:solidFill>
              </a:rPr>
              <a:t>                    (greater than or equal to)              2 &gt;= -1</a:t>
            </a:r>
          </a:p>
          <a:p>
            <a:pPr algn="l"/>
            <a:r>
              <a:rPr lang="en-US" sz="3600" dirty="0" smtClean="0">
                <a:solidFill>
                  <a:srgbClr val="00B050"/>
                </a:solidFill>
              </a:rPr>
              <a:t>==</a:t>
            </a:r>
            <a:r>
              <a:rPr lang="en-US" sz="2400" dirty="0" smtClean="0">
                <a:solidFill>
                  <a:schemeClr val="tx1"/>
                </a:solidFill>
              </a:rPr>
              <a:t>                    ( Equals to)                                        4 == 4</a:t>
            </a:r>
          </a:p>
          <a:p>
            <a:pPr algn="l"/>
            <a:r>
              <a:rPr lang="en-US" sz="3600" dirty="0" smtClean="0">
                <a:solidFill>
                  <a:srgbClr val="00B050"/>
                </a:solidFill>
              </a:rPr>
              <a:t>!=</a:t>
            </a:r>
            <a:r>
              <a:rPr lang="en-US" sz="2400" dirty="0" smtClean="0">
                <a:solidFill>
                  <a:schemeClr val="tx1"/>
                </a:solidFill>
              </a:rPr>
              <a:t>                     (Not Equals to)                                  6 != 10</a:t>
            </a: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25122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Assignment Operators</a:t>
            </a:r>
            <a:endParaRPr lang="en-US" sz="2800" dirty="0"/>
          </a:p>
        </p:txBody>
      </p:sp>
      <p:sp>
        <p:nvSpPr>
          <p:cNvPr id="3" name="Subtitle 2"/>
          <p:cNvSpPr>
            <a:spLocks noGrp="1"/>
          </p:cNvSpPr>
          <p:nvPr>
            <p:ph type="subTitle" idx="1"/>
          </p:nvPr>
        </p:nvSpPr>
        <p:spPr>
          <a:xfrm>
            <a:off x="152400" y="838200"/>
            <a:ext cx="8839200" cy="5791200"/>
          </a:xfrm>
        </p:spPr>
        <p:txBody>
          <a:bodyPr>
            <a:normAutofit fontScale="85000" lnSpcReduction="20000"/>
          </a:bodyPr>
          <a:lstStyle/>
          <a:p>
            <a:pPr algn="l"/>
            <a:r>
              <a:rPr lang="en-US" sz="2400" dirty="0" smtClean="0">
                <a:solidFill>
                  <a:schemeClr val="tx1"/>
                </a:solidFill>
              </a:rPr>
              <a:t>Operators which are responsible to assign the value at right of the operator to the variable at left of the operator are called assignment operator</a:t>
            </a:r>
          </a:p>
          <a:p>
            <a:pPr algn="l"/>
            <a:r>
              <a:rPr lang="en-US" sz="2800" dirty="0" smtClean="0">
                <a:solidFill>
                  <a:srgbClr val="00B050"/>
                </a:solidFill>
              </a:rPr>
              <a:t>=</a:t>
            </a:r>
            <a:r>
              <a:rPr lang="en-US" sz="3600" dirty="0" smtClean="0">
                <a:solidFill>
                  <a:schemeClr val="tx1"/>
                </a:solidFill>
              </a:rPr>
              <a:t> </a:t>
            </a:r>
            <a:r>
              <a:rPr lang="en-US" sz="2400" dirty="0" smtClean="0">
                <a:solidFill>
                  <a:schemeClr val="tx1"/>
                </a:solidFill>
              </a:rPr>
              <a:t>      Assign right side value  to the left hand variable                      </a:t>
            </a:r>
          </a:p>
          <a:p>
            <a:pPr algn="l"/>
            <a:r>
              <a:rPr lang="en-US" sz="2800" dirty="0" smtClean="0">
                <a:solidFill>
                  <a:srgbClr val="00B050"/>
                </a:solidFill>
              </a:rPr>
              <a:t>+=</a:t>
            </a:r>
            <a:r>
              <a:rPr lang="en-US" sz="2400" dirty="0" smtClean="0">
                <a:solidFill>
                  <a:schemeClr val="tx1"/>
                </a:solidFill>
              </a:rPr>
              <a:t>    Add the value of variable to the value at right of the operators and assign the result to variable at left of operator .                               </a:t>
            </a:r>
          </a:p>
          <a:p>
            <a:pPr algn="l"/>
            <a:r>
              <a:rPr lang="en-US" sz="2800" dirty="0" smtClean="0">
                <a:solidFill>
                  <a:srgbClr val="00B050"/>
                </a:solidFill>
              </a:rPr>
              <a:t>--=</a:t>
            </a:r>
            <a:r>
              <a:rPr lang="en-US" sz="3600" dirty="0" smtClean="0">
                <a:solidFill>
                  <a:schemeClr val="tx1"/>
                </a:solidFill>
              </a:rPr>
              <a:t>   </a:t>
            </a:r>
            <a:r>
              <a:rPr lang="en-US" sz="2400" dirty="0" smtClean="0">
                <a:solidFill>
                  <a:schemeClr val="tx1"/>
                </a:solidFill>
              </a:rPr>
              <a:t>Subtract from the value of variable to the value at right of the operator and assign the result to variable at left of operator . </a:t>
            </a:r>
          </a:p>
          <a:p>
            <a:pPr algn="l"/>
            <a:r>
              <a:rPr lang="en-US" sz="2800" dirty="0" smtClean="0">
                <a:solidFill>
                  <a:srgbClr val="00B050"/>
                </a:solidFill>
              </a:rPr>
              <a:t>%=</a:t>
            </a:r>
            <a:r>
              <a:rPr lang="en-US" sz="2400" dirty="0" smtClean="0">
                <a:solidFill>
                  <a:schemeClr val="tx1"/>
                </a:solidFill>
              </a:rPr>
              <a:t>  Calculate remainder and assign the same to left hand variable.</a:t>
            </a:r>
          </a:p>
          <a:p>
            <a:pPr algn="l"/>
            <a:r>
              <a:rPr lang="en-US" sz="2800" dirty="0" smtClean="0">
                <a:solidFill>
                  <a:srgbClr val="00B050"/>
                </a:solidFill>
              </a:rPr>
              <a:t>/=</a:t>
            </a:r>
            <a:r>
              <a:rPr lang="en-US" sz="3600" dirty="0" smtClean="0">
                <a:solidFill>
                  <a:srgbClr val="00B050"/>
                </a:solidFill>
              </a:rPr>
              <a:t> </a:t>
            </a:r>
            <a:r>
              <a:rPr lang="en-US" sz="2400" dirty="0" smtClean="0">
                <a:solidFill>
                  <a:schemeClr val="tx1"/>
                </a:solidFill>
              </a:rPr>
              <a:t>   Divide the variable with right hand operand and assign result to variable.</a:t>
            </a:r>
          </a:p>
          <a:p>
            <a:pPr algn="l"/>
            <a:r>
              <a:rPr lang="en-US" sz="2800" dirty="0" smtClean="0">
                <a:solidFill>
                  <a:srgbClr val="00B050"/>
                </a:solidFill>
              </a:rPr>
              <a:t>*=</a:t>
            </a:r>
            <a:r>
              <a:rPr lang="en-US" sz="2800" dirty="0" smtClean="0">
                <a:solidFill>
                  <a:schemeClr val="tx1"/>
                </a:solidFill>
              </a:rPr>
              <a:t> </a:t>
            </a:r>
            <a:r>
              <a:rPr lang="en-US" sz="2400" dirty="0" smtClean="0">
                <a:solidFill>
                  <a:schemeClr val="tx1"/>
                </a:solidFill>
              </a:rPr>
              <a:t>   Multiply the variable with right hand operand and assign result to variable.</a:t>
            </a:r>
          </a:p>
          <a:p>
            <a:pPr algn="l"/>
            <a:r>
              <a:rPr lang="en-US" sz="2800" dirty="0" smtClean="0">
                <a:solidFill>
                  <a:srgbClr val="00B050"/>
                </a:solidFill>
              </a:rPr>
              <a:t>&lt;&lt;=</a:t>
            </a:r>
            <a:r>
              <a:rPr lang="en-US" sz="2400" dirty="0" smtClean="0">
                <a:solidFill>
                  <a:schemeClr val="tx1"/>
                </a:solidFill>
              </a:rPr>
              <a:t>  Left shift variable value by the value of right hand operand.</a:t>
            </a:r>
          </a:p>
          <a:p>
            <a:pPr algn="l"/>
            <a:r>
              <a:rPr lang="en-US" sz="2800" dirty="0" smtClean="0">
                <a:solidFill>
                  <a:srgbClr val="00B050"/>
                </a:solidFill>
              </a:rPr>
              <a:t>&gt;&gt;=</a:t>
            </a:r>
            <a:r>
              <a:rPr lang="en-US" sz="2400" dirty="0" smtClean="0">
                <a:solidFill>
                  <a:schemeClr val="tx1"/>
                </a:solidFill>
              </a:rPr>
              <a:t>  Right shift variable value by the value of right hand operand.</a:t>
            </a:r>
          </a:p>
          <a:p>
            <a:pPr algn="l"/>
            <a:r>
              <a:rPr lang="en-US" sz="2800" dirty="0" smtClean="0">
                <a:solidFill>
                  <a:srgbClr val="00B050"/>
                </a:solidFill>
              </a:rPr>
              <a:t>&amp;=</a:t>
            </a:r>
            <a:r>
              <a:rPr lang="en-US" sz="2400" dirty="0" smtClean="0">
                <a:solidFill>
                  <a:schemeClr val="tx1"/>
                </a:solidFill>
              </a:rPr>
              <a:t>   Perform Bitwise AND  to the variable as per the right hand operand value.</a:t>
            </a:r>
          </a:p>
          <a:p>
            <a:pPr algn="l"/>
            <a:r>
              <a:rPr lang="en-US" sz="2800" dirty="0" smtClean="0">
                <a:solidFill>
                  <a:srgbClr val="00B050"/>
                </a:solidFill>
              </a:rPr>
              <a:t>|= </a:t>
            </a:r>
            <a:r>
              <a:rPr lang="en-US" sz="2400" dirty="0" smtClean="0">
                <a:solidFill>
                  <a:schemeClr val="tx1"/>
                </a:solidFill>
              </a:rPr>
              <a:t>   Perform Bitwise OR to the variable as per the right hand operand value.</a:t>
            </a:r>
          </a:p>
          <a:p>
            <a:pPr algn="l"/>
            <a:r>
              <a:rPr lang="en-US" sz="2800" dirty="0" smtClean="0">
                <a:solidFill>
                  <a:srgbClr val="00B050"/>
                </a:solidFill>
              </a:rPr>
              <a:t>^= </a:t>
            </a:r>
            <a:r>
              <a:rPr lang="en-US" sz="2400" dirty="0" smtClean="0">
                <a:solidFill>
                  <a:schemeClr val="tx1"/>
                </a:solidFill>
              </a:rPr>
              <a:t>   Perform Bitwise XOR to the variable as per the right hand operand value.</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260899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Logical Operators</a:t>
            </a:r>
            <a:endParaRPr lang="en-US" sz="2800" dirty="0"/>
          </a:p>
        </p:txBody>
      </p:sp>
      <p:sp>
        <p:nvSpPr>
          <p:cNvPr id="3" name="Subtitle 2"/>
          <p:cNvSpPr>
            <a:spLocks noGrp="1"/>
          </p:cNvSpPr>
          <p:nvPr>
            <p:ph type="subTitle" idx="1"/>
          </p:nvPr>
        </p:nvSpPr>
        <p:spPr>
          <a:xfrm>
            <a:off x="152400" y="838200"/>
            <a:ext cx="8839200" cy="5791200"/>
          </a:xfrm>
        </p:spPr>
        <p:txBody>
          <a:bodyPr>
            <a:normAutofit/>
          </a:bodyPr>
          <a:lstStyle/>
          <a:p>
            <a:pPr algn="l"/>
            <a:r>
              <a:rPr lang="en-US" sz="2400" dirty="0" smtClean="0">
                <a:solidFill>
                  <a:schemeClr val="tx1"/>
                </a:solidFill>
              </a:rPr>
              <a:t>Operators which are responsible to  perform some logic check or some logical operation are called Logical Operators</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r>
              <a:rPr lang="en-US" sz="2400" dirty="0" smtClean="0">
                <a:solidFill>
                  <a:schemeClr val="tx1"/>
                </a:solidFill>
              </a:rPr>
              <a:t>Truth Table</a:t>
            </a:r>
          </a:p>
          <a:p>
            <a:pPr algn="l"/>
            <a:endParaRPr lang="en-US" sz="24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58677028"/>
              </p:ext>
            </p:extLst>
          </p:nvPr>
        </p:nvGraphicFramePr>
        <p:xfrm>
          <a:off x="304800" y="1676400"/>
          <a:ext cx="8458200" cy="1463040"/>
        </p:xfrm>
        <a:graphic>
          <a:graphicData uri="http://schemas.openxmlformats.org/drawingml/2006/table">
            <a:tbl>
              <a:tblPr firstRow="1" bandRow="1">
                <a:tableStyleId>{5C22544A-7EE6-4342-B048-85BDC9FD1C3A}</a:tableStyleId>
              </a:tblPr>
              <a:tblGrid>
                <a:gridCol w="4270972"/>
                <a:gridCol w="4187228"/>
              </a:tblGrid>
              <a:tr h="348761">
                <a:tc>
                  <a:txBody>
                    <a:bodyPr/>
                    <a:lstStyle/>
                    <a:p>
                      <a:r>
                        <a:rPr lang="en-US" dirty="0" smtClean="0"/>
                        <a:t>Operator</a:t>
                      </a:r>
                      <a:endParaRPr lang="en-US" dirty="0"/>
                    </a:p>
                  </a:txBody>
                  <a:tcPr/>
                </a:tc>
                <a:tc>
                  <a:txBody>
                    <a:bodyPr/>
                    <a:lstStyle/>
                    <a:p>
                      <a:r>
                        <a:rPr lang="en-US" dirty="0" smtClean="0"/>
                        <a:t>Operation</a:t>
                      </a:r>
                      <a:endParaRPr lang="en-US" dirty="0"/>
                    </a:p>
                  </a:txBody>
                  <a:tcPr/>
                </a:tc>
              </a:tr>
              <a:tr h="315546">
                <a:tc>
                  <a:txBody>
                    <a:bodyPr/>
                    <a:lstStyle/>
                    <a:p>
                      <a:r>
                        <a:rPr lang="en-US" dirty="0" smtClean="0"/>
                        <a:t>&amp;&amp;</a:t>
                      </a:r>
                      <a:endParaRPr lang="en-US" dirty="0"/>
                    </a:p>
                  </a:txBody>
                  <a:tcPr/>
                </a:tc>
                <a:tc>
                  <a:txBody>
                    <a:bodyPr/>
                    <a:lstStyle/>
                    <a:p>
                      <a:r>
                        <a:rPr lang="en-US" dirty="0" smtClean="0"/>
                        <a:t>Performs</a:t>
                      </a:r>
                      <a:r>
                        <a:rPr lang="en-US" baseline="0" dirty="0" smtClean="0"/>
                        <a:t> Logical  AND</a:t>
                      </a:r>
                      <a:endParaRPr lang="en-US" dirty="0"/>
                    </a:p>
                  </a:txBody>
                  <a:tcPr/>
                </a:tc>
              </a:tr>
              <a:tr h="315546">
                <a:tc>
                  <a:txBody>
                    <a:bodyPr/>
                    <a:lstStyle/>
                    <a:p>
                      <a:r>
                        <a:rPr lang="en-US" dirty="0" smtClean="0"/>
                        <a:t>||</a:t>
                      </a:r>
                      <a:endParaRPr lang="en-US" dirty="0"/>
                    </a:p>
                  </a:txBody>
                  <a:tcPr/>
                </a:tc>
                <a:tc>
                  <a:txBody>
                    <a:bodyPr/>
                    <a:lstStyle/>
                    <a:p>
                      <a:r>
                        <a:rPr lang="en-US" dirty="0" smtClean="0"/>
                        <a:t>Performs Logical OR</a:t>
                      </a:r>
                      <a:endParaRPr lang="en-US" dirty="0"/>
                    </a:p>
                  </a:txBody>
                  <a:tcPr/>
                </a:tc>
              </a:tr>
              <a:tr h="315546">
                <a:tc>
                  <a:txBody>
                    <a:bodyPr/>
                    <a:lstStyle/>
                    <a:p>
                      <a:r>
                        <a:rPr lang="en-US" dirty="0" smtClean="0"/>
                        <a:t>!</a:t>
                      </a:r>
                      <a:endParaRPr lang="en-US" dirty="0"/>
                    </a:p>
                  </a:txBody>
                  <a:tcPr/>
                </a:tc>
                <a:tc>
                  <a:txBody>
                    <a:bodyPr/>
                    <a:lstStyle/>
                    <a:p>
                      <a:r>
                        <a:rPr lang="en-US" dirty="0" smtClean="0"/>
                        <a:t>Performs Logical NOT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35674219"/>
              </p:ext>
            </p:extLst>
          </p:nvPr>
        </p:nvGraphicFramePr>
        <p:xfrm>
          <a:off x="152400" y="4114800"/>
          <a:ext cx="85344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gridCol w="1066800"/>
                <a:gridCol w="1066800"/>
              </a:tblGrid>
              <a:tr h="30480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a&amp;&amp;b</a:t>
                      </a:r>
                      <a:endParaRPr lang="en-US" dirty="0"/>
                    </a:p>
                  </a:txBody>
                  <a:tcPr/>
                </a:tc>
                <a:tc>
                  <a:txBody>
                    <a:bodyPr/>
                    <a:lstStyle/>
                    <a:p>
                      <a:r>
                        <a:rPr lang="en-US" dirty="0" smtClean="0"/>
                        <a:t>a||b</a:t>
                      </a:r>
                      <a:endParaRPr lang="en-US" dirty="0"/>
                    </a:p>
                  </a:txBody>
                  <a:tcPr/>
                </a:tc>
                <a:tc>
                  <a:txBody>
                    <a:bodyPr/>
                    <a:lstStyle/>
                    <a:p>
                      <a:r>
                        <a:rPr lang="en-US" dirty="0" smtClean="0"/>
                        <a:t>!a</a:t>
                      </a:r>
                      <a:endParaRPr lang="en-US" dirty="0"/>
                    </a:p>
                  </a:txBody>
                  <a:tcPr/>
                </a:tc>
                <a:tc>
                  <a:txBody>
                    <a:bodyPr/>
                    <a:lstStyle/>
                    <a:p>
                      <a:r>
                        <a:rPr lang="en-US" dirty="0" smtClean="0"/>
                        <a:t> !b</a:t>
                      </a:r>
                      <a:endParaRPr lang="en-US" dirty="0"/>
                    </a:p>
                  </a:txBody>
                  <a:tcPr/>
                </a:tc>
                <a:tc>
                  <a:txBody>
                    <a:bodyPr/>
                    <a:lstStyle/>
                    <a:p>
                      <a:r>
                        <a:rPr lang="en-US" dirty="0" smtClean="0"/>
                        <a:t>!(a&amp;&amp;b)</a:t>
                      </a:r>
                      <a:endParaRPr lang="en-US" dirty="0"/>
                    </a:p>
                  </a:txBody>
                  <a:tcPr/>
                </a:tc>
                <a:tc>
                  <a:txBody>
                    <a:bodyPr/>
                    <a:lstStyle/>
                    <a:p>
                      <a:r>
                        <a:rPr lang="en-US" dirty="0" smtClean="0"/>
                        <a:t> !(a||b)</a:t>
                      </a:r>
                      <a:endParaRPr lang="en-US" dirty="0"/>
                    </a:p>
                  </a:txBody>
                  <a:tcPr/>
                </a:tc>
              </a:tr>
              <a:tr h="30480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0480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0480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0480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6" name="Footer Placeholder 5"/>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4050534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Bitwise Operators</a:t>
            </a:r>
            <a:endParaRPr lang="en-US" sz="2800" dirty="0"/>
          </a:p>
        </p:txBody>
      </p:sp>
      <p:sp>
        <p:nvSpPr>
          <p:cNvPr id="3" name="Subtitle 2"/>
          <p:cNvSpPr>
            <a:spLocks noGrp="1"/>
          </p:cNvSpPr>
          <p:nvPr>
            <p:ph type="subTitle" idx="1"/>
          </p:nvPr>
        </p:nvSpPr>
        <p:spPr>
          <a:xfrm>
            <a:off x="20782" y="533400"/>
            <a:ext cx="9123218" cy="6324600"/>
          </a:xfrm>
        </p:spPr>
        <p:txBody>
          <a:bodyPr>
            <a:normAutofit/>
          </a:bodyPr>
          <a:lstStyle/>
          <a:p>
            <a:pPr algn="l"/>
            <a:r>
              <a:rPr lang="en-US" sz="1800" dirty="0" smtClean="0">
                <a:solidFill>
                  <a:schemeClr val="tx1"/>
                </a:solidFill>
              </a:rPr>
              <a:t>Operators which are responsible to perform low level operations are called bitwise operators. Bitwise operator works on bits and performs bit-by-bit operation.</a:t>
            </a:r>
          </a:p>
          <a:p>
            <a:pPr algn="l"/>
            <a:r>
              <a:rPr lang="en-US" sz="1800" dirty="0" smtClean="0">
                <a:solidFill>
                  <a:schemeClr val="tx1"/>
                </a:solidFill>
              </a:rPr>
              <a:t>Assume if  </a:t>
            </a:r>
            <a:r>
              <a:rPr lang="en-US" sz="1800" dirty="0" smtClean="0">
                <a:solidFill>
                  <a:srgbClr val="0070C0"/>
                </a:solidFill>
              </a:rPr>
              <a:t>A=60 ( 0011 1100 )  </a:t>
            </a:r>
            <a:r>
              <a:rPr lang="en-US" sz="1800" dirty="0" smtClean="0">
                <a:solidFill>
                  <a:schemeClr val="tx1"/>
                </a:solidFill>
              </a:rPr>
              <a:t>and  </a:t>
            </a:r>
            <a:r>
              <a:rPr lang="en-US" sz="1800" dirty="0" smtClean="0">
                <a:solidFill>
                  <a:srgbClr val="0070C0"/>
                </a:solidFill>
              </a:rPr>
              <a:t>B = 13 ( 0000 1101)</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a:solidFill>
                <a:schemeClr val="tx1"/>
              </a:solidFill>
            </a:endParaRPr>
          </a:p>
          <a:p>
            <a:pPr algn="l"/>
            <a:endParaRPr lang="en-US" sz="2400" dirty="0" smtClean="0">
              <a:solidFill>
                <a:schemeClr val="tx1"/>
              </a:solidFill>
            </a:endParaRPr>
          </a:p>
          <a:p>
            <a:pPr algn="l"/>
            <a:endParaRPr lang="en-US" sz="2400" dirty="0">
              <a:solidFill>
                <a:schemeClr val="tx1"/>
              </a:solidFill>
            </a:endParaRPr>
          </a:p>
          <a:p>
            <a:pPr algn="l"/>
            <a:endParaRPr lang="en-US" sz="2400" dirty="0" smtClean="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0428697"/>
              </p:ext>
            </p:extLst>
          </p:nvPr>
        </p:nvGraphicFramePr>
        <p:xfrm>
          <a:off x="1" y="1524000"/>
          <a:ext cx="9067799" cy="5096077"/>
        </p:xfrm>
        <a:graphic>
          <a:graphicData uri="http://schemas.openxmlformats.org/drawingml/2006/table">
            <a:tbl>
              <a:tblPr firstRow="1" bandRow="1">
                <a:tableStyleId>{5C22544A-7EE6-4342-B048-85BDC9FD1C3A}</a:tableStyleId>
              </a:tblPr>
              <a:tblGrid>
                <a:gridCol w="914399"/>
                <a:gridCol w="4526280"/>
                <a:gridCol w="3627120"/>
              </a:tblGrid>
              <a:tr h="668476">
                <a:tc>
                  <a:txBody>
                    <a:bodyPr/>
                    <a:lstStyle/>
                    <a:p>
                      <a:r>
                        <a:rPr lang="en-US" sz="1400" dirty="0" smtClean="0"/>
                        <a:t>Operator</a:t>
                      </a:r>
                      <a:endParaRPr lang="en-US" sz="1400" dirty="0"/>
                    </a:p>
                  </a:txBody>
                  <a:tcPr/>
                </a:tc>
                <a:tc>
                  <a:txBody>
                    <a:bodyPr/>
                    <a:lstStyle/>
                    <a:p>
                      <a:r>
                        <a:rPr lang="en-US" sz="1400" dirty="0" smtClean="0"/>
                        <a:t>Operation</a:t>
                      </a:r>
                      <a:endParaRPr lang="en-US" sz="1400" dirty="0"/>
                    </a:p>
                  </a:txBody>
                  <a:tcPr/>
                </a:tc>
                <a:tc>
                  <a:txBody>
                    <a:bodyPr/>
                    <a:lstStyle/>
                    <a:p>
                      <a:r>
                        <a:rPr lang="en-US" sz="1400" dirty="0" smtClean="0"/>
                        <a:t>Example</a:t>
                      </a:r>
                      <a:endParaRPr lang="en-US" sz="1400" dirty="0"/>
                    </a:p>
                  </a:txBody>
                  <a:tcPr/>
                </a:tc>
              </a:tr>
              <a:tr h="498152">
                <a:tc>
                  <a:txBody>
                    <a:bodyPr/>
                    <a:lstStyle/>
                    <a:p>
                      <a:r>
                        <a:rPr lang="en-US" sz="1400" dirty="0" smtClean="0">
                          <a:solidFill>
                            <a:srgbClr val="00B050"/>
                          </a:solidFill>
                        </a:rPr>
                        <a:t>&amp;</a:t>
                      </a:r>
                      <a:endParaRPr lang="en-US" sz="1400" dirty="0"/>
                    </a:p>
                  </a:txBody>
                  <a:tcPr/>
                </a:tc>
                <a:tc>
                  <a:txBody>
                    <a:bodyPr/>
                    <a:lstStyle/>
                    <a:p>
                      <a:r>
                        <a:rPr lang="en-US" sz="1400" dirty="0" smtClean="0"/>
                        <a:t>Binary AND Operator copies a bit to the result if it exists in both operands</a:t>
                      </a:r>
                      <a:endParaRPr lang="en-US" sz="1400" dirty="0"/>
                    </a:p>
                  </a:txBody>
                  <a:tcPr/>
                </a:tc>
                <a:tc>
                  <a:txBody>
                    <a:bodyPr/>
                    <a:lstStyle/>
                    <a:p>
                      <a:r>
                        <a:rPr lang="en-US" sz="1400" dirty="0" smtClean="0"/>
                        <a:t>(A &amp; B) will give 12 which is 0000 1100</a:t>
                      </a:r>
                      <a:endParaRPr lang="en-US" sz="1400" dirty="0"/>
                    </a:p>
                  </a:txBody>
                  <a:tcPr/>
                </a:tc>
              </a:tr>
              <a:tr h="293031">
                <a:tc>
                  <a:txBody>
                    <a:bodyPr/>
                    <a:lstStyle/>
                    <a:p>
                      <a:r>
                        <a:rPr lang="en-US" sz="1400" dirty="0" smtClean="0">
                          <a:solidFill>
                            <a:srgbClr val="00B050"/>
                          </a:solidFill>
                        </a:rPr>
                        <a:t>|</a:t>
                      </a:r>
                      <a:endParaRPr lang="en-US" sz="1400" dirty="0"/>
                    </a:p>
                  </a:txBody>
                  <a:tcPr/>
                </a:tc>
                <a:tc>
                  <a:txBody>
                    <a:bodyPr/>
                    <a:lstStyle/>
                    <a:p>
                      <a:r>
                        <a:rPr lang="en-US" sz="1400" dirty="0" smtClean="0"/>
                        <a:t>Binary OR Operator copies a bit if it exists in either operand. </a:t>
                      </a:r>
                      <a:endParaRPr lang="en-US" sz="1400" dirty="0"/>
                    </a:p>
                  </a:txBody>
                  <a:tcPr/>
                </a:tc>
                <a:tc>
                  <a:txBody>
                    <a:bodyPr/>
                    <a:lstStyle/>
                    <a:p>
                      <a:r>
                        <a:rPr lang="en-US" sz="1400" dirty="0" smtClean="0"/>
                        <a:t>(A | B) will give 61 which is 0011 1101</a:t>
                      </a:r>
                      <a:endParaRPr lang="en-US" sz="1400" dirty="0"/>
                    </a:p>
                  </a:txBody>
                  <a:tcPr/>
                </a:tc>
              </a:tr>
              <a:tr h="498152">
                <a:tc>
                  <a:txBody>
                    <a:bodyPr/>
                    <a:lstStyle/>
                    <a:p>
                      <a:r>
                        <a:rPr lang="en-US" sz="1400" dirty="0" smtClean="0">
                          <a:solidFill>
                            <a:srgbClr val="00B050"/>
                          </a:solidFill>
                        </a:rPr>
                        <a:t>^</a:t>
                      </a:r>
                      <a:endParaRPr lang="en-US" sz="1400" dirty="0"/>
                    </a:p>
                  </a:txBody>
                  <a:tcPr/>
                </a:tc>
                <a:tc>
                  <a:txBody>
                    <a:bodyPr/>
                    <a:lstStyle/>
                    <a:p>
                      <a:r>
                        <a:rPr lang="en-US" sz="1400" dirty="0" smtClean="0"/>
                        <a:t>Binary XOR Operator copies the bit if it is set in one operand but not both.</a:t>
                      </a:r>
                      <a:endParaRPr lang="en-US" sz="1400" dirty="0"/>
                    </a:p>
                  </a:txBody>
                  <a:tcPr/>
                </a:tc>
                <a:tc>
                  <a:txBody>
                    <a:bodyPr/>
                    <a:lstStyle/>
                    <a:p>
                      <a:r>
                        <a:rPr lang="en-US" sz="1400" dirty="0" smtClean="0"/>
                        <a:t>(A ^ B) will give 49 which is 0011 0001</a:t>
                      </a:r>
                      <a:endParaRPr lang="en-US" sz="1400" dirty="0"/>
                    </a:p>
                  </a:txBody>
                  <a:tcPr/>
                </a:tc>
              </a:tr>
              <a:tr h="703273">
                <a:tc>
                  <a:txBody>
                    <a:bodyPr/>
                    <a:lstStyle/>
                    <a:p>
                      <a:r>
                        <a:rPr lang="en-US" sz="1400" dirty="0" smtClean="0">
                          <a:solidFill>
                            <a:srgbClr val="00B050"/>
                          </a:solidFill>
                        </a:rPr>
                        <a:t>~</a:t>
                      </a:r>
                      <a:endParaRPr lang="en-US" sz="1400" dirty="0"/>
                    </a:p>
                  </a:txBody>
                  <a:tcPr/>
                </a:tc>
                <a:tc>
                  <a:txBody>
                    <a:bodyPr/>
                    <a:lstStyle/>
                    <a:p>
                      <a:r>
                        <a:rPr lang="en-US" sz="1400" dirty="0" smtClean="0"/>
                        <a:t>Binary Ones Complement Operator is unary and has the effect of 'flipping' bits</a:t>
                      </a:r>
                      <a:endParaRPr lang="en-US" sz="1400" dirty="0"/>
                    </a:p>
                  </a:txBody>
                  <a:tcPr/>
                </a:tc>
                <a:tc>
                  <a:txBody>
                    <a:bodyPr/>
                    <a:lstStyle/>
                    <a:p>
                      <a:r>
                        <a:rPr lang="en-US" sz="1400" dirty="0" smtClean="0"/>
                        <a:t>(~A ) will give -61 which is 1100 0011 in 2's complement form due to a signed binary number</a:t>
                      </a:r>
                      <a:endParaRPr lang="en-US" sz="1400" dirty="0"/>
                    </a:p>
                  </a:txBody>
                  <a:tcPr/>
                </a:tc>
              </a:tr>
              <a:tr h="668476">
                <a:tc>
                  <a:txBody>
                    <a:bodyPr/>
                    <a:lstStyle/>
                    <a:p>
                      <a:r>
                        <a:rPr lang="en-US" sz="1400" dirty="0" smtClean="0">
                          <a:solidFill>
                            <a:srgbClr val="00B050"/>
                          </a:solidFill>
                        </a:rPr>
                        <a:t>&lt;&lt;</a:t>
                      </a:r>
                      <a:endParaRPr lang="en-US" sz="1400" dirty="0"/>
                    </a:p>
                  </a:txBody>
                  <a:tcPr/>
                </a:tc>
                <a:tc>
                  <a:txBody>
                    <a:bodyPr/>
                    <a:lstStyle/>
                    <a:p>
                      <a:r>
                        <a:rPr lang="en-US" sz="1400" dirty="0" smtClean="0"/>
                        <a:t>Binary Left Shift Operator. The left operands value is moved left by the number of bits specified by the right operand</a:t>
                      </a:r>
                      <a:endParaRPr lang="en-US" sz="1400" dirty="0"/>
                    </a:p>
                  </a:txBody>
                  <a:tcPr/>
                </a:tc>
                <a:tc>
                  <a:txBody>
                    <a:bodyPr/>
                    <a:lstStyle/>
                    <a:p>
                      <a:r>
                        <a:rPr lang="en-US" sz="1400" dirty="0" smtClean="0"/>
                        <a:t>A &lt;&lt; 2 will give 240 which is 1111 0000</a:t>
                      </a:r>
                      <a:endParaRPr lang="en-US" sz="1400" dirty="0"/>
                    </a:p>
                  </a:txBody>
                  <a:tcPr/>
                </a:tc>
              </a:tr>
              <a:tr h="668476">
                <a:tc>
                  <a:txBody>
                    <a:bodyPr/>
                    <a:lstStyle/>
                    <a:p>
                      <a:r>
                        <a:rPr lang="en-US" sz="1400" dirty="0" smtClean="0">
                          <a:solidFill>
                            <a:srgbClr val="00B050"/>
                          </a:solidFill>
                        </a:rPr>
                        <a:t>&gt;&gt;</a:t>
                      </a:r>
                      <a:endParaRPr lang="en-US" sz="1400" dirty="0"/>
                    </a:p>
                  </a:txBody>
                  <a:tcPr/>
                </a:tc>
                <a:tc>
                  <a:txBody>
                    <a:bodyPr/>
                    <a:lstStyle/>
                    <a:p>
                      <a:r>
                        <a:rPr lang="en-US" sz="1400" dirty="0" smtClean="0"/>
                        <a:t>Binary Right Shift Operator. The left operands value is moved right by the number of bits specified by the right operand.</a:t>
                      </a:r>
                      <a:endParaRPr lang="en-US" sz="1400" dirty="0"/>
                    </a:p>
                  </a:txBody>
                  <a:tcPr/>
                </a:tc>
                <a:tc>
                  <a:txBody>
                    <a:bodyPr/>
                    <a:lstStyle/>
                    <a:p>
                      <a:r>
                        <a:rPr lang="en-US" sz="1400" dirty="0" smtClean="0"/>
                        <a:t>A &gt;&gt; 2 will give 15 which is 1111</a:t>
                      </a:r>
                      <a:endParaRPr lang="en-US" sz="1400" dirty="0"/>
                    </a:p>
                  </a:txBody>
                  <a:tcPr/>
                </a:tc>
              </a:tr>
              <a:tr h="9549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B050"/>
                          </a:solidFill>
                        </a:rPr>
                        <a:t>&gt;&gt;&gt;</a:t>
                      </a:r>
                    </a:p>
                    <a:p>
                      <a:endParaRPr lang="en-US" sz="1400" dirty="0"/>
                    </a:p>
                  </a:txBody>
                  <a:tcPr/>
                </a:tc>
                <a:tc>
                  <a:txBody>
                    <a:bodyPr/>
                    <a:lstStyle/>
                    <a:p>
                      <a:r>
                        <a:rPr lang="en-US" sz="1400" dirty="0" smtClean="0"/>
                        <a:t>Shift right zero fill operator. The left operands value is moved right by the number of bits specified by the right operand and shifted values are filled up with zeros. </a:t>
                      </a:r>
                      <a:endParaRPr lang="en-US" sz="1400" dirty="0"/>
                    </a:p>
                  </a:txBody>
                  <a:tcPr/>
                </a:tc>
                <a:tc>
                  <a:txBody>
                    <a:bodyPr/>
                    <a:lstStyle/>
                    <a:p>
                      <a:r>
                        <a:rPr lang="en-US" sz="1400" dirty="0" smtClean="0"/>
                        <a:t>A &gt;&gt;&gt;2 will give 15 which is 0000 1111</a:t>
                      </a:r>
                      <a:endParaRPr lang="en-US" sz="1400" dirty="0"/>
                    </a:p>
                  </a:txBody>
                  <a:tcPr/>
                </a:tc>
              </a:tr>
            </a:tbl>
          </a:graphicData>
        </a:graphic>
      </p:graphicFrame>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135471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6934200" cy="457199"/>
          </a:xfrm>
        </p:spPr>
        <p:txBody>
          <a:bodyPr>
            <a:normAutofit fontScale="90000"/>
          </a:bodyPr>
          <a:lstStyle/>
          <a:p>
            <a:r>
              <a:rPr lang="en-US" sz="2800" dirty="0" smtClean="0"/>
              <a:t>Conditional/Ternary Operators</a:t>
            </a:r>
            <a:endParaRPr lang="en-US" sz="2800" dirty="0"/>
          </a:p>
        </p:txBody>
      </p:sp>
      <p:sp>
        <p:nvSpPr>
          <p:cNvPr id="3" name="Subtitle 2"/>
          <p:cNvSpPr>
            <a:spLocks noGrp="1"/>
          </p:cNvSpPr>
          <p:nvPr>
            <p:ph type="subTitle" idx="1"/>
          </p:nvPr>
        </p:nvSpPr>
        <p:spPr>
          <a:xfrm>
            <a:off x="152400" y="838200"/>
            <a:ext cx="8839200" cy="5791200"/>
          </a:xfrm>
        </p:spPr>
        <p:txBody>
          <a:bodyPr>
            <a:normAutofit/>
          </a:bodyPr>
          <a:lstStyle/>
          <a:p>
            <a:pPr algn="l"/>
            <a:r>
              <a:rPr lang="en-US" sz="2400" dirty="0" smtClean="0">
                <a:solidFill>
                  <a:schemeClr val="tx1"/>
                </a:solidFill>
              </a:rPr>
              <a:t>Conditional </a:t>
            </a:r>
            <a:r>
              <a:rPr lang="en-US" sz="2400" dirty="0">
                <a:solidFill>
                  <a:schemeClr val="tx1"/>
                </a:solidFill>
              </a:rPr>
              <a:t>operator is also known as the ternary operator. This operator consists of three operands and is used to evaluate Boolean expressions. The goal of the operator is to decide which value should be assigned to the variable. </a:t>
            </a:r>
            <a:r>
              <a:rPr lang="en-US" sz="2800" dirty="0">
                <a:solidFill>
                  <a:srgbClr val="00B050"/>
                </a:solidFill>
              </a:rPr>
              <a:t>( ? , : </a:t>
            </a:r>
            <a:r>
              <a:rPr lang="en-US" sz="2800" dirty="0" smtClean="0">
                <a:solidFill>
                  <a:srgbClr val="00B050"/>
                </a:solidFill>
              </a:rPr>
              <a:t>)</a:t>
            </a:r>
          </a:p>
          <a:p>
            <a:pPr algn="l"/>
            <a:r>
              <a:rPr lang="en-US" sz="2400" dirty="0" smtClean="0">
                <a:solidFill>
                  <a:srgbClr val="002060"/>
                </a:solidFill>
              </a:rPr>
              <a:t>This is one liner conditional statement to perform any such conditional test  where no nesting is required.</a:t>
            </a:r>
          </a:p>
          <a:p>
            <a:pPr algn="l"/>
            <a:r>
              <a:rPr lang="en-US" sz="2400" u="sng" dirty="0" smtClean="0">
                <a:solidFill>
                  <a:srgbClr val="002060"/>
                </a:solidFill>
              </a:rPr>
              <a:t>Syntax</a:t>
            </a:r>
          </a:p>
          <a:p>
            <a:pPr algn="l"/>
            <a:r>
              <a:rPr lang="en-US" sz="2800" dirty="0" smtClean="0">
                <a:solidFill>
                  <a:srgbClr val="00B050"/>
                </a:solidFill>
              </a:rPr>
              <a:t>variable v  </a:t>
            </a:r>
            <a:r>
              <a:rPr lang="en-US" sz="2800" dirty="0" smtClean="0">
                <a:solidFill>
                  <a:srgbClr val="FF0000"/>
                </a:solidFill>
              </a:rPr>
              <a:t>=</a:t>
            </a:r>
            <a:r>
              <a:rPr lang="en-US" sz="2800" dirty="0" smtClean="0">
                <a:solidFill>
                  <a:srgbClr val="00B050"/>
                </a:solidFill>
              </a:rPr>
              <a:t>  ( expression ) </a:t>
            </a:r>
            <a:r>
              <a:rPr lang="en-US" sz="2800" dirty="0" smtClean="0">
                <a:solidFill>
                  <a:srgbClr val="FF0000"/>
                </a:solidFill>
              </a:rPr>
              <a:t>?</a:t>
            </a:r>
            <a:r>
              <a:rPr lang="en-US" sz="2800" dirty="0" smtClean="0">
                <a:solidFill>
                  <a:srgbClr val="00B050"/>
                </a:solidFill>
              </a:rPr>
              <a:t> value if </a:t>
            </a:r>
            <a:r>
              <a:rPr lang="en-US" sz="2800" dirty="0" smtClean="0">
                <a:solidFill>
                  <a:srgbClr val="7030A0"/>
                </a:solidFill>
              </a:rPr>
              <a:t>true</a:t>
            </a:r>
            <a:r>
              <a:rPr lang="en-US" sz="2800" dirty="0" smtClean="0">
                <a:solidFill>
                  <a:srgbClr val="00B050"/>
                </a:solidFill>
              </a:rPr>
              <a:t> </a:t>
            </a:r>
            <a:r>
              <a:rPr lang="en-US" sz="2800" dirty="0" smtClean="0">
                <a:solidFill>
                  <a:srgbClr val="FF0000"/>
                </a:solidFill>
              </a:rPr>
              <a:t>:</a:t>
            </a:r>
            <a:r>
              <a:rPr lang="en-US" sz="2800" dirty="0" smtClean="0">
                <a:solidFill>
                  <a:srgbClr val="00B050"/>
                </a:solidFill>
              </a:rPr>
              <a:t> value if </a:t>
            </a:r>
            <a:r>
              <a:rPr lang="en-US" sz="2800" dirty="0" smtClean="0">
                <a:solidFill>
                  <a:srgbClr val="7030A0"/>
                </a:solidFill>
              </a:rPr>
              <a:t>false</a:t>
            </a:r>
            <a:r>
              <a:rPr lang="en-US" sz="2800" dirty="0" smtClean="0">
                <a:solidFill>
                  <a:srgbClr val="00B050"/>
                </a:solidFill>
              </a:rPr>
              <a:t> ; </a:t>
            </a:r>
          </a:p>
          <a:p>
            <a:pPr algn="l"/>
            <a:endParaRPr lang="en-US" sz="2000" dirty="0" smtClean="0">
              <a:solidFill>
                <a:srgbClr val="00B050"/>
              </a:solidFill>
            </a:endParaRPr>
          </a:p>
          <a:p>
            <a:pPr algn="l"/>
            <a:r>
              <a:rPr lang="en-US" sz="2000" dirty="0" err="1" smtClean="0">
                <a:solidFill>
                  <a:srgbClr val="00B050"/>
                </a:solidFill>
              </a:rPr>
              <a:t>Eg</a:t>
            </a:r>
            <a:r>
              <a:rPr lang="en-US" sz="2000" dirty="0" smtClean="0">
                <a:solidFill>
                  <a:srgbClr val="00B050"/>
                </a:solidFill>
              </a:rPr>
              <a:t>.</a:t>
            </a:r>
          </a:p>
          <a:p>
            <a:pPr algn="l"/>
            <a:endParaRPr lang="en-US" sz="2000" dirty="0">
              <a:solidFill>
                <a:srgbClr val="00B050"/>
              </a:solidFill>
            </a:endParaRPr>
          </a:p>
          <a:p>
            <a:pPr algn="l"/>
            <a:r>
              <a:rPr lang="en-US" sz="2800" dirty="0" err="1" smtClean="0">
                <a:solidFill>
                  <a:srgbClr val="00B050"/>
                </a:solidFill>
              </a:rPr>
              <a:t>int</a:t>
            </a:r>
            <a:r>
              <a:rPr lang="en-US" sz="2800" dirty="0" smtClean="0">
                <a:solidFill>
                  <a:srgbClr val="00B050"/>
                </a:solidFill>
              </a:rPr>
              <a:t> value =  ( 10 &lt; 15 ) ? 10  : 15 ;</a:t>
            </a: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a:p>
            <a:pPr algn="l"/>
            <a:endParaRPr lang="en-US" sz="2400" dirty="0" smtClean="0">
              <a:solidFill>
                <a:schemeClr val="tx1"/>
              </a:solidFill>
            </a:endParaRPr>
          </a:p>
        </p:txBody>
      </p:sp>
      <p:sp>
        <p:nvSpPr>
          <p:cNvPr id="4" name="Footer Placeholder 3"/>
          <p:cNvSpPr>
            <a:spLocks noGrp="1"/>
          </p:cNvSpPr>
          <p:nvPr>
            <p:ph type="ftr" sz="quarter" idx="11"/>
          </p:nvPr>
        </p:nvSpPr>
        <p:spPr/>
        <p:txBody>
          <a:bodyPr/>
          <a:lstStyle/>
          <a:p>
            <a:r>
              <a:rPr lang="en-US" smtClean="0"/>
              <a:t>Rajesh Kumar Kureel</a:t>
            </a:r>
            <a:endParaRPr lang="en-US"/>
          </a:p>
        </p:txBody>
      </p:sp>
    </p:spTree>
    <p:extLst>
      <p:ext uri="{BB962C8B-B14F-4D97-AF65-F5344CB8AC3E}">
        <p14:creationId xmlns:p14="http://schemas.microsoft.com/office/powerpoint/2010/main" val="3086901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837</Words>
  <Application>Microsoft Office PowerPoint</Application>
  <PresentationFormat>On-screen Show (4:3)</PresentationFormat>
  <Paragraphs>153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Java Operators</vt:lpstr>
      <vt:lpstr>Arithmetic Operators</vt:lpstr>
      <vt:lpstr>Relational Operators</vt:lpstr>
      <vt:lpstr>Assignment Operators</vt:lpstr>
      <vt:lpstr>Logical Operators</vt:lpstr>
      <vt:lpstr>Bitwise Operators</vt:lpstr>
      <vt:lpstr>Conditional/Ternary Operators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Operators</dc:title>
  <dc:creator>Rajesh Kumar</dc:creator>
  <cp:lastModifiedBy>Rajesh Kumar</cp:lastModifiedBy>
  <cp:revision>17</cp:revision>
  <dcterms:created xsi:type="dcterms:W3CDTF">2019-10-03T11:29:07Z</dcterms:created>
  <dcterms:modified xsi:type="dcterms:W3CDTF">2019-10-04T07:09:45Z</dcterms:modified>
</cp:coreProperties>
</file>