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taatliches"/>
      <p:regular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Work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Work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italic.fntdata"/><Relationship Id="rId25" Type="http://schemas.openxmlformats.org/officeDocument/2006/relationships/font" Target="fonts/WorkSans-bold.fntdata"/><Relationship Id="rId27" Type="http://schemas.openxmlformats.org/officeDocument/2006/relationships/font" Target="fonts/Work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Staatliches-regular.fntdata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b385fd27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b385fd27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b385fd27f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b385fd27f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1242414e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1242414e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1242414e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1242414e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5cb12e70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55cb12e70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1242414e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1242414e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6b057bf4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6b057bf4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The computer vision code can be expanded to include interior walls, identify room names, and automate merging of thermodynamically equivalent rooms to simplify the model. </a:t>
            </a:r>
            <a:endParaRPr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Add pythree.js to the jupyter notebook and overlay surrogate model results onto the 3D model.</a:t>
            </a:r>
            <a:endParaRPr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Create more generalizable surrogate model with even more training data (different climate zones, building types, etc.).</a:t>
            </a:r>
            <a:endParaRPr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b385fd27f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b385fd27f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>
            <a:off x="1547850" y="1374300"/>
            <a:ext cx="6034200" cy="2428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1950275" y="1374300"/>
            <a:ext cx="5243400" cy="138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143250" y="3131751"/>
            <a:ext cx="4857300" cy="38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3" type="subTitle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4" type="title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5" type="subTitle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6" type="title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7" type="subTitle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8" type="title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9" type="subTitle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3" type="subTitle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4" type="subTitle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5" type="subTitle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6" type="subTitle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7" type="title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8" type="subTitle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19" type="title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20" type="subTitle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21" type="subTitle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 rot="10800000">
            <a:off x="710325" y="1180250"/>
            <a:ext cx="7723200" cy="303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1582500" y="3657399"/>
            <a:ext cx="5979000" cy="280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582575" y="1288924"/>
            <a:ext cx="5979000" cy="19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713150" y="1312550"/>
            <a:ext cx="7717800" cy="3290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720100" y="1313050"/>
            <a:ext cx="27063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720000" y="1391238"/>
            <a:ext cx="3312600" cy="2361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1285450" y="1470963"/>
            <a:ext cx="2451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1285450" y="2367288"/>
            <a:ext cx="24519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flipH="1" rot="10800000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4572000" y="1262450"/>
            <a:ext cx="3578400" cy="2769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3578850" y="1501675"/>
            <a:ext cx="4845000" cy="225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58314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5923200" y="1293362"/>
            <a:ext cx="25008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5923200" y="2164674"/>
            <a:ext cx="2500800" cy="22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9_1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7131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746850" y="1249538"/>
            <a:ext cx="2437800" cy="6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746850" y="2158513"/>
            <a:ext cx="2437800" cy="22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9_1_1_2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4247575" y="2219475"/>
            <a:ext cx="4164300" cy="1719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4337275" y="2331000"/>
            <a:ext cx="39849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713150" y="2861825"/>
            <a:ext cx="7717800" cy="15588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720000" y="3438606"/>
            <a:ext cx="2141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25"/>
          <p:cNvSpPr txBox="1"/>
          <p:nvPr>
            <p:ph idx="2" type="subTitle"/>
          </p:nvPr>
        </p:nvSpPr>
        <p:spPr>
          <a:xfrm>
            <a:off x="6282775" y="3438606"/>
            <a:ext cx="2141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25"/>
          <p:cNvSpPr txBox="1"/>
          <p:nvPr>
            <p:ph idx="3" type="subTitle"/>
          </p:nvPr>
        </p:nvSpPr>
        <p:spPr>
          <a:xfrm>
            <a:off x="720000" y="3043000"/>
            <a:ext cx="2141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4" type="subTitle"/>
          </p:nvPr>
        </p:nvSpPr>
        <p:spPr>
          <a:xfrm>
            <a:off x="6282775" y="3043000"/>
            <a:ext cx="2141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20000" y="2375450"/>
            <a:ext cx="7704000" cy="1478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2" type="subTitle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6"/>
          <p:cNvSpPr txBox="1"/>
          <p:nvPr>
            <p:ph idx="3" type="subTitle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26"/>
          <p:cNvSpPr txBox="1"/>
          <p:nvPr>
            <p:ph idx="4" type="subTitle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5" type="subTitle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6" type="subTitle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7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720000" y="1359650"/>
            <a:ext cx="7704000" cy="3243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2583763" y="2885198"/>
            <a:ext cx="39765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27"/>
          <p:cNvSpPr txBox="1"/>
          <p:nvPr>
            <p:ph idx="2" type="subTitle"/>
          </p:nvPr>
        </p:nvSpPr>
        <p:spPr>
          <a:xfrm>
            <a:off x="2583763" y="1909435"/>
            <a:ext cx="39765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7"/>
          <p:cNvSpPr txBox="1"/>
          <p:nvPr>
            <p:ph idx="3" type="subTitle"/>
          </p:nvPr>
        </p:nvSpPr>
        <p:spPr>
          <a:xfrm>
            <a:off x="2583738" y="3832449"/>
            <a:ext cx="39765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27"/>
          <p:cNvSpPr txBox="1"/>
          <p:nvPr>
            <p:ph idx="4" type="subTitle"/>
          </p:nvPr>
        </p:nvSpPr>
        <p:spPr>
          <a:xfrm>
            <a:off x="2583753" y="2466942"/>
            <a:ext cx="39765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5" type="subTitle"/>
          </p:nvPr>
        </p:nvSpPr>
        <p:spPr>
          <a:xfrm>
            <a:off x="2583743" y="3414196"/>
            <a:ext cx="39765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6" type="subTitle"/>
          </p:nvPr>
        </p:nvSpPr>
        <p:spPr>
          <a:xfrm>
            <a:off x="2583757" y="1491176"/>
            <a:ext cx="39765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7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713150" y="1327075"/>
            <a:ext cx="7717800" cy="3275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989425" y="3831700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8"/>
          <p:cNvSpPr txBox="1"/>
          <p:nvPr>
            <p:ph idx="2" type="subTitle"/>
          </p:nvPr>
        </p:nvSpPr>
        <p:spPr>
          <a:xfrm>
            <a:off x="6301327" y="3831700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28"/>
          <p:cNvSpPr txBox="1"/>
          <p:nvPr>
            <p:ph idx="3" type="subTitle"/>
          </p:nvPr>
        </p:nvSpPr>
        <p:spPr>
          <a:xfrm>
            <a:off x="3645376" y="3831700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8"/>
          <p:cNvSpPr txBox="1"/>
          <p:nvPr>
            <p:ph idx="4" type="subTitle"/>
          </p:nvPr>
        </p:nvSpPr>
        <p:spPr>
          <a:xfrm>
            <a:off x="989413" y="3446638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5" type="subTitle"/>
          </p:nvPr>
        </p:nvSpPr>
        <p:spPr>
          <a:xfrm>
            <a:off x="3645363" y="3446638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6" type="subTitle"/>
          </p:nvPr>
        </p:nvSpPr>
        <p:spPr>
          <a:xfrm>
            <a:off x="6301312" y="3446638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hasCustomPrompt="1" idx="7" type="title"/>
          </p:nvPr>
        </p:nvSpPr>
        <p:spPr>
          <a:xfrm>
            <a:off x="673697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8"/>
          <p:cNvSpPr txBox="1"/>
          <p:nvPr>
            <p:ph hasCustomPrompt="1" idx="8" type="title"/>
          </p:nvPr>
        </p:nvSpPr>
        <p:spPr>
          <a:xfrm>
            <a:off x="4077750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28"/>
          <p:cNvSpPr txBox="1"/>
          <p:nvPr>
            <p:ph hasCustomPrompt="1" idx="9" type="title"/>
          </p:nvPr>
        </p:nvSpPr>
        <p:spPr>
          <a:xfrm>
            <a:off x="142502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8"/>
          <p:cNvSpPr txBox="1"/>
          <p:nvPr>
            <p:ph hasCustomPrompt="1" idx="13" type="title"/>
          </p:nvPr>
        </p:nvSpPr>
        <p:spPr>
          <a:xfrm>
            <a:off x="3021600" y="1608175"/>
            <a:ext cx="31008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/>
          <p:nvPr/>
        </p:nvSpPr>
        <p:spPr>
          <a:xfrm>
            <a:off x="713150" y="1803925"/>
            <a:ext cx="7717800" cy="2639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1" type="subTitle"/>
          </p:nvPr>
        </p:nvSpPr>
        <p:spPr>
          <a:xfrm>
            <a:off x="1430086" y="2381137"/>
            <a:ext cx="25683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29"/>
          <p:cNvSpPr txBox="1"/>
          <p:nvPr>
            <p:ph idx="2" type="subTitle"/>
          </p:nvPr>
        </p:nvSpPr>
        <p:spPr>
          <a:xfrm>
            <a:off x="5145829" y="2381137"/>
            <a:ext cx="25680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29"/>
          <p:cNvSpPr txBox="1"/>
          <p:nvPr>
            <p:ph idx="3" type="subTitle"/>
          </p:nvPr>
        </p:nvSpPr>
        <p:spPr>
          <a:xfrm>
            <a:off x="1429975" y="3674550"/>
            <a:ext cx="25683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29"/>
          <p:cNvSpPr txBox="1"/>
          <p:nvPr>
            <p:ph idx="4" type="subTitle"/>
          </p:nvPr>
        </p:nvSpPr>
        <p:spPr>
          <a:xfrm>
            <a:off x="5145675" y="3674548"/>
            <a:ext cx="25680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29"/>
          <p:cNvSpPr txBox="1"/>
          <p:nvPr>
            <p:ph idx="5" type="subTitle"/>
          </p:nvPr>
        </p:nvSpPr>
        <p:spPr>
          <a:xfrm>
            <a:off x="1430075" y="1950675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6" type="subTitle"/>
          </p:nvPr>
        </p:nvSpPr>
        <p:spPr>
          <a:xfrm>
            <a:off x="5145425" y="1950675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7" type="subTitle"/>
          </p:nvPr>
        </p:nvSpPr>
        <p:spPr>
          <a:xfrm>
            <a:off x="1430075" y="3231017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8" type="subTitle"/>
          </p:nvPr>
        </p:nvSpPr>
        <p:spPr>
          <a:xfrm>
            <a:off x="5145425" y="3231017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/>
          <p:nvPr/>
        </p:nvSpPr>
        <p:spPr>
          <a:xfrm>
            <a:off x="720000" y="1805875"/>
            <a:ext cx="7717800" cy="2720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790625" y="2384250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0"/>
          <p:cNvSpPr txBox="1"/>
          <p:nvPr>
            <p:ph idx="2" type="subTitle"/>
          </p:nvPr>
        </p:nvSpPr>
        <p:spPr>
          <a:xfrm>
            <a:off x="3311521" y="2384250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0"/>
          <p:cNvSpPr txBox="1"/>
          <p:nvPr>
            <p:ph idx="3" type="subTitle"/>
          </p:nvPr>
        </p:nvSpPr>
        <p:spPr>
          <a:xfrm>
            <a:off x="5832418" y="2384250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30"/>
          <p:cNvSpPr txBox="1"/>
          <p:nvPr>
            <p:ph idx="4" type="subTitle"/>
          </p:nvPr>
        </p:nvSpPr>
        <p:spPr>
          <a:xfrm>
            <a:off x="790625" y="3773176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0"/>
          <p:cNvSpPr txBox="1"/>
          <p:nvPr>
            <p:ph idx="5" type="subTitle"/>
          </p:nvPr>
        </p:nvSpPr>
        <p:spPr>
          <a:xfrm>
            <a:off x="3311521" y="3773176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0"/>
          <p:cNvSpPr txBox="1"/>
          <p:nvPr>
            <p:ph idx="6" type="subTitle"/>
          </p:nvPr>
        </p:nvSpPr>
        <p:spPr>
          <a:xfrm>
            <a:off x="5832418" y="3773176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30"/>
          <p:cNvSpPr txBox="1"/>
          <p:nvPr>
            <p:ph idx="7" type="subTitle"/>
          </p:nvPr>
        </p:nvSpPr>
        <p:spPr>
          <a:xfrm>
            <a:off x="790625" y="1991450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8" type="subTitle"/>
          </p:nvPr>
        </p:nvSpPr>
        <p:spPr>
          <a:xfrm>
            <a:off x="3311527" y="1991450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9" type="subTitle"/>
          </p:nvPr>
        </p:nvSpPr>
        <p:spPr>
          <a:xfrm>
            <a:off x="5832445" y="1991450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3" type="subTitle"/>
          </p:nvPr>
        </p:nvSpPr>
        <p:spPr>
          <a:xfrm>
            <a:off x="790625" y="3375722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4" type="subTitle"/>
          </p:nvPr>
        </p:nvSpPr>
        <p:spPr>
          <a:xfrm>
            <a:off x="3311527" y="3375722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5" type="subTitle"/>
          </p:nvPr>
        </p:nvSpPr>
        <p:spPr>
          <a:xfrm>
            <a:off x="5832445" y="3375722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713150" y="1312550"/>
            <a:ext cx="7717800" cy="3290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360250"/>
            <a:ext cx="77040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 rot="10800000">
            <a:off x="2604825" y="533750"/>
            <a:ext cx="3934200" cy="4073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2642825" y="1883513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5" name="Google Shape;205;p31"/>
          <p:cNvSpPr txBox="1"/>
          <p:nvPr>
            <p:ph type="ctrTitle"/>
          </p:nvPr>
        </p:nvSpPr>
        <p:spPr>
          <a:xfrm flipH="1">
            <a:off x="2649175" y="760750"/>
            <a:ext cx="3852000" cy="9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6" name="Google Shape;206;p31"/>
          <p:cNvSpPr txBox="1"/>
          <p:nvPr/>
        </p:nvSpPr>
        <p:spPr>
          <a:xfrm>
            <a:off x="3014088" y="3711613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chemeClr val="accent4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solidFill>
          <a:schemeClr val="accent4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1143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4995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368152" y="2820712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5220152" y="2820712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368150" y="2430947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220150" y="2430947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720100" y="1313050"/>
            <a:ext cx="77238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20000" y="1835300"/>
            <a:ext cx="4906800" cy="234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455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>
            <a:off x="1080650" y="2023725"/>
            <a:ext cx="6982800" cy="1581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214600" y="1666800"/>
            <a:ext cx="6714900" cy="189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720100" y="1363950"/>
            <a:ext cx="3990300" cy="2415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789300" y="1465850"/>
            <a:ext cx="38520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789200" y="2813625"/>
            <a:ext cx="38520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720100" y="540000"/>
            <a:ext cx="2937900" cy="1644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750700" y="624250"/>
            <a:ext cx="28767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         </a:t>
            </a:r>
            <a:r>
              <a:rPr lang="en">
                <a:solidFill>
                  <a:schemeClr val="lt1"/>
                </a:solidFill>
              </a:rPr>
              <a:t>Team Calcar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34"/>
          <p:cNvSpPr txBox="1"/>
          <p:nvPr>
            <p:ph idx="1" type="subTitle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Surrogate Model Tool</a:t>
            </a:r>
            <a:endParaRPr/>
          </a:p>
        </p:txBody>
      </p:sp>
      <p:grpSp>
        <p:nvGrpSpPr>
          <p:cNvPr id="217" name="Google Shape;217;p34"/>
          <p:cNvGrpSpPr/>
          <p:nvPr/>
        </p:nvGrpSpPr>
        <p:grpSpPr>
          <a:xfrm>
            <a:off x="1218125" y="3287188"/>
            <a:ext cx="6707700" cy="114300"/>
            <a:chOff x="1218125" y="3106700"/>
            <a:chExt cx="6707700" cy="114300"/>
          </a:xfrm>
        </p:grpSpPr>
        <p:sp>
          <p:nvSpPr>
            <p:cNvPr id="218" name="Google Shape;218;p34"/>
            <p:cNvSpPr/>
            <p:nvPr/>
          </p:nvSpPr>
          <p:spPr>
            <a:xfrm>
              <a:off x="1218125" y="3106700"/>
              <a:ext cx="65334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35"/>
          <p:cNvSpPr txBox="1"/>
          <p:nvPr>
            <p:ph idx="2" type="title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6" name="Google Shape;226;p35"/>
          <p:cNvSpPr txBox="1"/>
          <p:nvPr>
            <p:ph idx="5" type="subTitle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Easy to use and Open Source</a:t>
            </a:r>
            <a:endParaRPr/>
          </a:p>
        </p:txBody>
      </p:sp>
      <p:sp>
        <p:nvSpPr>
          <p:cNvPr id="227" name="Google Shape;227;p35"/>
          <p:cNvSpPr txBox="1"/>
          <p:nvPr>
            <p:ph idx="6" type="title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" name="Google Shape;228;p35"/>
          <p:cNvSpPr txBox="1"/>
          <p:nvPr>
            <p:ph idx="7" type="subTitle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Workflow</a:t>
            </a:r>
            <a:endParaRPr/>
          </a:p>
        </p:txBody>
      </p:sp>
      <p:sp>
        <p:nvSpPr>
          <p:cNvPr id="229" name="Google Shape;229;p35"/>
          <p:cNvSpPr txBox="1"/>
          <p:nvPr>
            <p:ph idx="8" type="title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0" name="Google Shape;230;p35"/>
          <p:cNvSpPr txBox="1"/>
          <p:nvPr>
            <p:ph idx="3" type="subTitle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Deliverable is a Jupyter Notebook</a:t>
            </a:r>
            <a:endParaRPr/>
          </a:p>
        </p:txBody>
      </p:sp>
      <p:sp>
        <p:nvSpPr>
          <p:cNvPr id="231" name="Google Shape;231;p35"/>
          <p:cNvSpPr txBox="1"/>
          <p:nvPr>
            <p:ph idx="4" type="title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2" name="Google Shape;232;p35"/>
          <p:cNvSpPr txBox="1"/>
          <p:nvPr>
            <p:ph idx="9" type="subTitle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233" name="Google Shape;233;p35"/>
          <p:cNvSpPr txBox="1"/>
          <p:nvPr>
            <p:ph idx="13" type="subTitle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234" name="Google Shape;234;p35"/>
          <p:cNvSpPr txBox="1"/>
          <p:nvPr>
            <p:ph idx="14" type="subTitle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235" name="Google Shape;235;p35"/>
          <p:cNvSpPr txBox="1"/>
          <p:nvPr>
            <p:ph idx="15" type="subTitle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stages</a:t>
            </a:r>
            <a:endParaRPr/>
          </a:p>
        </p:txBody>
      </p:sp>
      <p:sp>
        <p:nvSpPr>
          <p:cNvPr id="236" name="Google Shape;236;p35"/>
          <p:cNvSpPr txBox="1"/>
          <p:nvPr>
            <p:ph idx="16" type="subTitle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37" name="Google Shape;237;p35"/>
          <p:cNvSpPr txBox="1"/>
          <p:nvPr>
            <p:ph idx="17" type="title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8" name="Google Shape;238;p35"/>
          <p:cNvSpPr txBox="1"/>
          <p:nvPr>
            <p:ph idx="18" type="subTitle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39" name="Google Shape;239;p35"/>
          <p:cNvSpPr txBox="1"/>
          <p:nvPr>
            <p:ph idx="19" type="title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40" name="Google Shape;240;p35"/>
          <p:cNvSpPr txBox="1"/>
          <p:nvPr>
            <p:ph idx="20" type="subTitle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 peek</a:t>
            </a:r>
            <a:endParaRPr/>
          </a:p>
        </p:txBody>
      </p:sp>
      <p:sp>
        <p:nvSpPr>
          <p:cNvPr id="241" name="Google Shape;241;p35"/>
          <p:cNvSpPr txBox="1"/>
          <p:nvPr>
            <p:ph idx="21" type="subTitle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grpSp>
        <p:nvGrpSpPr>
          <p:cNvPr id="242" name="Google Shape;242;p35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43" name="Google Shape;243;p35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Multifamily Thermal Resilience</a:t>
            </a:r>
            <a:endParaRPr/>
          </a:p>
        </p:txBody>
      </p:sp>
      <p:sp>
        <p:nvSpPr>
          <p:cNvPr id="251" name="Google Shape;251;p36"/>
          <p:cNvSpPr txBox="1"/>
          <p:nvPr>
            <p:ph idx="2" type="title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52" name="Google Shape;252;p36"/>
          <p:cNvGrpSpPr/>
          <p:nvPr/>
        </p:nvGrpSpPr>
        <p:grpSpPr>
          <a:xfrm>
            <a:off x="4879875" y="3023000"/>
            <a:ext cx="1708788" cy="114325"/>
            <a:chOff x="6217037" y="3106700"/>
            <a:chExt cx="1708788" cy="114325"/>
          </a:xfrm>
        </p:grpSpPr>
        <p:sp>
          <p:nvSpPr>
            <p:cNvPr id="253" name="Google Shape;253;p36"/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hat we are </a:t>
            </a:r>
            <a:r>
              <a:rPr lang="en">
                <a:solidFill>
                  <a:schemeClr val="lt1"/>
                </a:solidFill>
              </a:rPr>
              <a:t>working 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0" name="Google Shape;260;p37"/>
          <p:cNvSpPr txBox="1"/>
          <p:nvPr>
            <p:ph idx="1" type="subTitle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Research model inputs, helped coordinate items, and created presentation.</a:t>
            </a:r>
            <a:endParaRPr sz="1200"/>
          </a:p>
        </p:txBody>
      </p:sp>
      <p:sp>
        <p:nvSpPr>
          <p:cNvPr id="261" name="Google Shape;261;p37"/>
          <p:cNvSpPr txBox="1"/>
          <p:nvPr>
            <p:ph idx="3" type="subTitle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Computer vision model and 3D view and data visualization of outputs.</a:t>
            </a:r>
            <a:endParaRPr sz="1200"/>
          </a:p>
        </p:txBody>
      </p:sp>
      <p:sp>
        <p:nvSpPr>
          <p:cNvPr id="262" name="Google Shape;262;p37"/>
          <p:cNvSpPr txBox="1"/>
          <p:nvPr>
            <p:ph idx="2" type="subTitle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Grasshopper model, pollination simulation, and development of machine learning surrogate.</a:t>
            </a:r>
            <a:endParaRPr sz="1200"/>
          </a:p>
        </p:txBody>
      </p:sp>
      <p:sp>
        <p:nvSpPr>
          <p:cNvPr id="263" name="Google Shape;263;p37"/>
          <p:cNvSpPr txBox="1"/>
          <p:nvPr>
            <p:ph idx="4" type="subTitle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  <p:sp>
        <p:nvSpPr>
          <p:cNvPr id="264" name="Google Shape;264;p37"/>
          <p:cNvSpPr txBox="1"/>
          <p:nvPr>
            <p:ph idx="5" type="subTitle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Andrew</a:t>
            </a:r>
            <a:endParaRPr/>
          </a:p>
        </p:txBody>
      </p:sp>
      <p:sp>
        <p:nvSpPr>
          <p:cNvPr id="265" name="Google Shape;265;p37"/>
          <p:cNvSpPr txBox="1"/>
          <p:nvPr>
            <p:ph idx="6" type="subTitle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</a:t>
            </a:r>
            <a:endParaRPr/>
          </a:p>
        </p:txBody>
      </p:sp>
      <p:grpSp>
        <p:nvGrpSpPr>
          <p:cNvPr id="266" name="Google Shape;266;p37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67" name="Google Shape;267;p37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</a:t>
            </a:r>
            <a:r>
              <a:rPr lang="en">
                <a:solidFill>
                  <a:schemeClr val="lt1"/>
                </a:solidFill>
              </a:rPr>
              <a:t>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8"/>
          <p:cNvSpPr txBox="1"/>
          <p:nvPr>
            <p:ph idx="1" type="subTitle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 is to give an example of how to create training data for a surrogate model and assemble that into a Jupyter notebook that anyone can use either on Google Colab or downloaded locally.</a:t>
            </a:r>
            <a:endParaRPr/>
          </a:p>
        </p:txBody>
      </p:sp>
      <p:grpSp>
        <p:nvGrpSpPr>
          <p:cNvPr id="275" name="Google Shape;275;p38"/>
          <p:cNvGrpSpPr/>
          <p:nvPr/>
        </p:nvGrpSpPr>
        <p:grpSpPr>
          <a:xfrm>
            <a:off x="3256200" y="2278725"/>
            <a:ext cx="2645325" cy="114325"/>
            <a:chOff x="5280500" y="3106700"/>
            <a:chExt cx="2645325" cy="114325"/>
          </a:xfrm>
        </p:grpSpPr>
        <p:sp>
          <p:nvSpPr>
            <p:cNvPr id="276" name="Google Shape;276;p38"/>
            <p:cNvSpPr/>
            <p:nvPr/>
          </p:nvSpPr>
          <p:spPr>
            <a:xfrm>
              <a:off x="5280500" y="3106725"/>
              <a:ext cx="2471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726800" y="3345125"/>
            <a:ext cx="1680600" cy="429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OpenCV</a:t>
            </a:r>
            <a:endParaRPr sz="24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726825" y="3774725"/>
            <a:ext cx="1680600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Trace exterior of 2D floor plans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2734625" y="1868125"/>
            <a:ext cx="1680600" cy="429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Pollination</a:t>
            </a:r>
            <a:endParaRPr sz="24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2734625" y="2297725"/>
            <a:ext cx="1680600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Parametric analysis with cloud simulation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6750200" y="2297725"/>
            <a:ext cx="1680600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Package the surrogate model with plot.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6750239" y="1868125"/>
            <a:ext cx="1680600" cy="429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Jupyter</a:t>
            </a:r>
            <a:endParaRPr sz="24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4742443" y="3345125"/>
            <a:ext cx="1680600" cy="429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Surrogate</a:t>
            </a:r>
            <a:endParaRPr sz="24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4742401" y="3774725"/>
            <a:ext cx="1680600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Train surrogate model.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91" name="Google Shape;291;p39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92" name="Google Shape;292;p39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4" name="Google Shape;294;p39"/>
          <p:cNvCxnSpPr>
            <a:stCxn id="295" idx="0"/>
            <a:endCxn id="285" idx="1"/>
          </p:cNvCxnSpPr>
          <p:nvPr/>
        </p:nvCxnSpPr>
        <p:spPr>
          <a:xfrm rot="-5400000">
            <a:off x="1733900" y="1916038"/>
            <a:ext cx="834000" cy="11676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96" name="Google Shape;296;p39"/>
          <p:cNvCxnSpPr>
            <a:stCxn id="286" idx="2"/>
            <a:endCxn id="289" idx="1"/>
          </p:cNvCxnSpPr>
          <p:nvPr/>
        </p:nvCxnSpPr>
        <p:spPr>
          <a:xfrm flipH="1" rot="-5400000">
            <a:off x="3948125" y="2765425"/>
            <a:ext cx="421200" cy="11676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97" name="Google Shape;297;p39"/>
          <p:cNvCxnSpPr>
            <a:stCxn id="298" idx="0"/>
            <a:endCxn id="288" idx="1"/>
          </p:cNvCxnSpPr>
          <p:nvPr/>
        </p:nvCxnSpPr>
        <p:spPr>
          <a:xfrm rot="-5400000">
            <a:off x="5749513" y="1916050"/>
            <a:ext cx="834000" cy="11676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95" name="Google Shape;295;p39"/>
          <p:cNvSpPr txBox="1"/>
          <p:nvPr/>
        </p:nvSpPr>
        <p:spPr>
          <a:xfrm>
            <a:off x="726800" y="2916838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2734625" y="1435775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6750200" y="1435775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4742413" y="2916850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1285450" y="1470963"/>
            <a:ext cx="2451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</a:t>
            </a:r>
            <a:r>
              <a:rPr lang="en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40"/>
          <p:cNvSpPr txBox="1"/>
          <p:nvPr>
            <p:ph idx="1" type="subTitle"/>
          </p:nvPr>
        </p:nvSpPr>
        <p:spPr>
          <a:xfrm>
            <a:off x="1285450" y="2367288"/>
            <a:ext cx="24519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307" name="Google Shape;307;p40"/>
          <p:cNvGrpSpPr/>
          <p:nvPr/>
        </p:nvGrpSpPr>
        <p:grpSpPr>
          <a:xfrm>
            <a:off x="2045800" y="2172488"/>
            <a:ext cx="1602750" cy="114325"/>
            <a:chOff x="6323075" y="3106700"/>
            <a:chExt cx="1602750" cy="114325"/>
          </a:xfrm>
        </p:grpSpPr>
        <p:sp>
          <p:nvSpPr>
            <p:cNvPr id="308" name="Google Shape;308;p40"/>
            <p:cNvSpPr/>
            <p:nvPr/>
          </p:nvSpPr>
          <p:spPr>
            <a:xfrm>
              <a:off x="6323075" y="3106725"/>
              <a:ext cx="1428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150" y="1628775"/>
            <a:ext cx="31908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746850" y="1249538"/>
            <a:ext cx="2437800" cy="6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316" name="Google Shape;316;p41"/>
          <p:cNvSpPr txBox="1"/>
          <p:nvPr>
            <p:ph idx="1" type="subTitle"/>
          </p:nvPr>
        </p:nvSpPr>
        <p:spPr>
          <a:xfrm>
            <a:off x="746850" y="2158513"/>
            <a:ext cx="2437800" cy="22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 Vision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3D Model Visualization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Surrogate Model</a:t>
            </a:r>
            <a:endParaRPr/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700" y="546813"/>
            <a:ext cx="5044298" cy="3365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41"/>
          <p:cNvGrpSpPr/>
          <p:nvPr/>
        </p:nvGrpSpPr>
        <p:grpSpPr>
          <a:xfrm>
            <a:off x="2095750" y="1969575"/>
            <a:ext cx="1001525" cy="114300"/>
            <a:chOff x="6924300" y="3106700"/>
            <a:chExt cx="1001525" cy="114300"/>
          </a:xfrm>
        </p:grpSpPr>
        <p:sp>
          <p:nvSpPr>
            <p:cNvPr id="319" name="Google Shape;319;p41"/>
            <p:cNvSpPr/>
            <p:nvPr/>
          </p:nvSpPr>
          <p:spPr>
            <a:xfrm>
              <a:off x="6924300" y="3106700"/>
              <a:ext cx="827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idx="1" type="subTitle"/>
          </p:nvPr>
        </p:nvSpPr>
        <p:spPr>
          <a:xfrm>
            <a:off x="2642825" y="1883513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https://github.com/anchapin/open-calcar</a:t>
            </a:r>
            <a:endParaRPr/>
          </a:p>
        </p:txBody>
      </p:sp>
      <p:sp>
        <p:nvSpPr>
          <p:cNvPr id="326" name="Google Shape;326;p42"/>
          <p:cNvSpPr txBox="1"/>
          <p:nvPr>
            <p:ph type="ctrTitle"/>
          </p:nvPr>
        </p:nvSpPr>
        <p:spPr>
          <a:xfrm flipH="1">
            <a:off x="2649175" y="760750"/>
            <a:ext cx="3852000" cy="9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327" name="Google Shape;327;p42"/>
          <p:cNvGrpSpPr/>
          <p:nvPr/>
        </p:nvGrpSpPr>
        <p:grpSpPr>
          <a:xfrm>
            <a:off x="3497950" y="1684600"/>
            <a:ext cx="2175250" cy="114325"/>
            <a:chOff x="5750575" y="3106700"/>
            <a:chExt cx="2175250" cy="114325"/>
          </a:xfrm>
        </p:grpSpPr>
        <p:sp>
          <p:nvSpPr>
            <p:cNvPr id="328" name="Google Shape;328;p42"/>
            <p:cNvSpPr/>
            <p:nvPr/>
          </p:nvSpPr>
          <p:spPr>
            <a:xfrm>
              <a:off x="5750575" y="3106725"/>
              <a:ext cx="200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