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0" r:id="rId3"/>
    <p:sldId id="266" r:id="rId4"/>
    <p:sldId id="262" r:id="rId5"/>
    <p:sldId id="263" r:id="rId6"/>
    <p:sldId id="308" r:id="rId7"/>
    <p:sldId id="309" r:id="rId8"/>
    <p:sldId id="264" r:id="rId9"/>
    <p:sldId id="265" r:id="rId10"/>
    <p:sldId id="261" r:id="rId11"/>
    <p:sldId id="267" r:id="rId12"/>
    <p:sldId id="268" r:id="rId13"/>
    <p:sldId id="269" r:id="rId14"/>
    <p:sldId id="274" r:id="rId15"/>
    <p:sldId id="275" r:id="rId16"/>
    <p:sldId id="296" r:id="rId17"/>
    <p:sldId id="297" r:id="rId18"/>
    <p:sldId id="299" r:id="rId19"/>
    <p:sldId id="298" r:id="rId20"/>
    <p:sldId id="277" r:id="rId21"/>
    <p:sldId id="278" r:id="rId22"/>
    <p:sldId id="310" r:id="rId23"/>
    <p:sldId id="279" r:id="rId24"/>
    <p:sldId id="311" r:id="rId25"/>
    <p:sldId id="284" r:id="rId26"/>
    <p:sldId id="285" r:id="rId27"/>
    <p:sldId id="312" r:id="rId28"/>
    <p:sldId id="286" r:id="rId29"/>
    <p:sldId id="288" r:id="rId30"/>
    <p:sldId id="289" r:id="rId31"/>
    <p:sldId id="300" r:id="rId32"/>
    <p:sldId id="290" r:id="rId33"/>
    <p:sldId id="281" r:id="rId34"/>
    <p:sldId id="282" r:id="rId35"/>
    <p:sldId id="283" r:id="rId36"/>
    <p:sldId id="280" r:id="rId37"/>
    <p:sldId id="301" r:id="rId38"/>
    <p:sldId id="270" r:id="rId39"/>
    <p:sldId id="291" r:id="rId40"/>
    <p:sldId id="292" r:id="rId41"/>
    <p:sldId id="293" r:id="rId42"/>
    <p:sldId id="294" r:id="rId43"/>
    <p:sldId id="295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66"/>
    <a:srgbClr val="FF0000"/>
    <a:srgbClr val="3333CC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ен стил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 autoAdjust="0"/>
    <p:restoredTop sz="94647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Първа презентация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1A1CA8-B54E-4CB1-8F48-5994E0EDE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7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DF09A16-A745-4353-B04E-21E85DAB6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</p:grpSp>
      <p:sp>
        <p:nvSpPr>
          <p:cNvPr id="3893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893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73695" y="41148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bg-BG"/>
              <a:t>Щракнете за редакция стил подзагл. обр.</a:t>
            </a:r>
            <a:endParaRPr 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851920" y="62373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" y="2145783"/>
            <a:ext cx="1442114" cy="14460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62" y="3270110"/>
            <a:ext cx="569787" cy="237794"/>
          </a:xfrm>
          <a:prstGeom prst="rect">
            <a:avLst/>
          </a:prstGeom>
        </p:spPr>
      </p:pic>
      <p:pic>
        <p:nvPicPr>
          <p:cNvPr id="26" name="Картина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541">
            <a:off x="117806" y="423391"/>
            <a:ext cx="1155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Картина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6" y="764704"/>
            <a:ext cx="11128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Картина 2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022" y="5546080"/>
            <a:ext cx="1389141" cy="1147094"/>
          </a:xfrm>
          <a:prstGeom prst="rect">
            <a:avLst/>
          </a:prstGeom>
        </p:spPr>
      </p:pic>
      <p:pic>
        <p:nvPicPr>
          <p:cNvPr id="28" name="Картина 2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1710"/>
            <a:ext cx="4032448" cy="11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лавие, графична колекц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графична колекция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лав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таблица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лавие, 2 съдържан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946801" cy="72008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4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85" y="35861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485" y="17728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9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27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Картина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7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5" name="Картина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1033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6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037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grpSp>
            <p:nvGrpSpPr>
              <p:cNvPr id="1038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9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0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1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2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3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4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5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6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7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</p:grpSp>
        </p:grpSp>
        <p:sp>
          <p:nvSpPr>
            <p:cNvPr id="1035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sp>
        <p:nvSpPr>
          <p:cNvPr id="379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Редакт. стил загл. образец</a:t>
            </a:r>
            <a:endParaRPr lang="en-US" altLang="bg-BG"/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5656" y="1956593"/>
            <a:ext cx="756787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/>
              <a:t>Второ ниво</a:t>
            </a:r>
          </a:p>
          <a:p>
            <a:pPr lvl="2"/>
            <a:r>
              <a:rPr lang="bg-BG" altLang="bg-BG"/>
              <a:t>Трето ниво</a:t>
            </a:r>
          </a:p>
          <a:p>
            <a:pPr lvl="3"/>
            <a:r>
              <a:rPr lang="bg-BG" altLang="bg-BG"/>
              <a:t>Четвърто ниво</a:t>
            </a:r>
          </a:p>
          <a:p>
            <a:pPr lvl="4"/>
            <a:r>
              <a:rPr lang="bg-BG" altLang="bg-BG"/>
              <a:t>Пето ниво</a:t>
            </a:r>
            <a:endParaRPr lang="en-US" altLang="bg-BG"/>
          </a:p>
        </p:txBody>
      </p:sp>
      <p:sp>
        <p:nvSpPr>
          <p:cNvPr id="3791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" y="2514600"/>
            <a:ext cx="669925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3186"/>
            <a:ext cx="849281" cy="8515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" y="6034852"/>
            <a:ext cx="1097836" cy="725989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" y="1708474"/>
            <a:ext cx="807338" cy="6652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926961" y="1988840"/>
            <a:ext cx="721704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Роботика и компютърно</a:t>
            </a:r>
          </a:p>
          <a:p>
            <a:pPr algn="ctr"/>
            <a:r>
              <a:rPr lang="bg-BG" sz="5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моделиране с </a:t>
            </a:r>
            <a:r>
              <a:rPr lang="en-US" sz="5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MicroBit</a:t>
            </a:r>
            <a:endParaRPr lang="bg-BG" sz="5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123728" y="4653136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DFRobot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 – Micro IO box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72816"/>
            <a:ext cx="6354139" cy="4980499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788024" y="90872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Брояч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7729830" y="1110316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counter_4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329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KeyPad</a:t>
            </a:r>
            <a:r>
              <a:rPr lang="en-US" b="1" u="sng" dirty="0"/>
              <a:t> shield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2016224"/>
          </a:xfrm>
        </p:spPr>
        <p:txBody>
          <a:bodyPr/>
          <a:lstStyle/>
          <a:p>
            <a:r>
              <a:rPr lang="bg-BG" dirty="0"/>
              <a:t>Аналоговият </a:t>
            </a:r>
            <a:r>
              <a:rPr lang="en-US" dirty="0">
                <a:solidFill>
                  <a:srgbClr val="FF0000"/>
                </a:solidFill>
              </a:rPr>
              <a:t>keypad shield </a:t>
            </a:r>
            <a:r>
              <a:rPr lang="bg-BG" dirty="0"/>
              <a:t>представлява делители на напрежения, свързани към бутони и организирани в един изход;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356992"/>
            <a:ext cx="3457178" cy="351432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/>
          <a:srcRect t="13517" b="15372"/>
          <a:stretch/>
        </p:blipFill>
        <p:spPr>
          <a:xfrm>
            <a:off x="1907704" y="3962025"/>
            <a:ext cx="324036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9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3B850D4-BD10-3818-19D5-FF5BC993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62" y="1628800"/>
            <a:ext cx="4527747" cy="237626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8F337E1-1B17-7B63-54B0-F5B9F5B9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27837"/>
            <a:ext cx="5283046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авоъгълник 1"/>
          <p:cNvSpPr/>
          <p:nvPr/>
        </p:nvSpPr>
        <p:spPr>
          <a:xfrm>
            <a:off x="6885180" y="1171976"/>
            <a:ext cx="2268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keypad_shield_5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389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6804248" y="1196752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keypad_shield_5a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676841"/>
            <a:ext cx="4985349" cy="61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8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Ултразвуков сензор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3096344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dirty="0" err="1"/>
              <a:t>Ултразвуков</a:t>
            </a:r>
            <a:r>
              <a:rPr lang="ru-RU" dirty="0"/>
              <a:t> </a:t>
            </a:r>
            <a:r>
              <a:rPr lang="ru-RU" dirty="0" err="1"/>
              <a:t>сензор</a:t>
            </a:r>
            <a:r>
              <a:rPr lang="ru-RU" dirty="0"/>
              <a:t> за </a:t>
            </a:r>
            <a:r>
              <a:rPr lang="ru-RU" dirty="0" err="1"/>
              <a:t>разстояние</a:t>
            </a:r>
            <a:r>
              <a:rPr lang="ru-RU" dirty="0"/>
              <a:t> HC-SR04. </a:t>
            </a:r>
            <a:r>
              <a:rPr lang="ru-RU" dirty="0" err="1"/>
              <a:t>Намира</a:t>
            </a:r>
            <a:r>
              <a:rPr lang="ru-RU" dirty="0"/>
              <a:t> приложение в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е необходимо </a:t>
            </a:r>
            <a:r>
              <a:rPr lang="ru-RU" dirty="0" err="1"/>
              <a:t>отчитане</a:t>
            </a:r>
            <a:r>
              <a:rPr lang="ru-RU" dirty="0"/>
              <a:t> на </a:t>
            </a:r>
            <a:r>
              <a:rPr lang="ru-RU" dirty="0" err="1"/>
              <a:t>разстояние</a:t>
            </a:r>
            <a:r>
              <a:rPr lang="ru-RU" dirty="0"/>
              <a:t>, </a:t>
            </a:r>
            <a:r>
              <a:rPr lang="ru-RU" dirty="0" err="1"/>
              <a:t>избягване</a:t>
            </a:r>
            <a:r>
              <a:rPr lang="ru-RU" dirty="0"/>
              <a:t> или </a:t>
            </a:r>
            <a:r>
              <a:rPr lang="ru-RU" dirty="0" err="1"/>
              <a:t>откриване</a:t>
            </a:r>
            <a:r>
              <a:rPr lang="ru-RU" dirty="0"/>
              <a:t> на </a:t>
            </a:r>
            <a:r>
              <a:rPr lang="ru-RU" dirty="0" err="1"/>
              <a:t>обекти</a:t>
            </a:r>
            <a:r>
              <a:rPr lang="ru-RU" dirty="0"/>
              <a:t> и др. </a:t>
            </a:r>
            <a:r>
              <a:rPr lang="ru-RU" dirty="0" err="1"/>
              <a:t>Захранва</a:t>
            </a:r>
            <a:r>
              <a:rPr lang="ru-RU" dirty="0"/>
              <a:t> се с </a:t>
            </a:r>
            <a:r>
              <a:rPr lang="ru-RU" dirty="0" err="1"/>
              <a:t>напрежение</a:t>
            </a:r>
            <a:r>
              <a:rPr lang="ru-RU" dirty="0"/>
              <a:t> </a:t>
            </a:r>
            <a:r>
              <a:rPr lang="en-US" dirty="0"/>
              <a:t>3-</a:t>
            </a:r>
            <a:r>
              <a:rPr lang="ru-RU" dirty="0"/>
              <a:t>5V и </a:t>
            </a:r>
            <a:r>
              <a:rPr lang="ru-RU" dirty="0" err="1"/>
              <a:t>консумира</a:t>
            </a:r>
            <a:r>
              <a:rPr lang="ru-RU" dirty="0"/>
              <a:t> </a:t>
            </a:r>
            <a:r>
              <a:rPr lang="ru-RU" dirty="0" err="1"/>
              <a:t>приблизително</a:t>
            </a:r>
            <a:r>
              <a:rPr lang="ru-RU" dirty="0"/>
              <a:t> 6mA ток.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89367"/>
            <a:ext cx="3138054" cy="2088232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65104"/>
            <a:ext cx="2376264" cy="22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0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855561"/>
            <a:ext cx="5504962" cy="48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91681" y="620688"/>
            <a:ext cx="7234832" cy="720080"/>
          </a:xfrm>
        </p:spPr>
        <p:txBody>
          <a:bodyPr/>
          <a:lstStyle/>
          <a:p>
            <a:r>
              <a:rPr lang="bg-BG" b="1" u="sng" dirty="0"/>
              <a:t>Аналогов ултразвуков сензор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328592"/>
          </a:xfrm>
        </p:spPr>
        <p:txBody>
          <a:bodyPr/>
          <a:lstStyle/>
          <a:p>
            <a:r>
              <a:rPr lang="ru-RU" dirty="0" err="1"/>
              <a:t>Ултразвуковият</a:t>
            </a:r>
            <a:r>
              <a:rPr lang="ru-RU" dirty="0"/>
              <a:t> </a:t>
            </a:r>
            <a:r>
              <a:rPr lang="ru-RU" dirty="0" err="1"/>
              <a:t>сензор</a:t>
            </a:r>
            <a:r>
              <a:rPr lang="ru-RU" dirty="0"/>
              <a:t> е устройство,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измерва</a:t>
            </a:r>
            <a:r>
              <a:rPr lang="ru-RU" dirty="0"/>
              <a:t> </a:t>
            </a:r>
            <a:r>
              <a:rPr lang="ru-RU" dirty="0" err="1"/>
              <a:t>разстоянието</a:t>
            </a:r>
            <a:r>
              <a:rPr lang="ru-RU" dirty="0"/>
              <a:t> до </a:t>
            </a:r>
            <a:r>
              <a:rPr lang="ru-RU" dirty="0" err="1"/>
              <a:t>обект</a:t>
            </a:r>
            <a:r>
              <a:rPr lang="ru-RU" dirty="0"/>
              <a:t> с </a:t>
            </a:r>
            <a:r>
              <a:rPr lang="ru-RU" dirty="0" err="1"/>
              <a:t>помощта</a:t>
            </a:r>
            <a:r>
              <a:rPr lang="ru-RU" dirty="0"/>
              <a:t> на </a:t>
            </a:r>
            <a:r>
              <a:rPr lang="ru-RU" dirty="0" err="1"/>
              <a:t>звукови</a:t>
            </a:r>
            <a:r>
              <a:rPr lang="ru-RU" dirty="0"/>
              <a:t> </a:t>
            </a:r>
            <a:r>
              <a:rPr lang="ru-RU" dirty="0" err="1"/>
              <a:t>вълни</a:t>
            </a:r>
            <a:r>
              <a:rPr lang="ru-RU" dirty="0"/>
              <a:t>;</a:t>
            </a:r>
          </a:p>
          <a:p>
            <a:r>
              <a:rPr lang="ru-RU" dirty="0" err="1">
                <a:solidFill>
                  <a:srgbClr val="FF0000"/>
                </a:solidFill>
              </a:rPr>
              <a:t>DFRobot</a:t>
            </a:r>
            <a:r>
              <a:rPr lang="ru-RU" dirty="0">
                <a:solidFill>
                  <a:srgbClr val="FF0000"/>
                </a:solidFill>
              </a:rPr>
              <a:t> URM09 </a:t>
            </a:r>
            <a:r>
              <a:rPr lang="ru-RU" dirty="0"/>
              <a:t>е </a:t>
            </a:r>
            <a:r>
              <a:rPr lang="ru-RU" dirty="0" err="1"/>
              <a:t>ултразвуков</a:t>
            </a:r>
            <a:r>
              <a:rPr lang="ru-RU" dirty="0"/>
              <a:t> </a:t>
            </a:r>
            <a:r>
              <a:rPr lang="ru-RU" dirty="0" err="1"/>
              <a:t>сензор</a:t>
            </a:r>
            <a:r>
              <a:rPr lang="ru-RU" dirty="0"/>
              <a:t>, </a:t>
            </a:r>
            <a:r>
              <a:rPr lang="ru-RU" dirty="0" err="1"/>
              <a:t>специално</a:t>
            </a:r>
            <a:r>
              <a:rPr lang="ru-RU" dirty="0"/>
              <a:t> </a:t>
            </a:r>
            <a:r>
              <a:rPr lang="ru-RU" dirty="0" err="1"/>
              <a:t>проектиран</a:t>
            </a:r>
            <a:r>
              <a:rPr lang="ru-RU" dirty="0"/>
              <a:t> за приложения с </a:t>
            </a:r>
            <a:r>
              <a:rPr lang="ru-RU" dirty="0" err="1"/>
              <a:t>бързо</a:t>
            </a:r>
            <a:r>
              <a:rPr lang="ru-RU" dirty="0"/>
              <a:t> </a:t>
            </a:r>
            <a:r>
              <a:rPr lang="ru-RU" dirty="0" err="1"/>
              <a:t>измерване</a:t>
            </a:r>
            <a:r>
              <a:rPr lang="ru-RU" dirty="0"/>
              <a:t> и </a:t>
            </a:r>
            <a:r>
              <a:rPr lang="ru-RU" dirty="0" err="1"/>
              <a:t>избягване</a:t>
            </a:r>
            <a:r>
              <a:rPr lang="ru-RU" dirty="0"/>
              <a:t> на препятствия. </a:t>
            </a:r>
            <a:r>
              <a:rPr lang="ru-RU" dirty="0" err="1"/>
              <a:t>Неговата</a:t>
            </a:r>
            <a:r>
              <a:rPr lang="ru-RU" dirty="0"/>
              <a:t> </a:t>
            </a:r>
            <a:r>
              <a:rPr lang="ru-RU" dirty="0" err="1"/>
              <a:t>честота</a:t>
            </a:r>
            <a:r>
              <a:rPr lang="ru-RU" dirty="0"/>
              <a:t> на </a:t>
            </a:r>
            <a:r>
              <a:rPr lang="ru-RU" dirty="0" err="1"/>
              <a:t>измерване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достигне</a:t>
            </a:r>
            <a:r>
              <a:rPr lang="ru-RU" dirty="0"/>
              <a:t> до </a:t>
            </a:r>
            <a:r>
              <a:rPr lang="ru-RU" dirty="0">
                <a:solidFill>
                  <a:srgbClr val="0070C0"/>
                </a:solidFill>
              </a:rPr>
              <a:t>30Hz</a:t>
            </a:r>
            <a:r>
              <a:rPr lang="ru-RU" dirty="0"/>
              <a:t>. </a:t>
            </a:r>
            <a:r>
              <a:rPr lang="ru-RU" dirty="0" err="1"/>
              <a:t>Сензорът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аналогов </a:t>
            </a:r>
            <a:r>
              <a:rPr lang="ru-RU" dirty="0" err="1"/>
              <a:t>изход</a:t>
            </a:r>
            <a:r>
              <a:rPr lang="ru-RU" dirty="0"/>
              <a:t>.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осигури</a:t>
            </a:r>
            <a:r>
              <a:rPr lang="ru-RU" dirty="0"/>
              <a:t> точно </a:t>
            </a:r>
            <a:r>
              <a:rPr lang="ru-RU" dirty="0" err="1"/>
              <a:t>измерване</a:t>
            </a:r>
            <a:r>
              <a:rPr lang="ru-RU" dirty="0"/>
              <a:t> на </a:t>
            </a:r>
            <a:r>
              <a:rPr lang="ru-RU" dirty="0" err="1"/>
              <a:t>разстояние</a:t>
            </a:r>
            <a:r>
              <a:rPr lang="ru-RU" dirty="0"/>
              <a:t> в </a:t>
            </a:r>
            <a:r>
              <a:rPr lang="ru-RU" dirty="0" err="1"/>
              <a:t>рамките</a:t>
            </a:r>
            <a:r>
              <a:rPr lang="ru-RU" dirty="0"/>
              <a:t> на </a:t>
            </a:r>
            <a:r>
              <a:rPr lang="ru-RU" dirty="0">
                <a:solidFill>
                  <a:srgbClr val="00B050"/>
                </a:solidFill>
              </a:rPr>
              <a:t>500 см</a:t>
            </a:r>
            <a:r>
              <a:rPr lang="ru-RU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372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3821410" cy="1803706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362" y="4077072"/>
            <a:ext cx="500836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6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FA1C69D-7865-4992-E60A-BE4E6B22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04864"/>
            <a:ext cx="6995766" cy="4259949"/>
          </a:xfrm>
          <a:prstGeom prst="rect">
            <a:avLst/>
          </a:prstGeom>
        </p:spPr>
      </p:pic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BC8A7163-3EB6-A6A8-1B37-A4B9235CA00C}"/>
              </a:ext>
            </a:extLst>
          </p:cNvPr>
          <p:cNvCxnSpPr/>
          <p:nvPr/>
        </p:nvCxnSpPr>
        <p:spPr bwMode="auto">
          <a:xfrm flipH="1">
            <a:off x="4860032" y="1556792"/>
            <a:ext cx="792088" cy="6480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34AF9BCA-F2C3-E336-7654-E7D15FF65DFE}"/>
              </a:ext>
            </a:extLst>
          </p:cNvPr>
          <p:cNvCxnSpPr/>
          <p:nvPr/>
        </p:nvCxnSpPr>
        <p:spPr bwMode="auto">
          <a:xfrm flipH="1" flipV="1">
            <a:off x="7812360" y="5733256"/>
            <a:ext cx="360040" cy="93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4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1628800"/>
            <a:ext cx="5040561" cy="244588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573016"/>
            <a:ext cx="3890130" cy="3144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авоъгълник 5"/>
          <p:cNvSpPr/>
          <p:nvPr/>
        </p:nvSpPr>
        <p:spPr>
          <a:xfrm>
            <a:off x="7453466" y="1163268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ultrasonic_6</a:t>
            </a:r>
          </a:p>
        </p:txBody>
      </p:sp>
    </p:spTree>
    <p:extLst>
      <p:ext uri="{BB962C8B-B14F-4D97-AF65-F5344CB8AC3E}">
        <p14:creationId xmlns:p14="http://schemas.microsoft.com/office/powerpoint/2010/main" val="2767727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Карта на пиновете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00808"/>
            <a:ext cx="2592906" cy="50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Сервомотор </a:t>
            </a:r>
            <a:r>
              <a:rPr lang="en-US" b="1" u="sng" dirty="0"/>
              <a:t>SG90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 err="1"/>
              <a:t>Аналоговият</a:t>
            </a:r>
            <a:r>
              <a:rPr lang="ru-RU" dirty="0"/>
              <a:t> сервомотор SG90 е аналогов сервомотор с </a:t>
            </a:r>
            <a:r>
              <a:rPr lang="ru-RU" dirty="0" err="1"/>
              <a:t>въртящ</a:t>
            </a:r>
            <a:r>
              <a:rPr lang="ru-RU" dirty="0"/>
              <a:t> момент от 1.8 кг, с </a:t>
            </a:r>
            <a:r>
              <a:rPr lang="ru-RU" dirty="0" err="1"/>
              <a:t>напрежение</a:t>
            </a:r>
            <a:r>
              <a:rPr lang="ru-RU" dirty="0"/>
              <a:t> 4.8V и диапазон на </a:t>
            </a:r>
            <a:r>
              <a:rPr lang="ru-RU" dirty="0" err="1"/>
              <a:t>въртене</a:t>
            </a:r>
            <a:r>
              <a:rPr lang="ru-RU" dirty="0"/>
              <a:t> 180°.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сервомоторите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комбинация от </a:t>
            </a:r>
            <a:r>
              <a:rPr lang="ru-RU" dirty="0" err="1"/>
              <a:t>четири</a:t>
            </a:r>
            <a:r>
              <a:rPr lang="ru-RU" dirty="0"/>
              <a:t> </a:t>
            </a:r>
            <a:r>
              <a:rPr lang="ru-RU" dirty="0" err="1"/>
              <a:t>неща</a:t>
            </a:r>
            <a:r>
              <a:rPr lang="ru-RU" dirty="0"/>
              <a:t> - </a:t>
            </a:r>
            <a:r>
              <a:rPr lang="ru-RU" dirty="0" err="1"/>
              <a:t>обикновен</a:t>
            </a:r>
            <a:r>
              <a:rPr lang="ru-RU" dirty="0"/>
              <a:t> DC </a:t>
            </a:r>
            <a:r>
              <a:rPr lang="ru-RU" dirty="0" err="1"/>
              <a:t>двигател</a:t>
            </a:r>
            <a:r>
              <a:rPr lang="ru-RU" dirty="0"/>
              <a:t>, комплект </a:t>
            </a:r>
            <a:r>
              <a:rPr lang="ru-RU" dirty="0" err="1"/>
              <a:t>предавки</a:t>
            </a:r>
            <a:r>
              <a:rPr lang="ru-RU" dirty="0"/>
              <a:t>, </a:t>
            </a:r>
            <a:r>
              <a:rPr lang="ru-RU" dirty="0" err="1"/>
              <a:t>потенциометър</a:t>
            </a:r>
            <a:r>
              <a:rPr lang="ru-RU" dirty="0"/>
              <a:t> и </a:t>
            </a:r>
            <a:r>
              <a:rPr lang="ru-RU" dirty="0" err="1"/>
              <a:t>контролна</a:t>
            </a:r>
            <a:r>
              <a:rPr lang="ru-RU" dirty="0"/>
              <a:t> верига. Сред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четири</a:t>
            </a:r>
            <a:r>
              <a:rPr lang="ru-RU" dirty="0"/>
              <a:t> </a:t>
            </a:r>
            <a:r>
              <a:rPr lang="ru-RU" dirty="0" err="1"/>
              <a:t>неща</a:t>
            </a:r>
            <a:r>
              <a:rPr lang="ru-RU" dirty="0"/>
              <a:t> </a:t>
            </a:r>
            <a:r>
              <a:rPr lang="ru-RU" dirty="0" err="1"/>
              <a:t>потенциометърът</a:t>
            </a:r>
            <a:r>
              <a:rPr lang="ru-RU" dirty="0"/>
              <a:t> действа </a:t>
            </a:r>
            <a:r>
              <a:rPr lang="ru-RU" dirty="0" err="1"/>
              <a:t>като</a:t>
            </a:r>
            <a:r>
              <a:rPr lang="ru-RU" dirty="0"/>
              <a:t> позиционен </a:t>
            </a:r>
            <a:r>
              <a:rPr lang="ru-RU" dirty="0" err="1"/>
              <a:t>сензор</a:t>
            </a:r>
            <a:r>
              <a:rPr lang="ru-RU" dirty="0"/>
              <a:t>. В </a:t>
            </a:r>
            <a:r>
              <a:rPr lang="ru-RU" dirty="0" err="1"/>
              <a:t>резултат</a:t>
            </a:r>
            <a:r>
              <a:rPr lang="ru-RU" dirty="0"/>
              <a:t> на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контролирани</a:t>
            </a:r>
            <a:r>
              <a:rPr lang="ru-RU" dirty="0"/>
              <a:t> много </a:t>
            </a:r>
            <a:r>
              <a:rPr lang="ru-RU" dirty="0" err="1"/>
              <a:t>прецизно</a:t>
            </a:r>
            <a:r>
              <a:rPr lang="ru-RU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025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43" y="1689368"/>
            <a:ext cx="3456384" cy="246884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/>
          <a:srcRect b="7771"/>
          <a:stretch/>
        </p:blipFill>
        <p:spPr>
          <a:xfrm>
            <a:off x="6084168" y="1689369"/>
            <a:ext cx="2448272" cy="2603728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437112"/>
            <a:ext cx="4752528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0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856901" cy="3802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Съединител &quot;права стрелка&quot; 5">
            <a:extLst>
              <a:ext uri="{FF2B5EF4-FFF2-40B4-BE49-F238E27FC236}">
                <a16:creationId xmlns:a16="http://schemas.microsoft.com/office/drawing/2014/main" id="{BC8A7163-3EB6-A6A8-1B37-A4B9235CA00C}"/>
              </a:ext>
            </a:extLst>
          </p:cNvPr>
          <p:cNvCxnSpPr/>
          <p:nvPr/>
        </p:nvCxnSpPr>
        <p:spPr bwMode="auto">
          <a:xfrm flipH="1">
            <a:off x="7956376" y="1609990"/>
            <a:ext cx="792088" cy="6480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34AF9BCA-F2C3-E336-7654-E7D15FF65DFE}"/>
              </a:ext>
            </a:extLst>
          </p:cNvPr>
          <p:cNvCxnSpPr/>
          <p:nvPr/>
        </p:nvCxnSpPr>
        <p:spPr bwMode="auto">
          <a:xfrm flipH="1" flipV="1">
            <a:off x="2987824" y="5805264"/>
            <a:ext cx="360040" cy="93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41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32DC90E-9948-0FCE-6485-DFA89B58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88839"/>
            <a:ext cx="3600400" cy="4615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54424"/>
            <a:ext cx="3658266" cy="4649472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7096645" y="119675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servo_motor_7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8720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1700808"/>
            <a:ext cx="3045339" cy="504056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1969"/>
            <a:ext cx="3888432" cy="5111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авоъгълник 5"/>
          <p:cNvSpPr/>
          <p:nvPr/>
        </p:nvSpPr>
        <p:spPr>
          <a:xfrm>
            <a:off x="5610000" y="1196752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servo_motor_buttonAB_7a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3197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Сензор </a:t>
            </a:r>
            <a:r>
              <a:rPr lang="en-US" b="1" u="sng" dirty="0"/>
              <a:t>DHT 11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 err="1"/>
              <a:t>Сензорът</a:t>
            </a:r>
            <a:r>
              <a:rPr lang="ru-RU" dirty="0"/>
              <a:t> за температура и </a:t>
            </a:r>
            <a:r>
              <a:rPr lang="ru-RU" dirty="0" err="1"/>
              <a:t>влажност</a:t>
            </a:r>
            <a:r>
              <a:rPr lang="ru-RU" dirty="0"/>
              <a:t> DHT11 </a:t>
            </a:r>
            <a:r>
              <a:rPr lang="ru-RU" dirty="0" err="1"/>
              <a:t>разполага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сензор</a:t>
            </a:r>
            <a:r>
              <a:rPr lang="ru-RU" dirty="0"/>
              <a:t> за температура и </a:t>
            </a:r>
            <a:r>
              <a:rPr lang="ru-RU" dirty="0" err="1"/>
              <a:t>влажност</a:t>
            </a:r>
            <a:r>
              <a:rPr lang="ru-RU" dirty="0"/>
              <a:t> с </a:t>
            </a:r>
            <a:r>
              <a:rPr lang="ru-RU" dirty="0" err="1"/>
              <a:t>калибриран</a:t>
            </a:r>
            <a:r>
              <a:rPr lang="ru-RU" dirty="0"/>
              <a:t> </a:t>
            </a:r>
            <a:r>
              <a:rPr lang="ru-RU" dirty="0" err="1"/>
              <a:t>цифров</a:t>
            </a:r>
            <a:r>
              <a:rPr lang="ru-RU" dirty="0"/>
              <a:t> сигнален </a:t>
            </a:r>
            <a:r>
              <a:rPr lang="ru-RU" dirty="0" err="1"/>
              <a:t>изход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сензор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измерване</a:t>
            </a:r>
            <a:r>
              <a:rPr lang="ru-RU" dirty="0"/>
              <a:t> на </a:t>
            </a:r>
            <a:r>
              <a:rPr lang="ru-RU" dirty="0" err="1"/>
              <a:t>влажност</a:t>
            </a:r>
            <a:r>
              <a:rPr lang="ru-RU" dirty="0"/>
              <a:t> от </a:t>
            </a:r>
            <a:r>
              <a:rPr lang="ru-RU" dirty="0" err="1"/>
              <a:t>резистивен</a:t>
            </a:r>
            <a:r>
              <a:rPr lang="ru-RU" dirty="0"/>
              <a:t> тип</a:t>
            </a:r>
            <a:r>
              <a:rPr lang="en-US" dirty="0"/>
              <a:t> </a:t>
            </a:r>
            <a:r>
              <a:rPr lang="ru-RU" dirty="0"/>
              <a:t>компонент и компонент за </a:t>
            </a:r>
            <a:r>
              <a:rPr lang="ru-RU" dirty="0" err="1"/>
              <a:t>измерване</a:t>
            </a:r>
            <a:r>
              <a:rPr lang="ru-RU" dirty="0"/>
              <a:t> на температура NTC и се </a:t>
            </a:r>
            <a:r>
              <a:rPr lang="ru-RU" dirty="0" err="1"/>
              <a:t>свързва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8-битов </a:t>
            </a:r>
            <a:r>
              <a:rPr lang="ru-RU" dirty="0" err="1"/>
              <a:t>микроконтролер</a:t>
            </a:r>
            <a:r>
              <a:rPr lang="ru-RU" dirty="0"/>
              <a:t>, </a:t>
            </a:r>
            <a:r>
              <a:rPr lang="ru-RU" dirty="0" err="1"/>
              <a:t>предлагащ</a:t>
            </a:r>
            <a:r>
              <a:rPr lang="ru-RU" dirty="0"/>
              <a:t> отлично качество, </a:t>
            </a:r>
            <a:r>
              <a:rPr lang="ru-RU" dirty="0" err="1"/>
              <a:t>бърза</a:t>
            </a:r>
            <a:r>
              <a:rPr lang="ru-RU" dirty="0"/>
              <a:t> реакция, защита </a:t>
            </a:r>
            <a:r>
              <a:rPr lang="ru-RU" dirty="0" err="1"/>
              <a:t>срещу</a:t>
            </a:r>
            <a:r>
              <a:rPr lang="ru-RU" dirty="0"/>
              <a:t> смущения</a:t>
            </a:r>
            <a:r>
              <a:rPr lang="en-US" dirty="0"/>
              <a:t>,</a:t>
            </a:r>
            <a:r>
              <a:rPr lang="ru-RU" dirty="0" err="1"/>
              <a:t>способност</a:t>
            </a:r>
            <a:r>
              <a:rPr lang="ru-RU" dirty="0"/>
              <a:t> и </a:t>
            </a:r>
            <a:r>
              <a:rPr lang="ru-RU" dirty="0" err="1"/>
              <a:t>рентабилност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29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509120"/>
            <a:ext cx="3877223" cy="214621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844824"/>
            <a:ext cx="287486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84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87" y="2060848"/>
            <a:ext cx="7513348" cy="4047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Съединител &quot;права стрелка&quot; 4">
            <a:extLst>
              <a:ext uri="{FF2B5EF4-FFF2-40B4-BE49-F238E27FC236}">
                <a16:creationId xmlns:a16="http://schemas.microsoft.com/office/drawing/2014/main" id="{BC8A7163-3EB6-A6A8-1B37-A4B9235CA00C}"/>
              </a:ext>
            </a:extLst>
          </p:cNvPr>
          <p:cNvCxnSpPr/>
          <p:nvPr/>
        </p:nvCxnSpPr>
        <p:spPr bwMode="auto">
          <a:xfrm flipH="1">
            <a:off x="8252647" y="1484784"/>
            <a:ext cx="639833" cy="5760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5">
            <a:extLst>
              <a:ext uri="{FF2B5EF4-FFF2-40B4-BE49-F238E27FC236}">
                <a16:creationId xmlns:a16="http://schemas.microsoft.com/office/drawing/2014/main" id="{34AF9BCA-F2C3-E336-7654-E7D15FF65DFE}"/>
              </a:ext>
            </a:extLst>
          </p:cNvPr>
          <p:cNvCxnSpPr/>
          <p:nvPr/>
        </p:nvCxnSpPr>
        <p:spPr bwMode="auto">
          <a:xfrm flipH="1" flipV="1">
            <a:off x="3563888" y="5748155"/>
            <a:ext cx="360040" cy="93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83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5248630" cy="3024336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356992"/>
            <a:ext cx="3888432" cy="3405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авоъгълник 7"/>
          <p:cNvSpPr/>
          <p:nvPr/>
        </p:nvSpPr>
        <p:spPr>
          <a:xfrm>
            <a:off x="6236889" y="1145850"/>
            <a:ext cx="289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temp_hum_DHT11_8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60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Сензор </a:t>
            </a:r>
            <a:r>
              <a:rPr lang="en-US" b="1" u="sng" dirty="0"/>
              <a:t>DS18B20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 err="1"/>
              <a:t>Цифровият</a:t>
            </a:r>
            <a:r>
              <a:rPr lang="ru-RU" dirty="0"/>
              <a:t> </a:t>
            </a:r>
            <a:r>
              <a:rPr lang="ru-RU" dirty="0" err="1"/>
              <a:t>термометър</a:t>
            </a:r>
            <a:r>
              <a:rPr lang="ru-RU" dirty="0"/>
              <a:t> DS18B20 </a:t>
            </a:r>
            <a:r>
              <a:rPr lang="ru-RU" dirty="0" err="1"/>
              <a:t>осигурява</a:t>
            </a:r>
            <a:r>
              <a:rPr lang="ru-RU" dirty="0"/>
              <a:t> 9-битов до</a:t>
            </a:r>
            <a:r>
              <a:rPr lang="en-US" dirty="0"/>
              <a:t> </a:t>
            </a:r>
            <a:r>
              <a:rPr lang="ru-RU" dirty="0"/>
              <a:t>12-битови </a:t>
            </a:r>
            <a:r>
              <a:rPr lang="ru-RU" dirty="0" err="1"/>
              <a:t>измервания</a:t>
            </a:r>
            <a:r>
              <a:rPr lang="ru-RU" dirty="0"/>
              <a:t> на </a:t>
            </a:r>
            <a:r>
              <a:rPr lang="ru-RU" dirty="0" err="1"/>
              <a:t>температурата</a:t>
            </a:r>
            <a:r>
              <a:rPr lang="ru-RU" dirty="0"/>
              <a:t> по </a:t>
            </a:r>
            <a:r>
              <a:rPr lang="ru-RU" dirty="0" err="1"/>
              <a:t>Целзий</a:t>
            </a:r>
            <a:r>
              <a:rPr lang="ru-RU" dirty="0"/>
              <a:t> и </a:t>
            </a:r>
            <a:r>
              <a:rPr lang="ru-RU" dirty="0" err="1"/>
              <a:t>има</a:t>
            </a:r>
            <a:r>
              <a:rPr lang="en-US" dirty="0"/>
              <a:t> </a:t>
            </a:r>
            <a:r>
              <a:rPr lang="ru-RU" dirty="0" err="1"/>
              <a:t>алармена</a:t>
            </a:r>
            <a:r>
              <a:rPr lang="ru-RU" dirty="0"/>
              <a:t> функция с </a:t>
            </a:r>
            <a:r>
              <a:rPr lang="ru-RU" dirty="0" err="1"/>
              <a:t>енергонезависима</a:t>
            </a:r>
            <a:r>
              <a:rPr lang="ru-RU" dirty="0"/>
              <a:t> горна част, </a:t>
            </a:r>
            <a:r>
              <a:rPr lang="ru-RU" dirty="0" err="1"/>
              <a:t>програмируема</a:t>
            </a:r>
            <a:r>
              <a:rPr lang="ru-RU" dirty="0"/>
              <a:t> от потребителя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по-ниски</a:t>
            </a:r>
            <a:r>
              <a:rPr lang="ru-RU" dirty="0"/>
              <a:t> </a:t>
            </a:r>
            <a:r>
              <a:rPr lang="ru-RU" dirty="0" err="1"/>
              <a:t>тригерни</a:t>
            </a:r>
            <a:r>
              <a:rPr lang="ru-RU" dirty="0"/>
              <a:t> точки. </a:t>
            </a:r>
          </a:p>
          <a:p>
            <a:r>
              <a:rPr lang="ru-RU" dirty="0"/>
              <a:t>DS18B20 </a:t>
            </a:r>
            <a:r>
              <a:rPr lang="ru-RU" dirty="0" err="1"/>
              <a:t>комуникира</a:t>
            </a:r>
            <a:r>
              <a:rPr lang="en-US" dirty="0"/>
              <a:t> </a:t>
            </a:r>
            <a:r>
              <a:rPr lang="ru-RU" dirty="0" err="1"/>
              <a:t>през</a:t>
            </a:r>
            <a:r>
              <a:rPr lang="ru-RU" dirty="0"/>
              <a:t> 1-Wire шина, </a:t>
            </a:r>
            <a:r>
              <a:rPr lang="ru-RU" dirty="0" err="1"/>
              <a:t>която</a:t>
            </a:r>
            <a:r>
              <a:rPr lang="ru-RU" dirty="0"/>
              <a:t> по дефиниция </a:t>
            </a:r>
            <a:r>
              <a:rPr lang="ru-RU" dirty="0" err="1"/>
              <a:t>изисква</a:t>
            </a:r>
            <a:r>
              <a:rPr lang="ru-RU" dirty="0"/>
              <a:t> само </a:t>
            </a:r>
            <a:r>
              <a:rPr lang="ru-RU" dirty="0" err="1"/>
              <a:t>една</a:t>
            </a:r>
            <a:r>
              <a:rPr lang="en-US" dirty="0"/>
              <a:t> </a:t>
            </a:r>
            <a:r>
              <a:rPr lang="ru-RU" dirty="0"/>
              <a:t>линия за </a:t>
            </a:r>
            <a:r>
              <a:rPr lang="ru-RU" dirty="0" err="1"/>
              <a:t>данни</a:t>
            </a:r>
            <a:r>
              <a:rPr lang="ru-RU" dirty="0"/>
              <a:t> (и </a:t>
            </a:r>
            <a:r>
              <a:rPr lang="ru-RU" dirty="0" err="1"/>
              <a:t>земя</a:t>
            </a:r>
            <a:r>
              <a:rPr lang="ru-RU" dirty="0"/>
              <a:t>) за </a:t>
            </a:r>
            <a:r>
              <a:rPr lang="ru-RU" dirty="0" err="1"/>
              <a:t>комуникация</a:t>
            </a:r>
            <a:r>
              <a:rPr lang="ru-RU" dirty="0"/>
              <a:t> с микро</a:t>
            </a:r>
            <a:r>
              <a:rPr lang="bg-BG" dirty="0"/>
              <a:t>контролера;</a:t>
            </a:r>
          </a:p>
        </p:txBody>
      </p:sp>
    </p:spTree>
    <p:extLst>
      <p:ext uri="{BB962C8B-B14F-4D97-AF65-F5344CB8AC3E}">
        <p14:creationId xmlns:p14="http://schemas.microsoft.com/office/powerpoint/2010/main" val="4001301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Разширителна платка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36" y="2276872"/>
            <a:ext cx="7143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4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1979712" y="1844824"/>
            <a:ext cx="5593804" cy="4639503"/>
            <a:chOff x="1979712" y="1844824"/>
            <a:chExt cx="5593804" cy="4639503"/>
          </a:xfrm>
        </p:grpSpPr>
        <p:pic>
          <p:nvPicPr>
            <p:cNvPr id="4" name="Картина 3"/>
            <p:cNvPicPr>
              <a:picLocks noChangeAspect="1"/>
            </p:cNvPicPr>
            <p:nvPr/>
          </p:nvPicPr>
          <p:blipFill rotWithShape="1">
            <a:blip r:embed="rId2"/>
            <a:srcRect l="20911" t="20911" r="20538" b="20538"/>
            <a:stretch/>
          </p:blipFill>
          <p:spPr>
            <a:xfrm>
              <a:off x="1979712" y="1844824"/>
              <a:ext cx="2016224" cy="2016224"/>
            </a:xfrm>
            <a:prstGeom prst="rect">
              <a:avLst/>
            </a:prstGeom>
          </p:spPr>
        </p:pic>
        <p:pic>
          <p:nvPicPr>
            <p:cNvPr id="5" name="Картина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776" y="4005064"/>
              <a:ext cx="4896544" cy="2479263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088" y="1873170"/>
              <a:ext cx="2209428" cy="2209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856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2B679F-B1E7-9099-52DB-70AE008F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36730"/>
            <a:ext cx="7272124" cy="377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681C4E04-0E94-4C58-0F2E-B1DD6115B5B8}"/>
              </a:ext>
            </a:extLst>
          </p:cNvPr>
          <p:cNvCxnSpPr/>
          <p:nvPr/>
        </p:nvCxnSpPr>
        <p:spPr bwMode="auto">
          <a:xfrm flipV="1">
            <a:off x="5004048" y="5661248"/>
            <a:ext cx="504056" cy="108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Съединител &quot;права стрелка&quot; 3">
            <a:extLst>
              <a:ext uri="{FF2B5EF4-FFF2-40B4-BE49-F238E27FC236}">
                <a16:creationId xmlns:a16="http://schemas.microsoft.com/office/drawing/2014/main" id="{BC8A7163-3EB6-A6A8-1B37-A4B9235CA00C}"/>
              </a:ext>
            </a:extLst>
          </p:cNvPr>
          <p:cNvCxnSpPr/>
          <p:nvPr/>
        </p:nvCxnSpPr>
        <p:spPr bwMode="auto">
          <a:xfrm flipH="1">
            <a:off x="5940152" y="1672640"/>
            <a:ext cx="792088" cy="6480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72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6229591" y="1167135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temp_sensDS18B20_9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5321345" cy="263589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80" y="3501008"/>
            <a:ext cx="366301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275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err="1"/>
              <a:t>Акселерометър</a:t>
            </a:r>
            <a:endParaRPr lang="bg-BG" b="1" u="sn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1" y="2420888"/>
            <a:ext cx="651336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83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sz="2800" dirty="0"/>
              <a:t>Да предположим, че </a:t>
            </a:r>
            <a:r>
              <a:rPr lang="ru-RU" sz="2800" dirty="0" err="1"/>
              <a:t>кубът</a:t>
            </a:r>
            <a:r>
              <a:rPr lang="ru-RU" sz="2800" dirty="0"/>
              <a:t> е в космоса, </a:t>
            </a:r>
            <a:r>
              <a:rPr lang="ru-RU" sz="2800" dirty="0" err="1"/>
              <a:t>където</a:t>
            </a:r>
            <a:r>
              <a:rPr lang="ru-RU" sz="2800" dirty="0"/>
              <a:t> </a:t>
            </a:r>
            <a:r>
              <a:rPr lang="ru-RU" sz="2800" dirty="0" err="1"/>
              <a:t>всичко</a:t>
            </a:r>
            <a:r>
              <a:rPr lang="ru-RU" sz="2800" dirty="0"/>
              <a:t> е в </a:t>
            </a:r>
            <a:r>
              <a:rPr lang="ru-RU" sz="2800" dirty="0" err="1"/>
              <a:t>безтегловно</a:t>
            </a:r>
            <a:r>
              <a:rPr lang="ru-RU" sz="2800" dirty="0"/>
              <a:t> </a:t>
            </a:r>
            <a:r>
              <a:rPr lang="ru-RU" sz="2800" dirty="0" err="1"/>
              <a:t>състояние</a:t>
            </a:r>
            <a:r>
              <a:rPr lang="ru-RU" sz="2800" dirty="0"/>
              <a:t>, </a:t>
            </a:r>
            <a:r>
              <a:rPr lang="ru-RU" sz="2800" dirty="0" err="1"/>
              <a:t>топката</a:t>
            </a:r>
            <a:r>
              <a:rPr lang="ru-RU" sz="2800" dirty="0"/>
              <a:t> просто </a:t>
            </a:r>
            <a:r>
              <a:rPr lang="ru-RU" sz="2800" dirty="0" err="1"/>
              <a:t>ще</a:t>
            </a:r>
            <a:r>
              <a:rPr lang="ru-RU" sz="2800" dirty="0"/>
              <a:t> се носи в </a:t>
            </a:r>
            <a:r>
              <a:rPr lang="ru-RU" sz="2800" dirty="0" err="1"/>
              <a:t>средата</a:t>
            </a:r>
            <a:r>
              <a:rPr lang="ru-RU" sz="2800" dirty="0"/>
              <a:t> на куба.</a:t>
            </a:r>
          </a:p>
          <a:p>
            <a:r>
              <a:rPr lang="ru-RU" sz="2800" dirty="0" err="1"/>
              <a:t>Сега</a:t>
            </a:r>
            <a:r>
              <a:rPr lang="ru-RU" sz="2800" dirty="0"/>
              <a:t> </a:t>
            </a:r>
            <a:r>
              <a:rPr lang="ru-RU" sz="2800" dirty="0" err="1"/>
              <a:t>нека</a:t>
            </a:r>
            <a:r>
              <a:rPr lang="ru-RU" sz="2800" dirty="0"/>
              <a:t> си представим, че всяка стена </a:t>
            </a:r>
            <a:r>
              <a:rPr lang="ru-RU" sz="2800" dirty="0" err="1"/>
              <a:t>представлява</a:t>
            </a:r>
            <a:r>
              <a:rPr lang="ru-RU" sz="2800" dirty="0"/>
              <a:t> определена ос.</a:t>
            </a:r>
          </a:p>
          <a:p>
            <a:r>
              <a:rPr lang="ru-RU" sz="2800" dirty="0" err="1"/>
              <a:t>Ако</a:t>
            </a:r>
            <a:r>
              <a:rPr lang="ru-RU" sz="2800" dirty="0"/>
              <a:t> внезапно </a:t>
            </a:r>
            <a:r>
              <a:rPr lang="ru-RU" sz="2800" dirty="0" err="1"/>
              <a:t>преместим</a:t>
            </a:r>
            <a:r>
              <a:rPr lang="ru-RU" sz="2800" dirty="0"/>
              <a:t> </a:t>
            </a:r>
            <a:r>
              <a:rPr lang="ru-RU" sz="2800" dirty="0" err="1"/>
              <a:t>кутията</a:t>
            </a:r>
            <a:r>
              <a:rPr lang="ru-RU" sz="2800" dirty="0"/>
              <a:t> </a:t>
            </a:r>
            <a:r>
              <a:rPr lang="ru-RU" sz="2800" dirty="0" err="1"/>
              <a:t>наляво</a:t>
            </a:r>
            <a:r>
              <a:rPr lang="ru-RU" sz="2800" dirty="0"/>
              <a:t> с ускорение 1g (</a:t>
            </a:r>
            <a:r>
              <a:rPr lang="ru-RU" sz="2800" dirty="0" err="1"/>
              <a:t>една</a:t>
            </a:r>
            <a:r>
              <a:rPr lang="ru-RU" sz="2800" dirty="0"/>
              <a:t> G-сила 1g е </a:t>
            </a:r>
            <a:r>
              <a:rPr lang="ru-RU" sz="2800" dirty="0" err="1"/>
              <a:t>еквивалентна</a:t>
            </a:r>
            <a:r>
              <a:rPr lang="ru-RU" sz="2800" dirty="0"/>
              <a:t> на </a:t>
            </a:r>
            <a:r>
              <a:rPr lang="ru-RU" sz="2800" dirty="0" err="1"/>
              <a:t>гравитационно</a:t>
            </a:r>
            <a:r>
              <a:rPr lang="ru-RU" sz="2800" dirty="0"/>
              <a:t> ускорение 9,8 m/s2), без </a:t>
            </a:r>
            <a:r>
              <a:rPr lang="ru-RU" sz="2800" dirty="0" err="1"/>
              <a:t>съмнение</a:t>
            </a:r>
            <a:r>
              <a:rPr lang="ru-RU" sz="2800" dirty="0"/>
              <a:t> </a:t>
            </a:r>
            <a:r>
              <a:rPr lang="ru-RU" sz="2800" dirty="0" err="1"/>
              <a:t>топката</a:t>
            </a:r>
            <a:r>
              <a:rPr lang="ru-RU" sz="2800" dirty="0"/>
              <a:t> </a:t>
            </a:r>
            <a:r>
              <a:rPr lang="ru-RU" sz="2800" dirty="0" err="1"/>
              <a:t>ще</a:t>
            </a:r>
            <a:r>
              <a:rPr lang="ru-RU" sz="2800" dirty="0"/>
              <a:t> </a:t>
            </a:r>
            <a:r>
              <a:rPr lang="ru-RU" sz="2800" dirty="0" err="1"/>
              <a:t>удари</a:t>
            </a:r>
            <a:r>
              <a:rPr lang="ru-RU" sz="2800" dirty="0"/>
              <a:t> </a:t>
            </a:r>
            <a:r>
              <a:rPr lang="ru-RU" sz="2800" dirty="0" err="1"/>
              <a:t>стената</a:t>
            </a:r>
            <a:r>
              <a:rPr lang="ru-RU" sz="2800" dirty="0"/>
              <a:t> X. </a:t>
            </a:r>
            <a:r>
              <a:rPr lang="ru-RU" sz="2800" dirty="0" err="1"/>
              <a:t>Ако</a:t>
            </a:r>
            <a:r>
              <a:rPr lang="ru-RU" sz="2800" dirty="0"/>
              <a:t> измерим </a:t>
            </a:r>
            <a:r>
              <a:rPr lang="ru-RU" sz="2800" dirty="0" err="1"/>
              <a:t>силата</a:t>
            </a:r>
            <a:r>
              <a:rPr lang="ru-RU" sz="2800" dirty="0"/>
              <a:t>, </a:t>
            </a:r>
            <a:r>
              <a:rPr lang="ru-RU" sz="2800" dirty="0" err="1"/>
              <a:t>която</a:t>
            </a:r>
            <a:r>
              <a:rPr lang="ru-RU" sz="2800" dirty="0"/>
              <a:t> </a:t>
            </a:r>
            <a:r>
              <a:rPr lang="ru-RU" sz="2800" dirty="0" err="1"/>
              <a:t>топката</a:t>
            </a:r>
            <a:r>
              <a:rPr lang="ru-RU" sz="2800" dirty="0"/>
              <a:t> </a:t>
            </a:r>
            <a:r>
              <a:rPr lang="ru-RU" sz="2800" dirty="0" err="1"/>
              <a:t>прилага</a:t>
            </a:r>
            <a:r>
              <a:rPr lang="ru-RU" sz="2800" dirty="0"/>
              <a:t> </a:t>
            </a:r>
            <a:r>
              <a:rPr lang="ru-RU" sz="2800" dirty="0" err="1"/>
              <a:t>стената</a:t>
            </a:r>
            <a:r>
              <a:rPr lang="ru-RU" sz="2800" dirty="0"/>
              <a:t> X, можем да получим </a:t>
            </a:r>
            <a:r>
              <a:rPr lang="ru-RU" sz="2800" dirty="0" err="1"/>
              <a:t>изходна</a:t>
            </a:r>
            <a:r>
              <a:rPr lang="ru-RU" sz="2800" dirty="0"/>
              <a:t> </a:t>
            </a:r>
            <a:r>
              <a:rPr lang="ru-RU" sz="2800" dirty="0" err="1"/>
              <a:t>стойност</a:t>
            </a:r>
            <a:r>
              <a:rPr lang="ru-RU" sz="2800" dirty="0"/>
              <a:t> от 1g по оста X.</a:t>
            </a:r>
          </a:p>
        </p:txBody>
      </p:sp>
    </p:spTree>
    <p:extLst>
      <p:ext uri="{BB962C8B-B14F-4D97-AF65-F5344CB8AC3E}">
        <p14:creationId xmlns:p14="http://schemas.microsoft.com/office/powerpoint/2010/main" val="1388879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36912"/>
            <a:ext cx="7166464" cy="32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95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192689" cy="720080"/>
          </a:xfrm>
        </p:spPr>
        <p:txBody>
          <a:bodyPr/>
          <a:lstStyle/>
          <a:p>
            <a:r>
              <a:rPr lang="bg-BG" b="1" u="sng" dirty="0"/>
              <a:t>Ориентация лого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71010"/>
            <a:ext cx="3824210" cy="504056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10" y="1671010"/>
            <a:ext cx="4218333" cy="4812342"/>
          </a:xfrm>
          <a:prstGeom prst="rect">
            <a:avLst/>
          </a:prstGeom>
        </p:spPr>
      </p:pic>
      <p:sp>
        <p:nvSpPr>
          <p:cNvPr id="7" name="Правоъгълник 6"/>
          <p:cNvSpPr/>
          <p:nvPr/>
        </p:nvSpPr>
        <p:spPr>
          <a:xfrm>
            <a:off x="7140707" y="1209345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/>
              <a:t>orient_logo_10</a:t>
            </a:r>
          </a:p>
        </p:txBody>
      </p:sp>
    </p:spTree>
    <p:extLst>
      <p:ext uri="{BB962C8B-B14F-4D97-AF65-F5344CB8AC3E}">
        <p14:creationId xmlns:p14="http://schemas.microsoft.com/office/powerpoint/2010/main" val="1625048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55098D-96AE-FB35-D627-CBEED77A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264697" cy="720080"/>
          </a:xfrm>
        </p:spPr>
        <p:txBody>
          <a:bodyPr/>
          <a:lstStyle/>
          <a:p>
            <a:r>
              <a:rPr lang="bg-BG" b="1" u="sng" dirty="0"/>
              <a:t>Ускорения по осите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4055297" cy="52292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22" y="2443200"/>
            <a:ext cx="4078178" cy="3600400"/>
          </a:xfrm>
          <a:prstGeom prst="rect">
            <a:avLst/>
          </a:prstGeom>
        </p:spPr>
      </p:pic>
      <p:sp>
        <p:nvSpPr>
          <p:cNvPr id="7" name="Правоъгълник 6"/>
          <p:cNvSpPr/>
          <p:nvPr/>
        </p:nvSpPr>
        <p:spPr>
          <a:xfrm>
            <a:off x="7007068" y="1225000"/>
            <a:ext cx="213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accelerXYZ_11</a:t>
            </a:r>
          </a:p>
        </p:txBody>
      </p:sp>
    </p:spTree>
    <p:extLst>
      <p:ext uri="{BB962C8B-B14F-4D97-AF65-F5344CB8AC3E}">
        <p14:creationId xmlns:p14="http://schemas.microsoft.com/office/powerpoint/2010/main" val="420156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035504" y="3068960"/>
            <a:ext cx="61863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УПРАЖНЕНИЕ</a:t>
            </a:r>
          </a:p>
        </p:txBody>
      </p:sp>
    </p:spTree>
    <p:extLst>
      <p:ext uri="{BB962C8B-B14F-4D97-AF65-F5344CB8AC3E}">
        <p14:creationId xmlns:p14="http://schemas.microsoft.com/office/powerpoint/2010/main" val="2314929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04657" cy="720080"/>
          </a:xfrm>
        </p:spPr>
        <p:txBody>
          <a:bodyPr/>
          <a:lstStyle/>
          <a:p>
            <a:r>
              <a:rPr lang="bg-BG" b="1" u="sng" dirty="0"/>
              <a:t>Задача </a:t>
            </a:r>
            <a:r>
              <a:rPr lang="en-US" b="1" u="sng" dirty="0"/>
              <a:t>1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направи програма, която измерва температурата със сензор </a:t>
            </a:r>
            <a:r>
              <a:rPr lang="en-US" dirty="0"/>
              <a:t>DS18B20 </a:t>
            </a:r>
            <a:r>
              <a:rPr lang="bg-BG" dirty="0"/>
              <a:t>и ако е по-малка от </a:t>
            </a:r>
            <a:r>
              <a:rPr lang="bg-BG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bg-BG" dirty="0">
                <a:solidFill>
                  <a:srgbClr val="0070C0"/>
                </a:solidFill>
              </a:rPr>
              <a:t> градуса </a:t>
            </a:r>
            <a:r>
              <a:rPr lang="bg-BG" dirty="0"/>
              <a:t>да извежда символ „√“ на </a:t>
            </a:r>
            <a:r>
              <a:rPr lang="en-US" dirty="0"/>
              <a:t>LED </a:t>
            </a:r>
            <a:r>
              <a:rPr lang="bg-BG" dirty="0"/>
              <a:t>дисплея, а ако е по-голяма от </a:t>
            </a:r>
            <a:r>
              <a:rPr lang="bg-BG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bg-BG" dirty="0">
                <a:solidFill>
                  <a:srgbClr val="0070C0"/>
                </a:solidFill>
              </a:rPr>
              <a:t> градуса</a:t>
            </a:r>
            <a:r>
              <a:rPr lang="bg-BG" dirty="0"/>
              <a:t> да се извежда символ „!“;</a:t>
            </a:r>
          </a:p>
          <a:p>
            <a:r>
              <a:rPr lang="bg-BG" dirty="0"/>
              <a:t>Да се изведе на терминал текущата стойност на температурата;</a:t>
            </a:r>
          </a:p>
        </p:txBody>
      </p:sp>
    </p:spTree>
    <p:extLst>
      <p:ext uri="{BB962C8B-B14F-4D97-AF65-F5344CB8AC3E}">
        <p14:creationId xmlns:p14="http://schemas.microsoft.com/office/powerpoint/2010/main" val="5970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Цикъл </a:t>
            </a:r>
            <a:r>
              <a:rPr lang="en-US" b="1" u="sng" dirty="0"/>
              <a:t>While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3672408"/>
          </a:xfrm>
        </p:spPr>
        <p:txBody>
          <a:bodyPr/>
          <a:lstStyle/>
          <a:p>
            <a:r>
              <a:rPr lang="bg-BG" dirty="0" err="1"/>
              <a:t>Ц</a:t>
            </a:r>
            <a:r>
              <a:rPr lang="ru-RU" dirty="0" err="1"/>
              <a:t>икълът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WHILE</a:t>
            </a:r>
            <a:r>
              <a:rPr lang="ru-RU" dirty="0"/>
              <a:t> не се </a:t>
            </a:r>
            <a:r>
              <a:rPr lang="ru-RU" dirty="0" err="1"/>
              <a:t>използва</a:t>
            </a:r>
            <a:r>
              <a:rPr lang="ru-RU" dirty="0"/>
              <a:t> за определен </a:t>
            </a:r>
            <a:r>
              <a:rPr lang="ru-RU" dirty="0" err="1"/>
              <a:t>брой</a:t>
            </a:r>
            <a:r>
              <a:rPr lang="ru-RU" dirty="0"/>
              <a:t> повторения, а за повторения, </a:t>
            </a:r>
            <a:r>
              <a:rPr lang="ru-RU" dirty="0" err="1"/>
              <a:t>докато</a:t>
            </a:r>
            <a:r>
              <a:rPr lang="ru-RU" dirty="0"/>
              <a:t> дадено условие е </a:t>
            </a:r>
            <a:r>
              <a:rPr lang="ru-RU" dirty="0" err="1"/>
              <a:t>изпълнено</a:t>
            </a:r>
            <a:r>
              <a:rPr lang="ru-RU" dirty="0"/>
              <a:t>;</a:t>
            </a:r>
          </a:p>
          <a:p>
            <a:r>
              <a:rPr lang="ru-RU" dirty="0"/>
              <a:t>В </a:t>
            </a:r>
            <a:r>
              <a:rPr lang="en-US" b="1" dirty="0" smtClean="0"/>
              <a:t>Arduino</a:t>
            </a:r>
            <a:r>
              <a:rPr lang="en-US" dirty="0" smtClean="0"/>
              <a:t> </a:t>
            </a:r>
            <a:r>
              <a:rPr lang="bg-BG" dirty="0"/>
              <a:t>често се използва за създаване на безкраен цикъл, като по този начин се симулира работата на </a:t>
            </a:r>
            <a:r>
              <a:rPr lang="bg-BG" dirty="0" err="1"/>
              <a:t>микроконтролера</a:t>
            </a:r>
            <a:r>
              <a:rPr lang="bg-BG" dirty="0"/>
              <a:t>;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941168"/>
            <a:ext cx="227629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78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72816"/>
            <a:ext cx="658900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76665" cy="720080"/>
          </a:xfrm>
        </p:spPr>
        <p:txBody>
          <a:bodyPr/>
          <a:lstStyle/>
          <a:p>
            <a:r>
              <a:rPr lang="bg-BG" b="1" u="sng" dirty="0"/>
              <a:t>Задача </a:t>
            </a:r>
            <a:r>
              <a:rPr lang="en-US" b="1" u="sng" dirty="0"/>
              <a:t>2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bg-BG" dirty="0"/>
              <a:t>Да се направи програма, която в зависимост от вертикалното положение на </a:t>
            </a:r>
            <a:r>
              <a:rPr lang="bg-BG" dirty="0" err="1"/>
              <a:t>микроконтролера</a:t>
            </a:r>
            <a:r>
              <a:rPr lang="bg-BG" dirty="0"/>
              <a:t> завърта сервомотора на </a:t>
            </a:r>
            <a:r>
              <a:rPr lang="bg-BG" dirty="0">
                <a:solidFill>
                  <a:srgbClr val="FF0000"/>
                </a:solidFill>
              </a:rPr>
              <a:t>0 градуса или на 180 градуса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/>
              <a:t>и на </a:t>
            </a:r>
            <a:r>
              <a:rPr lang="en-US" dirty="0"/>
              <a:t>LED </a:t>
            </a:r>
            <a:r>
              <a:rPr lang="bg-BG" dirty="0"/>
              <a:t>дисплея да се </a:t>
            </a:r>
            <a:r>
              <a:rPr lang="bg-BG" dirty="0" err="1"/>
              <a:t>визуалира</a:t>
            </a:r>
            <a:r>
              <a:rPr lang="bg-BG" dirty="0"/>
              <a:t> стрелка с посоката на накланяне на </a:t>
            </a:r>
            <a:r>
              <a:rPr lang="bg-BG" dirty="0" err="1"/>
              <a:t>микроконтролера</a:t>
            </a:r>
            <a:r>
              <a:rPr lang="bg-BG" dirty="0"/>
              <a:t>;</a:t>
            </a:r>
          </a:p>
          <a:p>
            <a:r>
              <a:rPr lang="bg-BG" dirty="0"/>
              <a:t>При стартиране сервомотора да се позиционира на </a:t>
            </a:r>
            <a:r>
              <a:rPr lang="bg-BG" dirty="0">
                <a:solidFill>
                  <a:srgbClr val="FF0000"/>
                </a:solidFill>
              </a:rPr>
              <a:t>90 градуса</a:t>
            </a:r>
            <a:r>
              <a:rPr lang="bg-BG" dirty="0"/>
              <a:t>, което да отговаря на вертикално положение;</a:t>
            </a:r>
          </a:p>
        </p:txBody>
      </p:sp>
    </p:spTree>
    <p:extLst>
      <p:ext uri="{BB962C8B-B14F-4D97-AF65-F5344CB8AC3E}">
        <p14:creationId xmlns:p14="http://schemas.microsoft.com/office/powerpoint/2010/main" val="140340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08" y="3645024"/>
            <a:ext cx="1922543" cy="1584176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252508" y="213285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Вертикално положение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41078">
            <a:off x="1734509" y="3933750"/>
            <a:ext cx="1922543" cy="1584176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2856">
            <a:off x="6817128" y="3851975"/>
            <a:ext cx="1922543" cy="1584176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835696" y="21098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Наклонено</a:t>
            </a:r>
          </a:p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наляво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6804248" y="21098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Наклонено</a:t>
            </a:r>
          </a:p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надясно</a:t>
            </a:r>
          </a:p>
        </p:txBody>
      </p:sp>
    </p:spTree>
    <p:extLst>
      <p:ext uri="{BB962C8B-B14F-4D97-AF65-F5344CB8AC3E}">
        <p14:creationId xmlns:p14="http://schemas.microsoft.com/office/powerpoint/2010/main" val="940975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04991"/>
            <a:ext cx="5328592" cy="5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43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96399C1-6646-36D2-5B61-EF0878D2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5976665" cy="720080"/>
          </a:xfrm>
        </p:spPr>
        <p:txBody>
          <a:bodyPr/>
          <a:lstStyle/>
          <a:p>
            <a:r>
              <a:rPr lang="bg-BG" b="1" u="sng" dirty="0"/>
              <a:t>Задача 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16A7A6-8B6D-14B4-66DE-79D8A4D4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2808312"/>
          </a:xfrm>
        </p:spPr>
        <p:txBody>
          <a:bodyPr/>
          <a:lstStyle/>
          <a:p>
            <a:r>
              <a:rPr lang="bg-BG" dirty="0"/>
              <a:t>Да се направи програма, която засича разстоянието до препятствие с ултразвуков аналогов сензор и ако разстоянието е по-малко от зададеното по схемата да се възпроизведе определен звуков сигнал;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F866773-5E4E-5C60-8C62-FC14F8A6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25860"/>
              </p:ext>
            </p:extLst>
          </p:nvPr>
        </p:nvGraphicFramePr>
        <p:xfrm>
          <a:off x="2209800" y="4797152"/>
          <a:ext cx="6096000" cy="1920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6176">
                  <a:extLst>
                    <a:ext uri="{9D8B030D-6E8A-4147-A177-3AD203B41FA5}">
                      <a16:colId xmlns:a16="http://schemas.microsoft.com/office/drawing/2014/main" val="3552350425"/>
                    </a:ext>
                  </a:extLst>
                </a:gridCol>
                <a:gridCol w="3949824">
                  <a:extLst>
                    <a:ext uri="{9D8B030D-6E8A-4147-A177-3AD203B41FA5}">
                      <a16:colId xmlns:a16="http://schemas.microsoft.com/office/drawing/2014/main" val="1801198235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rgbClr val="FF0000"/>
                          </a:solidFill>
                        </a:rPr>
                        <a:t>Дистанция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&lt; 25</a:t>
                      </a:r>
                      <a:endParaRPr lang="bg-BG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Звуков сигнал с висока честота на прекъсване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304738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bg-BG" b="1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bg-BG" b="1" dirty="0">
                          <a:solidFill>
                            <a:srgbClr val="FF0000"/>
                          </a:solidFill>
                        </a:rPr>
                        <a:t>Дистанция &lt; 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Звуков сигнал със средна честота на прекъсване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51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bg-BG" b="1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bg-BG" b="1" dirty="0">
                          <a:solidFill>
                            <a:srgbClr val="FF0000"/>
                          </a:solidFill>
                        </a:rPr>
                        <a:t>Дистанция 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Звуков сигнал с ниска честота на прекъсване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19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95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620688"/>
            <a:ext cx="5529165" cy="61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0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F16956-4C68-7212-A533-4FB66BDC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048673" cy="720080"/>
          </a:xfrm>
        </p:spPr>
        <p:txBody>
          <a:bodyPr/>
          <a:lstStyle/>
          <a:p>
            <a:r>
              <a:rPr lang="bg-BG" b="1" u="sng" dirty="0"/>
              <a:t>Задача 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FD81E6-25DD-44D5-6565-7FF81DFE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304856" cy="5229200"/>
          </a:xfrm>
        </p:spPr>
        <p:txBody>
          <a:bodyPr/>
          <a:lstStyle/>
          <a:p>
            <a:r>
              <a:rPr lang="bg-BG" dirty="0"/>
              <a:t>Да се направи програма, която използва аналогов ултразвуков </a:t>
            </a:r>
            <a:r>
              <a:rPr lang="bg-BG" dirty="0" smtClean="0"/>
              <a:t>сензор </a:t>
            </a:r>
            <a:r>
              <a:rPr lang="bg-BG" dirty="0"/>
              <a:t>и светофарна уредба;</a:t>
            </a:r>
          </a:p>
          <a:p>
            <a:r>
              <a:rPr lang="bg-BG" dirty="0"/>
              <a:t>При засичане на предмет на разстояние </a:t>
            </a:r>
            <a:r>
              <a:rPr lang="bg-BG" dirty="0">
                <a:solidFill>
                  <a:srgbClr val="FF0000"/>
                </a:solidFill>
              </a:rPr>
              <a:t>по-малко от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bg-BG" dirty="0">
                <a:solidFill>
                  <a:srgbClr val="FF0000"/>
                </a:solidFill>
              </a:rPr>
              <a:t> см</a:t>
            </a:r>
            <a:r>
              <a:rPr lang="bg-BG" dirty="0"/>
              <a:t>, светофарната уредба да свети червено, ако предмета е на разстояние </a:t>
            </a:r>
            <a:r>
              <a:rPr lang="bg-BG" dirty="0">
                <a:solidFill>
                  <a:srgbClr val="FF0000"/>
                </a:solidFill>
              </a:rPr>
              <a:t>от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bg-BG" dirty="0">
                <a:solidFill>
                  <a:srgbClr val="FF0000"/>
                </a:solidFill>
              </a:rPr>
              <a:t> см до </a:t>
            </a:r>
            <a:r>
              <a:rPr lang="en-US" dirty="0">
                <a:solidFill>
                  <a:srgbClr val="FF0000"/>
                </a:solidFill>
              </a:rPr>
              <a:t>45</a:t>
            </a:r>
            <a:r>
              <a:rPr lang="bg-BG" dirty="0">
                <a:solidFill>
                  <a:srgbClr val="FF0000"/>
                </a:solidFill>
              </a:rPr>
              <a:t> см</a:t>
            </a:r>
            <a:r>
              <a:rPr lang="bg-BG" dirty="0"/>
              <a:t>, да свети жълто, а ако предметът е на разстояние </a:t>
            </a:r>
            <a:r>
              <a:rPr lang="bg-BG" dirty="0">
                <a:solidFill>
                  <a:srgbClr val="FF0000"/>
                </a:solidFill>
              </a:rPr>
              <a:t>по-голямо от </a:t>
            </a:r>
            <a:r>
              <a:rPr lang="en-US" dirty="0">
                <a:solidFill>
                  <a:srgbClr val="FF0000"/>
                </a:solidFill>
              </a:rPr>
              <a:t>45</a:t>
            </a:r>
            <a:r>
              <a:rPr lang="bg-BG" dirty="0">
                <a:solidFill>
                  <a:srgbClr val="FF0000"/>
                </a:solidFill>
              </a:rPr>
              <a:t> см</a:t>
            </a:r>
            <a:r>
              <a:rPr lang="bg-BG" dirty="0"/>
              <a:t>, да свети зелено;</a:t>
            </a:r>
          </a:p>
        </p:txBody>
      </p:sp>
    </p:spTree>
    <p:extLst>
      <p:ext uri="{BB962C8B-B14F-4D97-AF65-F5344CB8AC3E}">
        <p14:creationId xmlns:p14="http://schemas.microsoft.com/office/powerpoint/2010/main" val="1954571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58" y="476672"/>
            <a:ext cx="455207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9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33FB33-40D2-7A67-EC74-22FDFD3F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120681" cy="720080"/>
          </a:xfrm>
        </p:spPr>
        <p:txBody>
          <a:bodyPr/>
          <a:lstStyle/>
          <a:p>
            <a:r>
              <a:rPr lang="bg-BG" b="1" u="sng" dirty="0"/>
              <a:t>Задача 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640DFD-3A11-393E-2A19-E3095319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направи програма, която използва сензор за интензитет на светлината </a:t>
            </a:r>
            <a:r>
              <a:rPr lang="en-US" dirty="0"/>
              <a:t>LDR </a:t>
            </a:r>
            <a:r>
              <a:rPr lang="bg-BG" dirty="0"/>
              <a:t>и сервомотор;</a:t>
            </a:r>
          </a:p>
          <a:p>
            <a:r>
              <a:rPr lang="bg-BG" dirty="0"/>
              <a:t>При отчитане на нисък интензитет на </a:t>
            </a:r>
            <a:r>
              <a:rPr lang="bg-BG" dirty="0">
                <a:solidFill>
                  <a:srgbClr val="FF0000"/>
                </a:solidFill>
              </a:rPr>
              <a:t>светлината (смрачаване) </a:t>
            </a:r>
            <a:r>
              <a:rPr lang="bg-BG" dirty="0"/>
              <a:t>сервомотора да се завърти </a:t>
            </a:r>
            <a:r>
              <a:rPr lang="bg-BG" dirty="0">
                <a:solidFill>
                  <a:srgbClr val="FF0000"/>
                </a:solidFill>
              </a:rPr>
              <a:t>на 180 градуса</a:t>
            </a:r>
            <a:r>
              <a:rPr lang="bg-BG" dirty="0"/>
              <a:t>, а при отчитане на висок интензитет на </a:t>
            </a:r>
            <a:r>
              <a:rPr lang="bg-BG" dirty="0">
                <a:solidFill>
                  <a:srgbClr val="FF0000"/>
                </a:solidFill>
              </a:rPr>
              <a:t>светлината (изгрев) </a:t>
            </a:r>
            <a:r>
              <a:rPr lang="bg-BG" dirty="0"/>
              <a:t>сервомотора да се завърти </a:t>
            </a:r>
            <a:r>
              <a:rPr lang="bg-BG" dirty="0">
                <a:solidFill>
                  <a:srgbClr val="FF0000"/>
                </a:solidFill>
              </a:rPr>
              <a:t>на 0 градуса</a:t>
            </a:r>
            <a:r>
              <a:rPr lang="bg-B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5121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548017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79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18162"/>
            <a:ext cx="2880320" cy="3022154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581128"/>
            <a:ext cx="5499010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авоъгълник 1"/>
          <p:cNvSpPr/>
          <p:nvPr/>
        </p:nvSpPr>
        <p:spPr>
          <a:xfrm>
            <a:off x="7956376" y="1173427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While_1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9815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76665" cy="720080"/>
          </a:xfrm>
        </p:spPr>
        <p:txBody>
          <a:bodyPr/>
          <a:lstStyle/>
          <a:p>
            <a:r>
              <a:rPr lang="bg-BG" b="1" u="sng" dirty="0"/>
              <a:t>Цикъл </a:t>
            </a:r>
            <a:r>
              <a:rPr lang="en-US" b="1" u="sng" dirty="0"/>
              <a:t>Repeat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664896" cy="4114800"/>
          </a:xfrm>
        </p:spPr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smtClean="0">
                <a:solidFill>
                  <a:srgbClr val="FF0000"/>
                </a:solidFill>
              </a:rPr>
              <a:t>REPEAT</a:t>
            </a:r>
            <a:r>
              <a:rPr lang="en-US" dirty="0" smtClean="0"/>
              <a:t> </a:t>
            </a:r>
            <a:r>
              <a:rPr lang="bg-BG" dirty="0" smtClean="0"/>
              <a:t>(цикъл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/>
              <a:t>представлява програмна конструкция, която съдържа в себе си код, изпълнението на който се повтаря определен брой пъти;</a:t>
            </a:r>
          </a:p>
          <a:p>
            <a:r>
              <a:rPr lang="bg-BG" dirty="0"/>
              <a:t>Цикълът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bg-BG" dirty="0"/>
              <a:t>е цикъл с предварително определен брой на повторенията;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4941168"/>
            <a:ext cx="2232248" cy="17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9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4445986" cy="252028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44" y="3861048"/>
            <a:ext cx="5224002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авоъгълник 5"/>
          <p:cNvSpPr/>
          <p:nvPr/>
        </p:nvSpPr>
        <p:spPr>
          <a:xfrm>
            <a:off x="7784723" y="1163268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Repeat_2</a:t>
            </a:r>
          </a:p>
        </p:txBody>
      </p:sp>
    </p:spTree>
    <p:extLst>
      <p:ext uri="{BB962C8B-B14F-4D97-AF65-F5344CB8AC3E}">
        <p14:creationId xmlns:p14="http://schemas.microsoft.com/office/powerpoint/2010/main" val="2191962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07704" y="620688"/>
            <a:ext cx="6946801" cy="720080"/>
          </a:xfrm>
        </p:spPr>
        <p:txBody>
          <a:bodyPr/>
          <a:lstStyle/>
          <a:p>
            <a:r>
              <a:rPr lang="bg-BG" b="1" u="sng" dirty="0"/>
              <a:t>Цикъл </a:t>
            </a:r>
            <a:r>
              <a:rPr lang="en-US" b="1" u="sng" dirty="0"/>
              <a:t>Repeat ..Until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2160240"/>
          </a:xfrm>
        </p:spPr>
        <p:txBody>
          <a:bodyPr/>
          <a:lstStyle/>
          <a:p>
            <a:r>
              <a:rPr lang="bg-BG" dirty="0"/>
              <a:t>Цикълът </a:t>
            </a:r>
            <a:r>
              <a:rPr lang="en-US" dirty="0">
                <a:solidFill>
                  <a:srgbClr val="FF0000"/>
                </a:solidFill>
              </a:rPr>
              <a:t>Repeat.. Until </a:t>
            </a:r>
            <a:r>
              <a:rPr lang="bg-BG" dirty="0"/>
              <a:t>ще се изпълнява докато условието </a:t>
            </a:r>
            <a:r>
              <a:rPr lang="bg-BG" dirty="0">
                <a:solidFill>
                  <a:srgbClr val="0070C0"/>
                </a:solidFill>
              </a:rPr>
              <a:t>Е ГРЕШНО</a:t>
            </a:r>
            <a:r>
              <a:rPr lang="bg-BG" dirty="0"/>
              <a:t>, след което управлението на програмата ще се предаде на първия ред след края на цикъла;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221087"/>
            <a:ext cx="2304256" cy="16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59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4849EAA-C6C3-A9A2-DC66-D3AB03C7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4050540" cy="285836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F682029-5094-8FCB-27F6-8C0867B3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631648"/>
            <a:ext cx="4536504" cy="305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авоъгълник 1"/>
          <p:cNvSpPr/>
          <p:nvPr/>
        </p:nvSpPr>
        <p:spPr>
          <a:xfrm>
            <a:off x="6936344" y="1167135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Repeat _Until_3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488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"/>
</p:tagLst>
</file>

<file path=ppt/theme/theme1.xml><?xml version="1.0" encoding="utf-8"?>
<a:theme xmlns:a="http://schemas.openxmlformats.org/drawingml/2006/main" name="anchev_2017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anchev_2017</Template>
  <TotalTime>1843</TotalTime>
  <Words>853</Words>
  <Application>Microsoft Office PowerPoint</Application>
  <PresentationFormat>Презентация на цял екран (4:3)</PresentationFormat>
  <Paragraphs>74</Paragraphs>
  <Slides>49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2" baseType="lpstr">
      <vt:lpstr>Arial Narrow</vt:lpstr>
      <vt:lpstr>Times New Roman</vt:lpstr>
      <vt:lpstr>anchev_2017</vt:lpstr>
      <vt:lpstr>Презентация на PowerPoint</vt:lpstr>
      <vt:lpstr>Карта на пиновете</vt:lpstr>
      <vt:lpstr>Разширителна платка</vt:lpstr>
      <vt:lpstr>Цикъл While</vt:lpstr>
      <vt:lpstr>Презентация на PowerPoint</vt:lpstr>
      <vt:lpstr>Цикъл Repeat</vt:lpstr>
      <vt:lpstr>Презентация на PowerPoint</vt:lpstr>
      <vt:lpstr>Цикъл Repeat ..Until</vt:lpstr>
      <vt:lpstr>Презентация на PowerPoint</vt:lpstr>
      <vt:lpstr>Презентация на PowerPoint</vt:lpstr>
      <vt:lpstr>KeyPad shield</vt:lpstr>
      <vt:lpstr>Презентация на PowerPoint</vt:lpstr>
      <vt:lpstr>Презентация на PowerPoint</vt:lpstr>
      <vt:lpstr>Ултразвуков сензор</vt:lpstr>
      <vt:lpstr>Презентация на PowerPoint</vt:lpstr>
      <vt:lpstr>Аналогов ултразвуков сензор</vt:lpstr>
      <vt:lpstr>Презентация на PowerPoint</vt:lpstr>
      <vt:lpstr>Презентация на PowerPoint</vt:lpstr>
      <vt:lpstr>Презентация на PowerPoint</vt:lpstr>
      <vt:lpstr>Сервомотор SG90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Сензор DHT 11</vt:lpstr>
      <vt:lpstr>Презентация на PowerPoint</vt:lpstr>
      <vt:lpstr>Презентация на PowerPoint</vt:lpstr>
      <vt:lpstr>Презентация на PowerPoint</vt:lpstr>
      <vt:lpstr>Сензор DS18B20</vt:lpstr>
      <vt:lpstr>Презентация на PowerPoint</vt:lpstr>
      <vt:lpstr>Презентация на PowerPoint</vt:lpstr>
      <vt:lpstr>Презентация на PowerPoint</vt:lpstr>
      <vt:lpstr>Акселерометър</vt:lpstr>
      <vt:lpstr>Презентация на PowerPoint</vt:lpstr>
      <vt:lpstr>Презентация на PowerPoint</vt:lpstr>
      <vt:lpstr>Ориентация лого</vt:lpstr>
      <vt:lpstr>Ускорения по осите</vt:lpstr>
      <vt:lpstr>Презентация на PowerPoint</vt:lpstr>
      <vt:lpstr>Задача 1</vt:lpstr>
      <vt:lpstr>Презентация на PowerPoint</vt:lpstr>
      <vt:lpstr>Задача 2</vt:lpstr>
      <vt:lpstr>Презентация на PowerPoint</vt:lpstr>
      <vt:lpstr>Презентация на PowerPoint</vt:lpstr>
      <vt:lpstr>Задача 3</vt:lpstr>
      <vt:lpstr>Презентация на PowerPoint</vt:lpstr>
      <vt:lpstr>Задача 4</vt:lpstr>
      <vt:lpstr>Презентация на PowerPoint</vt:lpstr>
      <vt:lpstr>Задача 5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anchevab</dc:creator>
  <cp:lastModifiedBy>Антон Б. Анчев</cp:lastModifiedBy>
  <cp:revision>254</cp:revision>
  <cp:lastPrinted>1601-01-01T00:00:00Z</cp:lastPrinted>
  <dcterms:created xsi:type="dcterms:W3CDTF">2018-06-24T14:58:01Z</dcterms:created>
  <dcterms:modified xsi:type="dcterms:W3CDTF">2022-08-18T14:31:30Z</dcterms:modified>
</cp:coreProperties>
</file>